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625B48"/>
        </a:solidFill>
        <a:effectLst/>
        <a:uFillTx/>
        <a:latin typeface="+mn-lt"/>
        <a:ea typeface="+mn-ea"/>
        <a:cs typeface="+mn-cs"/>
        <a:sym typeface="Dido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625B48"/>
        </a:solidFill>
        <a:effectLst/>
        <a:uFillTx/>
        <a:latin typeface="+mn-lt"/>
        <a:ea typeface="+mn-ea"/>
        <a:cs typeface="+mn-cs"/>
        <a:sym typeface="Dido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625B48"/>
        </a:solidFill>
        <a:effectLst/>
        <a:uFillTx/>
        <a:latin typeface="+mn-lt"/>
        <a:ea typeface="+mn-ea"/>
        <a:cs typeface="+mn-cs"/>
        <a:sym typeface="Dido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625B48"/>
        </a:solidFill>
        <a:effectLst/>
        <a:uFillTx/>
        <a:latin typeface="+mn-lt"/>
        <a:ea typeface="+mn-ea"/>
        <a:cs typeface="+mn-cs"/>
        <a:sym typeface="Dido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625B48"/>
        </a:solidFill>
        <a:effectLst/>
        <a:uFillTx/>
        <a:latin typeface="+mn-lt"/>
        <a:ea typeface="+mn-ea"/>
        <a:cs typeface="+mn-cs"/>
        <a:sym typeface="Dido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625B48"/>
        </a:solidFill>
        <a:effectLst/>
        <a:uFillTx/>
        <a:latin typeface="+mn-lt"/>
        <a:ea typeface="+mn-ea"/>
        <a:cs typeface="+mn-cs"/>
        <a:sym typeface="Dido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625B48"/>
        </a:solidFill>
        <a:effectLst/>
        <a:uFillTx/>
        <a:latin typeface="+mn-lt"/>
        <a:ea typeface="+mn-ea"/>
        <a:cs typeface="+mn-cs"/>
        <a:sym typeface="Dido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625B48"/>
        </a:solidFill>
        <a:effectLst/>
        <a:uFillTx/>
        <a:latin typeface="+mn-lt"/>
        <a:ea typeface="+mn-ea"/>
        <a:cs typeface="+mn-cs"/>
        <a:sym typeface="Dido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625B48"/>
        </a:solidFill>
        <a:effectLst/>
        <a:uFillTx/>
        <a:latin typeface="+mn-lt"/>
        <a:ea typeface="+mn-ea"/>
        <a:cs typeface="+mn-cs"/>
        <a:sym typeface="Dido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9411C"/>
        </a:fontRef>
        <a:srgbClr val="59411C"/>
      </a:tcTxStyle>
      <a:tcStyle>
        <a:tcBdr>
          <a:left>
            <a:ln w="12700" cap="flat">
              <a:solidFill>
                <a:srgbClr val="B8A992"/>
              </a:solidFill>
              <a:prstDash val="solid"/>
              <a:miter lim="400000"/>
            </a:ln>
          </a:left>
          <a:right>
            <a:ln w="12700" cap="flat">
              <a:solidFill>
                <a:srgbClr val="B8A992"/>
              </a:solidFill>
              <a:prstDash val="solid"/>
              <a:miter lim="400000"/>
            </a:ln>
          </a:right>
          <a:top>
            <a:ln w="12700" cap="flat">
              <a:solidFill>
                <a:srgbClr val="B8A992"/>
              </a:solidFill>
              <a:prstDash val="solid"/>
              <a:miter lim="400000"/>
            </a:ln>
          </a:top>
          <a:bottom>
            <a:ln w="12700" cap="flat">
              <a:solidFill>
                <a:srgbClr val="B8A992"/>
              </a:solidFill>
              <a:prstDash val="solid"/>
              <a:miter lim="400000"/>
            </a:ln>
          </a:bottom>
          <a:insideH>
            <a:ln w="12700" cap="flat">
              <a:solidFill>
                <a:srgbClr val="B8A992"/>
              </a:solidFill>
              <a:prstDash val="solid"/>
              <a:miter lim="400000"/>
            </a:ln>
          </a:insideH>
          <a:insideV>
            <a:ln w="12700" cap="flat">
              <a:solidFill>
                <a:srgbClr val="B8A992"/>
              </a:solidFill>
              <a:prstDash val="solid"/>
              <a:miter lim="400000"/>
            </a:ln>
          </a:insideV>
        </a:tcBdr>
        <a:fill>
          <a:solidFill>
            <a:srgbClr val="ECDEB5"/>
          </a:solidFill>
        </a:fill>
      </a:tcStyle>
    </a:wholeTbl>
    <a:band2H>
      <a:tcTxStyle b="def" i="def"/>
      <a:tcStyle>
        <a:tcBdr/>
        <a:fill>
          <a:solidFill>
            <a:srgbClr val="E7D4AC"/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B8A992"/>
              </a:solidFill>
              <a:prstDash val="solid"/>
              <a:miter lim="400000"/>
            </a:ln>
          </a:left>
          <a:right>
            <a:ln w="12700" cap="flat">
              <a:solidFill>
                <a:srgbClr val="353528"/>
              </a:solidFill>
              <a:prstDash val="solid"/>
              <a:miter lim="400000"/>
            </a:ln>
          </a:right>
          <a:top>
            <a:ln w="12700" cap="flat">
              <a:solidFill>
                <a:srgbClr val="B8A992"/>
              </a:solidFill>
              <a:prstDash val="solid"/>
              <a:miter lim="400000"/>
            </a:ln>
          </a:top>
          <a:bottom>
            <a:ln w="12700" cap="flat">
              <a:solidFill>
                <a:srgbClr val="B8A992"/>
              </a:solidFill>
              <a:prstDash val="solid"/>
              <a:miter lim="400000"/>
            </a:ln>
          </a:bottom>
          <a:insideH>
            <a:ln w="12700" cap="flat">
              <a:solidFill>
                <a:srgbClr val="B8A992"/>
              </a:solidFill>
              <a:prstDash val="solid"/>
              <a:miter lim="400000"/>
            </a:ln>
          </a:insideH>
          <a:insideV>
            <a:ln w="12700" cap="flat">
              <a:solidFill>
                <a:srgbClr val="B8A992"/>
              </a:solidFill>
              <a:prstDash val="solid"/>
              <a:miter lim="400000"/>
            </a:ln>
          </a:insideV>
        </a:tcBdr>
        <a:fill>
          <a:solidFill>
            <a:srgbClr val="DCCAAB"/>
          </a:solidFill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B8A992"/>
              </a:solidFill>
              <a:prstDash val="solid"/>
              <a:miter lim="400000"/>
            </a:ln>
          </a:left>
          <a:right>
            <a:ln w="12700" cap="flat">
              <a:solidFill>
                <a:srgbClr val="B8A992"/>
              </a:solidFill>
              <a:prstDash val="solid"/>
              <a:miter lim="400000"/>
            </a:ln>
          </a:right>
          <a:top>
            <a:ln w="25400" cap="flat">
              <a:solidFill>
                <a:srgbClr val="353528"/>
              </a:solidFill>
              <a:prstDash val="solid"/>
              <a:miter lim="400000"/>
            </a:ln>
          </a:top>
          <a:bottom>
            <a:ln w="12700" cap="flat">
              <a:solidFill>
                <a:srgbClr val="B8A992"/>
              </a:solidFill>
              <a:prstDash val="solid"/>
              <a:miter lim="400000"/>
            </a:ln>
          </a:bottom>
          <a:insideH>
            <a:ln w="12700" cap="flat">
              <a:solidFill>
                <a:srgbClr val="B8A992"/>
              </a:solidFill>
              <a:prstDash val="solid"/>
              <a:miter lim="400000"/>
            </a:ln>
          </a:insideH>
          <a:insideV>
            <a:ln w="12700" cap="flat">
              <a:solidFill>
                <a:srgbClr val="B8A992"/>
              </a:solidFill>
              <a:prstDash val="solid"/>
              <a:miter lim="400000"/>
            </a:ln>
          </a:insideV>
        </a:tcBdr>
        <a:fill>
          <a:solidFill>
            <a:srgbClr val="ECDEB5">
              <a:alpha val="64999"/>
            </a:srgbClr>
          </a:solidFill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B8A992"/>
              </a:solidFill>
              <a:prstDash val="solid"/>
              <a:miter lim="400000"/>
            </a:ln>
          </a:left>
          <a:right>
            <a:ln w="12700" cap="flat">
              <a:solidFill>
                <a:srgbClr val="B8A992"/>
              </a:solidFill>
              <a:prstDash val="solid"/>
              <a:miter lim="400000"/>
            </a:ln>
          </a:right>
          <a:top>
            <a:ln w="12700" cap="flat">
              <a:solidFill>
                <a:srgbClr val="B8A992"/>
              </a:solidFill>
              <a:prstDash val="solid"/>
              <a:miter lim="400000"/>
            </a:ln>
          </a:top>
          <a:bottom>
            <a:ln w="12700" cap="flat">
              <a:solidFill>
                <a:srgbClr val="353528"/>
              </a:solidFill>
              <a:prstDash val="solid"/>
              <a:miter lim="400000"/>
            </a:ln>
          </a:bottom>
          <a:insideH>
            <a:ln w="12700" cap="flat">
              <a:solidFill>
                <a:srgbClr val="B8A992"/>
              </a:solidFill>
              <a:prstDash val="solid"/>
              <a:miter lim="400000"/>
            </a:ln>
          </a:insideH>
          <a:insideV>
            <a:ln w="12700" cap="flat">
              <a:solidFill>
                <a:srgbClr val="B8A992"/>
              </a:solidFill>
              <a:prstDash val="solid"/>
              <a:miter lim="400000"/>
            </a:ln>
          </a:insideV>
        </a:tcBdr>
        <a:fill>
          <a:solidFill>
            <a:srgbClr val="DCCAA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9411C"/>
        </a:fontRef>
        <a:srgbClr val="59411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F6F6F"/>
              </a:solidFill>
              <a:prstDash val="solid"/>
              <a:miter lim="400000"/>
            </a:ln>
          </a:top>
          <a:bottom>
            <a:ln w="12700" cap="flat">
              <a:solidFill>
                <a:srgbClr val="6F6F6F"/>
              </a:solidFill>
              <a:prstDash val="solid"/>
              <a:miter lim="400000"/>
            </a:ln>
          </a:bottom>
          <a:insideH>
            <a:ln w="12700" cap="flat">
              <a:solidFill>
                <a:srgbClr val="6F6F6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DFBA">
              <a:alpha val="64999"/>
            </a:srgbClr>
          </a:solidFill>
        </a:fill>
      </a:tcStyle>
    </a:wholeTbl>
    <a:band2H>
      <a:tcTxStyle b="def" i="def"/>
      <a:tcStyle>
        <a:tcBdr/>
        <a:fill>
          <a:solidFill>
            <a:srgbClr val="E3D3A5"/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6F6F6F"/>
              </a:solidFill>
              <a:prstDash val="solid"/>
              <a:miter lim="400000"/>
            </a:ln>
          </a:left>
          <a:right>
            <a:ln w="12700" cap="flat">
              <a:solidFill>
                <a:srgbClr val="6F6F6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5CEA8"/>
          </a:solidFill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0503C"/>
              </a:solidFill>
              <a:prstDash val="solid"/>
              <a:miter lim="400000"/>
            </a:ln>
          </a:top>
          <a:bottom>
            <a:ln w="12700" cap="flat">
              <a:solidFill>
                <a:srgbClr val="6F6F6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DFBA">
              <a:alpha val="64999"/>
            </a:srgbClr>
          </a:solidFill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F6F6F"/>
              </a:solidFill>
              <a:prstDash val="solid"/>
              <a:miter lim="400000"/>
            </a:ln>
          </a:top>
          <a:bottom>
            <a:ln w="12700" cap="flat">
              <a:solidFill>
                <a:srgbClr val="6F6F6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2B78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9411C"/>
        </a:fontRef>
        <a:srgbClr val="59411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CB9D"/>
          </a:solidFill>
        </a:fill>
      </a:tcStyle>
    </a:wholeTbl>
    <a:band2H>
      <a:tcTxStyle b="def" i="def"/>
      <a:tcStyle>
        <a:tcBdr/>
        <a:fill>
          <a:solidFill>
            <a:srgbClr val="D9C28E"/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8B8173"/>
              </a:solidFill>
              <a:prstDash val="solid"/>
              <a:miter lim="400000"/>
            </a:ln>
          </a:left>
          <a:right>
            <a:ln w="12700" cap="flat">
              <a:solidFill>
                <a:srgbClr val="8B817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CB3A1"/>
          </a:solidFill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53528"/>
              </a:solidFill>
              <a:prstDash val="solid"/>
              <a:miter lim="400000"/>
            </a:ln>
          </a:top>
          <a:bottom>
            <a:ln w="12700" cap="flat">
              <a:solidFill>
                <a:srgbClr val="8B8173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CB9D"/>
          </a:solidFill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86E5F"/>
              </a:solidFill>
              <a:prstDash val="solid"/>
              <a:miter lim="400000"/>
            </a:ln>
          </a:top>
          <a:bottom>
            <a:ln w="12700" cap="flat">
              <a:solidFill>
                <a:srgbClr val="8B8173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CAAA5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9411C"/>
        </a:fontRef>
        <a:srgbClr val="59411C"/>
      </a:tcTxStyle>
      <a:tcStyle>
        <a:tcBdr>
          <a:left>
            <a:ln w="12700" cap="flat">
              <a:solidFill>
                <a:srgbClr val="917359"/>
              </a:solidFill>
              <a:prstDash val="solid"/>
              <a:miter lim="400000"/>
            </a:ln>
          </a:left>
          <a:right>
            <a:ln w="12700" cap="flat">
              <a:solidFill>
                <a:srgbClr val="917359"/>
              </a:solidFill>
              <a:prstDash val="solid"/>
              <a:miter lim="400000"/>
            </a:ln>
          </a:right>
          <a:top>
            <a:ln w="12700" cap="flat">
              <a:solidFill>
                <a:srgbClr val="917359"/>
              </a:solidFill>
              <a:prstDash val="solid"/>
              <a:miter lim="400000"/>
            </a:ln>
          </a:top>
          <a:bottom>
            <a:ln w="12700" cap="flat">
              <a:solidFill>
                <a:srgbClr val="917359"/>
              </a:solidFill>
              <a:prstDash val="solid"/>
              <a:miter lim="400000"/>
            </a:ln>
          </a:bottom>
          <a:insideH>
            <a:ln w="12700" cap="flat">
              <a:solidFill>
                <a:srgbClr val="917359"/>
              </a:solidFill>
              <a:prstDash val="solid"/>
              <a:miter lim="400000"/>
            </a:ln>
          </a:insideH>
          <a:insideV>
            <a:ln w="12700" cap="flat">
              <a:solidFill>
                <a:srgbClr val="917359"/>
              </a:solidFill>
              <a:prstDash val="solid"/>
              <a:miter lim="400000"/>
            </a:ln>
          </a:insideV>
        </a:tcBdr>
        <a:fill>
          <a:solidFill>
            <a:srgbClr val="DECB9D"/>
          </a:solidFill>
        </a:fill>
      </a:tcStyle>
    </a:wholeTbl>
    <a:band2H>
      <a:tcTxStyle b="def" i="def"/>
      <a:tcStyle>
        <a:tcBdr/>
        <a:fill>
          <a:solidFill>
            <a:srgbClr val="D9C28E"/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917359"/>
              </a:solidFill>
              <a:prstDash val="solid"/>
              <a:miter lim="400000"/>
            </a:ln>
          </a:left>
          <a:right>
            <a:ln w="12700" cap="flat">
              <a:solidFill>
                <a:srgbClr val="917359"/>
              </a:solidFill>
              <a:prstDash val="solid"/>
              <a:miter lim="400000"/>
            </a:ln>
          </a:right>
          <a:top>
            <a:ln w="12700" cap="flat">
              <a:solidFill>
                <a:srgbClr val="917359"/>
              </a:solidFill>
              <a:prstDash val="solid"/>
              <a:miter lim="400000"/>
            </a:ln>
          </a:top>
          <a:bottom>
            <a:ln w="12700" cap="flat">
              <a:solidFill>
                <a:srgbClr val="917359"/>
              </a:solidFill>
              <a:prstDash val="solid"/>
              <a:miter lim="400000"/>
            </a:ln>
          </a:bottom>
          <a:insideH>
            <a:ln w="12700" cap="flat">
              <a:solidFill>
                <a:srgbClr val="91735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D7AF"/>
          </a:solidFill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917359"/>
              </a:solidFill>
              <a:prstDash val="solid"/>
              <a:miter lim="400000"/>
            </a:ln>
          </a:left>
          <a:right>
            <a:ln w="12700" cap="flat">
              <a:solidFill>
                <a:srgbClr val="917359"/>
              </a:solidFill>
              <a:prstDash val="solid"/>
              <a:miter lim="400000"/>
            </a:ln>
          </a:right>
          <a:top>
            <a:ln w="12700" cap="flat">
              <a:solidFill>
                <a:srgbClr val="917359"/>
              </a:solidFill>
              <a:prstDash val="solid"/>
              <a:miter lim="400000"/>
            </a:ln>
          </a:top>
          <a:bottom>
            <a:ln w="12700" cap="flat">
              <a:solidFill>
                <a:srgbClr val="917359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917359"/>
              </a:solidFill>
              <a:prstDash val="solid"/>
              <a:miter lim="400000"/>
            </a:ln>
          </a:insideV>
        </a:tcBdr>
        <a:fill>
          <a:solidFill>
            <a:srgbClr val="B48F6B"/>
          </a:solidFill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917359"/>
              </a:solidFill>
              <a:prstDash val="solid"/>
              <a:miter lim="400000"/>
            </a:ln>
          </a:left>
          <a:right>
            <a:ln w="12700" cap="flat">
              <a:solidFill>
                <a:srgbClr val="917359"/>
              </a:solidFill>
              <a:prstDash val="solid"/>
              <a:miter lim="400000"/>
            </a:ln>
          </a:right>
          <a:top>
            <a:ln w="12700" cap="flat">
              <a:solidFill>
                <a:srgbClr val="917359"/>
              </a:solidFill>
              <a:prstDash val="solid"/>
              <a:miter lim="400000"/>
            </a:ln>
          </a:top>
          <a:bottom>
            <a:ln w="12700" cap="flat">
              <a:solidFill>
                <a:srgbClr val="917359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917359"/>
              </a:solidFill>
              <a:prstDash val="solid"/>
              <a:miter lim="400000"/>
            </a:ln>
          </a:insideV>
        </a:tcBdr>
        <a:fill>
          <a:solidFill>
            <a:srgbClr val="B48F6B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D5D5D"/>
        </a:fontRef>
        <a:srgbClr val="5D5D5D"/>
      </a:tcTxStyle>
      <a:tcStyle>
        <a:tcBdr>
          <a:left>
            <a:ln w="12700" cap="flat">
              <a:solidFill>
                <a:srgbClr val="828282"/>
              </a:solidFill>
              <a:prstDash val="solid"/>
              <a:miter lim="400000"/>
            </a:ln>
          </a:left>
          <a:right>
            <a:ln w="12700" cap="flat">
              <a:solidFill>
                <a:srgbClr val="828282"/>
              </a:solidFill>
              <a:prstDash val="solid"/>
              <a:miter lim="400000"/>
            </a:ln>
          </a:right>
          <a:top>
            <a:ln w="12700" cap="flat">
              <a:solidFill>
                <a:srgbClr val="828282"/>
              </a:solidFill>
              <a:prstDash val="solid"/>
              <a:miter lim="400000"/>
            </a:ln>
          </a:top>
          <a:bottom>
            <a:ln w="12700" cap="flat">
              <a:solidFill>
                <a:srgbClr val="828282"/>
              </a:solidFill>
              <a:prstDash val="solid"/>
              <a:miter lim="400000"/>
            </a:ln>
          </a:bottom>
          <a:insideH>
            <a:ln w="12700" cap="flat">
              <a:solidFill>
                <a:srgbClr val="828282"/>
              </a:solidFill>
              <a:prstDash val="solid"/>
              <a:miter lim="400000"/>
            </a:ln>
          </a:insideH>
          <a:insideV>
            <a:ln w="12700" cap="flat">
              <a:solidFill>
                <a:srgbClr val="828282"/>
              </a:solidFill>
              <a:prstDash val="solid"/>
              <a:miter lim="400000"/>
            </a:ln>
          </a:insideV>
        </a:tcBdr>
        <a:fill>
          <a:solidFill>
            <a:srgbClr val="ECDEB5"/>
          </a:solidFill>
        </a:fill>
      </a:tcStyle>
    </a:wholeTbl>
    <a:band2H>
      <a:tcTxStyle b="def" i="def"/>
      <a:tcStyle>
        <a:tcBdr/>
        <a:fill>
          <a:solidFill>
            <a:srgbClr val="DED4B6"/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solidFill>
                <a:srgbClr val="828282"/>
              </a:solidFill>
              <a:prstDash val="solid"/>
              <a:miter lim="400000"/>
            </a:ln>
          </a:left>
          <a:right>
            <a:ln w="12700" cap="flat">
              <a:solidFill>
                <a:srgbClr val="828282"/>
              </a:solidFill>
              <a:prstDash val="solid"/>
              <a:miter lim="400000"/>
            </a:ln>
          </a:right>
          <a:top>
            <a:ln w="12700" cap="flat">
              <a:solidFill>
                <a:srgbClr val="828282"/>
              </a:solidFill>
              <a:prstDash val="solid"/>
              <a:miter lim="400000"/>
            </a:ln>
          </a:top>
          <a:bottom>
            <a:ln w="12700" cap="flat">
              <a:solidFill>
                <a:srgbClr val="828282"/>
              </a:solidFill>
              <a:prstDash val="solid"/>
              <a:miter lim="400000"/>
            </a:ln>
          </a:bottom>
          <a:insideH>
            <a:ln w="12700" cap="flat">
              <a:solidFill>
                <a:srgbClr val="82828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CDBE"/>
          </a:solidFill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282"/>
              </a:solidFill>
              <a:prstDash val="solid"/>
              <a:miter lim="400000"/>
            </a:ln>
          </a:top>
          <a:bottom>
            <a:ln w="12700" cap="flat">
              <a:solidFill>
                <a:srgbClr val="828282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9B4A5"/>
          </a:solidFill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282"/>
              </a:solidFill>
              <a:prstDash val="solid"/>
              <a:miter lim="400000"/>
            </a:ln>
          </a:top>
          <a:bottom>
            <a:ln w="12700" cap="flat">
              <a:solidFill>
                <a:srgbClr val="828282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9B4A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D5D5D"/>
        </a:fontRef>
        <a:srgbClr val="5D5D5D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20000"/>
            </a:srgbClr>
          </a:solidFill>
        </a:fill>
      </a:tcStyle>
    </a:band2H>
    <a:firstCol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353528"/>
        </a:fontRef>
        <a:srgbClr val="3535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36858"/>
          <c:y val="0.049728"/>
          <c:w val="0.828844"/>
          <c:h val="0.7895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六月</c:v>
                </c:pt>
              </c:strCache>
            </c:strRef>
          </c:tx>
          <c:spPr>
            <a:noFill/>
            <a:ln w="12700" cap="flat">
              <a:noFill/>
              <a:prstDash val="solid"/>
              <a:miter lim="400000"/>
            </a:ln>
            <a:effectLst>
              <a:outerShdw sx="100000" sy="100000" kx="0" ky="0" algn="tl" rotWithShape="1" blurRad="127000" dist="0" dir="8167178">
                <a:srgbClr val="BF5446">
                  <a:alpha val="100000"/>
                </a:srgbClr>
              </a:outerShdw>
            </a:effectLst>
          </c:spPr>
          <c:marker>
            <c:symbol val="circle"/>
            <c:size val="12"/>
            <c:spPr>
              <a:noFill/>
              <a:ln w="38100" cap="flat">
                <a:solidFill>
                  <a:srgbClr val="88A09E">
                    <a:alpha val="64999"/>
                  </a:srgb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000" u="none">
                    <a:solidFill>
                      <a:srgbClr val="816942"/>
                    </a:solidFill>
                    <a:latin typeface="Didot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Sheet1!$B$2:$B$9</c:f>
              <c:numCache>
                <c:ptCount val="4"/>
                <c:pt idx="0">
                  <c:v>1.000000</c:v>
                </c:pt>
                <c:pt idx="1">
                  <c:v>0.000000</c:v>
                </c:pt>
                <c:pt idx="2">
                  <c:v>0.000000</c:v>
                </c:pt>
                <c:pt idx="3">
                  <c:v>1.000000</c:v>
                </c:pt>
              </c:numCache>
            </c:numRef>
          </c:xVal>
          <c:yVal>
            <c:numRef>
              <c:f>Sheet1!$C$2:$C$9</c:f>
              <c:numCache>
                <c:ptCount val="4"/>
                <c:pt idx="0">
                  <c:v>0.000000</c:v>
                </c:pt>
                <c:pt idx="1">
                  <c:v>0.000000</c:v>
                </c:pt>
                <c:pt idx="2">
                  <c:v>1.000000</c:v>
                </c:pt>
                <c:pt idx="3">
                  <c:v>1.000000</c:v>
                </c:pt>
              </c:numCache>
            </c:numRef>
          </c:yVal>
          <c:smooth val="0"/>
        </c:ser>
        <c:axId val="2094734552"/>
        <c:axId val="2094734553"/>
      </c:scatterChart>
      <c:valAx>
        <c:axId val="2094734552"/>
        <c:scaling>
          <c:orientation val="minMax"/>
          <c:max val="1"/>
        </c:scaling>
        <c:delete val="0"/>
        <c:axPos val="b"/>
        <c:title>
          <c:tx>
            <c:rich>
              <a:bodyPr rot="0"/>
              <a:lstStyle/>
              <a:p>
                <a:pPr>
                  <a:defRPr b="0" i="0" strike="noStrike" sz="2200" u="none">
                    <a:solidFill>
                      <a:srgbClr val="816942"/>
                    </a:solidFill>
                    <a:latin typeface="Didot"/>
                  </a:defRPr>
                </a:pPr>
                <a:r>
                  <a:rPr b="0" i="0" strike="noStrike" sz="2200" u="none">
                    <a:solidFill>
                      <a:srgbClr val="816942"/>
                    </a:solidFill>
                    <a:latin typeface="Didot"/>
                  </a:rPr>
                  <a:t>数值轴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B6A59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200" u="none">
                <a:solidFill>
                  <a:srgbClr val="816942"/>
                </a:solidFill>
                <a:latin typeface="Didot"/>
              </a:defRPr>
            </a:pPr>
          </a:p>
        </c:txPr>
        <c:crossAx val="2094734553"/>
        <c:crosses val="autoZero"/>
        <c:crossBetween val="between"/>
        <c:majorUnit val="1"/>
        <c:minorUnit val="0.5"/>
      </c:valAx>
      <c:valAx>
        <c:axId val="2094734553"/>
        <c:scaling>
          <c:orientation val="minMax"/>
          <c:max val="1"/>
        </c:scaling>
        <c:delete val="0"/>
        <c:axPos val="l"/>
        <c:majorGridlines>
          <c:spPr>
            <a:ln w="12700" cap="flat">
              <a:solidFill>
                <a:srgbClr val="C3A27F"/>
              </a:solidFill>
              <a:custDash>
                <a:ds d="300000" sp="300000"/>
              </a:custDash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2200" u="none">
                    <a:solidFill>
                      <a:srgbClr val="816942"/>
                    </a:solidFill>
                    <a:latin typeface="Didot"/>
                  </a:defRPr>
                </a:pPr>
                <a:r>
                  <a:rPr b="0" i="0" strike="noStrike" sz="2200" u="none">
                    <a:solidFill>
                      <a:srgbClr val="816942"/>
                    </a:solidFill>
                    <a:latin typeface="Didot"/>
                  </a:rPr>
                  <a:t>数值轴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B6A59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200" u="none">
                <a:solidFill>
                  <a:srgbClr val="816942"/>
                </a:solidFill>
                <a:latin typeface="Didot"/>
              </a:defRPr>
            </a:pPr>
          </a:p>
        </c:txPr>
        <c:crossAx val="2094734552"/>
        <c:crosses val="autoZero"/>
        <c:crossBetween val="between"/>
        <c:majorUnit val="1"/>
        <c:minorUnit val="0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104900" y="1473200"/>
            <a:ext cx="10795000" cy="3556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104900" y="5016500"/>
            <a:ext cx="10795000" cy="2235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7505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0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184649"/>
            <a:ext cx="104648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ClrTx/>
              <a:buSzTx/>
              <a:buNone/>
              <a:defRPr sz="42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  <a:ln w="25400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half" idx="13"/>
          </p:nvPr>
        </p:nvSpPr>
        <p:spPr>
          <a:xfrm>
            <a:off x="2857500" y="698500"/>
            <a:ext cx="7302500" cy="5397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104900" y="6248400"/>
            <a:ext cx="10795000" cy="1397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104900" y="7632700"/>
            <a:ext cx="10795000" cy="1397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104900" y="3098800"/>
            <a:ext cx="10795000" cy="3556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3070" y="1432209"/>
            <a:ext cx="5461001" cy="6985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635000" y="1473200"/>
            <a:ext cx="5715000" cy="33147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635000" y="4940300"/>
            <a:ext cx="5715000" cy="3606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2600">
                <a:latin typeface="Zapfino"/>
                <a:ea typeface="Zapfino"/>
                <a:cs typeface="Zapfino"/>
                <a:sym typeface="Zapfino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1104900" y="3022600"/>
            <a:ext cx="10795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quarter" idx="13"/>
          </p:nvPr>
        </p:nvSpPr>
        <p:spPr>
          <a:xfrm>
            <a:off x="7581900" y="3022600"/>
            <a:ext cx="4318000" cy="5715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104900" y="3022600"/>
            <a:ext cx="53975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buBlip>
                <a:blip r:embed="rId2"/>
              </a:buBlip>
            </a:lvl1pPr>
            <a:lvl2pPr>
              <a:spcBef>
                <a:spcPts val="2800"/>
              </a:spcBef>
              <a:buBlip>
                <a:blip r:embed="rId2"/>
              </a:buBlip>
            </a:lvl2pPr>
            <a:lvl3pPr>
              <a:spcBef>
                <a:spcPts val="2800"/>
              </a:spcBef>
              <a:buBlip>
                <a:blip r:embed="rId2"/>
              </a:buBlip>
            </a:lvl3pPr>
            <a:lvl4pPr>
              <a:spcBef>
                <a:spcPts val="2800"/>
              </a:spcBef>
              <a:buBlip>
                <a:blip r:embed="rId2"/>
              </a:buBlip>
            </a:lvl4pPr>
            <a:lvl5pPr>
              <a:spcBef>
                <a:spcPts val="2800"/>
              </a:spcBef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7835900" y="4974535"/>
            <a:ext cx="4508500" cy="4140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7835900" y="626165"/>
            <a:ext cx="4508500" cy="41529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609600" y="631776"/>
            <a:ext cx="7035800" cy="8496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104900" y="939800"/>
            <a:ext cx="10795000" cy="787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104900" y="571500"/>
            <a:ext cx="10795000" cy="236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321800"/>
            <a:ext cx="368504" cy="42585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1" sz="1800">
                <a:solidFill>
                  <a:srgbClr val="51573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85604A"/>
          </a:solidFill>
          <a:uFillTx/>
          <a:latin typeface="+mn-lt"/>
          <a:ea typeface="+mn-ea"/>
          <a:cs typeface="+mn-cs"/>
          <a:sym typeface="Dido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85604A"/>
          </a:solidFill>
          <a:uFillTx/>
          <a:latin typeface="+mn-lt"/>
          <a:ea typeface="+mn-ea"/>
          <a:cs typeface="+mn-cs"/>
          <a:sym typeface="Dido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85604A"/>
          </a:solidFill>
          <a:uFillTx/>
          <a:latin typeface="+mn-lt"/>
          <a:ea typeface="+mn-ea"/>
          <a:cs typeface="+mn-cs"/>
          <a:sym typeface="Dido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85604A"/>
          </a:solidFill>
          <a:uFillTx/>
          <a:latin typeface="+mn-lt"/>
          <a:ea typeface="+mn-ea"/>
          <a:cs typeface="+mn-cs"/>
          <a:sym typeface="Dido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85604A"/>
          </a:solidFill>
          <a:uFillTx/>
          <a:latin typeface="+mn-lt"/>
          <a:ea typeface="+mn-ea"/>
          <a:cs typeface="+mn-cs"/>
          <a:sym typeface="Dido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85604A"/>
          </a:solidFill>
          <a:uFillTx/>
          <a:latin typeface="+mn-lt"/>
          <a:ea typeface="+mn-ea"/>
          <a:cs typeface="+mn-cs"/>
          <a:sym typeface="Dido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85604A"/>
          </a:solidFill>
          <a:uFillTx/>
          <a:latin typeface="+mn-lt"/>
          <a:ea typeface="+mn-ea"/>
          <a:cs typeface="+mn-cs"/>
          <a:sym typeface="Dido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85604A"/>
          </a:solidFill>
          <a:uFillTx/>
          <a:latin typeface="+mn-lt"/>
          <a:ea typeface="+mn-ea"/>
          <a:cs typeface="+mn-cs"/>
          <a:sym typeface="Dido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85604A"/>
          </a:solidFill>
          <a:uFillTx/>
          <a:latin typeface="+mn-lt"/>
          <a:ea typeface="+mn-ea"/>
          <a:cs typeface="+mn-cs"/>
          <a:sym typeface="Didot"/>
        </a:defRPr>
      </a:lvl9pPr>
    </p:titleStyle>
    <p:bodyStyle>
      <a:lvl1pPr marL="381000" marR="0" indent="-3810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>
          <a:srgbClr val="9A7865"/>
        </a:buClr>
        <a:buSzPct val="4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625B48"/>
          </a:solidFill>
          <a:uFillTx/>
          <a:latin typeface="+mn-lt"/>
          <a:ea typeface="+mn-ea"/>
          <a:cs typeface="+mn-cs"/>
          <a:sym typeface="Didot"/>
        </a:defRPr>
      </a:lvl1pPr>
      <a:lvl2pPr marL="762000" marR="0" indent="-3810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>
          <a:srgbClr val="9A7865"/>
        </a:buClr>
        <a:buSzPct val="4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625B48"/>
          </a:solidFill>
          <a:uFillTx/>
          <a:latin typeface="+mn-lt"/>
          <a:ea typeface="+mn-ea"/>
          <a:cs typeface="+mn-cs"/>
          <a:sym typeface="Didot"/>
        </a:defRPr>
      </a:lvl2pPr>
      <a:lvl3pPr marL="1143000" marR="0" indent="-3810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>
          <a:srgbClr val="9A7865"/>
        </a:buClr>
        <a:buSzPct val="4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625B48"/>
          </a:solidFill>
          <a:uFillTx/>
          <a:latin typeface="+mn-lt"/>
          <a:ea typeface="+mn-ea"/>
          <a:cs typeface="+mn-cs"/>
          <a:sym typeface="Didot"/>
        </a:defRPr>
      </a:lvl3pPr>
      <a:lvl4pPr marL="1524000" marR="0" indent="-3810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>
          <a:srgbClr val="9A7865"/>
        </a:buClr>
        <a:buSzPct val="4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625B48"/>
          </a:solidFill>
          <a:uFillTx/>
          <a:latin typeface="+mn-lt"/>
          <a:ea typeface="+mn-ea"/>
          <a:cs typeface="+mn-cs"/>
          <a:sym typeface="Didot"/>
        </a:defRPr>
      </a:lvl4pPr>
      <a:lvl5pPr marL="1905000" marR="0" indent="-3810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>
          <a:srgbClr val="9A7865"/>
        </a:buClr>
        <a:buSzPct val="4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625B48"/>
          </a:solidFill>
          <a:uFillTx/>
          <a:latin typeface="+mn-lt"/>
          <a:ea typeface="+mn-ea"/>
          <a:cs typeface="+mn-cs"/>
          <a:sym typeface="Didot"/>
        </a:defRPr>
      </a:lvl5pPr>
      <a:lvl6pPr marL="2286000" marR="0" indent="-3810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>
          <a:srgbClr val="9A7865"/>
        </a:buClr>
        <a:buSzPct val="4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625B48"/>
          </a:solidFill>
          <a:uFillTx/>
          <a:latin typeface="+mn-lt"/>
          <a:ea typeface="+mn-ea"/>
          <a:cs typeface="+mn-cs"/>
          <a:sym typeface="Didot"/>
        </a:defRPr>
      </a:lvl6pPr>
      <a:lvl7pPr marL="2667000" marR="0" indent="-3810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>
          <a:srgbClr val="9A7865"/>
        </a:buClr>
        <a:buSzPct val="4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625B48"/>
          </a:solidFill>
          <a:uFillTx/>
          <a:latin typeface="+mn-lt"/>
          <a:ea typeface="+mn-ea"/>
          <a:cs typeface="+mn-cs"/>
          <a:sym typeface="Didot"/>
        </a:defRPr>
      </a:lvl7pPr>
      <a:lvl8pPr marL="3048000" marR="0" indent="-3810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>
          <a:srgbClr val="9A7865"/>
        </a:buClr>
        <a:buSzPct val="4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625B48"/>
          </a:solidFill>
          <a:uFillTx/>
          <a:latin typeface="+mn-lt"/>
          <a:ea typeface="+mn-ea"/>
          <a:cs typeface="+mn-cs"/>
          <a:sym typeface="Didot"/>
        </a:defRPr>
      </a:lvl8pPr>
      <a:lvl9pPr marL="3429000" marR="0" indent="-3810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>
          <a:srgbClr val="9A7865"/>
        </a:buClr>
        <a:buSzPct val="4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625B48"/>
          </a:solidFill>
          <a:uFillTx/>
          <a:latin typeface="+mn-lt"/>
          <a:ea typeface="+mn-ea"/>
          <a:cs typeface="+mn-cs"/>
          <a:sym typeface="Dido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do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do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do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do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do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do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do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do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do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en.wikipedia.org/wiki/Sigmoids" TargetMode="External"/><Relationship Id="rId3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519937">
              <a:defRPr sz="6764"/>
            </a:pPr>
          </a:p>
          <a:p>
            <a:pPr defTabSz="519937">
              <a:defRPr sz="6764"/>
            </a:pPr>
            <a:r>
              <a:t>多层感知机（</a:t>
            </a:r>
            <a:r>
              <a:rPr sz="3738"/>
              <a:t>multilayer perceptron</a:t>
            </a:r>
            <a:r>
              <a:t>）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2067709" y="3876139"/>
            <a:ext cx="1270001" cy="1270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58" name="Shape 158"/>
          <p:cNvSpPr/>
          <p:nvPr/>
        </p:nvSpPr>
        <p:spPr>
          <a:xfrm>
            <a:off x="4086605" y="4092287"/>
            <a:ext cx="737594" cy="83770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59" name="Shape 159"/>
          <p:cNvSpPr/>
          <p:nvPr/>
        </p:nvSpPr>
        <p:spPr>
          <a:xfrm>
            <a:off x="7679245" y="1618209"/>
            <a:ext cx="1270001" cy="1270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60" name="Shape 160"/>
          <p:cNvSpPr/>
          <p:nvPr/>
        </p:nvSpPr>
        <p:spPr>
          <a:xfrm>
            <a:off x="7679245" y="3876139"/>
            <a:ext cx="1270001" cy="1270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61" name="Shape 161"/>
          <p:cNvSpPr/>
          <p:nvPr/>
        </p:nvSpPr>
        <p:spPr>
          <a:xfrm>
            <a:off x="7679245" y="6371984"/>
            <a:ext cx="1270001" cy="1270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62" name="Shape 162"/>
          <p:cNvSpPr/>
          <p:nvPr/>
        </p:nvSpPr>
        <p:spPr>
          <a:xfrm>
            <a:off x="10349972" y="4010032"/>
            <a:ext cx="812925" cy="10022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63" name="Shape 163"/>
          <p:cNvSpPr/>
          <p:nvPr/>
        </p:nvSpPr>
        <p:spPr>
          <a:xfrm>
            <a:off x="1186800" y="4511139"/>
            <a:ext cx="967403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64" name="Shape 164"/>
          <p:cNvSpPr/>
          <p:nvPr/>
        </p:nvSpPr>
        <p:spPr>
          <a:xfrm>
            <a:off x="843868" y="2997132"/>
            <a:ext cx="1256531" cy="125653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65" name="Shape 165"/>
          <p:cNvSpPr/>
          <p:nvPr/>
        </p:nvSpPr>
        <p:spPr>
          <a:xfrm>
            <a:off x="1302271" y="1804573"/>
            <a:ext cx="1002506" cy="226837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66" name="Shape 166"/>
          <p:cNvSpPr/>
          <p:nvPr/>
        </p:nvSpPr>
        <p:spPr>
          <a:xfrm>
            <a:off x="2219103" y="6670434"/>
            <a:ext cx="2334465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200"/>
            </a:lvl1pPr>
          </a:lstStyle>
          <a:p>
            <a:pPr/>
            <a:r>
              <a:t>第J个神经元</a:t>
            </a:r>
          </a:p>
        </p:txBody>
      </p:sp>
      <p:sp>
        <p:nvSpPr>
          <p:cNvPr id="167" name="Shape 167"/>
          <p:cNvSpPr/>
          <p:nvPr/>
        </p:nvSpPr>
        <p:spPr>
          <a:xfrm>
            <a:off x="1035206" y="3929671"/>
            <a:ext cx="860384" cy="73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W</a:t>
            </a:r>
            <a:r>
              <a:rPr baseline="-5999"/>
              <a:t>ij</a:t>
            </a:r>
          </a:p>
        </p:txBody>
      </p:sp>
      <p:sp>
        <p:nvSpPr>
          <p:cNvPr id="168" name="Shape 168"/>
          <p:cNvSpPr/>
          <p:nvPr/>
        </p:nvSpPr>
        <p:spPr>
          <a:xfrm>
            <a:off x="1694756" y="2385423"/>
            <a:ext cx="679705" cy="73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+1</a:t>
            </a:r>
          </a:p>
        </p:txBody>
      </p:sp>
      <p:sp>
        <p:nvSpPr>
          <p:cNvPr id="169" name="Shape 169"/>
          <p:cNvSpPr/>
          <p:nvPr/>
        </p:nvSpPr>
        <p:spPr>
          <a:xfrm>
            <a:off x="264156" y="4142585"/>
            <a:ext cx="967403" cy="73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>
                <a:solidFill>
                  <a:schemeClr val="accent5">
                    <a:hueOff val="122773"/>
                    <a:satOff val="6301"/>
                    <a:lumOff val="-20829"/>
                  </a:schemeClr>
                </a:solidFill>
              </a:defRPr>
            </a:pPr>
            <a:r>
              <a:t>u</a:t>
            </a:r>
            <a:r>
              <a:rPr baseline="-5999"/>
              <a:t>i</a:t>
            </a:r>
            <a:r>
              <a:t>(t)</a:t>
            </a:r>
          </a:p>
        </p:txBody>
      </p:sp>
      <p:sp>
        <p:nvSpPr>
          <p:cNvPr id="170" name="Shape 170"/>
          <p:cNvSpPr/>
          <p:nvPr/>
        </p:nvSpPr>
        <p:spPr>
          <a:xfrm flipV="1">
            <a:off x="989166" y="4768617"/>
            <a:ext cx="1115109" cy="155279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71" name="Shape 171"/>
          <p:cNvSpPr/>
          <p:nvPr/>
        </p:nvSpPr>
        <p:spPr>
          <a:xfrm flipV="1">
            <a:off x="2059365" y="5166077"/>
            <a:ext cx="375924" cy="2159534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72" name="Shape 172"/>
          <p:cNvSpPr/>
          <p:nvPr/>
        </p:nvSpPr>
        <p:spPr>
          <a:xfrm>
            <a:off x="2819794" y="4836060"/>
            <a:ext cx="910507" cy="73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v</a:t>
            </a:r>
            <a:r>
              <a:rPr baseline="-5999"/>
              <a:t>j</a:t>
            </a:r>
            <a:r>
              <a:t>(t)</a:t>
            </a:r>
          </a:p>
        </p:txBody>
      </p:sp>
      <p:sp>
        <p:nvSpPr>
          <p:cNvPr id="173" name="Shape 173"/>
          <p:cNvSpPr/>
          <p:nvPr/>
        </p:nvSpPr>
        <p:spPr>
          <a:xfrm>
            <a:off x="904304" y="7300108"/>
            <a:ext cx="3596810" cy="73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v</a:t>
            </a:r>
            <a:r>
              <a:rPr baseline="-5999"/>
              <a:t>j</a:t>
            </a:r>
            <a:r>
              <a:t>(t)=∑ w</a:t>
            </a:r>
            <a:r>
              <a:rPr baseline="-5999"/>
              <a:t>ij</a:t>
            </a:r>
            <a:r>
              <a:t>(t)u</a:t>
            </a:r>
            <a:r>
              <a:rPr baseline="-5999"/>
              <a:t>i</a:t>
            </a:r>
            <a:r>
              <a:t>(t)</a:t>
            </a:r>
          </a:p>
        </p:txBody>
      </p:sp>
      <p:sp>
        <p:nvSpPr>
          <p:cNvPr id="174" name="Shape 174"/>
          <p:cNvSpPr/>
          <p:nvPr/>
        </p:nvSpPr>
        <p:spPr>
          <a:xfrm>
            <a:off x="4233105" y="3500604"/>
            <a:ext cx="1108626" cy="73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u</a:t>
            </a:r>
            <a:r>
              <a:rPr baseline="-5999"/>
              <a:t>j</a:t>
            </a:r>
            <a:r>
              <a:t> (t)</a:t>
            </a:r>
          </a:p>
        </p:txBody>
      </p:sp>
      <p:sp>
        <p:nvSpPr>
          <p:cNvPr id="175" name="Shape 175"/>
          <p:cNvSpPr/>
          <p:nvPr/>
        </p:nvSpPr>
        <p:spPr>
          <a:xfrm>
            <a:off x="3371911" y="4511139"/>
            <a:ext cx="73759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76" name="Shape 176"/>
          <p:cNvSpPr/>
          <p:nvPr/>
        </p:nvSpPr>
        <p:spPr>
          <a:xfrm>
            <a:off x="4897598" y="4511139"/>
            <a:ext cx="2708249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77" name="Shape 177"/>
          <p:cNvSpPr/>
          <p:nvPr/>
        </p:nvSpPr>
        <p:spPr>
          <a:xfrm>
            <a:off x="2630503" y="3044341"/>
            <a:ext cx="1927179" cy="73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=φ(v</a:t>
            </a:r>
            <a:r>
              <a:rPr baseline="-5999"/>
              <a:t>j </a:t>
            </a:r>
            <a:r>
              <a:t>(t))</a:t>
            </a:r>
          </a:p>
        </p:txBody>
      </p:sp>
      <p:sp>
        <p:nvSpPr>
          <p:cNvPr id="178" name="Shape 178"/>
          <p:cNvSpPr/>
          <p:nvPr/>
        </p:nvSpPr>
        <p:spPr>
          <a:xfrm>
            <a:off x="5860824" y="3929671"/>
            <a:ext cx="942002" cy="73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W</a:t>
            </a:r>
            <a:r>
              <a:rPr baseline="-5999"/>
              <a:t>jk</a:t>
            </a:r>
          </a:p>
        </p:txBody>
      </p:sp>
      <p:sp>
        <p:nvSpPr>
          <p:cNvPr id="179" name="Shape 179"/>
          <p:cNvSpPr/>
          <p:nvPr/>
        </p:nvSpPr>
        <p:spPr>
          <a:xfrm>
            <a:off x="5530993" y="1231848"/>
            <a:ext cx="2329503" cy="61744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80" name="Shape 180"/>
          <p:cNvSpPr/>
          <p:nvPr/>
        </p:nvSpPr>
        <p:spPr>
          <a:xfrm flipV="1">
            <a:off x="4824883" y="2389307"/>
            <a:ext cx="2811457" cy="2031735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81" name="Shape 181"/>
          <p:cNvSpPr/>
          <p:nvPr/>
        </p:nvSpPr>
        <p:spPr>
          <a:xfrm>
            <a:off x="4871088" y="4681774"/>
            <a:ext cx="2735489" cy="207475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82" name="Shape 182"/>
          <p:cNvSpPr/>
          <p:nvPr/>
        </p:nvSpPr>
        <p:spPr>
          <a:xfrm flipV="1">
            <a:off x="5983215" y="7250428"/>
            <a:ext cx="1681101" cy="822657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83" name="Shape 183"/>
          <p:cNvSpPr/>
          <p:nvPr/>
        </p:nvSpPr>
        <p:spPr>
          <a:xfrm flipV="1">
            <a:off x="6237402" y="7367975"/>
            <a:ext cx="1546772" cy="1255497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84" name="Shape 184"/>
          <p:cNvSpPr/>
          <p:nvPr/>
        </p:nvSpPr>
        <p:spPr>
          <a:xfrm>
            <a:off x="6049665" y="791241"/>
            <a:ext cx="1918919" cy="982213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85" name="Shape 185"/>
          <p:cNvSpPr/>
          <p:nvPr/>
        </p:nvSpPr>
        <p:spPr>
          <a:xfrm>
            <a:off x="8755981" y="4629382"/>
            <a:ext cx="992125" cy="73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v</a:t>
            </a:r>
            <a:r>
              <a:rPr baseline="-5999"/>
              <a:t>k</a:t>
            </a:r>
            <a:r>
              <a:t>(t)</a:t>
            </a:r>
          </a:p>
        </p:txBody>
      </p:sp>
      <p:sp>
        <p:nvSpPr>
          <p:cNvPr id="186" name="Shape 186"/>
          <p:cNvSpPr/>
          <p:nvPr/>
        </p:nvSpPr>
        <p:spPr>
          <a:xfrm>
            <a:off x="6536882" y="3758222"/>
            <a:ext cx="1099458" cy="656402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87" name="Shape 187"/>
          <p:cNvSpPr/>
          <p:nvPr/>
        </p:nvSpPr>
        <p:spPr>
          <a:xfrm flipV="1">
            <a:off x="6396585" y="4655672"/>
            <a:ext cx="1292174" cy="356908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88" name="Shape 188"/>
          <p:cNvSpPr/>
          <p:nvPr/>
        </p:nvSpPr>
        <p:spPr>
          <a:xfrm flipH="1" flipV="1">
            <a:off x="8632540" y="4960309"/>
            <a:ext cx="1089228" cy="2566024"/>
          </a:xfrm>
          <a:prstGeom prst="line">
            <a:avLst/>
          </a:prstGeom>
          <a:ln w="381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89" name="Shape 189"/>
          <p:cNvSpPr/>
          <p:nvPr/>
        </p:nvSpPr>
        <p:spPr>
          <a:xfrm>
            <a:off x="9292886" y="7077719"/>
            <a:ext cx="29270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第k个神经元</a:t>
            </a:r>
          </a:p>
        </p:txBody>
      </p:sp>
      <p:sp>
        <p:nvSpPr>
          <p:cNvPr id="190" name="Shape 190"/>
          <p:cNvSpPr/>
          <p:nvPr/>
        </p:nvSpPr>
        <p:spPr>
          <a:xfrm>
            <a:off x="8821725" y="3044341"/>
            <a:ext cx="1707555" cy="73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φ(v</a:t>
            </a:r>
            <a:r>
              <a:rPr baseline="-5999"/>
              <a:t>k </a:t>
            </a:r>
            <a:r>
              <a:t>(t))</a:t>
            </a:r>
          </a:p>
        </p:txBody>
      </p:sp>
      <p:sp>
        <p:nvSpPr>
          <p:cNvPr id="191" name="Shape 191"/>
          <p:cNvSpPr/>
          <p:nvPr/>
        </p:nvSpPr>
        <p:spPr>
          <a:xfrm>
            <a:off x="8977909" y="4511139"/>
            <a:ext cx="134340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92" name="Shape 192"/>
          <p:cNvSpPr/>
          <p:nvPr/>
        </p:nvSpPr>
        <p:spPr>
          <a:xfrm>
            <a:off x="9121066" y="3929671"/>
            <a:ext cx="942002" cy="73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W</a:t>
            </a:r>
            <a:r>
              <a:rPr baseline="-5999"/>
              <a:t>jk</a:t>
            </a:r>
          </a:p>
        </p:txBody>
      </p:sp>
      <p:sp>
        <p:nvSpPr>
          <p:cNvPr id="193" name="Shape 193"/>
          <p:cNvSpPr/>
          <p:nvPr/>
        </p:nvSpPr>
        <p:spPr>
          <a:xfrm>
            <a:off x="10349971" y="3500604"/>
            <a:ext cx="1049021" cy="73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u</a:t>
            </a:r>
            <a:r>
              <a:rPr baseline="-5999"/>
              <a:t>k</a:t>
            </a:r>
            <a:r>
              <a:t>(t)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185" y="1150323"/>
            <a:ext cx="7342021" cy="3402679"/>
          </a:xfrm>
          <a:prstGeom prst="rect">
            <a:avLst/>
          </a:prstGeom>
        </p:spPr>
      </p:pic>
      <p:pic>
        <p:nvPicPr>
          <p:cNvPr id="196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9571" y="5418254"/>
            <a:ext cx="8831438" cy="298705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Chart 198"/>
          <p:cNvGraphicFramePr/>
          <p:nvPr/>
        </p:nvGraphicFramePr>
        <p:xfrm>
          <a:off x="713491" y="2104161"/>
          <a:ext cx="7035469" cy="7271436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99" name="Shape 199"/>
          <p:cNvSpPr/>
          <p:nvPr/>
        </p:nvSpPr>
        <p:spPr>
          <a:xfrm>
            <a:off x="7290537" y="2289900"/>
            <a:ext cx="382321" cy="390000"/>
          </a:xfrm>
          <a:prstGeom prst="ellipse">
            <a:avLst/>
          </a:prstGeom>
          <a:solidFill>
            <a:schemeClr val="accent5">
              <a:hueOff val="-69957"/>
              <a:satOff val="-6629"/>
              <a:lumOff val="-941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9033C"/>
                </a:solidFill>
              </a:defRPr>
            </a:pPr>
          </a:p>
        </p:txBody>
      </p:sp>
      <p:sp>
        <p:nvSpPr>
          <p:cNvPr id="200" name="Shape 200"/>
          <p:cNvSpPr/>
          <p:nvPr/>
        </p:nvSpPr>
        <p:spPr>
          <a:xfrm>
            <a:off x="1440735" y="8107636"/>
            <a:ext cx="382322" cy="390000"/>
          </a:xfrm>
          <a:prstGeom prst="ellipse">
            <a:avLst/>
          </a:prstGeom>
          <a:solidFill>
            <a:schemeClr val="accent5">
              <a:hueOff val="122773"/>
              <a:satOff val="6301"/>
              <a:lumOff val="-208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01" name="Shape 201"/>
          <p:cNvSpPr/>
          <p:nvPr/>
        </p:nvSpPr>
        <p:spPr>
          <a:xfrm>
            <a:off x="7200185" y="8048145"/>
            <a:ext cx="563025" cy="50898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5">
              <a:hueOff val="122773"/>
              <a:satOff val="6301"/>
              <a:lumOff val="-208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02" name="Shape 202"/>
          <p:cNvSpPr/>
          <p:nvPr/>
        </p:nvSpPr>
        <p:spPr>
          <a:xfrm>
            <a:off x="1311597" y="2010814"/>
            <a:ext cx="640599" cy="60221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5">
              <a:hueOff val="122773"/>
              <a:satOff val="6301"/>
              <a:lumOff val="-208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graphicFrame>
        <p:nvGraphicFramePr>
          <p:cNvPr id="203" name="Table 203"/>
          <p:cNvGraphicFramePr/>
          <p:nvPr/>
        </p:nvGraphicFramePr>
        <p:xfrm>
          <a:off x="8668756" y="1207129"/>
          <a:ext cx="3873032" cy="584497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65082"/>
                <a:gridCol w="965082"/>
                <a:gridCol w="965082"/>
                <a:gridCol w="965082"/>
              </a:tblGrid>
              <a:tr h="116645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9411C"/>
                          </a:solidFill>
                        </a:rPr>
                        <a:t>X1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9411C"/>
                          </a:solidFill>
                        </a:rPr>
                        <a:t>X2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9411C"/>
                          </a:solidFill>
                        </a:rPr>
                        <a:t>OUT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9411C"/>
                          </a:solidFill>
                        </a:rPr>
                        <a:t>CLASS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6645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9411C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9411C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9411C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000"/>
                      </a:pP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stretch>
                        <a:fillRect/>
                      </a:stretch>
                    </a:blipFill>
                  </a:tcPr>
                </a:tc>
              </a:tr>
              <a:tr h="116645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9411C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9411C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9411C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000"/>
                      </a:pP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4"/>
                      <a:srcRect l="0" t="0" r="0" b="0"/>
                      <a:stretch>
                        <a:fillRect/>
                      </a:stretch>
                    </a:blipFill>
                  </a:tcPr>
                </a:tc>
              </a:tr>
              <a:tr h="116645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9411C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9411C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9411C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000"/>
                      </a:pP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3"/>
                      <a:srcRect l="0" t="0" r="0" b="0"/>
                      <a:stretch>
                        <a:fillRect/>
                      </a:stretch>
                    </a:blipFill>
                  </a:tcPr>
                </a:tc>
              </a:tr>
              <a:tr h="116645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9411C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9411C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9411C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000"/>
                      </a:pPr>
                    </a:p>
                  </a:txBody>
                  <a:tcPr marL="50800" marR="50800" marT="50800" marB="50800" anchor="ctr" anchorCtr="0" horzOverflow="overflow">
                    <a:blipFill rotWithShape="1">
                      <a:blip r:embed="rId5"/>
                      <a:srcRect l="0" t="0" r="0" b="0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204" name="Shape 204"/>
          <p:cNvSpPr/>
          <p:nvPr/>
        </p:nvSpPr>
        <p:spPr>
          <a:xfrm>
            <a:off x="13484387" y="207423"/>
            <a:ext cx="560347" cy="601031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5">
              <a:hueOff val="122773"/>
              <a:satOff val="6301"/>
              <a:lumOff val="-208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985742" y="631467"/>
            <a:ext cx="931926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初始化连接权重为【1，1，1，1，1，1】</a:t>
            </a:r>
          </a:p>
        </p:txBody>
      </p:sp>
      <p:sp>
        <p:nvSpPr>
          <p:cNvPr id="207" name="Shape 207"/>
          <p:cNvSpPr/>
          <p:nvPr/>
        </p:nvSpPr>
        <p:spPr>
          <a:xfrm>
            <a:off x="3223552" y="1459709"/>
            <a:ext cx="685647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（1,0）（1,1）（0,1）（0,0）</a:t>
            </a:r>
          </a:p>
        </p:txBody>
      </p:sp>
      <p:sp>
        <p:nvSpPr>
          <p:cNvPr id="208" name="Shape 208"/>
          <p:cNvSpPr/>
          <p:nvPr/>
        </p:nvSpPr>
        <p:spPr>
          <a:xfrm>
            <a:off x="751132" y="1497555"/>
            <a:ext cx="1487933" cy="73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input </a:t>
            </a:r>
          </a:p>
        </p:txBody>
      </p:sp>
      <p:sp>
        <p:nvSpPr>
          <p:cNvPr id="209" name="Shape 209"/>
          <p:cNvSpPr/>
          <p:nvPr/>
        </p:nvSpPr>
        <p:spPr>
          <a:xfrm>
            <a:off x="2249574" y="2459226"/>
            <a:ext cx="1427254" cy="812801"/>
          </a:xfrm>
          <a:prstGeom prst="rightArrow">
            <a:avLst>
              <a:gd name="adj1" fmla="val 32000"/>
              <a:gd name="adj2" fmla="val 100000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10" name="Shape 210"/>
          <p:cNvSpPr/>
          <p:nvPr/>
        </p:nvSpPr>
        <p:spPr>
          <a:xfrm>
            <a:off x="2249574" y="1459709"/>
            <a:ext cx="1427254" cy="812801"/>
          </a:xfrm>
          <a:prstGeom prst="rightArrow">
            <a:avLst>
              <a:gd name="adj1" fmla="val 32000"/>
              <a:gd name="adj2" fmla="val 100000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11" name="Shape 211"/>
          <p:cNvSpPr/>
          <p:nvPr/>
        </p:nvSpPr>
        <p:spPr>
          <a:xfrm>
            <a:off x="3812607" y="2497072"/>
            <a:ext cx="5955340" cy="73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/>
            <a:r>
              <a:t>1          0        1          0</a:t>
            </a:r>
          </a:p>
        </p:txBody>
      </p:sp>
      <p:sp>
        <p:nvSpPr>
          <p:cNvPr id="212" name="Shape 212"/>
          <p:cNvSpPr/>
          <p:nvPr/>
        </p:nvSpPr>
        <p:spPr>
          <a:xfrm>
            <a:off x="492948" y="2497072"/>
            <a:ext cx="1780033" cy="73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output </a:t>
            </a:r>
          </a:p>
        </p:txBody>
      </p:sp>
      <p:sp>
        <p:nvSpPr>
          <p:cNvPr id="213" name="Shape 213"/>
          <p:cNvSpPr/>
          <p:nvPr/>
        </p:nvSpPr>
        <p:spPr>
          <a:xfrm>
            <a:off x="309814" y="3715004"/>
            <a:ext cx="21463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激活函数</a:t>
            </a:r>
          </a:p>
        </p:txBody>
      </p:sp>
      <p:sp>
        <p:nvSpPr>
          <p:cNvPr id="214" name="Shape 214"/>
          <p:cNvSpPr/>
          <p:nvPr/>
        </p:nvSpPr>
        <p:spPr>
          <a:xfrm>
            <a:off x="2249574" y="3715004"/>
            <a:ext cx="1427254" cy="812801"/>
          </a:xfrm>
          <a:prstGeom prst="rightArrow">
            <a:avLst>
              <a:gd name="adj1" fmla="val 32000"/>
              <a:gd name="adj2" fmla="val 100000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15" name="Shape 215"/>
          <p:cNvSpPr/>
          <p:nvPr/>
        </p:nvSpPr>
        <p:spPr>
          <a:xfrm>
            <a:off x="5029944" y="3850366"/>
            <a:ext cx="2690539" cy="886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      </a:t>
            </a:r>
            <a:r>
              <a:rPr baseline="-5999" sz="5000"/>
              <a:t>1+exp(-x)</a:t>
            </a:r>
          </a:p>
        </p:txBody>
      </p:sp>
      <p:sp>
        <p:nvSpPr>
          <p:cNvPr id="216" name="Shape 216"/>
          <p:cNvSpPr/>
          <p:nvPr/>
        </p:nvSpPr>
        <p:spPr>
          <a:xfrm>
            <a:off x="5761774" y="4121404"/>
            <a:ext cx="1780033" cy="1"/>
          </a:xfrm>
          <a:prstGeom prst="line">
            <a:avLst/>
          </a:prstGeom>
          <a:ln w="38100">
            <a:solidFill>
              <a:schemeClr val="accent2">
                <a:hueOff val="177409"/>
                <a:satOff val="5215"/>
                <a:lumOff val="-959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217" name="Shape 217"/>
          <p:cNvSpPr/>
          <p:nvPr/>
        </p:nvSpPr>
        <p:spPr>
          <a:xfrm>
            <a:off x="6462560" y="3458742"/>
            <a:ext cx="378461" cy="73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218" name="Shape 218"/>
          <p:cNvSpPr/>
          <p:nvPr/>
        </p:nvSpPr>
        <p:spPr>
          <a:xfrm>
            <a:off x="4683105" y="3752851"/>
            <a:ext cx="773177" cy="73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Y=</a:t>
            </a:r>
          </a:p>
        </p:txBody>
      </p:sp>
      <p:sp>
        <p:nvSpPr>
          <p:cNvPr id="219" name="Shape 219"/>
          <p:cNvSpPr/>
          <p:nvPr/>
        </p:nvSpPr>
        <p:spPr>
          <a:xfrm>
            <a:off x="4571115" y="7142924"/>
            <a:ext cx="26543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监督式学习</a:t>
            </a:r>
          </a:p>
        </p:txBody>
      </p:sp>
      <p:sp>
        <p:nvSpPr>
          <p:cNvPr id="220" name="Shape 220"/>
          <p:cNvSpPr/>
          <p:nvPr/>
        </p:nvSpPr>
        <p:spPr>
          <a:xfrm>
            <a:off x="470859" y="5191283"/>
            <a:ext cx="11554336" cy="1665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3200"/>
              </a:spcBef>
              <a:defRPr sz="3600"/>
            </a:pPr>
            <a:r>
              <a:rPr sz="3100"/>
              <a:t>Learning occurs in the perceptron by changing connection weights after each piece of data is processed, based on the amount of error in the output compared to the expected result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896" y="510406"/>
            <a:ext cx="7124701" cy="3187701"/>
          </a:xfrm>
          <a:prstGeom prst="rect">
            <a:avLst/>
          </a:prstGeom>
        </p:spPr>
      </p:pic>
      <p:sp>
        <p:nvSpPr>
          <p:cNvPr id="123" name="Shape 123"/>
          <p:cNvSpPr/>
          <p:nvPr/>
        </p:nvSpPr>
        <p:spPr>
          <a:xfrm>
            <a:off x="8191759" y="1475011"/>
            <a:ext cx="2856485" cy="953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y=f(∑x</a:t>
            </a:r>
            <a:r>
              <a:rPr baseline="42500"/>
              <a:t>n</a:t>
            </a:r>
            <a:r>
              <a:rPr baseline="15000"/>
              <a:t>.</a:t>
            </a:r>
            <a:r>
              <a:t>w</a:t>
            </a:r>
            <a:r>
              <a:rPr baseline="42500"/>
              <a:t>n</a:t>
            </a:r>
            <a:r>
              <a:t>)</a:t>
            </a:r>
          </a:p>
        </p:txBody>
      </p:sp>
      <p:pic>
        <p:nvPicPr>
          <p:cNvPr id="124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9766" y="3778914"/>
            <a:ext cx="11011912" cy="532424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003210" y="845590"/>
            <a:ext cx="413032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1800"/>
            </a:pPr>
            <a:r>
              <a:rPr sz="3500"/>
              <a:t>激活函数(</a:t>
            </a:r>
            <a:r>
              <a:t>activation function</a:t>
            </a:r>
            <a:r>
              <a:rPr sz="3500"/>
              <a:t>)</a:t>
            </a:r>
            <a:r>
              <a:t>:</a:t>
            </a:r>
          </a:p>
        </p:txBody>
      </p:sp>
      <p:sp>
        <p:nvSpPr>
          <p:cNvPr id="127" name="Shape 127"/>
          <p:cNvSpPr/>
          <p:nvPr/>
        </p:nvSpPr>
        <p:spPr>
          <a:xfrm>
            <a:off x="826710" y="1656402"/>
            <a:ext cx="10399015" cy="463195"/>
          </a:xfrm>
          <a:prstGeom prst="rect">
            <a:avLst/>
          </a:prstGeom>
          <a:solidFill>
            <a:srgbClr val="CDCDC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3200"/>
              </a:spcBef>
              <a:defRPr sz="2200">
                <a:solidFill>
                  <a:srgbClr val="FD3501"/>
                </a:solidFill>
              </a:defRPr>
            </a:pPr>
            <a:r>
              <a:t>The two main activation functions used in current applications are both </a:t>
            </a:r>
            <a:r>
              <a:rPr>
                <a:hlinkClick r:id="rId2" invalidUrl="" action="" tgtFrame="" tooltip="" history="1" highlightClick="0" endSnd="0"/>
              </a:rPr>
              <a:t>sigmoids</a:t>
            </a:r>
            <a:r>
              <a:t>,</a:t>
            </a:r>
          </a:p>
        </p:txBody>
      </p:sp>
      <p:sp>
        <p:nvSpPr>
          <p:cNvPr id="128" name="Shape 128"/>
          <p:cNvSpPr/>
          <p:nvPr/>
        </p:nvSpPr>
        <p:spPr>
          <a:xfrm>
            <a:off x="804179" y="2355927"/>
            <a:ext cx="2747773" cy="73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y(x)=tanh(x)</a:t>
            </a:r>
          </a:p>
        </p:txBody>
      </p:sp>
      <p:sp>
        <p:nvSpPr>
          <p:cNvPr id="129" name="Shape 129"/>
          <p:cNvSpPr/>
          <p:nvPr/>
        </p:nvSpPr>
        <p:spPr>
          <a:xfrm>
            <a:off x="4184855" y="2369134"/>
            <a:ext cx="442557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3500"/>
            </a:pPr>
            <a:r>
              <a:t>双曲线函数(</a:t>
            </a:r>
            <a:r>
              <a:rPr sz="1600"/>
              <a:t>hyperbolic tangent</a:t>
            </a:r>
            <a:r>
              <a:t>) </a:t>
            </a:r>
          </a:p>
        </p:txBody>
      </p:sp>
      <p:pic>
        <p:nvPicPr>
          <p:cNvPr id="130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9000" y="3329365"/>
            <a:ext cx="11226800" cy="4851401"/>
          </a:xfrm>
          <a:prstGeom prst="rect">
            <a:avLst/>
          </a:prstGeom>
        </p:spPr>
      </p:pic>
      <p:sp>
        <p:nvSpPr>
          <p:cNvPr id="131" name="Shape 131"/>
          <p:cNvSpPr/>
          <p:nvPr/>
        </p:nvSpPr>
        <p:spPr>
          <a:xfrm>
            <a:off x="9243327" y="2301629"/>
            <a:ext cx="1704172" cy="748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1">
                <a:solidFill>
                  <a:schemeClr val="accent5">
                    <a:hueOff val="122773"/>
                    <a:satOff val="6301"/>
                    <a:lumOff val="-20829"/>
                  </a:schemeClr>
                </a:solidFill>
              </a:defRPr>
            </a:pPr>
            <a:r>
              <a:t>y’=1-y</a:t>
            </a:r>
            <a:r>
              <a:rPr baseline="31999"/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5937" y="2924461"/>
            <a:ext cx="7541516" cy="5079799"/>
          </a:xfrm>
          <a:prstGeom prst="rect">
            <a:avLst/>
          </a:prstGeom>
        </p:spPr>
      </p:pic>
      <p:sp>
        <p:nvSpPr>
          <p:cNvPr id="134" name="Shape 134"/>
          <p:cNvSpPr/>
          <p:nvPr/>
        </p:nvSpPr>
        <p:spPr>
          <a:xfrm>
            <a:off x="939244" y="1449725"/>
            <a:ext cx="3431541" cy="73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y=1/(1+exp(-x))</a:t>
            </a:r>
          </a:p>
        </p:txBody>
      </p:sp>
      <p:sp>
        <p:nvSpPr>
          <p:cNvPr id="135" name="Shape 135"/>
          <p:cNvSpPr/>
          <p:nvPr/>
        </p:nvSpPr>
        <p:spPr>
          <a:xfrm>
            <a:off x="5657211" y="1411878"/>
            <a:ext cx="289864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logistic 函数</a:t>
            </a:r>
          </a:p>
        </p:txBody>
      </p:sp>
      <p:sp>
        <p:nvSpPr>
          <p:cNvPr id="136" name="Shape 136"/>
          <p:cNvSpPr/>
          <p:nvPr/>
        </p:nvSpPr>
        <p:spPr>
          <a:xfrm>
            <a:off x="8839298" y="3643688"/>
            <a:ext cx="2448637" cy="1463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3500"/>
            </a:pPr>
            <a:r>
              <a:t>值域：(0,1)</a:t>
            </a:r>
          </a:p>
          <a:p>
            <a:pPr algn="l">
              <a:defRPr sz="3500"/>
            </a:pPr>
            <a:r>
              <a:t> </a:t>
            </a:r>
            <a:r>
              <a:rPr b="1">
                <a:solidFill>
                  <a:schemeClr val="accent5">
                    <a:hueOff val="122773"/>
                    <a:satOff val="6301"/>
                    <a:lumOff val="-20829"/>
                  </a:schemeClr>
                </a:solidFill>
              </a:rPr>
              <a:t>y’=y</a:t>
            </a:r>
            <a:r>
              <a:rPr b="1" baseline="-28571">
                <a:solidFill>
                  <a:schemeClr val="accent5">
                    <a:hueOff val="122773"/>
                    <a:satOff val="6301"/>
                    <a:lumOff val="-20829"/>
                  </a:schemeClr>
                </a:solidFill>
              </a:rPr>
              <a:t>*</a:t>
            </a:r>
            <a:r>
              <a:rPr b="1" baseline="11764" sz="3400">
                <a:solidFill>
                  <a:schemeClr val="accent5">
                    <a:hueOff val="122773"/>
                    <a:satOff val="6301"/>
                    <a:lumOff val="-20829"/>
                  </a:schemeClr>
                </a:solidFill>
              </a:rPr>
              <a:t>(</a:t>
            </a:r>
            <a:r>
              <a:rPr b="1">
                <a:solidFill>
                  <a:schemeClr val="accent5">
                    <a:hueOff val="122773"/>
                    <a:satOff val="6301"/>
                    <a:lumOff val="-20829"/>
                  </a:schemeClr>
                </a:solidFill>
              </a:rPr>
              <a:t>1-y）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25000" y="148250"/>
            <a:ext cx="7818720" cy="5832290"/>
          </a:xfrm>
          <a:prstGeom prst="rect">
            <a:avLst/>
          </a:prstGeom>
        </p:spPr>
      </p:pic>
      <p:pic>
        <p:nvPicPr>
          <p:cNvPr id="139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27518" y="4213046"/>
            <a:ext cx="7308740" cy="544980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599290" y="476789"/>
            <a:ext cx="10452108" cy="1502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spcBef>
                <a:spcPts val="3200"/>
              </a:spcBef>
              <a:defRPr sz="2900"/>
            </a:pPr>
            <a:r>
              <a:t>the multilayer perceptron consists of three or more layers (an input and an output layer with one or more </a:t>
            </a:r>
            <a:r>
              <a:rPr i="1"/>
              <a:t>hidden layers</a:t>
            </a:r>
            <a:r>
              <a:t>) of nonlinearly-activating nodes</a:t>
            </a:r>
          </a:p>
        </p:txBody>
      </p:sp>
      <p:pic>
        <p:nvPicPr>
          <p:cNvPr id="142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886" y="2218061"/>
            <a:ext cx="7315201" cy="57785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537357" y="623014"/>
            <a:ext cx="970432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训练数据（back-propagation反向传播）：</a:t>
            </a:r>
          </a:p>
        </p:txBody>
      </p:sp>
      <p:sp>
        <p:nvSpPr>
          <p:cNvPr id="145" name="Shape 145"/>
          <p:cNvSpPr/>
          <p:nvPr/>
        </p:nvSpPr>
        <p:spPr>
          <a:xfrm>
            <a:off x="534138" y="1624606"/>
            <a:ext cx="11936525" cy="3630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t>training set:(x(1), y(1)),(x(2), y(2)),…,(x(n), y(n))</a:t>
            </a:r>
          </a:p>
          <a:p>
            <a:pPr algn="l"/>
            <a:r>
              <a:t>x(t) = {+1，x1 (t), x2 (t),…, xd (t)},</a:t>
            </a:r>
          </a:p>
          <a:p>
            <a:pPr algn="l"/>
            <a:r>
              <a:t>y(t):希望的输出值</a:t>
            </a:r>
          </a:p>
          <a:p>
            <a:pPr algn="l"/>
            <a:r>
              <a:t>o(t ) : 实际输出值</a:t>
            </a:r>
          </a:p>
          <a:p>
            <a:pPr algn="l"/>
            <a:r>
              <a:t>e(t)= y(t)−o(t):误差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443828" y="781997"/>
            <a:ext cx="9296689" cy="1886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gradient descent:</a:t>
            </a:r>
          </a:p>
          <a:p>
            <a:pPr>
              <a:defRPr sz="2200"/>
            </a:pPr>
            <a:r>
              <a:t>选取适当的初值x</a:t>
            </a:r>
            <a:r>
              <a:rPr baseline="31999"/>
              <a:t>0</a:t>
            </a:r>
            <a:r>
              <a:t>,不断迭代（在迭代的每一步，以负梯度方向更新x的值，</a:t>
            </a:r>
          </a:p>
          <a:p>
            <a:pPr algn="l">
              <a:defRPr sz="2200"/>
            </a:pPr>
            <a:r>
              <a:t>更新x的值，进行目标函数的极小化，直到收敛。</a:t>
            </a:r>
          </a:p>
        </p:txBody>
      </p:sp>
      <p:sp>
        <p:nvSpPr>
          <p:cNvPr id="148" name="Shape 148"/>
          <p:cNvSpPr/>
          <p:nvPr/>
        </p:nvSpPr>
        <p:spPr>
          <a:xfrm>
            <a:off x="1509451" y="2467215"/>
            <a:ext cx="5438987" cy="3542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minL(w,b)=-∑y</a:t>
            </a:r>
            <a:r>
              <a:rPr baseline="-5999"/>
              <a:t>i</a:t>
            </a:r>
            <a:r>
              <a:t>(w</a:t>
            </a:r>
            <a:r>
              <a:rPr baseline="12500"/>
              <a:t>.</a:t>
            </a:r>
            <a:r>
              <a:t>x</a:t>
            </a:r>
            <a:r>
              <a:rPr baseline="-5999"/>
              <a:t>i</a:t>
            </a:r>
            <a:r>
              <a:t>+b)</a:t>
            </a:r>
          </a:p>
          <a:p>
            <a:pPr algn="l"/>
            <a:r>
              <a:t>▽</a:t>
            </a:r>
            <a:r>
              <a:rPr baseline="-5999"/>
              <a:t>w</a:t>
            </a:r>
            <a:r>
              <a:t>L(w,b)=-∑y</a:t>
            </a:r>
            <a:r>
              <a:rPr baseline="-5999"/>
              <a:t>i</a:t>
            </a:r>
            <a:r>
              <a:t>x</a:t>
            </a:r>
            <a:r>
              <a:rPr baseline="-5999"/>
              <a:t>i</a:t>
            </a:r>
          </a:p>
          <a:p>
            <a:pPr algn="l"/>
            <a:r>
              <a:t>▽</a:t>
            </a:r>
            <a:r>
              <a:rPr baseline="-5999"/>
              <a:t>b</a:t>
            </a:r>
            <a:r>
              <a:t>L(w,b)=-∑y</a:t>
            </a:r>
            <a:r>
              <a:rPr baseline="-5999"/>
              <a:t>i</a:t>
            </a:r>
            <a:endParaRPr baseline="-5999"/>
          </a:p>
          <a:p>
            <a:pPr algn="l"/>
            <a:r>
              <a:t>w     w+ηy</a:t>
            </a:r>
            <a:r>
              <a:rPr baseline="-5999"/>
              <a:t>i</a:t>
            </a:r>
            <a:r>
              <a:t>x</a:t>
            </a:r>
            <a:r>
              <a:rPr baseline="-5999"/>
              <a:t>i</a:t>
            </a:r>
          </a:p>
          <a:p>
            <a:pPr algn="l"/>
            <a:r>
              <a:t>b      b+ηy</a:t>
            </a:r>
            <a:r>
              <a:rPr baseline="-5999"/>
              <a:t>i</a:t>
            </a:r>
          </a:p>
        </p:txBody>
      </p:sp>
      <p:sp>
        <p:nvSpPr>
          <p:cNvPr id="149" name="Shape 149"/>
          <p:cNvSpPr/>
          <p:nvPr/>
        </p:nvSpPr>
        <p:spPr>
          <a:xfrm>
            <a:off x="1988217" y="5718477"/>
            <a:ext cx="73519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  <p:sp>
        <p:nvSpPr>
          <p:cNvPr id="150" name="Shape 150"/>
          <p:cNvSpPr/>
          <p:nvPr/>
        </p:nvSpPr>
        <p:spPr>
          <a:xfrm>
            <a:off x="1988217" y="5082546"/>
            <a:ext cx="73519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1779775" y="7014126"/>
            <a:ext cx="718769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Least-Mean-Square (LMS)算法</a:t>
            </a:r>
          </a:p>
        </p:txBody>
      </p:sp>
      <p:sp>
        <p:nvSpPr>
          <p:cNvPr id="153" name="Shape 153"/>
          <p:cNvSpPr/>
          <p:nvPr/>
        </p:nvSpPr>
        <p:spPr>
          <a:xfrm>
            <a:off x="474945" y="1576911"/>
            <a:ext cx="102743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从输入层经隐层逐层正向计算各单元的输出；</a:t>
            </a:r>
          </a:p>
        </p:txBody>
      </p:sp>
      <p:sp>
        <p:nvSpPr>
          <p:cNvPr id="154" name="Shape 154"/>
          <p:cNvSpPr/>
          <p:nvPr/>
        </p:nvSpPr>
        <p:spPr>
          <a:xfrm>
            <a:off x="730000" y="2546707"/>
            <a:ext cx="10408259" cy="1536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/>
          </a:lstStyle>
          <a:p>
            <a:pPr/>
            <a:r>
              <a:t>由输出误差逐层反向计算隐层各单元的误差， 并用此误差修正前层的权值。</a:t>
            </a:r>
          </a:p>
        </p:txBody>
      </p:sp>
      <p:sp>
        <p:nvSpPr>
          <p:cNvPr id="155" name="Shape 155"/>
          <p:cNvSpPr/>
          <p:nvPr/>
        </p:nvSpPr>
        <p:spPr>
          <a:xfrm>
            <a:off x="772169" y="495827"/>
            <a:ext cx="36703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rPr>
                <a:solidFill>
                  <a:schemeClr val="accent5">
                    <a:hueOff val="122773"/>
                    <a:satOff val="6301"/>
                    <a:lumOff val="-20829"/>
                  </a:schemeClr>
                </a:solidFill>
              </a:rPr>
              <a:t>反向传播算法</a:t>
            </a:r>
            <a:r>
              <a:t>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Renaissance">
  <a:themeElements>
    <a:clrScheme name="Renaissance">
      <a:dk1>
        <a:srgbClr val="625B48"/>
      </a:dk1>
      <a:lt1>
        <a:srgbClr val="1A2C62"/>
      </a:lt1>
      <a:dk2>
        <a:srgbClr val="75716F"/>
      </a:dk2>
      <a:lt2>
        <a:srgbClr val="CDCDCD"/>
      </a:lt2>
      <a:accent1>
        <a:srgbClr val="9EA3A1"/>
      </a:accent1>
      <a:accent2>
        <a:srgbClr val="ACAD6A"/>
      </a:accent2>
      <a:accent3>
        <a:srgbClr val="E2BF60"/>
      </a:accent3>
      <a:accent4>
        <a:srgbClr val="DF995B"/>
      </a:accent4>
      <a:accent5>
        <a:srgbClr val="D27263"/>
      </a:accent5>
      <a:accent6>
        <a:srgbClr val="B59871"/>
      </a:accent6>
      <a:hlink>
        <a:srgbClr val="0000FF"/>
      </a:hlink>
      <a:folHlink>
        <a:srgbClr val="FF00FF"/>
      </a:folHlink>
    </a:clrScheme>
    <a:fontScheme name="Renaissance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Renaissan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25B48"/>
            </a:solidFill>
            <a:effectLst/>
            <a:uFillTx/>
            <a:latin typeface="+mn-lt"/>
            <a:ea typeface="+mn-ea"/>
            <a:cs typeface="+mn-cs"/>
            <a:sym typeface="Dido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2">
              <a:hueOff val="177409"/>
              <a:satOff val="5215"/>
              <a:lumOff val="-959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625B48"/>
            </a:solidFill>
            <a:effectLst/>
            <a:uFillTx/>
            <a:latin typeface="+mn-lt"/>
            <a:ea typeface="+mn-ea"/>
            <a:cs typeface="+mn-cs"/>
            <a:sym typeface="Dido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Renaissance">
  <a:themeElements>
    <a:clrScheme name="Renaissance">
      <a:dk1>
        <a:srgbClr val="000000"/>
      </a:dk1>
      <a:lt1>
        <a:srgbClr val="FFFFFF"/>
      </a:lt1>
      <a:dk2>
        <a:srgbClr val="75716F"/>
      </a:dk2>
      <a:lt2>
        <a:srgbClr val="CDCDCD"/>
      </a:lt2>
      <a:accent1>
        <a:srgbClr val="9EA3A1"/>
      </a:accent1>
      <a:accent2>
        <a:srgbClr val="ACAD6A"/>
      </a:accent2>
      <a:accent3>
        <a:srgbClr val="E2BF60"/>
      </a:accent3>
      <a:accent4>
        <a:srgbClr val="DF995B"/>
      </a:accent4>
      <a:accent5>
        <a:srgbClr val="D27263"/>
      </a:accent5>
      <a:accent6>
        <a:srgbClr val="B59871"/>
      </a:accent6>
      <a:hlink>
        <a:srgbClr val="0000FF"/>
      </a:hlink>
      <a:folHlink>
        <a:srgbClr val="FF00FF"/>
      </a:folHlink>
    </a:clrScheme>
    <a:fontScheme name="Renaissance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Renaissan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25B48"/>
            </a:solidFill>
            <a:effectLst/>
            <a:uFillTx/>
            <a:latin typeface="+mn-lt"/>
            <a:ea typeface="+mn-ea"/>
            <a:cs typeface="+mn-cs"/>
            <a:sym typeface="Dido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2">
              <a:hueOff val="177409"/>
              <a:satOff val="5215"/>
              <a:lumOff val="-959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625B48"/>
            </a:solidFill>
            <a:effectLst/>
            <a:uFillTx/>
            <a:latin typeface="+mn-lt"/>
            <a:ea typeface="+mn-ea"/>
            <a:cs typeface="+mn-cs"/>
            <a:sym typeface="Dido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