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13755-2B0F-4510-B6D2-C7E021634955}" v="494" dt="2023-05-22T00:05:49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16113"/>
            <a:ext cx="9144000" cy="1323975"/>
          </a:xfrm>
        </p:spPr>
        <p:txBody>
          <a:bodyPr/>
          <a:lstStyle/>
          <a:p>
            <a:r>
              <a:rPr lang="ko-KR" altLang="en-US" sz="4000" dirty="0">
                <a:ea typeface="맑은 고딕"/>
              </a:rPr>
              <a:t>투자자예탁금 API 연계 시스템 구성도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411788"/>
            <a:ext cx="9144000" cy="5603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2023.05.22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3D4449-02C5-B9A2-0D7B-AD23480916DD}"/>
              </a:ext>
            </a:extLst>
          </p:cNvPr>
          <p:cNvSpPr txBox="1"/>
          <p:nvPr/>
        </p:nvSpPr>
        <p:spPr>
          <a:xfrm>
            <a:off x="4331074" y="549088"/>
            <a:ext cx="337072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KSFC 시스템 구성도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83A2A9D-6718-678C-EA87-0DD1AC6ED466}"/>
              </a:ext>
            </a:extLst>
          </p:cNvPr>
          <p:cNvSpPr/>
          <p:nvPr/>
        </p:nvSpPr>
        <p:spPr>
          <a:xfrm>
            <a:off x="1019735" y="2039470"/>
            <a:ext cx="1552014" cy="37259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업무개발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6102BF8-2D30-3670-08C6-714DCAB66FA6}"/>
              </a:ext>
            </a:extLst>
          </p:cNvPr>
          <p:cNvSpPr/>
          <p:nvPr/>
        </p:nvSpPr>
        <p:spPr>
          <a:xfrm>
            <a:off x="3047999" y="2039470"/>
            <a:ext cx="1552014" cy="37259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Biz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 AP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서버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BC3581A-89BB-91FC-6105-9FAD02CBB73A}"/>
              </a:ext>
            </a:extLst>
          </p:cNvPr>
          <p:cNvSpPr/>
          <p:nvPr/>
        </p:nvSpPr>
        <p:spPr>
          <a:xfrm>
            <a:off x="5244352" y="2095498"/>
            <a:ext cx="1552014" cy="37259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FEP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서버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8CDED32-46AF-999C-4AA1-ABA375176A6B}"/>
              </a:ext>
            </a:extLst>
          </p:cNvPr>
          <p:cNvSpPr/>
          <p:nvPr/>
        </p:nvSpPr>
        <p:spPr>
          <a:xfrm>
            <a:off x="7507940" y="2039470"/>
            <a:ext cx="1552014" cy="37259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증권금융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KSFC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API-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agent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0B2DDAC-74F7-38CD-BF18-0A9480089996}"/>
              </a:ext>
            </a:extLst>
          </p:cNvPr>
          <p:cNvSpPr/>
          <p:nvPr/>
        </p:nvSpPr>
        <p:spPr>
          <a:xfrm>
            <a:off x="9693087" y="2039469"/>
            <a:ext cx="1552014" cy="37259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증권금융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KSFC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API 서버</a:t>
            </a:r>
          </a:p>
        </p:txBody>
      </p:sp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E96A7C8A-B989-27F8-FDB3-C6D9D21E3426}"/>
              </a:ext>
            </a:extLst>
          </p:cNvPr>
          <p:cNvSpPr/>
          <p:nvPr/>
        </p:nvSpPr>
        <p:spPr>
          <a:xfrm>
            <a:off x="2487705" y="3653118"/>
            <a:ext cx="689162" cy="493057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/오른쪽 13">
            <a:extLst>
              <a:ext uri="{FF2B5EF4-FFF2-40B4-BE49-F238E27FC236}">
                <a16:creationId xmlns:a16="http://schemas.microsoft.com/office/drawing/2014/main" id="{16B40F36-9E0A-873A-B22B-3B617C11D6D3}"/>
              </a:ext>
            </a:extLst>
          </p:cNvPr>
          <p:cNvSpPr/>
          <p:nvPr/>
        </p:nvSpPr>
        <p:spPr>
          <a:xfrm>
            <a:off x="4639234" y="3653117"/>
            <a:ext cx="689162" cy="493057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A96E4C76-5383-2D5B-FA95-C2E21BFE1530}"/>
              </a:ext>
            </a:extLst>
          </p:cNvPr>
          <p:cNvSpPr/>
          <p:nvPr/>
        </p:nvSpPr>
        <p:spPr>
          <a:xfrm>
            <a:off x="6818777" y="3653117"/>
            <a:ext cx="689162" cy="493057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/오른쪽 15">
            <a:extLst>
              <a:ext uri="{FF2B5EF4-FFF2-40B4-BE49-F238E27FC236}">
                <a16:creationId xmlns:a16="http://schemas.microsoft.com/office/drawing/2014/main" id="{4EAEB748-A808-45CF-D116-77ED8571B871}"/>
              </a:ext>
            </a:extLst>
          </p:cNvPr>
          <p:cNvSpPr/>
          <p:nvPr/>
        </p:nvSpPr>
        <p:spPr>
          <a:xfrm>
            <a:off x="9059954" y="3653117"/>
            <a:ext cx="689162" cy="493057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63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EE9A57D-41C2-6C5A-B886-8345AE55963D}"/>
              </a:ext>
            </a:extLst>
          </p:cNvPr>
          <p:cNvSpPr/>
          <p:nvPr/>
        </p:nvSpPr>
        <p:spPr>
          <a:xfrm>
            <a:off x="7776883" y="3238499"/>
            <a:ext cx="2549336" cy="4538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HttpsUrlConnection</a:t>
            </a:r>
            <a:endParaRPr lang="ko-KR" altLang="en-US" sz="1400" dirty="0" err="1">
              <a:solidFill>
                <a:schemeClr val="tx1"/>
              </a:solidFill>
              <a:ea typeface="맑은 고딕" panose="020B0503020000020004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438E18-E931-FB16-C63D-C793A2BF3A2C}"/>
              </a:ext>
            </a:extLst>
          </p:cNvPr>
          <p:cNvSpPr/>
          <p:nvPr/>
        </p:nvSpPr>
        <p:spPr>
          <a:xfrm>
            <a:off x="1445558" y="3014381"/>
            <a:ext cx="1989043" cy="4538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AsyncReceiver</a:t>
            </a: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AC2B6BB-AD4C-BD6C-7DFF-1A451869E4FB}"/>
              </a:ext>
            </a:extLst>
          </p:cNvPr>
          <p:cNvSpPr/>
          <p:nvPr/>
        </p:nvSpPr>
        <p:spPr>
          <a:xfrm>
            <a:off x="1445558" y="4370292"/>
            <a:ext cx="1989043" cy="4538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AsyncSender</a:t>
            </a: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53A5AB7-4ED4-A9F7-4A71-5873E87CDCEF}"/>
              </a:ext>
            </a:extLst>
          </p:cNvPr>
          <p:cNvSpPr/>
          <p:nvPr/>
        </p:nvSpPr>
        <p:spPr>
          <a:xfrm>
            <a:off x="6073587" y="4740087"/>
            <a:ext cx="1876984" cy="4538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ApiAgent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5A702E-FA09-4845-923E-C36BA815D790}"/>
              </a:ext>
            </a:extLst>
          </p:cNvPr>
          <p:cNvSpPr/>
          <p:nvPr/>
        </p:nvSpPr>
        <p:spPr>
          <a:xfrm>
            <a:off x="6152028" y="2342028"/>
            <a:ext cx="1876984" cy="4538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ApiAgent</a:t>
            </a: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D0AFA06-9500-5E8B-EC19-A77C7A1D00CB}"/>
              </a:ext>
            </a:extLst>
          </p:cNvPr>
          <p:cNvSpPr/>
          <p:nvPr/>
        </p:nvSpPr>
        <p:spPr>
          <a:xfrm>
            <a:off x="4874558" y="1210234"/>
            <a:ext cx="1876984" cy="4538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MainManager</a:t>
            </a: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0" name="순서도: 직접 액세스 저장소 9">
            <a:extLst>
              <a:ext uri="{FF2B5EF4-FFF2-40B4-BE49-F238E27FC236}">
                <a16:creationId xmlns:a16="http://schemas.microsoft.com/office/drawing/2014/main" id="{36128DF7-F98B-65EC-C007-60DCB0F50353}"/>
              </a:ext>
            </a:extLst>
          </p:cNvPr>
          <p:cNvSpPr/>
          <p:nvPr/>
        </p:nvSpPr>
        <p:spPr>
          <a:xfrm>
            <a:off x="3843617" y="2700617"/>
            <a:ext cx="1619249" cy="448234"/>
          </a:xfrm>
          <a:prstGeom prst="flowChartMagneticDru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err="1">
                <a:ea typeface="맑은 고딕"/>
              </a:rPr>
              <a:t>Recv</a:t>
            </a:r>
            <a:endParaRPr lang="ko-KR" altLang="en-US" sz="1200">
              <a:ea typeface="맑은 고딕"/>
            </a:endParaRPr>
          </a:p>
          <a:p>
            <a:pPr algn="ctr"/>
            <a:r>
              <a:rPr lang="ko-KR" altLang="en-US" sz="1200" err="1">
                <a:ea typeface="맑은 고딕"/>
              </a:rPr>
              <a:t>Queue</a:t>
            </a:r>
            <a:endParaRPr lang="ko-KR" altLang="en-US" sz="1200"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B9ED442-52EE-1DB4-D42F-2CB1210D0BE2}"/>
              </a:ext>
            </a:extLst>
          </p:cNvPr>
          <p:cNvSpPr/>
          <p:nvPr/>
        </p:nvSpPr>
        <p:spPr>
          <a:xfrm>
            <a:off x="8297955" y="2028263"/>
            <a:ext cx="2011454" cy="4538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AsyncOAuther</a:t>
            </a: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3" name="순서도: 직접 액세스 저장소 12">
            <a:extLst>
              <a:ext uri="{FF2B5EF4-FFF2-40B4-BE49-F238E27FC236}">
                <a16:creationId xmlns:a16="http://schemas.microsoft.com/office/drawing/2014/main" id="{908EDDC9-5D0C-47C3-FAFE-DA4DF83F2141}"/>
              </a:ext>
            </a:extLst>
          </p:cNvPr>
          <p:cNvSpPr/>
          <p:nvPr/>
        </p:nvSpPr>
        <p:spPr>
          <a:xfrm>
            <a:off x="3843617" y="4515969"/>
            <a:ext cx="1619249" cy="448234"/>
          </a:xfrm>
          <a:prstGeom prst="flowChartMagneticDru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ea typeface="맑은 고딕"/>
              </a:rPr>
              <a:t>Send</a:t>
            </a:r>
          </a:p>
          <a:p>
            <a:pPr algn="ctr"/>
            <a:r>
              <a:rPr lang="ko-KR" altLang="en-US" sz="1200" err="1">
                <a:ea typeface="맑은 고딕"/>
              </a:rPr>
              <a:t>Queue</a:t>
            </a:r>
            <a:endParaRPr lang="ko-KR" altLang="en-US" sz="1200">
              <a:ea typeface="맑은 고딕"/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2977300F-3E3A-A100-9C05-020E9B26DD44}"/>
              </a:ext>
            </a:extLst>
          </p:cNvPr>
          <p:cNvSpPr/>
          <p:nvPr/>
        </p:nvSpPr>
        <p:spPr>
          <a:xfrm>
            <a:off x="5625353" y="3485029"/>
            <a:ext cx="1053352" cy="683559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>
                <a:solidFill>
                  <a:srgbClr val="000000"/>
                </a:solidFill>
                <a:ea typeface="맑은 고딕"/>
              </a:rPr>
              <a:t>Mapping</a:t>
            </a:r>
            <a:r>
              <a:rPr lang="ko-KR" altLang="en-US" sz="1000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sz="1000" err="1">
                <a:solidFill>
                  <a:srgbClr val="000000"/>
                </a:solidFill>
                <a:ea typeface="맑은 고딕"/>
              </a:rPr>
              <a:t>Table</a:t>
            </a:r>
            <a:endParaRPr lang="ko-KR" altLang="en-US" sz="1000" dirty="0" err="1">
              <a:solidFill>
                <a:srgbClr val="000000"/>
              </a:solidFill>
              <a:ea typeface="맑은 고딕"/>
            </a:endParaRPr>
          </a:p>
          <a:p>
            <a:pPr algn="ctr"/>
            <a:r>
              <a:rPr lang="ko-KR" altLang="en-US" sz="1000" dirty="0">
                <a:solidFill>
                  <a:srgbClr val="000000"/>
                </a:solidFill>
                <a:ea typeface="맑은 고딕"/>
              </a:rPr>
              <a:t>(</a:t>
            </a:r>
            <a:r>
              <a:rPr lang="ko-KR" altLang="en-US" sz="1000" dirty="0" err="1">
                <a:solidFill>
                  <a:srgbClr val="000000"/>
                </a:solidFill>
                <a:ea typeface="맑은 고딕"/>
              </a:rPr>
              <a:t>json</a:t>
            </a:r>
            <a:r>
              <a:rPr lang="ko-KR" altLang="en-US" sz="1000" dirty="0">
                <a:solidFill>
                  <a:srgbClr val="000000"/>
                </a:solidFill>
                <a:ea typeface="맑은 고딕"/>
              </a:rPr>
              <a:t>)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17EB9D6-AA59-F6D5-4AC4-37C9A4291E4A}"/>
              </a:ext>
            </a:extLst>
          </p:cNvPr>
          <p:cNvSpPr/>
          <p:nvPr/>
        </p:nvSpPr>
        <p:spPr>
          <a:xfrm>
            <a:off x="1602440" y="3692335"/>
            <a:ext cx="2717425" cy="4482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AsyncSessionServer</a:t>
            </a: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638A63C-6470-63BD-E20D-1E9D2B0C2CCB}"/>
              </a:ext>
            </a:extLst>
          </p:cNvPr>
          <p:cNvSpPr/>
          <p:nvPr/>
        </p:nvSpPr>
        <p:spPr>
          <a:xfrm>
            <a:off x="1344706" y="1664071"/>
            <a:ext cx="9239249" cy="46112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DABE3E-1919-48DE-ED8B-3EBABDD255AB}"/>
              </a:ext>
            </a:extLst>
          </p:cNvPr>
          <p:cNvSpPr/>
          <p:nvPr/>
        </p:nvSpPr>
        <p:spPr>
          <a:xfrm>
            <a:off x="100851" y="3014380"/>
            <a:ext cx="1075764" cy="4538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oxscls1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FE41212-71E3-6A63-61E0-1E84AEA0AA37}"/>
              </a:ext>
            </a:extLst>
          </p:cNvPr>
          <p:cNvSpPr/>
          <p:nvPr/>
        </p:nvSpPr>
        <p:spPr>
          <a:xfrm>
            <a:off x="100850" y="4370291"/>
            <a:ext cx="1075764" cy="4538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oxrcls1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EAD604-6EB4-9BB4-A4CD-0D90304E4CB0}"/>
              </a:ext>
            </a:extLst>
          </p:cNvPr>
          <p:cNvSpPr/>
          <p:nvPr/>
        </p:nvSpPr>
        <p:spPr>
          <a:xfrm>
            <a:off x="11385172" y="2795863"/>
            <a:ext cx="806824" cy="131669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증권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금융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API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서버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78EDF4-968F-FF2B-AD24-9F1AC28CC3C2}"/>
              </a:ext>
            </a:extLst>
          </p:cNvPr>
          <p:cNvSpPr txBox="1"/>
          <p:nvPr/>
        </p:nvSpPr>
        <p:spPr>
          <a:xfrm>
            <a:off x="4331074" y="549088"/>
            <a:ext cx="337072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KSFC API-</a:t>
            </a:r>
            <a:r>
              <a:rPr lang="ko-KR" altLang="en-US" dirty="0" err="1">
                <a:ea typeface="맑은 고딕"/>
              </a:rPr>
              <a:t>Agent시스템</a:t>
            </a:r>
            <a:r>
              <a:rPr lang="ko-KR" altLang="en-US" dirty="0">
                <a:ea typeface="맑은 고딕"/>
              </a:rPr>
              <a:t> 구성도</a:t>
            </a:r>
            <a:endParaRPr lang="ko-KR" altLang="en-US" dirty="0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E62BD52E-0D0A-8784-E2D7-CB10BF5F2687}"/>
              </a:ext>
            </a:extLst>
          </p:cNvPr>
          <p:cNvCxnSpPr/>
          <p:nvPr/>
        </p:nvCxnSpPr>
        <p:spPr>
          <a:xfrm>
            <a:off x="1184462" y="3279961"/>
            <a:ext cx="337297" cy="403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B6D88DB5-CFE8-F8BB-9297-29A743936509}"/>
              </a:ext>
            </a:extLst>
          </p:cNvPr>
          <p:cNvCxnSpPr>
            <a:cxnSpLocks/>
          </p:cNvCxnSpPr>
          <p:nvPr/>
        </p:nvCxnSpPr>
        <p:spPr>
          <a:xfrm flipV="1">
            <a:off x="3425640" y="2961715"/>
            <a:ext cx="516589" cy="2734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F0E64D4-710C-8E26-E3C1-595D0445F5D1}"/>
              </a:ext>
            </a:extLst>
          </p:cNvPr>
          <p:cNvCxnSpPr>
            <a:cxnSpLocks/>
          </p:cNvCxnSpPr>
          <p:nvPr/>
        </p:nvCxnSpPr>
        <p:spPr>
          <a:xfrm flipV="1">
            <a:off x="5369858" y="2558303"/>
            <a:ext cx="880782" cy="3630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916E4E73-F1E5-091F-31A7-2D8D279C1F1E}"/>
              </a:ext>
            </a:extLst>
          </p:cNvPr>
          <p:cNvCxnSpPr>
            <a:cxnSpLocks/>
          </p:cNvCxnSpPr>
          <p:nvPr/>
        </p:nvCxnSpPr>
        <p:spPr>
          <a:xfrm>
            <a:off x="7437344" y="2747683"/>
            <a:ext cx="370915" cy="6622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A948DF34-0B62-54D6-148D-F459A86127BC}"/>
              </a:ext>
            </a:extLst>
          </p:cNvPr>
          <p:cNvCxnSpPr>
            <a:cxnSpLocks/>
          </p:cNvCxnSpPr>
          <p:nvPr/>
        </p:nvCxnSpPr>
        <p:spPr>
          <a:xfrm flipH="1">
            <a:off x="7662585" y="3638549"/>
            <a:ext cx="301435" cy="1216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ACD27012-464B-E460-3334-727311C2C00D}"/>
              </a:ext>
            </a:extLst>
          </p:cNvPr>
          <p:cNvCxnSpPr>
            <a:cxnSpLocks/>
          </p:cNvCxnSpPr>
          <p:nvPr/>
        </p:nvCxnSpPr>
        <p:spPr>
          <a:xfrm flipH="1" flipV="1">
            <a:off x="5471834" y="4765861"/>
            <a:ext cx="637613" cy="1949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15E13D2-1F0A-82C6-1D25-E99588246614}"/>
              </a:ext>
            </a:extLst>
          </p:cNvPr>
          <p:cNvCxnSpPr>
            <a:cxnSpLocks/>
          </p:cNvCxnSpPr>
          <p:nvPr/>
        </p:nvCxnSpPr>
        <p:spPr>
          <a:xfrm flipH="1" flipV="1">
            <a:off x="3421156" y="4648200"/>
            <a:ext cx="424701" cy="493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1AE7C0F6-5564-101C-3137-5E5F75A0D4A4}"/>
              </a:ext>
            </a:extLst>
          </p:cNvPr>
          <p:cNvCxnSpPr>
            <a:cxnSpLocks/>
          </p:cNvCxnSpPr>
          <p:nvPr/>
        </p:nvCxnSpPr>
        <p:spPr>
          <a:xfrm flipH="1">
            <a:off x="1179980" y="4652682"/>
            <a:ext cx="228601" cy="347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DF3BA42-4AA5-5478-B1D7-E4BA671961A5}"/>
              </a:ext>
            </a:extLst>
          </p:cNvPr>
          <p:cNvCxnSpPr>
            <a:cxnSpLocks/>
          </p:cNvCxnSpPr>
          <p:nvPr/>
        </p:nvCxnSpPr>
        <p:spPr>
          <a:xfrm flipH="1">
            <a:off x="9052111" y="2478740"/>
            <a:ext cx="54909" cy="7967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EDC76AA1-ABA4-8905-5EB0-BE121840276D}"/>
              </a:ext>
            </a:extLst>
          </p:cNvPr>
          <p:cNvCxnSpPr>
            <a:cxnSpLocks/>
          </p:cNvCxnSpPr>
          <p:nvPr/>
        </p:nvCxnSpPr>
        <p:spPr>
          <a:xfrm flipV="1">
            <a:off x="9510432" y="2485464"/>
            <a:ext cx="12327" cy="7440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E1B9B95D-3796-0328-44DA-8D7DDF847D58}"/>
              </a:ext>
            </a:extLst>
          </p:cNvPr>
          <p:cNvCxnSpPr>
            <a:cxnSpLocks/>
          </p:cNvCxnSpPr>
          <p:nvPr/>
        </p:nvCxnSpPr>
        <p:spPr>
          <a:xfrm>
            <a:off x="6148667" y="4137211"/>
            <a:ext cx="482974" cy="6006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8810C2-4D10-637D-13A4-0D0C6B846A4C}"/>
              </a:ext>
            </a:extLst>
          </p:cNvPr>
          <p:cNvCxnSpPr>
            <a:cxnSpLocks/>
          </p:cNvCxnSpPr>
          <p:nvPr/>
        </p:nvCxnSpPr>
        <p:spPr>
          <a:xfrm flipV="1">
            <a:off x="5958166" y="2743200"/>
            <a:ext cx="505386" cy="7384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왼쪽/오른쪽 33">
            <a:extLst>
              <a:ext uri="{FF2B5EF4-FFF2-40B4-BE49-F238E27FC236}">
                <a16:creationId xmlns:a16="http://schemas.microsoft.com/office/drawing/2014/main" id="{150092C1-1C58-2632-0348-F5FBB6430580}"/>
              </a:ext>
            </a:extLst>
          </p:cNvPr>
          <p:cNvSpPr/>
          <p:nvPr/>
        </p:nvSpPr>
        <p:spPr>
          <a:xfrm>
            <a:off x="10169338" y="3277720"/>
            <a:ext cx="1215838" cy="481852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000000"/>
                </a:solidFill>
                <a:ea typeface="맑은 고딕"/>
              </a:rPr>
              <a:t>API(</a:t>
            </a:r>
            <a:r>
              <a:rPr lang="ko-KR" altLang="en-US" sz="1100" dirty="0" err="1">
                <a:solidFill>
                  <a:srgbClr val="000000"/>
                </a:solidFill>
                <a:ea typeface="맑은 고딕"/>
              </a:rPr>
              <a:t>json</a:t>
            </a:r>
            <a:r>
              <a:rPr lang="ko-KR" altLang="en-US" sz="1100" dirty="0">
                <a:solidFill>
                  <a:srgbClr val="000000"/>
                </a:solidFill>
                <a:ea typeface="맑은 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335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투자자예탁금 API 연계 시스템 구성도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274</cp:revision>
  <dcterms:created xsi:type="dcterms:W3CDTF">2023-05-21T22:51:31Z</dcterms:created>
  <dcterms:modified xsi:type="dcterms:W3CDTF">2023-05-22T00:06:49Z</dcterms:modified>
</cp:coreProperties>
</file>