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91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32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92" r:id="rId31"/>
    <p:sldId id="286" r:id="rId32"/>
    <p:sldId id="287" r:id="rId33"/>
    <p:sldId id="288" r:id="rId34"/>
    <p:sldId id="289" r:id="rId35"/>
    <p:sldId id="294" r:id="rId36"/>
    <p:sldId id="295" r:id="rId37"/>
    <p:sldId id="296" r:id="rId38"/>
    <p:sldId id="297" r:id="rId39"/>
    <p:sldId id="298" r:id="rId40"/>
    <p:sldId id="299" r:id="rId41"/>
    <p:sldId id="307" r:id="rId42"/>
    <p:sldId id="300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10" r:id="rId51"/>
    <p:sldId id="311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87B4C-85F3-4F0B-805F-A3BAD974F065}" type="datetimeFigureOut">
              <a:rPr lang="tr-TR" smtClean="0"/>
              <a:pPr/>
              <a:t>04.03.2013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3DE4-3294-4E7F-B406-E83AC47AD4C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3DE4-3294-4E7F-B406-E83AC47AD4C0}" type="slidenum">
              <a:rPr lang="tr-TR" smtClean="0"/>
              <a:pPr/>
              <a:t>56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Çapraz Köşeli Dikdörtgen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ikdörtgen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Resim Yer Tutucusu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tr-TR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Çapraz Köşeli Dikdörtgen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tr-TR" dirty="0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pPr/>
              <a:t>04.03.2013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 Madenciliğine Giriş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Bölüm 2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528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madenciliği bir kurumda üretilen tüm verilerin belirli yöntemler kullanarak var olan ya da gelecekte ortaya çıkabilecek gizli bilgiyi su yüzüne çıkarma süreci olarak değerlendirilebilir.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Bu açıdan bakıldığında, veri madenciliği işinin kurumların karar destek sistemleri için önemli bir yere sahip olabileceğini söylenebilir.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Veri madenciliği aslında klasik istatistiksel uygulamalara çok benzer.</a:t>
            </a:r>
          </a:p>
          <a:p>
            <a:pPr algn="just"/>
            <a:r>
              <a:rPr lang="tr-TR" dirty="0" smtClean="0"/>
              <a:t>Ancak klasik istatistiksel uygulamalar yeterince düzenlenmiş ve çoğunlukla özet veriler üzerinde çalıştırılır.</a:t>
            </a:r>
          </a:p>
          <a:p>
            <a:pPr algn="just"/>
            <a:r>
              <a:rPr lang="tr-TR" dirty="0" smtClean="0"/>
              <a:t>Veri madenciliğinde ise milyonlarca ve hatta milyarlarca veri ve çok daha fazla değişken ile ilgilenir.</a:t>
            </a:r>
          </a:p>
          <a:p>
            <a:pPr algn="just"/>
            <a:endParaRPr lang="tr-TR" dirty="0" smtClean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2.3.Uygulama Alanları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madenciliğinin günümüzde yaygın bir kullanım alanı bulunmaktadır.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Örneğin pazarlama, bankacılık ve sigortacılık gibi alanlarda ve elektronik ticaret ile ilgili alanlarda yaygın şekilde kullanılmaktadır.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Pazarlama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Müşterilerin satın alma alışkanlıklarının belirlenmesi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Müşterilerin demografik özellikleri arasındaki bağlantıların ortaya konulması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Pazar sepet analizi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Müşteri ilişkileri yönetimi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Müşteri değerlendirme</a:t>
            </a:r>
          </a:p>
          <a:p>
            <a:r>
              <a:rPr lang="tr-TR" dirty="0" smtClean="0"/>
              <a:t>Satış tahmini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187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Bankacılık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Farklı finansal göstergeler arasında gizli ilişkilerin ortaya konulması,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Kredi kartı dolandırıcılıklarının ve sahtekarlıkların belirlenmesi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Kredi kartı harcamalarına göre müşteri gruplarının belirlenmesi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Kredi taleplerinin değerlendirilmesi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Sigortacılık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Yeni poliçe talep edecek müşterilerin tahmin edilmesi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Sigorta dolandırıcılıklarının tespiti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Riskli müşteri gruplarının belirlenmesi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Elektronik Ticaret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Saldırıların çözümlenmesi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e-CRM uygulamalarının yönetimi 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smtClean="0"/>
              <a:t>Web  sayfalarına yapılan ziyaretlerin çözümlenmesi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2.4.Veri Madenciliği Süreci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2400" dirty="0" smtClean="0"/>
              <a:t>Veri madenciliğini bir süreç olarak değerlendirmek gerekir. Söz konusu süreç aşağıda belirten adımları içermektedir.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smtClean="0"/>
              <a:t>Veri temizleme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smtClean="0"/>
              <a:t>Veri bütünleştirme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smtClean="0"/>
              <a:t>Veri indirgeme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smtClean="0"/>
              <a:t>Veri dönüştürme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smtClean="0"/>
              <a:t>Veri madenciliği algoritmasını uygulama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smtClean="0"/>
              <a:t>Sonuçları sunum ve değerlendirme</a:t>
            </a:r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2.4.1.Veri Temizleme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Bazı uygulamalarda, üzerinde çözümleme yapılacak verilerin istenen özelliklere sahip olmadığı görülebilir.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Örneğin eksik verilerle ve uygun olmayan verilerin oluşturduğu tutarsız verilerle karşılaşılabilir.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Kurumlarda biriken veri içerisinden kurum için yararlı olanlarını bulup ortaya çıkarma işlemine </a:t>
            </a:r>
            <a:r>
              <a:rPr lang="tr-TR" b="1" i="1" dirty="0" smtClean="0"/>
              <a:t>veri madenciliği</a:t>
            </a:r>
            <a:r>
              <a:rPr lang="tr-TR" i="1" dirty="0" smtClean="0"/>
              <a:t> </a:t>
            </a:r>
            <a:r>
              <a:rPr lang="tr-TR" dirty="0" smtClean="0"/>
              <a:t>adı verilmektedir.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2406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tabanında yer alan tutarsız ve hatalı veriler </a:t>
            </a:r>
            <a:r>
              <a:rPr lang="tr-TR" i="1" u="sng" dirty="0" smtClean="0"/>
              <a:t>gürültü</a:t>
            </a:r>
            <a:r>
              <a:rPr lang="tr-TR" i="1" dirty="0" smtClean="0"/>
              <a:t> </a:t>
            </a:r>
            <a:r>
              <a:rPr lang="tr-TR" dirty="0" smtClean="0"/>
              <a:t>olarak değerlendirilmektedir.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Bu gibi durumlarda verinin söz konusu sorunlardan temizlenmesi gerekecektir.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Eksik verilerin yerine yenileri belirlenerek konulmalıdır.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646237"/>
            <a:ext cx="8363272" cy="452628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Bunun için aşağıdaki yöntemlerden biri kullanılabilir,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A) Eksik değer içeren kayıtlar veri kümesinden atılabilir.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B) Kayıp değerlerin yerine bir genel sabit kullanılabilir. Bütün  kayıp değerler için aynı sabit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/>
              <a:t>Örneğin «bilinmiyor» değeri bu eksik veri yerine kullanılabilir.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Ancak bütün değişkenlere kayıp değerler yerine aynı sabit değerin kullanımı sorun yaratacaktır.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9701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C) Değişkenlerin tüm verileri kullanılarak ortalaması hesaplanır ve eksik değer yerine bu değer konulabilir.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D) Değişkenlerin tüm verileri yerine, sadece bir sınıfa ait örneklerin değişken ortalaması hesaplanarak eksik değer yerine kullanılabilir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E)Verilere uygun bir tahmin yapılarak, örneğin regresyon ya da karar ağacı modeli kurularak eksik değer tahmin edilebilir ve eksik değer yerine kullanılabilir.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2.4.2.Veri Bütünleştirme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Farklı veri tabanlarından ya da  veri kaynaklarından elde edilen verilerin birlikte değerlendirmeye alınabilmesi için farklı türdeki verilerin tek türe dönüştürülmesi yani bütünleştirilmesi söz konusu olacaktır.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2.4.3.Veri İndirgeme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madenciliği uygulamalarında bazen çözümleme işlemi uzun süre alabilir.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Eğer çözümlemeden elde edilecek sonucun değişmeyeceğine inanılıyorsa veri sayısı ya da değişkenlerin sayısı azaltılabilir.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indirgeme çeşitli biçimlerde yapılabilir.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a</a:t>
            </a:r>
            <a:r>
              <a:rPr lang="tr-TR" dirty="0" smtClean="0"/>
              <a:t>. Veri birleştirme veya veri küpü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b. Boyut indirgeme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c</a:t>
            </a:r>
            <a:r>
              <a:rPr lang="tr-TR" dirty="0" smtClean="0"/>
              <a:t>. Veri sıkıştırma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d. Örnekleme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e</a:t>
            </a:r>
            <a:r>
              <a:rPr lang="tr-TR" dirty="0" smtClean="0"/>
              <a:t>. Genelleme 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2.4.4.Veri Dönüştürme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646237"/>
            <a:ext cx="8496944" cy="4526280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Veriyi bazı durumlarda veri madenciliği çözümlemelerine aynen katmak uygun olmayabilir.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dirty="0" smtClean="0"/>
              <a:t>Değişkenlerin ortalama ve varyansları birbirlerinden önemli ölçüde farklı olduğu taktirde büyük ortalama ve varyansa sahip değişkenlerin diğerleri üzerindeki baskısı daha fazla olur ve onların rolleri önemli ölçüde azaltır.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Ayrıca değişkenlerin sahip olduğu çok büyük ve çok küçük değerler de çözümlemelerin sağlıklı biçimde yapılmasını engeller</a:t>
            </a:r>
          </a:p>
          <a:p>
            <a:pPr algn="just"/>
            <a:r>
              <a:rPr lang="tr-TR" dirty="0" smtClean="0"/>
              <a:t>Bu nedenle bir dönüşüm yöntemi uygulanarak söz konusu değişkenlerin normalleştirilmesi veya standartlaştırılması uygun bir yol olacaktır.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53536"/>
            <a:ext cx="8712968" cy="1143000"/>
          </a:xfrm>
        </p:spPr>
        <p:txBody>
          <a:bodyPr>
            <a:normAutofit/>
          </a:bodyPr>
          <a:lstStyle/>
          <a:p>
            <a:r>
              <a:rPr lang="tr-TR" sz="3400" dirty="0" smtClean="0"/>
              <a:t>2.1.Veriyi</a:t>
            </a:r>
            <a:r>
              <a:rPr lang="tr-TR" sz="3300" dirty="0" smtClean="0"/>
              <a:t> Bilgiye Dönüştürmenin Yolu</a:t>
            </a:r>
            <a:endParaRPr lang="tr-TR" sz="33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300" dirty="0" smtClean="0"/>
              <a:t>Bilişim teknolojilerinin hızla gelişimi beraberinde bir sorunu da getirmiştir.</a:t>
            </a:r>
          </a:p>
          <a:p>
            <a:pPr algn="just"/>
            <a:endParaRPr lang="tr-TR" sz="3300" dirty="0" smtClean="0"/>
          </a:p>
          <a:p>
            <a:pPr algn="just"/>
            <a:r>
              <a:rPr lang="tr-TR" sz="3300" dirty="0" smtClean="0"/>
              <a:t>Bilişim sistemleri sayesinde artık her bilgi sayısal ortamlara kaydedilmektedir.</a:t>
            </a:r>
          </a:p>
          <a:p>
            <a:pPr marL="0" indent="0">
              <a:buNone/>
            </a:pPr>
            <a:endParaRPr lang="tr-TR" sz="3300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2.4.4.1.Min-Max Normalleştirilmesi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Verileri 0 ile 1 arasındaki sayısal değerlere dönüştürmek için min-max normalleştirme yöntemi uygulanır.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 yöntem, veri içindeki en büyük ve en küçük sayısal değerin belirlenerek diğerlerini buna uygun biçimde dönüştürme esasına dayanmaktadır.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403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95845"/>
              </a:xfrm>
            </p:spPr>
            <p:txBody>
              <a:bodyPr/>
              <a:lstStyle/>
              <a:p>
                <a:r>
                  <a:rPr lang="tr-TR" dirty="0" smtClean="0"/>
                  <a:t>Söz konusu dönüştürme bağıntısı şu şekilde ifade edilmektedir: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tr-T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i="1">
                            <a:latin typeface="Cambria Math"/>
                          </a:rPr>
                          <m:t>𝑋</m:t>
                        </m:r>
                        <m:r>
                          <a:rPr lang="tr-T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i="1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tr-T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i="1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 smtClean="0"/>
                  <a:t> 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Burada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tr-T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dirty="0" smtClean="0"/>
                  <a:t>dönüştürülmüş değerleri,</a:t>
                </a:r>
              </a:p>
              <a:p>
                <a:r>
                  <a:rPr lang="tr-TR" dirty="0" smtClean="0"/>
                  <a:t>X gözlem değerlerini,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tr-TR" dirty="0" smtClean="0"/>
                  <a:t> en küçük gözlem değerini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dirty="0" smtClean="0"/>
                  <a:t>en büyük gözlem değerini ifade etmektedir.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95845"/>
              </a:xfrm>
              <a:blipFill rotWithShape="1">
                <a:blip r:embed="rId2" cstate="print"/>
                <a:stretch>
                  <a:fillRect l="-741" t="-14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 l="-741" t="-1884"/>
            </a:stretch>
          </a:blipFill>
        </p:spPr>
        <p:txBody>
          <a:bodyPr/>
          <a:lstStyle/>
          <a:p>
            <a:r>
              <a:rPr lang="tr-TR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Bu değerlere dayanarak X örneğini birinci elemanı için şu şekilde bir hesaplama yapılır:</a:t>
                </a:r>
              </a:p>
              <a:p>
                <a:endParaRPr lang="tr-T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tr-T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i="1">
                            <a:latin typeface="Cambria Math"/>
                          </a:rPr>
                          <m:t>𝑋</m:t>
                        </m:r>
                        <m:r>
                          <a:rPr lang="tr-T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i="1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tr-T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i="1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/>
                          </a:rPr>
                          <m:t>30−30</m:t>
                        </m:r>
                      </m:num>
                      <m:den>
                        <m:r>
                          <a:rPr lang="tr-TR" b="0" i="1" smtClean="0">
                            <a:latin typeface="Cambria Math"/>
                          </a:rPr>
                          <m:t>62−30</m:t>
                        </m:r>
                      </m:den>
                    </m:f>
                  </m:oMath>
                </a14:m>
                <a:r>
                  <a:rPr lang="tr-TR" dirty="0" smtClean="0"/>
                  <a:t>=0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41" t="-18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Tabloda Min-Max normalleştirme dönüşümü sonucu elde edilen değerler</a:t>
            </a:r>
          </a:p>
          <a:p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754799"/>
                  </p:ext>
                </p:extLst>
              </p:nvPr>
            </p:nvGraphicFramePr>
            <p:xfrm>
              <a:off x="1259632" y="2996952"/>
              <a:ext cx="6096000" cy="2219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48000"/>
                    <a:gridCol w="3048000"/>
                  </a:tblGrid>
                  <a:tr h="355064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                    X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    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tr-T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tr-TR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tr-TR" b="1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tr-T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30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0,0000</a:t>
                          </a:r>
                          <a:endParaRPr lang="tr-T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36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0,1875</a:t>
                          </a:r>
                          <a:endParaRPr lang="tr-T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45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0,4688</a:t>
                          </a:r>
                          <a:endParaRPr lang="tr-T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50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0,6250</a:t>
                          </a:r>
                          <a:endParaRPr lang="tr-T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62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1,0000</a:t>
                          </a:r>
                          <a:endParaRPr lang="tr-T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="" xmlns:p14="http://schemas.microsoft.com/office/powerpoint/2010/main" val="4178754799"/>
                  </p:ext>
                </p:extLst>
              </p:nvPr>
            </p:nvGraphicFramePr>
            <p:xfrm>
              <a:off x="1259632" y="2996952"/>
              <a:ext cx="6096000" cy="2219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48000"/>
                    <a:gridCol w="30480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                    X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8333" b="-531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30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0,0000</a:t>
                          </a:r>
                          <a:endParaRPr lang="tr-T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36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0,1875</a:t>
                          </a:r>
                          <a:endParaRPr lang="tr-T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45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0,4688</a:t>
                          </a:r>
                          <a:endParaRPr lang="tr-T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50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0,6250</a:t>
                          </a:r>
                          <a:endParaRPr lang="tr-T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62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1,0000</a:t>
                          </a:r>
                          <a:endParaRPr lang="tr-T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2.4.4.2.Z-score Standartlaştırması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İstatistik çözümlemelerde sıkça kullanılan bir diğer dönüşüm biçimi </a:t>
            </a:r>
            <a:r>
              <a:rPr lang="tr-TR" b="1" dirty="0" smtClean="0"/>
              <a:t>z-</a:t>
            </a:r>
            <a:r>
              <a:rPr lang="tr-TR" b="1" dirty="0" err="1" smtClean="0"/>
              <a:t>score</a:t>
            </a:r>
            <a:r>
              <a:rPr lang="tr-TR" b="1" dirty="0" smtClean="0"/>
              <a:t> </a:t>
            </a:r>
            <a:r>
              <a:rPr lang="tr-TR" dirty="0" smtClean="0"/>
              <a:t>adıyla anılmaktadır.</a:t>
            </a:r>
          </a:p>
          <a:p>
            <a:r>
              <a:rPr lang="tr-TR" dirty="0" smtClean="0"/>
              <a:t>Bu yöntem, verilerin ortalaması ve standart hatası göz önüne alınarak yeni değerlere dönüştürülmesi esasına dayanmaktadır.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5360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 l="-741" t="-1884" b="-135"/>
            </a:stretch>
          </a:blipFill>
        </p:spPr>
        <p:txBody>
          <a:bodyPr/>
          <a:lstStyle/>
          <a:p>
            <a:r>
              <a:rPr lang="tr-TR" dirty="0">
                <a:noFill/>
              </a:rPr>
              <a:t> </a:t>
            </a:r>
            <a:endParaRPr lang="tr-TR" dirty="0" smtClean="0">
              <a:noFill/>
            </a:endParaRPr>
          </a:p>
          <a:p>
            <a:endParaRPr lang="tr-TR" dirty="0" smtClean="0">
              <a:noFill/>
            </a:endParaRPr>
          </a:p>
          <a:p>
            <a:endParaRPr lang="tr-TR" dirty="0" smtClean="0">
              <a:noFill/>
            </a:endParaRPr>
          </a:p>
          <a:p>
            <a:endParaRPr lang="tr-TR" dirty="0" smtClean="0">
              <a:noFill/>
            </a:endParaRPr>
          </a:p>
          <a:p>
            <a:endParaRPr lang="tr-TR" dirty="0" smtClean="0">
              <a:noFill/>
            </a:endParaRPr>
          </a:p>
          <a:p>
            <a:endParaRPr lang="tr-TR" dirty="0" smtClean="0">
              <a:noFill/>
            </a:endParaRPr>
          </a:p>
          <a:p>
            <a:r>
              <a:rPr lang="tr-TR" dirty="0" smtClean="0">
                <a:noFill/>
              </a:rPr>
              <a:t>ŞOKADSF,K</a:t>
            </a:r>
          </a:p>
          <a:p>
            <a:r>
              <a:rPr lang="tr-TR" dirty="0" smtClean="0">
                <a:noFill/>
              </a:rPr>
              <a:t>ASLKD</a:t>
            </a:r>
            <a:endParaRPr lang="tr-TR" dirty="0">
              <a:noFill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Önceki örnekte ele alınan verileri bu kez Z- </a:t>
                </a:r>
                <a:r>
                  <a:rPr lang="tr-TR" dirty="0" err="1" smtClean="0"/>
                  <a:t>score</a:t>
                </a:r>
                <a:r>
                  <a:rPr lang="tr-TR" dirty="0" smtClean="0"/>
                  <a:t>  standartlaştırılmasını uygulayarak dönüştüreceğiz.</a:t>
                </a:r>
              </a:p>
              <a:p>
                <a:r>
                  <a:rPr lang="tr-TR" dirty="0" smtClean="0"/>
                  <a:t>Yapılacak ilk işlem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 smtClean="0"/>
                  <a:t> aritmetik ortalamanın bulunmasıdır.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tr-TR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tr-TR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dirty="0" smtClean="0">
                            <a:latin typeface="Cambria Math"/>
                          </a:rPr>
                          <m:t>𝑖</m:t>
                        </m:r>
                        <m:r>
                          <a:rPr lang="tr-TR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tr-TR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r-TR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tr-TR" dirty="0" smtClean="0"/>
                  <a:t>=44.6</a:t>
                </a:r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41" t="-1884" r="-20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Z - </a:t>
                </a:r>
                <a:r>
                  <a:rPr lang="tr-TR" dirty="0" err="1" smtClean="0"/>
                  <a:t>score</a:t>
                </a:r>
                <a:r>
                  <a:rPr lang="tr-TR" dirty="0" smtClean="0"/>
                  <a:t> standartlaştırma işlemi için X serisinin standart hatasının bulunması gerekmektedir.</a:t>
                </a:r>
              </a:p>
              <a:p>
                <a:r>
                  <a:rPr lang="tr-TR" dirty="0" smtClean="0"/>
                  <a:t>Söz konusu hata şu şekilde hesaplanır: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i="1" dirty="0" smtClean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tr-TR" i="1" dirty="0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tr-TR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tr-TR" b="0" i="1" dirty="0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tr-TR" b="0" i="1" dirty="0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tr-TR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r-TR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tr-TR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tr-TR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tr-TR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tr-TR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tr-TR" b="0" i="1" dirty="0" smtClean="0">
                                    <a:latin typeface="Cambria Math"/>
                                  </a:rPr>
                                  <m:t> ^2</m:t>
                                </m:r>
                              </m:e>
                            </m:nary>
                          </m:num>
                          <m:den>
                            <m:r>
                              <a:rPr lang="tr-TR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tr-TR" b="0" i="1" dirty="0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tr-TR" dirty="0" smtClean="0"/>
                  <a:t>=12.44</a:t>
                </a:r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41" t="-18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Bu durumda birinci satır için Z- </a:t>
                </a:r>
                <a:r>
                  <a:rPr lang="tr-TR" dirty="0" err="1" smtClean="0"/>
                  <a:t>score</a:t>
                </a:r>
                <a:r>
                  <a:rPr lang="tr-TR" dirty="0" smtClean="0"/>
                  <a:t> dönüşümü şu şekilde olabilir:</a:t>
                </a:r>
              </a:p>
              <a:p>
                <a:endParaRPr lang="tr-T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tr-T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i="1">
                            <a:latin typeface="Cambria Math"/>
                          </a:rPr>
                          <m:t>𝑋</m:t>
                        </m:r>
                        <m:r>
                          <a:rPr lang="tr-T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̿"/>
                            <m:ctrlPr>
                              <a:rPr lang="tr-T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tr-TR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tr-TR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/>
                          </a:rPr>
                          <m:t>30−44.6</m:t>
                        </m:r>
                      </m:num>
                      <m:den>
                        <m:r>
                          <a:rPr lang="tr-TR" b="0" i="1" smtClean="0">
                            <a:latin typeface="Cambria Math"/>
                          </a:rPr>
                          <m:t>12.44</m:t>
                        </m:r>
                      </m:den>
                    </m:f>
                  </m:oMath>
                </a14:m>
                <a:r>
                  <a:rPr lang="tr-TR" dirty="0" smtClean="0"/>
                  <a:t>=-1.1735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Benzer biçimde diğer gözlemler içinde aynı hesaplamalar yapılır.</a:t>
                </a:r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41" t="-18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Örneğin bir mağazada satışlar ve müşterilerle ilgili her türlü bilgi sayısal ortamda yerini almaktadır.</a:t>
            </a:r>
          </a:p>
          <a:p>
            <a:pPr algn="just"/>
            <a:r>
              <a:rPr lang="tr-TR" dirty="0" smtClean="0"/>
              <a:t>Üstelik günlük tüm veriler sayısal ortamda saklanmaktadır.</a:t>
            </a:r>
          </a:p>
          <a:p>
            <a:pPr algn="just"/>
            <a:r>
              <a:rPr lang="tr-TR" dirty="0" smtClean="0"/>
              <a:t>Binlerce müşterisi olan bir mağaza her gün çok sayıda veri üretmek zorunda kalmaktadır.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2.4.5Veri Madenciliği Algoritmasını Uygulama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646237"/>
            <a:ext cx="8291264" cy="45262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madenciliği yöntemlerini uygulaya-bilmek için önceden bahsedilen işlemlerin uygun görünenleri yapılır.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Veri hazır hale getirildikten sonra konuyla ilgili veri madenciliği algoritmaları uygulanır.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2.4.6. Sonuçları Sunum ve Değerlendirme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madenciliği algoritması veriler üzerinde uygulandıktan </a:t>
            </a:r>
            <a:r>
              <a:rPr lang="tr-TR" dirty="0" smtClean="0"/>
              <a:t>sonra, </a:t>
            </a:r>
            <a:r>
              <a:rPr lang="tr-TR" dirty="0" smtClean="0"/>
              <a:t>sonuçlar düzenlenerek ilgili yerlere sunulur.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Sonuçlar çoğu kez grafiklerle desteklenir.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Örneğin bir hiyerarşik kümeleme modeli uygulanmış ise sonuçlar </a:t>
            </a:r>
            <a:r>
              <a:rPr lang="tr-TR" i="1" dirty="0" smtClean="0"/>
              <a:t>dendrogram </a:t>
            </a:r>
            <a:r>
              <a:rPr lang="tr-TR" dirty="0" smtClean="0"/>
              <a:t>adı verilen özel grafiklerle sunulur.</a:t>
            </a:r>
          </a:p>
        </p:txBody>
      </p:sp>
    </p:spTree>
    <p:extLst>
      <p:ext uri="{BB962C8B-B14F-4D97-AF65-F5344CB8AC3E}">
        <p14:creationId xmlns="" xmlns:p14="http://schemas.microsoft.com/office/powerpoint/2010/main" val="26432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2.5. Veri Madenciliği Yöntemleri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 madenciliği konusunda çok sayıda yöntem ve algoritma geliştirilmiştir. Bu yöntemlerin bir çoğu istatistiksel tabanlıdır.</a:t>
            </a:r>
          </a:p>
          <a:p>
            <a:pPr algn="just"/>
            <a:r>
              <a:rPr lang="tr-TR" dirty="0" smtClean="0"/>
              <a:t>Veri madenciliği modellerini temel olarak şu şekilde gruplandırabiliriz.</a:t>
            </a:r>
          </a:p>
          <a:p>
            <a:pPr lvl="1" algn="just"/>
            <a:r>
              <a:rPr lang="tr-TR" dirty="0" smtClean="0"/>
              <a:t>A) Sınıflandırma</a:t>
            </a:r>
          </a:p>
          <a:p>
            <a:pPr lvl="1" algn="just"/>
            <a:r>
              <a:rPr lang="tr-TR" dirty="0" smtClean="0"/>
              <a:t>B) Kümeleme</a:t>
            </a:r>
          </a:p>
          <a:p>
            <a:pPr lvl="1" algn="just"/>
            <a:r>
              <a:rPr lang="tr-TR" dirty="0" smtClean="0"/>
              <a:t>C) Birliktelik Kuralları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2.5.1.Sınıflandırma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Sınıflama veri madenciliğinde sıkça kullanılan bir yöntem olup veri tabanlarındaki gizli örüntüleri ortaya çıkarmakta kullanılır.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Verilerin sınıflandırılması için belirli bir süreç izlenir.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Öncelikle var olan veri tabanının bir kısmı eğitim amacıyla kullanarak sınıflandırılma kurallarının oluşturulması sağlanır.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Daha sonra bu kurallar yardımıyla yeni bir durum ortaya çıktığında nasıl karar verileceği belirlenir.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Bir bankanın kredi verdiği müşterilerinin risk durumunu karar ağaçları yardımıyla ortaya koymak istediğini varsayalım.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Bu sayede belirli özelliklere sahip müşterilerden kredi talebi geldiğinde karar ağacı bilgilerine dayanarak kredi verip vermeme konusunda karar verilecektir.</a:t>
            </a:r>
          </a:p>
        </p:txBody>
      </p:sp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63870958"/>
              </p:ext>
            </p:extLst>
          </p:nvPr>
        </p:nvGraphicFramePr>
        <p:xfrm>
          <a:off x="755575" y="1646238"/>
          <a:ext cx="7416825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MÜŞTERİ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BORÇ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GELİR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STATÜ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RİSK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Yüksek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Yüksek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İşveren</a:t>
                      </a:r>
                      <a:r>
                        <a:rPr lang="tr-TR" baseline="0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Kötü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Yüksek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Yüksek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Ücretli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Kötü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Yüksek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Ücretli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Kötü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Ücretli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İyi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İşveren</a:t>
                      </a:r>
                      <a:r>
                        <a:rPr lang="tr-TR" baseline="0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Kötü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Yüksek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İşveren</a:t>
                      </a:r>
                      <a:r>
                        <a:rPr lang="tr-TR" baseline="0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İyi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Yüksek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Ücretli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İyi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37871" y="5003883"/>
            <a:ext cx="8806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Tablodaki veriler karar ağacının oluşturulması amacıyla eğitim verisi </a:t>
            </a:r>
          </a:p>
          <a:p>
            <a:r>
              <a:rPr lang="tr-TR" sz="2000" dirty="0" smtClean="0"/>
              <a:t>olarak kullanılacaktır. Söz konusu verileri kullanarak karar ağaçlarını </a:t>
            </a:r>
          </a:p>
          <a:p>
            <a:r>
              <a:rPr lang="tr-TR" sz="2000" dirty="0" smtClean="0"/>
              <a:t>oluşturmak üzere veri madenciliğinin  çok sayıda yöntemi bulunmaktadır.</a:t>
            </a:r>
            <a:endParaRPr lang="tr-TR" sz="2000" dirty="0"/>
          </a:p>
        </p:txBody>
      </p:sp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555776" y="1700808"/>
            <a:ext cx="187220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A Düğümü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7" name="Düz Ok Bağlayıcısı 6"/>
          <p:cNvCxnSpPr/>
          <p:nvPr/>
        </p:nvCxnSpPr>
        <p:spPr>
          <a:xfrm flipH="1">
            <a:off x="1619672" y="2204864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1645715" y="241624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Borç=Yüksek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43608" y="3140968"/>
            <a:ext cx="11161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Kötü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67944" y="2996952"/>
            <a:ext cx="187220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</a:t>
            </a:r>
            <a:r>
              <a:rPr lang="tr-TR" dirty="0" smtClean="0">
                <a:solidFill>
                  <a:schemeClr val="bg1"/>
                </a:solidFill>
              </a:rPr>
              <a:t> Düğümü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13" name="Düz Ok Bağlayıcısı 12"/>
          <p:cNvCxnSpPr>
            <a:stCxn id="5" idx="5"/>
          </p:cNvCxnSpPr>
          <p:nvPr/>
        </p:nvCxnSpPr>
        <p:spPr>
          <a:xfrm>
            <a:off x="4153805" y="2253972"/>
            <a:ext cx="706227" cy="742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3829566" y="241159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Borç=Düşük</a:t>
            </a:r>
            <a:endParaRPr lang="tr-TR" dirty="0"/>
          </a:p>
        </p:txBody>
      </p:sp>
      <p:cxnSp>
        <p:nvCxnSpPr>
          <p:cNvPr id="17" name="Düz Ok Bağlayıcısı 16"/>
          <p:cNvCxnSpPr>
            <a:stCxn id="11" idx="3"/>
          </p:cNvCxnSpPr>
          <p:nvPr/>
        </p:nvCxnSpPr>
        <p:spPr>
          <a:xfrm flipH="1">
            <a:off x="3491880" y="3550116"/>
            <a:ext cx="850243" cy="598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/>
          <p:cNvSpPr/>
          <p:nvPr/>
        </p:nvSpPr>
        <p:spPr>
          <a:xfrm>
            <a:off x="2735796" y="4221088"/>
            <a:ext cx="11161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İyi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3109486" y="364502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Gelir=Yüksek</a:t>
            </a:r>
            <a:endParaRPr lang="tr-TR" dirty="0"/>
          </a:p>
        </p:txBody>
      </p:sp>
      <p:sp>
        <p:nvSpPr>
          <p:cNvPr id="20" name="Oval 19"/>
          <p:cNvSpPr/>
          <p:nvPr/>
        </p:nvSpPr>
        <p:spPr>
          <a:xfrm>
            <a:off x="5652120" y="4149080"/>
            <a:ext cx="187220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C Düğümü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21" name="Düz Ok Bağlayıcısı 20"/>
          <p:cNvCxnSpPr>
            <a:stCxn id="11" idx="5"/>
          </p:cNvCxnSpPr>
          <p:nvPr/>
        </p:nvCxnSpPr>
        <p:spPr>
          <a:xfrm>
            <a:off x="5665973" y="3550116"/>
            <a:ext cx="545551" cy="598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5474784" y="370774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Gelir=Düşük</a:t>
            </a:r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4608004" y="5589240"/>
            <a:ext cx="11161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Kötü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27" name="Düz Ok Bağlayıcısı 26"/>
          <p:cNvCxnSpPr>
            <a:stCxn id="20" idx="3"/>
            <a:endCxn id="25" idx="0"/>
          </p:cNvCxnSpPr>
          <p:nvPr/>
        </p:nvCxnSpPr>
        <p:spPr>
          <a:xfrm flipH="1">
            <a:off x="5166066" y="4702244"/>
            <a:ext cx="760233" cy="886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4773558" y="4931876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Statü=İşveren</a:t>
            </a:r>
            <a:endParaRPr lang="tr-TR" dirty="0"/>
          </a:p>
        </p:txBody>
      </p:sp>
      <p:sp>
        <p:nvSpPr>
          <p:cNvPr id="30" name="Dikdörtgen 29"/>
          <p:cNvSpPr/>
          <p:nvPr/>
        </p:nvSpPr>
        <p:spPr>
          <a:xfrm>
            <a:off x="7488324" y="5589240"/>
            <a:ext cx="11161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İyi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7200733" y="4941168"/>
            <a:ext cx="15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Statü=Ücretli</a:t>
            </a:r>
            <a:endParaRPr lang="tr-TR" dirty="0"/>
          </a:p>
        </p:txBody>
      </p:sp>
      <p:cxnSp>
        <p:nvCxnSpPr>
          <p:cNvPr id="33" name="Düz Ok Bağlayıcısı 32"/>
          <p:cNvCxnSpPr>
            <a:stCxn id="20" idx="5"/>
          </p:cNvCxnSpPr>
          <p:nvPr/>
        </p:nvCxnSpPr>
        <p:spPr>
          <a:xfrm>
            <a:off x="7250149" y="4702244"/>
            <a:ext cx="562211" cy="886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5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Elde edilen karar ağacı karar kuralları oluşturulmasında kullanılabilir.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Bir önceki slayttaki karar ağacı yorumlanarak şu şekilde karar kuralları oluşturulabilir.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8156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Kural 1:</a:t>
            </a:r>
          </a:p>
          <a:p>
            <a:r>
              <a:rPr lang="tr-TR" dirty="0" smtClean="0"/>
              <a:t>Eğer BORÇ=Yüksek ise RİSK=Kötü</a:t>
            </a:r>
          </a:p>
          <a:p>
            <a:r>
              <a:rPr lang="tr-TR" dirty="0" smtClean="0"/>
              <a:t>Kural 2:</a:t>
            </a:r>
          </a:p>
          <a:p>
            <a:r>
              <a:rPr lang="tr-TR" dirty="0"/>
              <a:t>Eğer </a:t>
            </a:r>
            <a:r>
              <a:rPr lang="tr-TR" dirty="0" smtClean="0"/>
              <a:t>BORÇ=Düşük ise ve </a:t>
            </a:r>
          </a:p>
          <a:p>
            <a:r>
              <a:rPr lang="tr-TR" dirty="0" smtClean="0"/>
              <a:t>Eğer GELİR=Yüksek ise RİSK=İyi</a:t>
            </a:r>
          </a:p>
          <a:p>
            <a:r>
              <a:rPr lang="tr-TR" dirty="0" smtClean="0"/>
              <a:t>Kural 3:</a:t>
            </a:r>
          </a:p>
          <a:p>
            <a:r>
              <a:rPr lang="tr-TR" dirty="0"/>
              <a:t>Eğer BORÇ=Düşük ise ve </a:t>
            </a:r>
          </a:p>
          <a:p>
            <a:r>
              <a:rPr lang="tr-TR" dirty="0"/>
              <a:t>Eğer </a:t>
            </a:r>
            <a:r>
              <a:rPr lang="tr-TR" dirty="0" smtClean="0"/>
              <a:t>GELİR=Düşük </a:t>
            </a:r>
            <a:r>
              <a:rPr lang="tr-TR" dirty="0"/>
              <a:t>ise </a:t>
            </a:r>
            <a:r>
              <a:rPr lang="tr-TR" dirty="0" smtClean="0"/>
              <a:t>ve </a:t>
            </a:r>
          </a:p>
          <a:p>
            <a:r>
              <a:rPr lang="tr-TR" dirty="0"/>
              <a:t>Eğer </a:t>
            </a:r>
            <a:r>
              <a:rPr lang="tr-TR" dirty="0" smtClean="0"/>
              <a:t>STATÜ=İşveren ise  RİSK=Kötü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5901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tr-TR" dirty="0" smtClean="0"/>
              <a:t>Bilişim teknolojisi bu devasa verileri saklamaya yeterli olabilir.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Ancak bu veriler ne işe yarayacaktır?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Bu verilerden firma bazı avantajlar kazanabilecek midir?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Biriken veri gerçek anlamda «bilgiye » dönüştürülebilecek midir?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452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Kural 4:</a:t>
            </a:r>
          </a:p>
          <a:p>
            <a:r>
              <a:rPr lang="tr-TR" dirty="0"/>
              <a:t>Eğer BORÇ=Düşük ise ve </a:t>
            </a:r>
          </a:p>
          <a:p>
            <a:r>
              <a:rPr lang="tr-TR" dirty="0"/>
              <a:t>Eğer GELİR=Düşük ise ve </a:t>
            </a:r>
          </a:p>
          <a:p>
            <a:r>
              <a:rPr lang="tr-TR" dirty="0"/>
              <a:t>Eğer </a:t>
            </a:r>
            <a:r>
              <a:rPr lang="tr-TR" dirty="0" smtClean="0"/>
              <a:t>STATÜ=Ücretli </a:t>
            </a:r>
            <a:r>
              <a:rPr lang="tr-TR" dirty="0"/>
              <a:t>ise  </a:t>
            </a:r>
            <a:r>
              <a:rPr lang="tr-TR" dirty="0" smtClean="0"/>
              <a:t>RİSK=İyi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Eğitim kümesinden elde edilen bu kurallar kullanılarak yeni bir müşterinin risk durumu hakkında karar verilebilir.</a:t>
            </a:r>
          </a:p>
        </p:txBody>
      </p:sp>
    </p:spTree>
    <p:extLst>
      <p:ext uri="{BB962C8B-B14F-4D97-AF65-F5344CB8AC3E}">
        <p14:creationId xmlns="" xmlns:p14="http://schemas.microsoft.com/office/powerpoint/2010/main" val="25901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2.5.2.Kümeleme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646237"/>
            <a:ext cx="8291264" cy="4526280"/>
          </a:xfrm>
        </p:spPr>
        <p:txBody>
          <a:bodyPr>
            <a:normAutofit/>
          </a:bodyPr>
          <a:lstStyle/>
          <a:p>
            <a:pPr algn="just"/>
            <a:r>
              <a:rPr lang="tr-TR" sz="2800" dirty="0" smtClean="0"/>
              <a:t>Kümeleme verilerin kendi aralarındaki benzerliklerin göz önüne alınarak gruplandırılması işlemidir. Bu özelliği nedeniyle pek çok alanda uygulanabilmektedir. Örneğin, pazarlama araştırmalarında yaygın biçimde kullanılmaktadır.</a:t>
            </a:r>
          </a:p>
          <a:p>
            <a:pPr algn="just"/>
            <a:endParaRPr lang="tr-TR" sz="1800" dirty="0" smtClean="0"/>
          </a:p>
          <a:p>
            <a:pPr algn="just"/>
            <a:r>
              <a:rPr lang="tr-TR" sz="2800" dirty="0" smtClean="0"/>
              <a:t>Bunun dışında desen tanımlama, resim işleme, uzaysal harita verilerinin analizinde kullanılmaktadır.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5901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Aşağıdaki gözlem değerlerini göz önüne alalım.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Bu gözlem değerinin X1 ve X2 gibi iki değişkeni bulunmaktadır.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Bu gözlem değerlerine dayanarak verilerdeki kümelenmeleri belirlemek istiyoruz.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229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89080571"/>
              </p:ext>
            </p:extLst>
          </p:nvPr>
        </p:nvGraphicFramePr>
        <p:xfrm>
          <a:off x="457200" y="1646238"/>
          <a:ext cx="82296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Gözlem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419321" y="4005064"/>
            <a:ext cx="8079456" cy="2100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sz="2400" dirty="0" smtClean="0"/>
              <a:t>Kümeleri ortaya koymak üzere bir çok veri madenciliği ve</a:t>
            </a:r>
          </a:p>
          <a:p>
            <a:pPr algn="just"/>
            <a:r>
              <a:rPr lang="tr-TR" sz="2400" dirty="0" smtClean="0"/>
              <a:t>istatistiksel yöntem bulunmaktadır.</a:t>
            </a:r>
          </a:p>
          <a:p>
            <a:pPr algn="just"/>
            <a:endParaRPr lang="tr-TR" sz="1050" dirty="0" smtClean="0"/>
          </a:p>
          <a:p>
            <a:pPr algn="just"/>
            <a:r>
              <a:rPr lang="tr-TR" sz="2400" dirty="0" smtClean="0"/>
              <a:t>Söz konusu verilere hiyerarşik kümeleme yöntemlerinden </a:t>
            </a:r>
          </a:p>
          <a:p>
            <a:pPr algn="just"/>
            <a:r>
              <a:rPr lang="tr-TR" sz="2400" dirty="0" smtClean="0"/>
              <a:t>en yakın komşu  algoritmasını uygulandığında bir sonraki</a:t>
            </a:r>
          </a:p>
          <a:p>
            <a:pPr algn="just"/>
            <a:r>
              <a:rPr lang="tr-TR" sz="2400" dirty="0" smtClean="0"/>
              <a:t>tabloda belirtilen kümeler elde edilir.</a:t>
            </a:r>
            <a:endParaRPr lang="tr-TR" sz="2400" dirty="0"/>
          </a:p>
        </p:txBody>
      </p:sp>
    </p:spTree>
    <p:extLst>
      <p:ext uri="{BB962C8B-B14F-4D97-AF65-F5344CB8AC3E}">
        <p14:creationId xmlns="" xmlns:p14="http://schemas.microsoft.com/office/powerpoint/2010/main" val="1347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63070477"/>
              </p:ext>
            </p:extLst>
          </p:nvPr>
        </p:nvGraphicFramePr>
        <p:xfrm>
          <a:off x="457200" y="1646238"/>
          <a:ext cx="82296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34680"/>
                <a:gridCol w="519492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Kümeler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Küme 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(1,2)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Küme 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(4,5)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Küme 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(3,4,5)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Küme 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(1,2,3,4,5)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95536" y="4221088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Söz konusu kümelere uygun olarak kümeleme grafiği çizilebilir.</a:t>
            </a:r>
          </a:p>
          <a:p>
            <a:endParaRPr lang="tr-TR" sz="2400" dirty="0" smtClean="0"/>
          </a:p>
          <a:p>
            <a:r>
              <a:rPr lang="tr-TR" sz="2400" dirty="0" smtClean="0"/>
              <a:t>Kümeleri gösteren grafiğe </a:t>
            </a:r>
            <a:r>
              <a:rPr lang="tr-TR" sz="2400" i="1" dirty="0" err="1" smtClean="0"/>
              <a:t>dendrogram</a:t>
            </a:r>
            <a:r>
              <a:rPr lang="tr-TR" sz="2400" i="1" dirty="0" smtClean="0"/>
              <a:t> </a:t>
            </a:r>
            <a:r>
              <a:rPr lang="tr-TR" sz="2400" dirty="0" smtClean="0"/>
              <a:t>adı verilmektedir.</a:t>
            </a:r>
            <a:endParaRPr lang="tr-TR" sz="2400" dirty="0"/>
          </a:p>
        </p:txBody>
      </p:sp>
    </p:spTree>
    <p:extLst>
      <p:ext uri="{BB962C8B-B14F-4D97-AF65-F5344CB8AC3E}">
        <p14:creationId xmlns="" xmlns:p14="http://schemas.microsoft.com/office/powerpoint/2010/main" val="6590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Dendrogramın görünüşü</a:t>
            </a:r>
            <a:endParaRPr lang="tr-TR" dirty="0"/>
          </a:p>
        </p:txBody>
      </p:sp>
      <p:pic>
        <p:nvPicPr>
          <p:cNvPr id="1026" name="Picture 2" descr="C:\Users\GulTahaoglu\Desktop\Adsı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4536504" cy="32008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296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7733"/>
          </a:xfrm>
        </p:spPr>
        <p:txBody>
          <a:bodyPr/>
          <a:lstStyle/>
          <a:p>
            <a:pPr algn="just"/>
            <a:r>
              <a:rPr lang="tr-TR" dirty="0" smtClean="0"/>
              <a:t>Söz konusu kümelere daha açık biçimde aşağıda belirtildiği biçimde de gösterilebilir.</a:t>
            </a:r>
          </a:p>
        </p:txBody>
      </p:sp>
      <p:grpSp>
        <p:nvGrpSpPr>
          <p:cNvPr id="8" name="7 Grup"/>
          <p:cNvGrpSpPr/>
          <p:nvPr/>
        </p:nvGrpSpPr>
        <p:grpSpPr>
          <a:xfrm>
            <a:off x="2195736" y="2820589"/>
            <a:ext cx="3384376" cy="3416723"/>
            <a:chOff x="2195736" y="2820589"/>
            <a:chExt cx="3384376" cy="3416723"/>
          </a:xfrm>
        </p:grpSpPr>
        <p:sp>
          <p:nvSpPr>
            <p:cNvPr id="4" name="Oval 3"/>
            <p:cNvSpPr/>
            <p:nvPr/>
          </p:nvSpPr>
          <p:spPr>
            <a:xfrm>
              <a:off x="2195736" y="2820589"/>
              <a:ext cx="3384376" cy="34167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>
              <a:off x="2411760" y="3664854"/>
              <a:ext cx="1008112" cy="1728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tr-T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tr-T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635896" y="3068961"/>
              <a:ext cx="1440160" cy="273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3</a:t>
              </a:r>
            </a:p>
            <a:p>
              <a:pPr algn="ctr"/>
              <a:endParaRPr lang="tr-TR" dirty="0">
                <a:solidFill>
                  <a:schemeClr val="bg1"/>
                </a:solidFill>
              </a:endParaRPr>
            </a:p>
            <a:p>
              <a:pPr algn="ctr"/>
              <a:endParaRPr lang="tr-TR" dirty="0" smtClean="0">
                <a:solidFill>
                  <a:schemeClr val="bg1"/>
                </a:solidFill>
              </a:endParaRPr>
            </a:p>
            <a:p>
              <a:pPr algn="ctr"/>
              <a:endParaRPr lang="tr-TR" dirty="0">
                <a:solidFill>
                  <a:schemeClr val="bg1"/>
                </a:solidFill>
              </a:endParaRPr>
            </a:p>
            <a:p>
              <a:pPr algn="ctr"/>
              <a:endParaRPr lang="tr-TR" dirty="0" smtClean="0">
                <a:solidFill>
                  <a:schemeClr val="bg1"/>
                </a:solidFill>
              </a:endParaRPr>
            </a:p>
            <a:p>
              <a:pPr algn="ctr"/>
              <a:endParaRPr lang="tr-TR" dirty="0">
                <a:solidFill>
                  <a:schemeClr val="bg1"/>
                </a:solidFill>
              </a:endParaRPr>
            </a:p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995936" y="3861049"/>
              <a:ext cx="864096" cy="1728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4</a:t>
              </a:r>
            </a:p>
            <a:p>
              <a:pPr algn="ctr"/>
              <a:endParaRPr lang="tr-T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5</a:t>
              </a:r>
            </a:p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296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2.5.3. Birliktelik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tabanı içinde yer alan kayıtların birbirleriyle olan ilişkilerini inceleyerek hangi olayların eş zamanlı olarak birlikte gerçekleşebileceklerini ortaya koymaya çalışan veri madenciliği yöntemleri bulunmaktadır.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7296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Bu ilişkilerin belirlenmesi ile birliktelik kuralları (association rules) elde edilir.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Birliktelik kuralları özellikle pazarlama alanında uygulama alanı bulmuştur.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Pazar sepet analizleri adı verilen uygulamalar bu tür veri madenciliği yöntemlerine dayanmaktadır.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1196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Bu tür çözümlemelerden hareketle müşterilerin alışveriş alışkanlıkları belirlenmeye çalışılır.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Pazar sepet analizleri yardımıyla bir müşteri herhangi bir ürünü aldığında sepetine başka hangi ürünleri de koyduğu belirli bir olasılığa göre konulur.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8430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Veriler üzerinde çözümlemeler yapmak amacıyla çeşitli istatistiksel ve matematiksel yöntemler kullanılabilir.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Ancak veri sayısı arttıkça sorunlar ortaya çıkacaktır.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Özellikle ilişkisel veri tabanları üzerinde bu çözümlemeleri yapmak zorlaşacaktır.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Birlikte satın alınan ürünler belirlendiğinde mağazalarda raflar ona göre düzenlenerek müşterilerin bu tür ürünlere daha kolayca erişmeleri sağlanabilir.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8430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62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Bir mağazada alışveriş yapan müşterilerin alışveriş alışkanlıklarını belirlemek istediğimizi varsayalım.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5 müşterinin alışveriş sepetlerine hangi ürünleri koyduğunu bir sonraki slaytta görüyoruz.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8430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03524616"/>
              </p:ext>
            </p:extLst>
          </p:nvPr>
        </p:nvGraphicFramePr>
        <p:xfrm>
          <a:off x="1331640" y="1628800"/>
          <a:ext cx="6552728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711"/>
                <a:gridCol w="5406017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Müşteri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Alışveriş</a:t>
                      </a:r>
                      <a:r>
                        <a:rPr lang="tr-TR" baseline="0" dirty="0" smtClean="0"/>
                        <a:t> sepetindeki ürünler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Makarna , yağ , meyve suyu , peynir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Makarna ketçap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Ketçap  , yağ , meyve</a:t>
                      </a:r>
                      <a:r>
                        <a:rPr lang="tr-TR" baseline="0" dirty="0" smtClean="0"/>
                        <a:t> suyu, bira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Makarna, ketçap, yağ, meyve suyu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Makarna, ketçap, yağ, bira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35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623837"/>
          </a:xfrm>
        </p:spPr>
        <p:txBody>
          <a:bodyPr/>
          <a:lstStyle/>
          <a:p>
            <a:pPr algn="just"/>
            <a:r>
              <a:rPr lang="tr-TR" sz="2800" dirty="0"/>
              <a:t>Bu verilerden yararlanarak birliktelik çözümlemeleri yapılır</a:t>
            </a:r>
            <a:r>
              <a:rPr lang="tr-TR" sz="2800" dirty="0" smtClean="0"/>
              <a:t>. </a:t>
            </a:r>
            <a:r>
              <a:rPr lang="tr-TR" sz="2800" i="1" dirty="0" smtClean="0"/>
              <a:t>Apriori</a:t>
            </a:r>
            <a:r>
              <a:rPr lang="tr-TR" sz="2800" dirty="0" smtClean="0"/>
              <a:t> </a:t>
            </a:r>
            <a:r>
              <a:rPr lang="tr-TR" sz="2800" dirty="0"/>
              <a:t>algoritması </a:t>
            </a:r>
            <a:r>
              <a:rPr lang="tr-TR" sz="2800" dirty="0" smtClean="0"/>
              <a:t>yardımıyla aşağıdaki sonuçlar elde edilir.</a:t>
            </a:r>
          </a:p>
          <a:p>
            <a:pPr algn="just"/>
            <a:endParaRPr lang="tr-TR" sz="2800" dirty="0" smtClean="0"/>
          </a:p>
          <a:p>
            <a:r>
              <a:rPr lang="tr-TR" sz="2800" dirty="0" smtClean="0"/>
              <a:t>{Ketçap, Meyve suyu}</a:t>
            </a:r>
            <a:r>
              <a:rPr lang="tr-TR" sz="2800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tr-TR" sz="2800" dirty="0" smtClean="0">
                <a:sym typeface="Wingdings" pitchFamily="2" charset="2"/>
              </a:rPr>
              <a:t> {Yağ}	(s=0.4, c=1.0)</a:t>
            </a:r>
          </a:p>
          <a:p>
            <a:r>
              <a:rPr lang="tr-TR" sz="2800" dirty="0"/>
              <a:t>{</a:t>
            </a:r>
            <a:r>
              <a:rPr lang="tr-TR" sz="2800" dirty="0" smtClean="0"/>
              <a:t>Ketçap,Yağ}</a:t>
            </a:r>
            <a:r>
              <a:rPr lang="tr-TR" sz="2800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tr-TR" sz="2800" dirty="0" smtClean="0">
                <a:sym typeface="Wingdings" pitchFamily="2" charset="2"/>
              </a:rPr>
              <a:t> {Meyve suyu}	(s=0.4, c=0.67)</a:t>
            </a:r>
          </a:p>
          <a:p>
            <a:r>
              <a:rPr lang="tr-TR" sz="2800" dirty="0" smtClean="0"/>
              <a:t>{Yağ, Meyve suyu</a:t>
            </a:r>
            <a:r>
              <a:rPr lang="tr-TR" sz="2800" dirty="0"/>
              <a:t>}</a:t>
            </a:r>
            <a:r>
              <a:rPr lang="tr-TR" sz="2800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tr-TR" sz="2800" dirty="0" smtClean="0">
                <a:sym typeface="Wingdings" pitchFamily="2" charset="2"/>
              </a:rPr>
              <a:t> {Ketçap}	(s=0.4, c=0.67)</a:t>
            </a:r>
          </a:p>
          <a:p>
            <a:r>
              <a:rPr lang="tr-TR" sz="2800" dirty="0" smtClean="0"/>
              <a:t>{Meyve suyu</a:t>
            </a:r>
            <a:r>
              <a:rPr lang="tr-TR" sz="2800" dirty="0"/>
              <a:t>}</a:t>
            </a:r>
            <a:r>
              <a:rPr lang="tr-TR" sz="2800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tr-TR" sz="2800" dirty="0" smtClean="0">
                <a:sym typeface="Wingdings" pitchFamily="2" charset="2"/>
              </a:rPr>
              <a:t> {Ketçap, Yağ}	(</a:t>
            </a:r>
            <a:r>
              <a:rPr lang="tr-TR" sz="2800" dirty="0">
                <a:sym typeface="Wingdings" pitchFamily="2" charset="2"/>
              </a:rPr>
              <a:t>s=0.4</a:t>
            </a:r>
            <a:r>
              <a:rPr lang="tr-TR" sz="2800" dirty="0" smtClean="0">
                <a:sym typeface="Wingdings" pitchFamily="2" charset="2"/>
              </a:rPr>
              <a:t>, c=0.67)</a:t>
            </a:r>
          </a:p>
          <a:p>
            <a:r>
              <a:rPr lang="tr-TR" sz="2800" dirty="0" smtClean="0"/>
              <a:t>{Yağ}</a:t>
            </a:r>
            <a:r>
              <a:rPr lang="tr-TR" sz="2800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tr-TR" sz="2800" dirty="0" smtClean="0">
                <a:sym typeface="Wingdings" pitchFamily="2" charset="2"/>
              </a:rPr>
              <a:t> {</a:t>
            </a:r>
            <a:r>
              <a:rPr lang="tr-TR" sz="2800" dirty="0">
                <a:sym typeface="Wingdings" pitchFamily="2" charset="2"/>
              </a:rPr>
              <a:t>Ketçap</a:t>
            </a:r>
            <a:r>
              <a:rPr lang="tr-TR" sz="2800" dirty="0" smtClean="0">
                <a:sym typeface="Wingdings" pitchFamily="2" charset="2"/>
              </a:rPr>
              <a:t>, Meyve suyu}	(s=0.4, c=0.5)</a:t>
            </a:r>
          </a:p>
          <a:p>
            <a:r>
              <a:rPr lang="tr-TR" sz="2800" dirty="0" smtClean="0"/>
              <a:t>{Ketçap}</a:t>
            </a:r>
            <a:r>
              <a:rPr lang="tr-TR" sz="2800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tr-TR" sz="2800" dirty="0" smtClean="0">
                <a:sym typeface="Wingdings" pitchFamily="2" charset="2"/>
              </a:rPr>
              <a:t> {Yağ, Meyve suyu}	(</a:t>
            </a:r>
            <a:r>
              <a:rPr lang="tr-TR" sz="2800">
                <a:sym typeface="Wingdings" pitchFamily="2" charset="2"/>
              </a:rPr>
              <a:t>s=0.4</a:t>
            </a:r>
            <a:r>
              <a:rPr lang="tr-TR" sz="2800" smtClean="0">
                <a:sym typeface="Wingdings" pitchFamily="2" charset="2"/>
              </a:rPr>
              <a:t>, c=0.5</a:t>
            </a:r>
            <a:r>
              <a:rPr lang="tr-TR" sz="2800" dirty="0" smtClean="0">
                <a:sym typeface="Wingdings" pitchFamily="2" charset="2"/>
              </a:rPr>
              <a:t>)</a:t>
            </a:r>
            <a:endParaRPr lang="tr-TR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73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Bu tür veriler üzerinde çözümlemeleri yapabilmek için hem yeni veri tabanı kavramlarına hem de yeni çözümleme yöntemlerine gereksinim duyulmaktadır.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Veriyi yönetmek için «veri ambarı » ve verileri çözümleyerek «yararlı bilgiye » erişilmesini sağlayan «veri madenciliği» kavramları ortaya atılmıştır.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2.2.Veri Madenciliği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Basit tanımı, veri madenciliği, büyük ölçekli veriler arasında «değeri olan» bir bilgiyi elde etme işidir.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Bu sayede veriler arasındaki ilişkileri ortaya koymak ve gerektiğinde ileriye yönelik kestirimlerde de bulunmak mümkün görülmektedir.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öküm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öküm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ökü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2850</TotalTime>
  <Words>1629</Words>
  <Application>Microsoft Office PowerPoint</Application>
  <PresentationFormat>Ekran Gösterisi (4:3)</PresentationFormat>
  <Paragraphs>307</Paragraphs>
  <Slides>63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63</vt:i4>
      </vt:variant>
    </vt:vector>
  </HeadingPairs>
  <TitlesOfParts>
    <vt:vector size="64" baseType="lpstr">
      <vt:lpstr>Döküm</vt:lpstr>
      <vt:lpstr>Veri Madenciliğine Giriş</vt:lpstr>
      <vt:lpstr>Slayt 2</vt:lpstr>
      <vt:lpstr>2.1.Veriyi Bilgiye Dönüştürmenin Yolu</vt:lpstr>
      <vt:lpstr>Slayt 4</vt:lpstr>
      <vt:lpstr>Slayt 5</vt:lpstr>
      <vt:lpstr>Slayt 6</vt:lpstr>
      <vt:lpstr>Slayt 7</vt:lpstr>
      <vt:lpstr>Slayt 8</vt:lpstr>
      <vt:lpstr>2.2.Veri Madenciliği</vt:lpstr>
      <vt:lpstr>Slayt 10</vt:lpstr>
      <vt:lpstr>Slayt 11</vt:lpstr>
      <vt:lpstr>Slayt 12</vt:lpstr>
      <vt:lpstr>2.3.Uygulama Alanları</vt:lpstr>
      <vt:lpstr>Pazarlama</vt:lpstr>
      <vt:lpstr>Bankacılık</vt:lpstr>
      <vt:lpstr>Sigortacılık</vt:lpstr>
      <vt:lpstr>Elektronik Ticaret</vt:lpstr>
      <vt:lpstr>2.4.Veri Madenciliği Süreci</vt:lpstr>
      <vt:lpstr>2.4.1.Veri Temizleme</vt:lpstr>
      <vt:lpstr>Slayt 20</vt:lpstr>
      <vt:lpstr>Slayt 21</vt:lpstr>
      <vt:lpstr>Slayt 22</vt:lpstr>
      <vt:lpstr>Slayt 23</vt:lpstr>
      <vt:lpstr>Slayt 24</vt:lpstr>
      <vt:lpstr>2.4.2.Veri Bütünleştirme</vt:lpstr>
      <vt:lpstr>2.4.3.Veri İndirgeme</vt:lpstr>
      <vt:lpstr>Slayt 27</vt:lpstr>
      <vt:lpstr>2.4.4.Veri Dönüştürme</vt:lpstr>
      <vt:lpstr>Slayt 29</vt:lpstr>
      <vt:lpstr>2.4.4.1.Min-Max Normalleştirilmesi</vt:lpstr>
      <vt:lpstr>Slayt 31</vt:lpstr>
      <vt:lpstr>Örnek:</vt:lpstr>
      <vt:lpstr>Slayt 33</vt:lpstr>
      <vt:lpstr>Slayt 34</vt:lpstr>
      <vt:lpstr>2.4.4.2.Z-score Standartlaştırması</vt:lpstr>
      <vt:lpstr>Slayt 36</vt:lpstr>
      <vt:lpstr>Örnek:</vt:lpstr>
      <vt:lpstr>Slayt 38</vt:lpstr>
      <vt:lpstr>Slayt 39</vt:lpstr>
      <vt:lpstr>2.4.5Veri Madenciliği Algoritmasını Uygulama</vt:lpstr>
      <vt:lpstr>2.4.6. Sonuçları Sunum ve Değerlendirme</vt:lpstr>
      <vt:lpstr>2.5. Veri Madenciliği Yöntemleri</vt:lpstr>
      <vt:lpstr>2.5.1.Sınıflandırma</vt:lpstr>
      <vt:lpstr>Slayt 44</vt:lpstr>
      <vt:lpstr>Örnek:</vt:lpstr>
      <vt:lpstr>Slayt 46</vt:lpstr>
      <vt:lpstr>Slayt 47</vt:lpstr>
      <vt:lpstr>Slayt 48</vt:lpstr>
      <vt:lpstr>Slayt 49</vt:lpstr>
      <vt:lpstr>Slayt 50</vt:lpstr>
      <vt:lpstr>2.5.2.Kümeleme</vt:lpstr>
      <vt:lpstr>Örnek </vt:lpstr>
      <vt:lpstr>Slayt 53</vt:lpstr>
      <vt:lpstr>Slayt 54</vt:lpstr>
      <vt:lpstr>Slayt 55</vt:lpstr>
      <vt:lpstr>Slayt 56</vt:lpstr>
      <vt:lpstr>2.5.3. Birliktelik Kuralları</vt:lpstr>
      <vt:lpstr>Slayt 58</vt:lpstr>
      <vt:lpstr>Slayt 59</vt:lpstr>
      <vt:lpstr>Slayt 60</vt:lpstr>
      <vt:lpstr>Örnek:</vt:lpstr>
      <vt:lpstr>Slayt 62</vt:lpstr>
      <vt:lpstr>Slayt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Madenciliğine Giriş</dc:title>
  <dc:creator>GÜL</dc:creator>
  <cp:lastModifiedBy>murat</cp:lastModifiedBy>
  <cp:revision>99</cp:revision>
  <dcterms:created xsi:type="dcterms:W3CDTF">2013-03-01T16:41:11Z</dcterms:created>
  <dcterms:modified xsi:type="dcterms:W3CDTF">2013-03-04T17:49:07Z</dcterms:modified>
</cp:coreProperties>
</file>