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27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Çapraz Köşeli Dikdörtgen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A23720DD-5B6D-40BF-8493-A6B52D484E6B}" type="datetimeFigureOut">
              <a:rPr lang="tr-TR" smtClean="0"/>
              <a:pPr/>
              <a:t>6.03.2019</a:t>
            </a:fld>
            <a:endParaRPr lang="tr-TR"/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6.03.2019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6.03.2019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6.03.2019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A23720DD-5B6D-40BF-8493-A6B52D484E6B}" type="datetimeFigureOut">
              <a:rPr lang="tr-TR" smtClean="0"/>
              <a:pPr/>
              <a:t>6.03.2019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6.03.2019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6.03.2019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6.03.2019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6 Dikdörtgen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pPr/>
              <a:t>6.03.2019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ikdörtgen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9" name="8 Veri Yer Tutucusu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A23720DD-5B6D-40BF-8493-A6B52D484E6B}" type="datetimeFigureOut">
              <a:rPr lang="tr-TR" smtClean="0"/>
              <a:pPr/>
              <a:t>6.03.2019</a:t>
            </a:fld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3" name="12 Resim Yer Tutucusu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tr-T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Resim eklemek için simgeyi tıklatın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A23720DD-5B6D-40BF-8493-A6B52D484E6B}" type="datetimeFigureOut">
              <a:rPr lang="tr-TR" smtClean="0"/>
              <a:pPr/>
              <a:t>6.03.2019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Çapraz Köşeli Dikdörtgen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A23720DD-5B6D-40BF-8493-A6B52D484E6B}" type="datetimeFigureOut">
              <a:rPr lang="tr-TR" smtClean="0"/>
              <a:pPr/>
              <a:t>6.03.2019</a:t>
            </a:fld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F302176B-0E47-46AC-8F43-DAB4B8A37D0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Bölüm 1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VERİ AMBARI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269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92500" lnSpcReduction="20000"/>
          </a:bodyPr>
          <a:lstStyle/>
          <a:p>
            <a:r>
              <a:rPr lang="tr-TR" b="1" dirty="0" smtClean="0"/>
              <a:t>1.6.Veritabanı Sistemleri </a:t>
            </a:r>
          </a:p>
          <a:p>
            <a:endParaRPr lang="tr-TR" b="1" dirty="0" smtClean="0"/>
          </a:p>
          <a:p>
            <a:pPr algn="just"/>
            <a:r>
              <a:rPr lang="tr-TR" dirty="0" smtClean="0"/>
              <a:t>Karmaşık dosya yapıları, çok sayıda dosya arası ilişki ve kullanıcıların dosyalara erişimi söz konusu olduğunda geleneksel dosya sisteminin yetersiz kaldığı görülmüştür.</a:t>
            </a:r>
          </a:p>
          <a:p>
            <a:pPr algn="just"/>
            <a:r>
              <a:rPr lang="tr-TR" dirty="0" smtClean="0"/>
              <a:t>Bu sorunu çözmek üzere veriyi saklama ve erişim konusunda yeni yazılım teknolojilerine yönelme başlamış ve </a:t>
            </a:r>
            <a:r>
              <a:rPr lang="tr-TR" dirty="0" err="1" smtClean="0"/>
              <a:t>veritabanı</a:t>
            </a:r>
            <a:r>
              <a:rPr lang="tr-TR" dirty="0" smtClean="0"/>
              <a:t> sistemlerini oluşturmak ve veriyi yönetmek üzere Veri Tabanı Yönetim Sistemleri(VTYS) yaklaşımı ortaya çıkmıştır.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88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tr-TR" b="1" dirty="0" smtClean="0"/>
              <a:t>1.7.Veritabanı Sistemlerinin Üstünlükleri</a:t>
            </a:r>
          </a:p>
          <a:p>
            <a:endParaRPr lang="tr-TR" dirty="0" smtClean="0"/>
          </a:p>
          <a:p>
            <a:pPr algn="just">
              <a:lnSpc>
                <a:spcPct val="150000"/>
              </a:lnSpc>
            </a:pPr>
            <a:r>
              <a:rPr lang="tr-TR" dirty="0" smtClean="0"/>
              <a:t>a)Verinin tekrarlanmasını önler.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b)Verinin tutarlı olmasını sağlar.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c)Aynı andaki erişimlerde tutarsızlıkların ortaya çıkmasını önler.</a:t>
            </a:r>
          </a:p>
          <a:p>
            <a:pPr algn="just">
              <a:lnSpc>
                <a:spcPct val="150000"/>
              </a:lnSpc>
            </a:pPr>
            <a:r>
              <a:rPr lang="tr-TR" dirty="0" smtClean="0"/>
              <a:t>d)Verinin güvenliğini sağlar</a:t>
            </a:r>
          </a:p>
        </p:txBody>
      </p:sp>
    </p:spTree>
    <p:extLst>
      <p:ext uri="{BB962C8B-B14F-4D97-AF65-F5344CB8AC3E}">
        <p14:creationId xmlns:p14="http://schemas.microsoft.com/office/powerpoint/2010/main" val="160474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Modelleri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 smtClean="0"/>
              <a:t> Sıradüzensel Veri Modeli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 Ağ Veri Modeli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İlişkisel Veri Modeli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 Nesneye Yönelik Veri Modeli</a:t>
            </a:r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2.Veri Ambarı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smtClean="0"/>
              <a:t>2.1.OLTP Sistemler</a:t>
            </a:r>
          </a:p>
          <a:p>
            <a:pPr marL="0" indent="0">
              <a:buNone/>
            </a:pPr>
            <a:endParaRPr lang="tr-TR" b="1" dirty="0" smtClean="0"/>
          </a:p>
          <a:p>
            <a:pPr marL="0" indent="0" algn="just">
              <a:buNone/>
            </a:pPr>
            <a:r>
              <a:rPr lang="tr-TR" dirty="0" smtClean="0"/>
              <a:t>Bir kurumun günlük verilerinin işlendiği ortamlara OLTP (</a:t>
            </a:r>
            <a:r>
              <a:rPr lang="tr-TR" dirty="0" err="1" smtClean="0"/>
              <a:t>OnLine</a:t>
            </a:r>
            <a:r>
              <a:rPr lang="tr-TR" dirty="0" smtClean="0"/>
              <a:t> </a:t>
            </a:r>
            <a:r>
              <a:rPr lang="tr-TR" dirty="0" err="1" smtClean="0"/>
              <a:t>Transaction</a:t>
            </a:r>
            <a:r>
              <a:rPr lang="tr-TR" dirty="0" smtClean="0"/>
              <a:t> </a:t>
            </a:r>
            <a:r>
              <a:rPr lang="tr-TR" dirty="0" err="1" smtClean="0"/>
              <a:t>Processing</a:t>
            </a:r>
            <a:r>
              <a:rPr lang="tr-TR" dirty="0" smtClean="0"/>
              <a:t>) sistemler adı verilmektedir.</a:t>
            </a:r>
          </a:p>
        </p:txBody>
      </p:sp>
    </p:spTree>
    <p:extLst>
      <p:ext uri="{BB962C8B-B14F-4D97-AF65-F5344CB8AC3E}">
        <p14:creationId xmlns:p14="http://schemas.microsoft.com/office/powerpoint/2010/main" val="313465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523925"/>
            <a:ext cx="8229600" cy="5433467"/>
          </a:xfrm>
        </p:spPr>
        <p:txBody>
          <a:bodyPr/>
          <a:lstStyle/>
          <a:p>
            <a:pPr marL="0" indent="0" algn="just">
              <a:buNone/>
            </a:pPr>
            <a:r>
              <a:rPr lang="tr-TR" dirty="0"/>
              <a:t>Örneğin bir işletmenin sahip olduğu stok sistemi ile depoya giren ve çıkan ürünleri ve ödemeleri </a:t>
            </a:r>
            <a:r>
              <a:rPr lang="tr-TR" dirty="0" smtClean="0"/>
              <a:t>izlenebilir. Bu </a:t>
            </a:r>
            <a:r>
              <a:rPr lang="tr-TR" dirty="0"/>
              <a:t>tür işlemler </a:t>
            </a:r>
            <a:r>
              <a:rPr lang="tr-TR" dirty="0" smtClean="0"/>
              <a:t>her gün </a:t>
            </a:r>
            <a:r>
              <a:rPr lang="tr-TR" dirty="0"/>
              <a:t>yapılır</a:t>
            </a:r>
            <a:r>
              <a:rPr lang="tr-TR" dirty="0" smtClean="0"/>
              <a:t>.</a:t>
            </a:r>
          </a:p>
          <a:p>
            <a:pPr marL="0" indent="0" algn="just">
              <a:buNone/>
            </a:pPr>
            <a:endParaRPr lang="tr-TR" dirty="0" smtClean="0"/>
          </a:p>
          <a:p>
            <a:pPr marL="0" indent="0" algn="just">
              <a:buNone/>
            </a:pPr>
            <a:r>
              <a:rPr lang="tr-TR" dirty="0" smtClean="0"/>
              <a:t>Stoklarla ilgili tüm işlemler veritabanına kaydedilir. Bu kayıtlara dayalı çeşitli raporlar üretilir.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191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OLTP sistemlerine ilişkin veritabanlarına veri kaydedilebilir, veriye erişilerek raporlanabilir ve istendiğinde veri silinebilir.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920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9552" y="692696"/>
            <a:ext cx="8229600" cy="4526280"/>
          </a:xfrm>
        </p:spPr>
        <p:txBody>
          <a:bodyPr/>
          <a:lstStyle/>
          <a:p>
            <a:r>
              <a:rPr lang="tr-TR" b="1" dirty="0" smtClean="0"/>
              <a:t>2.2. Karar Destek Sistemleri </a:t>
            </a:r>
          </a:p>
          <a:p>
            <a:endParaRPr lang="tr-TR" b="1" dirty="0" smtClean="0"/>
          </a:p>
          <a:p>
            <a:pPr algn="just"/>
            <a:r>
              <a:rPr lang="tr-TR" dirty="0" smtClean="0"/>
              <a:t>1990’lı yıllara kadar bilgisayarların karar alma süreci üzerindeki etkisini artırmak üzere çok çaba harcanmıştır .</a:t>
            </a:r>
          </a:p>
          <a:p>
            <a:pPr algn="just"/>
            <a:r>
              <a:rPr lang="tr-TR" dirty="0" smtClean="0"/>
              <a:t>Karar Destek </a:t>
            </a:r>
            <a:r>
              <a:rPr lang="tr-TR" dirty="0" smtClean="0"/>
              <a:t>Sistemleri (</a:t>
            </a:r>
            <a:r>
              <a:rPr lang="tr-TR" dirty="0" err="1" smtClean="0"/>
              <a:t>Desicion</a:t>
            </a:r>
            <a:r>
              <a:rPr lang="tr-TR" dirty="0" smtClean="0"/>
              <a:t> </a:t>
            </a:r>
            <a:r>
              <a:rPr lang="tr-TR" dirty="0" err="1" smtClean="0"/>
              <a:t>Support</a:t>
            </a:r>
            <a:r>
              <a:rPr lang="tr-TR" dirty="0" smtClean="0"/>
              <a:t> </a:t>
            </a:r>
            <a:r>
              <a:rPr lang="tr-TR" dirty="0" err="1" smtClean="0"/>
              <a:t>Systems</a:t>
            </a:r>
            <a:r>
              <a:rPr lang="tr-TR" dirty="0" smtClean="0"/>
              <a:t>) ve Üst Yönetici Sistemleri (</a:t>
            </a:r>
            <a:r>
              <a:rPr lang="tr-TR" dirty="0" err="1" smtClean="0"/>
              <a:t>Executive</a:t>
            </a:r>
            <a:r>
              <a:rPr lang="tr-TR" dirty="0" smtClean="0"/>
              <a:t> Information </a:t>
            </a:r>
            <a:r>
              <a:rPr lang="tr-TR" dirty="0" err="1" smtClean="0"/>
              <a:t>Systems</a:t>
            </a:r>
            <a:r>
              <a:rPr lang="tr-TR" dirty="0" smtClean="0"/>
              <a:t>) bu amaçla ortaya atılmıştır.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9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451917"/>
            <a:ext cx="8229600" cy="5145435"/>
          </a:xfrm>
        </p:spPr>
        <p:txBody>
          <a:bodyPr>
            <a:normAutofit fontScale="92500"/>
          </a:bodyPr>
          <a:lstStyle/>
          <a:p>
            <a:pPr algn="just"/>
            <a:r>
              <a:rPr lang="tr-TR" dirty="0" smtClean="0"/>
              <a:t>Karar destek sistemleri, yöneticilerin programlanamayan türden karar verme işlemlerine yardımcı olmak üzere geliştirilir.</a:t>
            </a:r>
          </a:p>
          <a:p>
            <a:pPr algn="just"/>
            <a:r>
              <a:rPr lang="tr-TR" dirty="0" smtClean="0"/>
              <a:t>Yöneticinin herhangi bir anda, daha önceden öngörülmemiş </a:t>
            </a:r>
            <a:r>
              <a:rPr lang="tr-TR" dirty="0"/>
              <a:t>b</a:t>
            </a:r>
            <a:r>
              <a:rPr lang="tr-TR" dirty="0" smtClean="0"/>
              <a:t>ir bilgiye  aniden gereksinimi olabilir.</a:t>
            </a:r>
          </a:p>
          <a:p>
            <a:pPr algn="just"/>
            <a:r>
              <a:rPr lang="tr-TR" dirty="0" smtClean="0"/>
              <a:t>Böyle bir durumda, hemen yanıt verebilecek bir sistemin varlığı gerekecektir.</a:t>
            </a:r>
          </a:p>
          <a:p>
            <a:pPr algn="just"/>
            <a:r>
              <a:rPr lang="tr-TR" dirty="0" smtClean="0"/>
              <a:t>Karar destek sistemleri bu gibi durumlar için tasarlanır.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92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Üst düzey yönetici sistemleri </a:t>
            </a:r>
            <a:r>
              <a:rPr lang="tr-TR" dirty="0" smtClean="0"/>
              <a:t>temel </a:t>
            </a:r>
            <a:r>
              <a:rPr lang="tr-TR" dirty="0" smtClean="0"/>
              <a:t>olarak karar destek  sistemlerine benzer.</a:t>
            </a:r>
          </a:p>
          <a:p>
            <a:pPr algn="just"/>
            <a:r>
              <a:rPr lang="tr-TR" dirty="0" smtClean="0"/>
              <a:t>Ancak bu tür  sistemler sadece stratejik düzeydeki yönetici personel için tasarlanır.</a:t>
            </a:r>
          </a:p>
          <a:p>
            <a:pPr algn="just"/>
            <a:r>
              <a:rPr lang="tr-TR" dirty="0" smtClean="0"/>
              <a:t>Bu sistemler yapısal olmayan, yani önceden programlanamayan karar türlerine destek veren sistemlerdir.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7671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9552" y="774928"/>
            <a:ext cx="8229600" cy="4526280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2.3.Veri Ambarı Nedir?</a:t>
            </a:r>
          </a:p>
          <a:p>
            <a:endParaRPr lang="tr-TR" dirty="0" smtClean="0"/>
          </a:p>
          <a:p>
            <a:pPr algn="just"/>
            <a:r>
              <a:rPr lang="tr-TR" dirty="0" smtClean="0"/>
              <a:t>Veri ambarı için çeşitli tanımlamalar yapılabilir.</a:t>
            </a:r>
          </a:p>
          <a:p>
            <a:pPr algn="just"/>
            <a:r>
              <a:rPr lang="tr-TR" dirty="0" smtClean="0"/>
              <a:t>Veri ambarını en basit anlamda, karar destek uygulamaları için tasarlanan bir ortam olarak tanımlıyoruz.</a:t>
            </a:r>
          </a:p>
          <a:p>
            <a:pPr algn="just"/>
            <a:r>
              <a:rPr lang="tr-TR" dirty="0" smtClean="0"/>
              <a:t>Bir başka deyişle  veri ambarı, karar destek sistemlerinin teknik altyapısını oluşturur.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044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tr-TR" dirty="0" smtClean="0"/>
              <a:t>Veri Ambarı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523925"/>
            <a:ext cx="8229600" cy="4929411"/>
          </a:xfrm>
        </p:spPr>
        <p:txBody>
          <a:bodyPr/>
          <a:lstStyle/>
          <a:p>
            <a:pPr algn="just"/>
            <a:r>
              <a:rPr lang="tr-TR" dirty="0" smtClean="0"/>
              <a:t>Veri ambarı zaman içerisinde olabildiğince birikmiş verilerin oluşturduğu bir veri yığınıdır.</a:t>
            </a:r>
          </a:p>
          <a:p>
            <a:pPr algn="just"/>
            <a:r>
              <a:rPr lang="tr-TR" dirty="0" smtClean="0"/>
              <a:t>Bir işletmenin sahip olduğu verilerin karar destek amacıyla kullanılmasına olanak sağlar.</a:t>
            </a:r>
          </a:p>
          <a:p>
            <a:pPr algn="just"/>
            <a:r>
              <a:rPr lang="tr-TR" dirty="0" smtClean="0"/>
              <a:t>Bir zaman boyutu içinde analitik işlemlerin yapılmasını sağlamak için gerekli bilgi temelini sağlar.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6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Veri ambarı ,bir işletmenin sahip olduğu verinin, eskileri de dahil olmak üzere, karar destek amacıyla kullanılmasına olanak sağlar.</a:t>
            </a:r>
          </a:p>
          <a:p>
            <a:pPr algn="just"/>
            <a:r>
              <a:rPr lang="tr-TR" dirty="0" smtClean="0"/>
              <a:t>Bunun anlamı, var olan ancak kullanılamayan veri de artık kullanılabilir ve çözümlenebilir hale gelecektir.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50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Veri ambarı, birbiriyle bütünleşik olmayan uygulamaların bütünleştirilmesi açısından bir olanak sağlar.</a:t>
            </a:r>
          </a:p>
          <a:p>
            <a:pPr algn="just"/>
            <a:r>
              <a:rPr lang="tr-TR" dirty="0" smtClean="0"/>
              <a:t>Veri ambarı bir zaman  boyutu içinde analitik  işlemlerin yapılması  için ihtiyaç duyulan bilgi temelini sağlar.</a:t>
            </a:r>
          </a:p>
        </p:txBody>
      </p:sp>
    </p:spTree>
    <p:extLst>
      <p:ext uri="{BB962C8B-B14F-4D97-AF65-F5344CB8AC3E}">
        <p14:creationId xmlns:p14="http://schemas.microsoft.com/office/powerpoint/2010/main" val="222492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5145435"/>
          </a:xfrm>
        </p:spPr>
        <p:txBody>
          <a:bodyPr/>
          <a:lstStyle/>
          <a:p>
            <a:pPr marL="0" indent="0" algn="just">
              <a:buNone/>
            </a:pPr>
            <a:r>
              <a:rPr lang="tr-TR" dirty="0"/>
              <a:t>Veri </a:t>
            </a:r>
            <a:r>
              <a:rPr lang="tr-TR" dirty="0" smtClean="0"/>
              <a:t>ambarı , karar </a:t>
            </a:r>
            <a:r>
              <a:rPr lang="tr-TR" dirty="0"/>
              <a:t>verme sürecinde yöneticilere destek vermek üzere hazırlanmış,</a:t>
            </a:r>
          </a:p>
          <a:p>
            <a:r>
              <a:rPr lang="tr-TR" dirty="0"/>
              <a:t>a</a:t>
            </a:r>
            <a:r>
              <a:rPr lang="tr-TR" dirty="0" smtClean="0"/>
              <a:t>) konuya yönelik</a:t>
            </a:r>
          </a:p>
          <a:p>
            <a:r>
              <a:rPr lang="tr-TR" dirty="0" smtClean="0"/>
              <a:t>b) bütünleşik</a:t>
            </a:r>
          </a:p>
          <a:p>
            <a:r>
              <a:rPr lang="tr-TR" dirty="0"/>
              <a:t>c</a:t>
            </a:r>
            <a:r>
              <a:rPr lang="tr-TR" dirty="0" smtClean="0"/>
              <a:t>) zaman boyutu olan</a:t>
            </a:r>
          </a:p>
          <a:p>
            <a:r>
              <a:rPr lang="tr-TR" dirty="0"/>
              <a:t>d</a:t>
            </a:r>
            <a:r>
              <a:rPr lang="tr-TR" dirty="0" smtClean="0"/>
              <a:t>) sadece okunabilen </a:t>
            </a:r>
          </a:p>
          <a:p>
            <a:pPr marL="0" indent="0">
              <a:buNone/>
            </a:pPr>
            <a:r>
              <a:rPr lang="tr-TR" dirty="0" smtClean="0"/>
              <a:t> veri topluluğudur.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78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Teneke 3"/>
          <p:cNvSpPr/>
          <p:nvPr/>
        </p:nvSpPr>
        <p:spPr>
          <a:xfrm>
            <a:off x="755576" y="2204863"/>
            <a:ext cx="1368152" cy="936105"/>
          </a:xfrm>
          <a:prstGeom prst="can">
            <a:avLst>
              <a:gd name="adj" fmla="val 15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Şirket içi veriler</a:t>
            </a:r>
            <a:endParaRPr lang="tr-TR" dirty="0"/>
          </a:p>
        </p:txBody>
      </p:sp>
      <p:sp>
        <p:nvSpPr>
          <p:cNvPr id="6" name="Teneke 5"/>
          <p:cNvSpPr/>
          <p:nvPr/>
        </p:nvSpPr>
        <p:spPr>
          <a:xfrm>
            <a:off x="755576" y="3645024"/>
            <a:ext cx="1368152" cy="12241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Dış kaynaklı veriler</a:t>
            </a:r>
            <a:endParaRPr lang="tr-TR" dirty="0"/>
          </a:p>
        </p:txBody>
      </p:sp>
      <p:sp>
        <p:nvSpPr>
          <p:cNvPr id="8" name="Teneke 7"/>
          <p:cNvSpPr/>
          <p:nvPr/>
        </p:nvSpPr>
        <p:spPr>
          <a:xfrm>
            <a:off x="2411760" y="2910166"/>
            <a:ext cx="1368152" cy="73485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Veri ambarı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211960" y="2348880"/>
            <a:ext cx="1512168" cy="561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Karar destek sistemi</a:t>
            </a:r>
            <a:endParaRPr lang="tr-TR" dirty="0"/>
          </a:p>
        </p:txBody>
      </p:sp>
      <p:sp>
        <p:nvSpPr>
          <p:cNvPr id="10" name="Oval 9"/>
          <p:cNvSpPr/>
          <p:nvPr/>
        </p:nvSpPr>
        <p:spPr>
          <a:xfrm>
            <a:off x="6444208" y="2060848"/>
            <a:ext cx="1996276" cy="1317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/>
          <p:cNvSpPr txBox="1"/>
          <p:nvPr/>
        </p:nvSpPr>
        <p:spPr>
          <a:xfrm>
            <a:off x="6660232" y="234888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Karar  Destek Sistemi  Kullanıcısı </a:t>
            </a:r>
            <a:endParaRPr lang="tr-TR" sz="1400" dirty="0"/>
          </a:p>
        </p:txBody>
      </p:sp>
      <p:cxnSp>
        <p:nvCxnSpPr>
          <p:cNvPr id="16" name="Düz Ok Bağlayıcısı 15"/>
          <p:cNvCxnSpPr>
            <a:stCxn id="4" idx="4"/>
          </p:cNvCxnSpPr>
          <p:nvPr/>
        </p:nvCxnSpPr>
        <p:spPr>
          <a:xfrm>
            <a:off x="2123728" y="2672916"/>
            <a:ext cx="432048" cy="237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/>
          <p:cNvCxnSpPr/>
          <p:nvPr/>
        </p:nvCxnSpPr>
        <p:spPr>
          <a:xfrm flipV="1">
            <a:off x="2123728" y="3645023"/>
            <a:ext cx="432048" cy="432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/>
          <p:cNvCxnSpPr/>
          <p:nvPr/>
        </p:nvCxnSpPr>
        <p:spPr>
          <a:xfrm flipV="1">
            <a:off x="3779912" y="2629523"/>
            <a:ext cx="648072" cy="388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/>
          <p:cNvCxnSpPr/>
          <p:nvPr/>
        </p:nvCxnSpPr>
        <p:spPr>
          <a:xfrm>
            <a:off x="5723000" y="2708920"/>
            <a:ext cx="721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/>
          <p:cNvCxnSpPr/>
          <p:nvPr/>
        </p:nvCxnSpPr>
        <p:spPr>
          <a:xfrm>
            <a:off x="5580112" y="3018179"/>
            <a:ext cx="1296144" cy="914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516216" y="3789040"/>
            <a:ext cx="1996276" cy="1317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Metin kutusu 25"/>
          <p:cNvSpPr txBox="1"/>
          <p:nvPr/>
        </p:nvSpPr>
        <p:spPr>
          <a:xfrm>
            <a:off x="6732240" y="414908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smtClean="0"/>
              <a:t>Karar  Destek Sistemi  Kullanıcısı 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9305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846936"/>
            <a:ext cx="8229600" cy="4526280"/>
          </a:xfrm>
        </p:spPr>
        <p:txBody>
          <a:bodyPr/>
          <a:lstStyle/>
          <a:p>
            <a:r>
              <a:rPr lang="tr-TR" dirty="0" smtClean="0"/>
              <a:t>2.3.1. Konuya Yöneliktir</a:t>
            </a:r>
          </a:p>
          <a:p>
            <a:endParaRPr lang="tr-TR" dirty="0" smtClean="0"/>
          </a:p>
          <a:p>
            <a:r>
              <a:rPr lang="tr-TR" dirty="0" smtClean="0"/>
              <a:t>Konuya yönelik olmasının anlamı, veri ambarının işletmedeki yüksek seviyeli varlıklar üzerinde odaklanmış olmasıdır.</a:t>
            </a:r>
          </a:p>
          <a:p>
            <a:r>
              <a:rPr lang="tr-TR" dirty="0" smtClean="0"/>
              <a:t>Bu varlıklar bir okul ortamı için öğrenciler, dersler, notlar vb. olabilir.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080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968552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2.3.2. Bütünleşiktir</a:t>
            </a:r>
          </a:p>
          <a:p>
            <a:endParaRPr lang="tr-TR" dirty="0" smtClean="0"/>
          </a:p>
          <a:p>
            <a:pPr algn="just">
              <a:lnSpc>
                <a:spcPct val="120000"/>
              </a:lnSpc>
            </a:pPr>
            <a:r>
              <a:rPr lang="tr-TR" dirty="0" smtClean="0"/>
              <a:t>Veri ambarı ortamdaki verinin en belirgin görünümü, bütünleşik durumda olasıdır.</a:t>
            </a:r>
          </a:p>
          <a:p>
            <a:pPr algn="just">
              <a:lnSpc>
                <a:spcPct val="120000"/>
              </a:lnSpc>
            </a:pPr>
            <a:r>
              <a:rPr lang="tr-TR" dirty="0" smtClean="0"/>
              <a:t>Veri ambarı içindeki veri mutlaka bütünleşik olmalıdır. İstisnası yoktur.</a:t>
            </a:r>
          </a:p>
          <a:p>
            <a:pPr algn="just">
              <a:lnSpc>
                <a:spcPct val="120000"/>
              </a:lnSpc>
            </a:pPr>
            <a:r>
              <a:rPr lang="tr-TR" dirty="0" smtClean="0"/>
              <a:t>Bütünleşme farklı biçimlerde olabilir. Verinin kodlanmasında görüş birliğine varılması, ölçü birimlerinin seçiminde tutarlılık, sayısal değerlerin fiziksel gösterimindeki tutarlıklık vb gibi bütünleştirme kavramlarından söz edilebilir.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4436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6280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2.3.3. Zaman Boyutu Vardır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Veri ambarındaki tüm veriler zamanın belirli bir anına aittir. Veri ambarındaki verinin bu temel karakteristiği, işlemsel sistemlerdeki veriden oldukça farklıdır.</a:t>
            </a:r>
          </a:p>
          <a:p>
            <a:pPr algn="just"/>
            <a:r>
              <a:rPr lang="tr-TR" dirty="0" err="1" smtClean="0"/>
              <a:t>İşlemsel</a:t>
            </a:r>
            <a:r>
              <a:rPr lang="tr-TR" dirty="0" smtClean="0"/>
              <a:t> sistemlerde veri o anda var olan değerdir.</a:t>
            </a:r>
          </a:p>
          <a:p>
            <a:pPr algn="just"/>
            <a:r>
              <a:rPr lang="tr-TR" dirty="0" smtClean="0"/>
              <a:t>İşlemsel sistemlerde bir veriye ulaşıldığında çoğunlukla onun şu andaki değeriyle ilgilenir.</a:t>
            </a:r>
          </a:p>
          <a:p>
            <a:pPr algn="just"/>
            <a:r>
              <a:rPr lang="tr-TR" dirty="0" err="1" smtClean="0"/>
              <a:t>İşlemsel</a:t>
            </a:r>
            <a:r>
              <a:rPr lang="tr-TR" dirty="0" smtClean="0"/>
              <a:t> veri de zamana dağılmış olabilir.</a:t>
            </a:r>
          </a:p>
          <a:p>
            <a:pPr algn="just"/>
            <a:r>
              <a:rPr lang="tr-TR" dirty="0" smtClean="0"/>
              <a:t>Ancak bu süre örneğin 80 gün olabilir.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36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Veri ambarındaki veri ise, sadece o andaki değerlerle değil, geçmişteki değerlerle de ilgilidir. </a:t>
            </a:r>
            <a:endParaRPr lang="tr-TR" dirty="0"/>
          </a:p>
          <a:p>
            <a:r>
              <a:rPr lang="tr-TR" dirty="0" smtClean="0"/>
              <a:t>Veri zaman içinde bir noktayla birleştirilerek değerlendirilir.</a:t>
            </a:r>
          </a:p>
          <a:p>
            <a:r>
              <a:rPr lang="tr-TR" dirty="0" smtClean="0"/>
              <a:t>Örneğin sömestre, mali yıl, ödeme dönemi gibi unsurlar göz önüne alınır.</a:t>
            </a:r>
          </a:p>
          <a:p>
            <a:r>
              <a:rPr lang="tr-TR" dirty="0" smtClean="0"/>
              <a:t>Anahtar alan, zaman değerini de kapsayacaktır.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86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5262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 smtClean="0"/>
              <a:t>2.3.4.Sadece okunabilir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 algn="just"/>
            <a:r>
              <a:rPr lang="tr-TR" dirty="0" smtClean="0"/>
              <a:t>Veri ambarı veri yönetiminin gereksinimine yanıt vermek üzere tasarlandığı için günlük işlemlere tabi tutulmaz, yani silinemez veya güncelleştirilemez.</a:t>
            </a:r>
          </a:p>
          <a:p>
            <a:pPr marL="0" indent="0" algn="just"/>
            <a:r>
              <a:rPr lang="tr-TR" dirty="0" smtClean="0"/>
              <a:t>Veri ambarında iki tür işlemden söz etmek mümkündür:</a:t>
            </a:r>
          </a:p>
          <a:p>
            <a:pPr marL="0" indent="0" algn="just">
              <a:buNone/>
            </a:pPr>
            <a:r>
              <a:rPr lang="tr-TR" dirty="0" smtClean="0"/>
              <a:t>a)Verinin yüklenmesi</a:t>
            </a:r>
          </a:p>
          <a:p>
            <a:pPr marL="0" indent="0" algn="just">
              <a:buNone/>
            </a:pPr>
            <a:r>
              <a:rPr lang="tr-TR" dirty="0" smtClean="0"/>
              <a:t>b)Veriye erişilmesi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36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sz="4000" dirty="0"/>
              <a:t>2.3. Veri Ambarının Temel </a:t>
            </a:r>
            <a:r>
              <a:rPr lang="tr-TR" sz="4000" dirty="0" smtClean="0"/>
              <a:t>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857403"/>
          </a:xfrm>
        </p:spPr>
        <p:txBody>
          <a:bodyPr/>
          <a:lstStyle/>
          <a:p>
            <a:r>
              <a:rPr lang="tr-TR" dirty="0" smtClean="0"/>
              <a:t>A)İşlemsel çevrede yer alan veri bir süzme işlemi sonucunda veri ambarı çevresine aktarılır. </a:t>
            </a:r>
          </a:p>
          <a:p>
            <a:r>
              <a:rPr lang="tr-TR" dirty="0" smtClean="0"/>
              <a:t>İşlemsel ortamdaki verinin tümüyle veri ambarına aktarılması beklenmez.</a:t>
            </a:r>
          </a:p>
          <a:p>
            <a:r>
              <a:rPr lang="tr-TR" dirty="0" smtClean="0"/>
              <a:t>Sadece Karar Destek Sistemlerinin gereksinim duyacağı veri aktarılır.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23462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850106"/>
          </a:xfrm>
        </p:spPr>
        <p:txBody>
          <a:bodyPr/>
          <a:lstStyle/>
          <a:p>
            <a:r>
              <a:rPr lang="tr-TR" dirty="0" smtClean="0"/>
              <a:t>1.Temel Kavramlar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67941"/>
            <a:ext cx="8229600" cy="500141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tr-TR" b="1" dirty="0" smtClean="0"/>
              <a:t>1.1.Klasik Dosya Yapıları</a:t>
            </a:r>
          </a:p>
          <a:p>
            <a:pPr>
              <a:lnSpc>
                <a:spcPct val="150000"/>
              </a:lnSpc>
            </a:pPr>
            <a:r>
              <a:rPr lang="tr-TR" b="1" dirty="0" smtClean="0"/>
              <a:t>1.2.Kayıt ve Alan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Veri saklama birimlerinde depolanan veri topluluklarına «dosya » adını veriyoruz.</a:t>
            </a:r>
            <a:endParaRPr lang="tr-TR" b="1" dirty="0" smtClean="0"/>
          </a:p>
          <a:p>
            <a:pPr>
              <a:lnSpc>
                <a:spcPct val="150000"/>
              </a:lnSpc>
            </a:pPr>
            <a:r>
              <a:rPr lang="tr-TR" dirty="0" smtClean="0"/>
              <a:t>Dosyalar ise kendi içerisinde kayıtlara bölünmüştür.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161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B) Zaman yelpazesi her iki sistemde farklılık gösterir.</a:t>
            </a:r>
          </a:p>
          <a:p>
            <a:pPr algn="just"/>
            <a:r>
              <a:rPr lang="tr-TR" dirty="0" smtClean="0"/>
              <a:t>İşlemsel ortamdaki veri çok tazedir.</a:t>
            </a:r>
          </a:p>
          <a:p>
            <a:pPr algn="just"/>
            <a:r>
              <a:rPr lang="tr-TR" dirty="0" smtClean="0"/>
              <a:t>Veri ambarındaki veri ise daha eskidir.</a:t>
            </a:r>
          </a:p>
          <a:p>
            <a:pPr algn="just"/>
            <a:r>
              <a:rPr lang="tr-TR" dirty="0" smtClean="0"/>
              <a:t>Ancak zaman açısından bakıldığında , işlemsel ve veri ambarı ortamındaki veri arasında kısa bir örtüşme vardır.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957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C)Veri ambarı özet bilgileri içerebilir.</a:t>
            </a:r>
          </a:p>
          <a:p>
            <a:r>
              <a:rPr lang="tr-TR" dirty="0" smtClean="0"/>
              <a:t>İşlemsel sistemlerde ise özet veriye yer verilmez.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07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D)Veri ambarının en önemli özelliklerinden biri olan bütünleştirmeyi sağlamak üzere, verinin önemli bir kısmı belirli bir dönüşümden sonra veri ambarına aktarılır.</a:t>
            </a:r>
          </a:p>
          <a:p>
            <a:r>
              <a:rPr lang="tr-TR" dirty="0" smtClean="0"/>
              <a:t>Böylece işlemsel veri ile veri ambarındaki verinin içeriği açısından farklılıklar oluşabilecektir.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58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2.5. Veri Ambarını  İçerdiği Veri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800" dirty="0" smtClean="0"/>
              <a:t>Veri ambarı, içerdiği veri açısından da göz önüne alındığında farklı bir yapıya sahip olduğu anlaşılacaktır.</a:t>
            </a:r>
          </a:p>
          <a:p>
            <a:r>
              <a:rPr lang="tr-TR" sz="2800" dirty="0" smtClean="0"/>
              <a:t>Aşağıda veri ambarının içerdiği veriyi sınıflandırıyoruz.</a:t>
            </a:r>
          </a:p>
          <a:p>
            <a:pPr lvl="1"/>
            <a:r>
              <a:rPr lang="tr-TR" sz="2800" dirty="0" err="1" smtClean="0"/>
              <a:t>Metadata</a:t>
            </a:r>
            <a:endParaRPr lang="tr-TR" sz="2800" dirty="0" smtClean="0"/>
          </a:p>
          <a:p>
            <a:pPr lvl="1"/>
            <a:r>
              <a:rPr lang="tr-TR" sz="2800" dirty="0" smtClean="0"/>
              <a:t>Ayrıntı veri</a:t>
            </a:r>
          </a:p>
          <a:p>
            <a:pPr lvl="1"/>
            <a:r>
              <a:rPr lang="tr-TR" sz="2800" dirty="0" smtClean="0"/>
              <a:t>Eski ayrıntı veri</a:t>
            </a:r>
          </a:p>
          <a:p>
            <a:pPr lvl="1"/>
            <a:r>
              <a:rPr lang="tr-TR" sz="2800" dirty="0" smtClean="0"/>
              <a:t>Düşük düzeyde özetlenmiş veri</a:t>
            </a:r>
          </a:p>
          <a:p>
            <a:pPr lvl="1"/>
            <a:r>
              <a:rPr lang="tr-TR" sz="2800" dirty="0" smtClean="0"/>
              <a:t>Yüksek düzeyde özetlenmiş veri</a:t>
            </a:r>
          </a:p>
        </p:txBody>
      </p:sp>
    </p:spTree>
    <p:extLst>
      <p:ext uri="{BB962C8B-B14F-4D97-AF65-F5344CB8AC3E}">
        <p14:creationId xmlns:p14="http://schemas.microsoft.com/office/powerpoint/2010/main" val="30593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526280"/>
          </a:xfrm>
        </p:spPr>
        <p:txBody>
          <a:bodyPr/>
          <a:lstStyle/>
          <a:p>
            <a:r>
              <a:rPr lang="tr-TR" b="1" dirty="0" smtClean="0"/>
              <a:t>2.5.1.</a:t>
            </a:r>
            <a:r>
              <a:rPr lang="tr-TR" b="1" dirty="0" err="1" smtClean="0"/>
              <a:t>Metadata</a:t>
            </a:r>
            <a:endParaRPr lang="tr-TR" b="1" dirty="0" smtClean="0"/>
          </a:p>
          <a:p>
            <a:endParaRPr lang="tr-TR" b="1" dirty="0" smtClean="0"/>
          </a:p>
          <a:p>
            <a:r>
              <a:rPr lang="tr-TR" dirty="0" smtClean="0"/>
              <a:t>Veri ambarının en önemli bileşenlerinden biri </a:t>
            </a:r>
            <a:r>
              <a:rPr lang="tr-TR" i="1" dirty="0" err="1" smtClean="0"/>
              <a:t>metadata</a:t>
            </a:r>
            <a:r>
              <a:rPr lang="tr-TR" i="1" dirty="0" smtClean="0"/>
              <a:t> </a:t>
            </a:r>
            <a:r>
              <a:rPr lang="tr-TR" dirty="0" err="1" smtClean="0"/>
              <a:t>dır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Metadata</a:t>
            </a:r>
            <a:r>
              <a:rPr lang="tr-TR" dirty="0" smtClean="0"/>
              <a:t> doğrudan </a:t>
            </a:r>
            <a:r>
              <a:rPr lang="tr-TR" dirty="0" err="1" smtClean="0"/>
              <a:t>işlemsel</a:t>
            </a:r>
            <a:r>
              <a:rPr lang="tr-TR" dirty="0" smtClean="0"/>
              <a:t> çevreden gelen veriyi içermez.</a:t>
            </a:r>
          </a:p>
          <a:p>
            <a:r>
              <a:rPr lang="tr-TR" dirty="0" err="1" smtClean="0"/>
              <a:t>Metadata</a:t>
            </a:r>
            <a:r>
              <a:rPr lang="tr-TR" dirty="0" smtClean="0"/>
              <a:t> veri ambarı içindeki veriden ayrı bir yerdedir.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228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Metadata</a:t>
            </a:r>
            <a:r>
              <a:rPr lang="tr-TR" dirty="0"/>
              <a:t> şu özelliklere sahiptir</a:t>
            </a:r>
            <a:r>
              <a:rPr lang="tr-TR" dirty="0" smtClean="0"/>
              <a:t>;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595933"/>
            <a:ext cx="8229600" cy="4785395"/>
          </a:xfrm>
        </p:spPr>
        <p:txBody>
          <a:bodyPr/>
          <a:lstStyle/>
          <a:p>
            <a:pPr algn="just"/>
            <a:r>
              <a:rPr lang="tr-TR" dirty="0" smtClean="0"/>
              <a:t>a) Karar Destek Sistemleri analistlerine yardım etmek üzere yaratılan bir dizindir ve veri ambarı içeriğinin neler olduğunu belirtir. Kullanılan verinin yapısını ortaya koyan bilgileri içerir.</a:t>
            </a:r>
          </a:p>
        </p:txBody>
      </p:sp>
    </p:spTree>
    <p:extLst>
      <p:ext uri="{BB962C8B-B14F-4D97-AF65-F5344CB8AC3E}">
        <p14:creationId xmlns:p14="http://schemas.microsoft.com/office/powerpoint/2010/main" val="214337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b</a:t>
            </a:r>
            <a:r>
              <a:rPr lang="tr-TR" dirty="0" smtClean="0"/>
              <a:t>)</a:t>
            </a:r>
            <a:r>
              <a:rPr lang="tr-TR" dirty="0" err="1" smtClean="0"/>
              <a:t>İşlemsel</a:t>
            </a:r>
            <a:r>
              <a:rPr lang="tr-TR" dirty="0" smtClean="0"/>
              <a:t> çevreden veri ambarına dönüştürülen verinin konumları hakkında bilgileri içeren bir </a:t>
            </a:r>
            <a:r>
              <a:rPr lang="tr-TR" dirty="0" err="1" smtClean="0"/>
              <a:t>klavuzdur</a:t>
            </a:r>
            <a:r>
              <a:rPr lang="tr-TR" dirty="0" smtClean="0"/>
              <a:t>.</a:t>
            </a:r>
          </a:p>
          <a:p>
            <a:pPr algn="just"/>
            <a:r>
              <a:rPr lang="tr-TR" dirty="0"/>
              <a:t>c</a:t>
            </a:r>
            <a:r>
              <a:rPr lang="tr-TR" dirty="0" smtClean="0"/>
              <a:t>) </a:t>
            </a:r>
            <a:r>
              <a:rPr lang="tr-TR" dirty="0" err="1" smtClean="0"/>
              <a:t>İşlemsel</a:t>
            </a:r>
            <a:r>
              <a:rPr lang="tr-TR" dirty="0" smtClean="0"/>
              <a:t> çevreden alınana verinin hangi algoritmaya göre düşük ya da yüksek seviyede özetlendiği hakkında bilgileri içeren bir </a:t>
            </a:r>
            <a:r>
              <a:rPr lang="tr-TR" dirty="0" err="1" smtClean="0"/>
              <a:t>klavuzdur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019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4526280"/>
          </a:xfrm>
        </p:spPr>
        <p:txBody>
          <a:bodyPr/>
          <a:lstStyle/>
          <a:p>
            <a:r>
              <a:rPr lang="tr-TR" b="1" dirty="0" smtClean="0"/>
              <a:t>2.5.2. Ayrıntı Veri </a:t>
            </a:r>
          </a:p>
          <a:p>
            <a:endParaRPr lang="tr-TR" b="1" dirty="0" smtClean="0"/>
          </a:p>
          <a:p>
            <a:pPr algn="just"/>
            <a:r>
              <a:rPr lang="tr-TR" dirty="0" smtClean="0"/>
              <a:t>Veri ambarı şu andaki ayrıntı veriyle ilgilendiğini varsayalım. Bu veri en son olayları içermektedir ve henüz işlenmediği için diğerlerine oranla daha büyük hacimlidir.</a:t>
            </a:r>
          </a:p>
          <a:p>
            <a:pPr algn="just"/>
            <a:r>
              <a:rPr lang="tr-TR" dirty="0" smtClean="0"/>
              <a:t>Bu tür veri disk üzerinde saklandığından bunlara erişim ve yönetimi pahalıdır.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757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Ayrıntı veri denilince, şu andaki en son ayrıntı veri kastedilmektedir.</a:t>
            </a:r>
          </a:p>
          <a:p>
            <a:pPr algn="just"/>
            <a:r>
              <a:rPr lang="tr-TR" dirty="0" smtClean="0"/>
              <a:t>Bu ayrıntılar belirli bir dönemi kapsayabilir.</a:t>
            </a:r>
          </a:p>
          <a:p>
            <a:pPr algn="just"/>
            <a:r>
              <a:rPr lang="tr-TR" dirty="0" smtClean="0"/>
              <a:t>Örneğin, satışlara ilişkin veri son beş yılın ayrıntılarını içerebilir.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974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040560"/>
          </a:xfrm>
        </p:spPr>
        <p:txBody>
          <a:bodyPr>
            <a:normAutofit fontScale="85000" lnSpcReduction="10000"/>
          </a:bodyPr>
          <a:lstStyle/>
          <a:p>
            <a:r>
              <a:rPr lang="tr-TR" b="1" dirty="0" smtClean="0"/>
              <a:t>2.5.2 Eski Ayrıntı Veri</a:t>
            </a:r>
          </a:p>
          <a:p>
            <a:endParaRPr lang="tr-TR" b="1" dirty="0" smtClean="0"/>
          </a:p>
          <a:p>
            <a:pPr algn="just"/>
            <a:r>
              <a:rPr lang="tr-TR" dirty="0" smtClean="0"/>
              <a:t>Ayrıntı verinin dışında kalanlar, yani daha eski tarihe ait olanlar eski ayrıntı bilgileri oluşturacaktır.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Bu veri şu andaki ayrıntı veriye göre daha düşük bir ayrıntı düzeyine indirilerek saklanır. 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Bu tür veriye çok sık biçimde erişilemediği için, disk üzerinde saklanabileceği gibi , genellikle başka saklama birimlerine yerleştirilebilir.</a:t>
            </a:r>
          </a:p>
        </p:txBody>
      </p:sp>
    </p:spTree>
    <p:extLst>
      <p:ext uri="{BB962C8B-B14F-4D97-AF65-F5344CB8AC3E}">
        <p14:creationId xmlns:p14="http://schemas.microsoft.com/office/powerpoint/2010/main" val="236433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307901"/>
            <a:ext cx="8229600" cy="5577483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Örneğin bir sınıftaki öğrenci listesini göz önüne </a:t>
            </a:r>
            <a:r>
              <a:rPr lang="tr-TR" dirty="0" smtClean="0"/>
              <a:t>alalım; bu liste çok sayıda veri içerebilir.</a:t>
            </a:r>
          </a:p>
          <a:p>
            <a:pPr algn="just"/>
            <a:r>
              <a:rPr lang="tr-TR" dirty="0" smtClean="0"/>
              <a:t>Söz konusu listenin ana bellekte tutulması söz konusu olamaz.</a:t>
            </a:r>
          </a:p>
          <a:p>
            <a:pPr algn="just"/>
            <a:r>
              <a:rPr lang="tr-TR" dirty="0" smtClean="0"/>
              <a:t>Ana bellekte saklandığı takdirde, bilgisayarın kapatılası durumunda bu bilgiler yok olacaktır.</a:t>
            </a:r>
          </a:p>
          <a:p>
            <a:pPr algn="just"/>
            <a:r>
              <a:rPr lang="tr-TR" dirty="0" smtClean="0"/>
              <a:t>O halde bu verinin kalıcı bir ortamda , örneğin sabit disk üzerinde saklanması gerekecektir.</a:t>
            </a:r>
            <a:endParaRPr lang="tr-TR" dirty="0"/>
          </a:p>
          <a:p>
            <a:pPr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37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4526280"/>
          </a:xfrm>
        </p:spPr>
        <p:txBody>
          <a:bodyPr/>
          <a:lstStyle/>
          <a:p>
            <a:r>
              <a:rPr lang="tr-TR" b="1" dirty="0" smtClean="0"/>
              <a:t>2.5.4. Düşük Düzeyde Özetlenmiş Veri</a:t>
            </a:r>
          </a:p>
          <a:p>
            <a:endParaRPr lang="tr-TR" b="1" dirty="0" smtClean="0"/>
          </a:p>
          <a:p>
            <a:pPr algn="just"/>
            <a:r>
              <a:rPr lang="tr-TR" dirty="0" smtClean="0"/>
              <a:t>Şu andaki ayrıntı veriden süzülerek elde edilen düşük seviyede özetlenmiş veri de veri ambarının bir parçası olabilir.</a:t>
            </a:r>
          </a:p>
          <a:p>
            <a:pPr algn="just"/>
            <a:r>
              <a:rPr lang="tr-TR" dirty="0" smtClean="0"/>
              <a:t>Bu tür veri disk üzerinde saklanır.</a:t>
            </a:r>
          </a:p>
          <a:p>
            <a:pPr algn="just"/>
            <a:r>
              <a:rPr lang="tr-TR" dirty="0" smtClean="0"/>
              <a:t>Veri ambarının tasarımı esnasında, hangi verinin özetleneceği ve özetleme işleminin ne düzeyde olacağı belirlenir.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35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9552" y="764704"/>
            <a:ext cx="8229600" cy="4526280"/>
          </a:xfrm>
        </p:spPr>
        <p:txBody>
          <a:bodyPr/>
          <a:lstStyle/>
          <a:p>
            <a:r>
              <a:rPr lang="tr-TR" b="1" dirty="0" smtClean="0"/>
              <a:t>2.5.5 Yüksek Düzeyde Özetlenmiş Veri</a:t>
            </a:r>
          </a:p>
          <a:p>
            <a:r>
              <a:rPr lang="tr-TR" b="1" dirty="0" smtClean="0"/>
              <a:t> </a:t>
            </a:r>
          </a:p>
          <a:p>
            <a:pPr algn="just"/>
            <a:r>
              <a:rPr lang="tr-TR" dirty="0" smtClean="0"/>
              <a:t>Şu andaki ayrıntı veri daha yüksek düzeyde özetlenerek, kolayca erişilebilir hale getirilebilir.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Bu tür veri de veri ambarının bir bileşeni olarak yer alabilir.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15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2.6. Veri Ambarı Veri </a:t>
            </a:r>
            <a:r>
              <a:rPr lang="tr-TR" dirty="0" smtClean="0"/>
              <a:t>Modeli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tr-TR" dirty="0" smtClean="0"/>
              <a:t>Veri ambarı, veri modeli açısından OLTP sistemlerinden farklılık gösterir.</a:t>
            </a:r>
          </a:p>
          <a:p>
            <a:pPr algn="just"/>
            <a:r>
              <a:rPr lang="tr-TR" dirty="0" smtClean="0"/>
              <a:t>Şöyle ki, veri ambarı gündelik işlemleri yürütmek için değil, toplanmış olan veriyi hızlı biçimde çözümlemek amacını taşır.</a:t>
            </a:r>
          </a:p>
          <a:p>
            <a:pPr algn="just"/>
            <a:r>
              <a:rPr lang="tr-TR" dirty="0" smtClean="0"/>
              <a:t>Böyle olunca doğal olarak veri modelinde önemli farklılıklar  ortaya çıkacaktır.</a:t>
            </a:r>
          </a:p>
          <a:p>
            <a:pPr algn="just"/>
            <a:r>
              <a:rPr lang="tr-TR" dirty="0" smtClean="0"/>
              <a:t>Kabaca bir veri ambarının bir veya birkaç ana tablodan oluştuğunu söyleyebiliriz.</a:t>
            </a:r>
          </a:p>
          <a:p>
            <a:pPr algn="just"/>
            <a:r>
              <a:rPr lang="tr-TR" dirty="0" smtClean="0"/>
              <a:t>Bu ana tabloya bağlı olarak birçok boyut tablosu  veri modeli içinde yer alır.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017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5505475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 smtClean="0"/>
              <a:t>Veri ambarının  veri modeli, işletmenin gereksinimlerine dayalı olarak bir «boyutsal model» olarak düşünülür.</a:t>
            </a:r>
          </a:p>
          <a:p>
            <a:pPr algn="just"/>
            <a:r>
              <a:rPr lang="tr-TR" dirty="0" smtClean="0"/>
              <a:t>Bir veri ambarında birden fazla boyut yer alabilir.</a:t>
            </a:r>
          </a:p>
          <a:p>
            <a:pPr algn="just"/>
            <a:r>
              <a:rPr lang="tr-TR" dirty="0" smtClean="0"/>
              <a:t>Bu nedenle söz konusu modele «çok boyutlu model» adı da verilir.</a:t>
            </a:r>
          </a:p>
          <a:p>
            <a:pPr algn="just"/>
            <a:r>
              <a:rPr lang="tr-TR" dirty="0" smtClean="0"/>
              <a:t>Bu model «veri küpü» yada «yıldız şema » olarak da adlandırılabilir.</a:t>
            </a:r>
          </a:p>
          <a:p>
            <a:pPr algn="just"/>
            <a:r>
              <a:rPr lang="tr-TR" dirty="0" smtClean="0"/>
              <a:t>Veri ambarını  bu tür bir veri modeli seçmeye zorlayan birçok neden bulunmaktadır.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0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2.7. Veri Ambarı Mimarisi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Veri ambarı mimarisinin genel karakteristikleri şu şekilde sıralanabilir:</a:t>
            </a:r>
          </a:p>
          <a:p>
            <a:r>
              <a:rPr lang="tr-TR" dirty="0"/>
              <a:t>a</a:t>
            </a:r>
            <a:r>
              <a:rPr lang="tr-TR" dirty="0" smtClean="0"/>
              <a:t>)Kaynaklardan alınan veri dönüştürülür.</a:t>
            </a:r>
          </a:p>
          <a:p>
            <a:r>
              <a:rPr lang="tr-TR" dirty="0"/>
              <a:t>b</a:t>
            </a:r>
            <a:r>
              <a:rPr lang="tr-TR" dirty="0" smtClean="0"/>
              <a:t>)Veri ambarı oluşturulur.</a:t>
            </a:r>
          </a:p>
          <a:p>
            <a:r>
              <a:rPr lang="tr-TR" dirty="0"/>
              <a:t>c</a:t>
            </a:r>
            <a:r>
              <a:rPr lang="tr-TR" dirty="0" smtClean="0"/>
              <a:t>)Kullanıcıların veri ambarına erişimi sağlanır.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606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Şekilde veri ambarını  sahip olduğu mimariyi görüyoruz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Teneke 3"/>
          <p:cNvSpPr/>
          <p:nvPr/>
        </p:nvSpPr>
        <p:spPr>
          <a:xfrm>
            <a:off x="827584" y="2780928"/>
            <a:ext cx="1152128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Kaynak</a:t>
            </a:r>
            <a:endParaRPr lang="tr-TR" dirty="0"/>
          </a:p>
        </p:txBody>
      </p:sp>
      <p:sp>
        <p:nvSpPr>
          <p:cNvPr id="5" name="Teneke 4"/>
          <p:cNvSpPr/>
          <p:nvPr/>
        </p:nvSpPr>
        <p:spPr>
          <a:xfrm>
            <a:off x="323528" y="3645024"/>
            <a:ext cx="1152128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Kaynak</a:t>
            </a:r>
            <a:endParaRPr lang="tr-TR" dirty="0"/>
          </a:p>
        </p:txBody>
      </p:sp>
      <p:sp>
        <p:nvSpPr>
          <p:cNvPr id="6" name="Teneke 5"/>
          <p:cNvSpPr/>
          <p:nvPr/>
        </p:nvSpPr>
        <p:spPr>
          <a:xfrm>
            <a:off x="467544" y="4581128"/>
            <a:ext cx="1152128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Kaynak</a:t>
            </a:r>
            <a:endParaRPr lang="tr-TR" dirty="0"/>
          </a:p>
        </p:txBody>
      </p:sp>
      <p:sp>
        <p:nvSpPr>
          <p:cNvPr id="7" name="Teneke 6"/>
          <p:cNvSpPr/>
          <p:nvPr/>
        </p:nvSpPr>
        <p:spPr>
          <a:xfrm>
            <a:off x="971600" y="5661248"/>
            <a:ext cx="1152128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Kaynak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2915816" y="3645024"/>
            <a:ext cx="158417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Veri bütünleştirme</a:t>
            </a:r>
            <a:endParaRPr lang="tr-TR" dirty="0"/>
          </a:p>
        </p:txBody>
      </p:sp>
      <p:sp>
        <p:nvSpPr>
          <p:cNvPr id="9" name="Teneke 8"/>
          <p:cNvSpPr/>
          <p:nvPr/>
        </p:nvSpPr>
        <p:spPr>
          <a:xfrm>
            <a:off x="5436096" y="3573016"/>
            <a:ext cx="1368152" cy="9361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Veri ambarı</a:t>
            </a:r>
            <a:endParaRPr lang="tr-TR" dirty="0"/>
          </a:p>
        </p:txBody>
      </p:sp>
      <p:sp>
        <p:nvSpPr>
          <p:cNvPr id="10" name="Oval 9"/>
          <p:cNvSpPr/>
          <p:nvPr/>
        </p:nvSpPr>
        <p:spPr>
          <a:xfrm>
            <a:off x="7020272" y="2348880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Kullanıcı</a:t>
            </a:r>
            <a:endParaRPr lang="tr-TR" dirty="0"/>
          </a:p>
        </p:txBody>
      </p:sp>
      <p:sp>
        <p:nvSpPr>
          <p:cNvPr id="11" name="Oval 10"/>
          <p:cNvSpPr/>
          <p:nvPr/>
        </p:nvSpPr>
        <p:spPr>
          <a:xfrm>
            <a:off x="7308304" y="3645024"/>
            <a:ext cx="152055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Kullanıcı</a:t>
            </a:r>
            <a:endParaRPr lang="tr-TR" dirty="0"/>
          </a:p>
        </p:txBody>
      </p:sp>
      <p:sp>
        <p:nvSpPr>
          <p:cNvPr id="12" name="Oval 11"/>
          <p:cNvSpPr/>
          <p:nvPr/>
        </p:nvSpPr>
        <p:spPr>
          <a:xfrm>
            <a:off x="7164288" y="5085184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Kullanıcı</a:t>
            </a:r>
            <a:endParaRPr lang="tr-TR" dirty="0"/>
          </a:p>
        </p:txBody>
      </p:sp>
      <p:cxnSp>
        <p:nvCxnSpPr>
          <p:cNvPr id="14" name="Düz Ok Bağlayıcısı 13"/>
          <p:cNvCxnSpPr/>
          <p:nvPr/>
        </p:nvCxnSpPr>
        <p:spPr>
          <a:xfrm>
            <a:off x="1979712" y="3104964"/>
            <a:ext cx="792088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/>
          <p:nvPr/>
        </p:nvCxnSpPr>
        <p:spPr>
          <a:xfrm>
            <a:off x="1619672" y="3897052"/>
            <a:ext cx="11521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/>
          <p:nvPr/>
        </p:nvCxnSpPr>
        <p:spPr>
          <a:xfrm flipV="1">
            <a:off x="1772072" y="4581128"/>
            <a:ext cx="999728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/>
          <p:cNvCxnSpPr/>
          <p:nvPr/>
        </p:nvCxnSpPr>
        <p:spPr>
          <a:xfrm flipV="1">
            <a:off x="2144211" y="4833156"/>
            <a:ext cx="771605" cy="9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Ok Bağlayıcısı 20"/>
          <p:cNvCxnSpPr>
            <a:stCxn id="8" idx="3"/>
          </p:cNvCxnSpPr>
          <p:nvPr/>
        </p:nvCxnSpPr>
        <p:spPr>
          <a:xfrm>
            <a:off x="4499992" y="411307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/>
          <p:cNvCxnSpPr/>
          <p:nvPr/>
        </p:nvCxnSpPr>
        <p:spPr>
          <a:xfrm flipV="1">
            <a:off x="6732240" y="2996952"/>
            <a:ext cx="432048" cy="57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/>
          <p:cNvCxnSpPr>
            <a:endCxn id="11" idx="2"/>
          </p:cNvCxnSpPr>
          <p:nvPr/>
        </p:nvCxnSpPr>
        <p:spPr>
          <a:xfrm>
            <a:off x="6668616" y="3933057"/>
            <a:ext cx="639688" cy="108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9" idx="4"/>
            <a:endCxn id="12" idx="1"/>
          </p:cNvCxnSpPr>
          <p:nvPr/>
        </p:nvCxnSpPr>
        <p:spPr>
          <a:xfrm>
            <a:off x="6804248" y="4041068"/>
            <a:ext cx="581492" cy="1160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2.7.1. Verinin Dönüştürülmesi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r>
              <a:rPr lang="tr-TR" dirty="0" smtClean="0"/>
              <a:t>Üretildiği kaynaklardan veri teminin edilmesi gerekmektedir. </a:t>
            </a:r>
          </a:p>
          <a:p>
            <a:r>
              <a:rPr lang="tr-TR" dirty="0" smtClean="0"/>
              <a:t>Veri bu kaynaklarda farklı biçimde yer alabilir.</a:t>
            </a:r>
          </a:p>
          <a:p>
            <a:r>
              <a:rPr lang="tr-TR" dirty="0" smtClean="0"/>
              <a:t>Örneğin farklı </a:t>
            </a:r>
            <a:r>
              <a:rPr lang="tr-TR" dirty="0" err="1" smtClean="0"/>
              <a:t>veritabanlarında</a:t>
            </a:r>
            <a:r>
              <a:rPr lang="tr-TR" dirty="0" smtClean="0"/>
              <a:t> saklanıyor olabilir.</a:t>
            </a:r>
          </a:p>
        </p:txBody>
      </p:sp>
    </p:spTree>
    <p:extLst>
      <p:ext uri="{BB962C8B-B14F-4D97-AF65-F5344CB8AC3E}">
        <p14:creationId xmlns:p14="http://schemas.microsoft.com/office/powerpoint/2010/main" val="18987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Ayrıca aynı veri farklı biçimlerde temsil ediliyor olabilir.</a:t>
            </a:r>
          </a:p>
          <a:p>
            <a:pPr algn="just"/>
            <a:r>
              <a:rPr lang="tr-TR" dirty="0"/>
              <a:t>Ayrıca veri üzerinde bozukluklar söz konusu olabilir.</a:t>
            </a:r>
          </a:p>
          <a:p>
            <a:pPr algn="just"/>
            <a:r>
              <a:rPr lang="tr-TR" dirty="0"/>
              <a:t>Bu gibi veriyi </a:t>
            </a:r>
            <a:r>
              <a:rPr lang="tr-TR" dirty="0" err="1"/>
              <a:t>veritabanında</a:t>
            </a:r>
            <a:r>
              <a:rPr lang="tr-TR" dirty="0"/>
              <a:t> doğrudan kaydetmek sorunlara neden olabilir.</a:t>
            </a:r>
          </a:p>
          <a:p>
            <a:pPr algn="just"/>
            <a:r>
              <a:rPr lang="tr-TR" dirty="0"/>
              <a:t>Söz konusu verinin öncelikle düzenlemesi gerekir.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16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2.7.2 Veri Ambarının oluşturulması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smtClean="0"/>
              <a:t>Veri dönüştürüldükten sonra veri ambarına aktarılır.</a:t>
            </a:r>
          </a:p>
          <a:p>
            <a:pPr algn="just"/>
            <a:r>
              <a:rPr lang="tr-TR" dirty="0" smtClean="0"/>
              <a:t>Veri ambarını  istenen amaçlara uygun biçimde çalışabilmesi için özel bir tasarıma gereksinim duyulur.</a:t>
            </a:r>
          </a:p>
        </p:txBody>
      </p:sp>
    </p:spTree>
    <p:extLst>
      <p:ext uri="{BB962C8B-B14F-4D97-AF65-F5344CB8AC3E}">
        <p14:creationId xmlns:p14="http://schemas.microsoft.com/office/powerpoint/2010/main" val="369875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Bunun yanı sıra veri ambarı </a:t>
            </a:r>
            <a:r>
              <a:rPr lang="tr-TR" dirty="0" err="1"/>
              <a:t>veritabanı</a:t>
            </a:r>
            <a:r>
              <a:rPr lang="tr-TR" dirty="0"/>
              <a:t> OLTP </a:t>
            </a:r>
            <a:r>
              <a:rPr lang="tr-TR" dirty="0" err="1"/>
              <a:t>veritabanlarından</a:t>
            </a:r>
            <a:r>
              <a:rPr lang="tr-TR" dirty="0"/>
              <a:t> fiziksel olarak ayrı konumda yaratılır.</a:t>
            </a:r>
          </a:p>
          <a:p>
            <a:pPr algn="just"/>
            <a:r>
              <a:rPr lang="tr-TR" dirty="0"/>
              <a:t>Çünkü OLTP sistemlerinden ve veri ambarlarından beklenen yarar farklıdır.</a:t>
            </a:r>
          </a:p>
          <a:p>
            <a:pPr algn="just"/>
            <a:r>
              <a:rPr lang="tr-TR" dirty="0"/>
              <a:t>Veri ambarları sadece sorgulara yöneliktir ve sadece karar destek amacıyla kullanılabilecek bilgileri içerir.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014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176464"/>
          </a:xfrm>
        </p:spPr>
        <p:txBody>
          <a:bodyPr/>
          <a:lstStyle/>
          <a:p>
            <a:pPr algn="just"/>
            <a:r>
              <a:rPr lang="tr-TR" dirty="0" smtClean="0"/>
              <a:t>Öğrenci listesindeki her bir öğrenci bilgisi bir mantıksal kayıt oluşturur.</a:t>
            </a:r>
          </a:p>
          <a:p>
            <a:pPr algn="just"/>
            <a:r>
              <a:rPr lang="tr-TR" dirty="0" smtClean="0"/>
              <a:t>Her kayıt farklı bilgiler içerebilir.</a:t>
            </a:r>
          </a:p>
          <a:p>
            <a:pPr algn="just"/>
            <a:r>
              <a:rPr lang="tr-TR" dirty="0" smtClean="0"/>
              <a:t>Örneğin öğrenci kaydı öğrencinin adı, baba adı, doğum yeri vb. gibi bilgileri içerebilir.</a:t>
            </a:r>
          </a:p>
          <a:p>
            <a:pPr algn="just"/>
            <a:r>
              <a:rPr lang="tr-TR" dirty="0" smtClean="0"/>
              <a:t>Bu bilgilerin her birine alan (</a:t>
            </a:r>
            <a:r>
              <a:rPr lang="tr-TR" dirty="0" err="1" smtClean="0"/>
              <a:t>field</a:t>
            </a:r>
            <a:r>
              <a:rPr lang="tr-TR" dirty="0" smtClean="0"/>
              <a:t>) adı veriyoruz. 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1187624" y="5517232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Adı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2699792" y="5517232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Baba Adı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211960" y="5517232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Doğum Yeri</a:t>
            </a:r>
            <a:endParaRPr lang="tr-TR" dirty="0"/>
          </a:p>
        </p:txBody>
      </p:sp>
      <p:sp>
        <p:nvSpPr>
          <p:cNvPr id="8" name="Tek Köşesi Kesik ve Yuvarlatılmış Dikdörtgen 7"/>
          <p:cNvSpPr/>
          <p:nvPr/>
        </p:nvSpPr>
        <p:spPr>
          <a:xfrm>
            <a:off x="5724128" y="5517232"/>
            <a:ext cx="1368152" cy="792088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….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102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Veri ambarında model olarak çok boyutlu model tercih edilir.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Bu veri modeli adından da anlaşılacağı gibi veriye bazı boyutlar kazandırarak sorgulamaları bu boyutlar yardımıyla oluşturmak amacıyla düzenlenir.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02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 smtClean="0"/>
              <a:t>Bir işletmenin satış verilerini içeren bir veri ambarında yıl, ürün grubu  ve mağazalar birer boyut olarak düşünülebilir.</a:t>
            </a:r>
          </a:p>
          <a:p>
            <a:pPr algn="just"/>
            <a:r>
              <a:rPr lang="tr-TR" dirty="0" smtClean="0"/>
              <a:t>Yönetici satış rakamlarını bu boyutlara göre düzenleyebilir. </a:t>
            </a:r>
          </a:p>
          <a:p>
            <a:pPr algn="just"/>
            <a:r>
              <a:rPr lang="tr-TR" dirty="0" smtClean="0"/>
              <a:t>Örneğin Bakırköy mağazasının yıllar bazında ve ürün grubuna göre satışlarını sorgulamak gerektiğinde söz konusu çok boyutlu model yardımcı olacaktır.</a:t>
            </a:r>
          </a:p>
        </p:txBody>
      </p:sp>
    </p:spTree>
    <p:extLst>
      <p:ext uri="{BB962C8B-B14F-4D97-AF65-F5344CB8AC3E}">
        <p14:creationId xmlns:p14="http://schemas.microsoft.com/office/powerpoint/2010/main" val="317816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2.7.3. Kullanıcıların Veri Ambarına Erişimi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Veri ambarı oluşturulduktan sonra kullanıcılar farklı biçimde erişerek kullanabilirler.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Kullanıcı doğrudan veri ambarına erişerek sorgulama yapabilir.</a:t>
            </a:r>
          </a:p>
        </p:txBody>
      </p:sp>
    </p:spTree>
    <p:extLst>
      <p:ext uri="{BB962C8B-B14F-4D97-AF65-F5344CB8AC3E}">
        <p14:creationId xmlns:p14="http://schemas.microsoft.com/office/powerpoint/2010/main" val="298159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Bazı ilişkisel veri tabanları çok boyutlu analizlere olanak tanıyan analiz araçlarına sahiptir.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İlişkisel veri tabanlarının dili olan SQL içinde bu tür analizleri yapmaya yarayan komutlar yer almaktadır.</a:t>
            </a:r>
          </a:p>
        </p:txBody>
      </p:sp>
    </p:spTree>
    <p:extLst>
      <p:ext uri="{BB962C8B-B14F-4D97-AF65-F5344CB8AC3E}">
        <p14:creationId xmlns:p14="http://schemas.microsoft.com/office/powerpoint/2010/main" val="213290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Bazı uygulamalarda veri ambarı doğrudan doğruya kullanılmaz</a:t>
            </a:r>
            <a:r>
              <a:rPr lang="tr-TR" dirty="0" smtClean="0"/>
              <a:t>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Veriler bir OLAP ortamına taşınarak onun üzerinde gerekli çözümlemeler yapılır</a:t>
            </a:r>
            <a:r>
              <a:rPr lang="tr-TR" dirty="0" smtClean="0"/>
              <a:t>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Bu tür araçlar çok boyutlu çözümlemelere olanak sağlar.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053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2.8. Veri Ambarı ve OLTP Sistemlerin Genel Karşılaştırılması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3528" y="1646237"/>
            <a:ext cx="8363272" cy="452628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Veri ambarı denilince doğal olarak «karar destek sistemleri», «karar destek sistemleri uygulamaları» ya da «karar destek çözümleri» adı verilen uygulamaların alt yapısı olarak anlaşılmaktadır.</a:t>
            </a:r>
          </a:p>
        </p:txBody>
      </p:sp>
    </p:spTree>
    <p:extLst>
      <p:ext uri="{BB962C8B-B14F-4D97-AF65-F5344CB8AC3E}">
        <p14:creationId xmlns:p14="http://schemas.microsoft.com/office/powerpoint/2010/main" val="158607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a) </a:t>
            </a:r>
            <a:r>
              <a:rPr lang="tr-TR" dirty="0"/>
              <a:t>Her şeyden önce OLTP </a:t>
            </a:r>
            <a:r>
              <a:rPr lang="tr-TR" dirty="0" smtClean="0"/>
              <a:t>sistemlerin, kuruluşların </a:t>
            </a:r>
            <a:r>
              <a:rPr lang="tr-TR" dirty="0"/>
              <a:t>gündelik işlerini bilgisayar ortamında yürütmek üzere yaratıldığını unutmamak gerekiyor</a:t>
            </a:r>
            <a:r>
              <a:rPr lang="tr-TR" dirty="0" smtClean="0"/>
              <a:t>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Karar destek sistemleri </a:t>
            </a:r>
            <a:r>
              <a:rPr lang="tr-TR" dirty="0" smtClean="0"/>
              <a:t>ise, </a:t>
            </a:r>
            <a:r>
              <a:rPr lang="tr-TR" dirty="0"/>
              <a:t>verinin analizi amacıyla yaratılır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9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Böylece bu ikisi arasındaki en önemli fark ortaya çıkmış oluyor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OLTP uygulamaları «kuruluşu çalıştıran» , veri ambarı uygulamaları ise «kuruluşa yol gösteren » bir oluşumdur.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800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tr-TR" dirty="0" smtClean="0"/>
              <a:t>b)OLTP sistemler arasında muhasebe, personel,stok vb. uygulamaları sayılabilir.</a:t>
            </a:r>
          </a:p>
          <a:p>
            <a:pPr algn="just"/>
            <a:r>
              <a:rPr lang="tr-TR" dirty="0" smtClean="0"/>
              <a:t>Söz konusu sistemler kuruluşun normal işlemlerini yerine getirmek amacıyla kullanılır.</a:t>
            </a:r>
          </a:p>
          <a:p>
            <a:pPr algn="just"/>
            <a:r>
              <a:rPr lang="tr-TR" dirty="0" smtClean="0"/>
              <a:t>Her sistem kendi amacına yönelik tablolara kayıt ekleme, silme ya da güncelleştirme işlemini uygular.</a:t>
            </a:r>
          </a:p>
          <a:p>
            <a:pPr algn="just"/>
            <a:r>
              <a:rPr lang="tr-TR" dirty="0" smtClean="0"/>
              <a:t>Uygulamalar çok sayıda birbirleriyle ilişkili tablodan oluşur.</a:t>
            </a:r>
          </a:p>
          <a:p>
            <a:pPr algn="just"/>
            <a:r>
              <a:rPr lang="tr-TR" dirty="0" smtClean="0"/>
              <a:t>Sorgu yada raporlar bu ilişkili tablolar taranarak oluşturulur.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2399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OLTP sistemleri gündelik işlemlerin hızlı ve güvenilir biçimde yürütülmesi amacıyla optimize edilmiştir.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Veri ambarı ise veri yapıları açısından OLTP sistemlerden farklıdır.</a:t>
            </a:r>
          </a:p>
        </p:txBody>
      </p:sp>
    </p:spTree>
    <p:extLst>
      <p:ext uri="{BB962C8B-B14F-4D97-AF65-F5344CB8AC3E}">
        <p14:creationId xmlns:p14="http://schemas.microsoft.com/office/powerpoint/2010/main" val="79488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77483"/>
          </a:xfrm>
        </p:spPr>
        <p:txBody>
          <a:bodyPr>
            <a:normAutofit fontScale="92500"/>
          </a:bodyPr>
          <a:lstStyle/>
          <a:p>
            <a:r>
              <a:rPr lang="tr-TR" b="1" dirty="0" smtClean="0"/>
              <a:t>1.3.Sıralı Dosyalar</a:t>
            </a:r>
          </a:p>
          <a:p>
            <a:endParaRPr lang="tr-TR" b="1" dirty="0" smtClean="0"/>
          </a:p>
          <a:p>
            <a:r>
              <a:rPr lang="tr-TR" dirty="0" smtClean="0"/>
              <a:t>Klasik bilgisayar dosyaları uygulamalarda kullanılmak üzere hazırlanır. Bu dosyalar, sıralı ya da doğrudan erişim yöntemi kullanılarak işlenir.</a:t>
            </a:r>
          </a:p>
          <a:p>
            <a:r>
              <a:rPr lang="tr-TR" dirty="0" smtClean="0"/>
              <a:t>Sıralı erişimde dosyanın tüm kayıtları ardı ardına taranarak istenilen kayıtlara erişilir.</a:t>
            </a:r>
          </a:p>
          <a:p>
            <a:r>
              <a:rPr lang="tr-TR" dirty="0" smtClean="0"/>
              <a:t>Doğrudan erişim yönteminde ise kayıtlar tek tek sırayla okutulmaz, istenilen kayıta doğrudan erişerek işlenir.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1534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Her şeyden </a:t>
            </a:r>
            <a:r>
              <a:rPr lang="tr-TR" dirty="0"/>
              <a:t>önce veri ambarının amacı faklıdır</a:t>
            </a:r>
            <a:r>
              <a:rPr lang="tr-TR" dirty="0" smtClean="0"/>
              <a:t>.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Şöyle ki, veri ambarı gündelik işlemleri yürütmek için değil; toplanmış olan veriyi hızlı biçimde çözümlemek amacıyla oluşturulur.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3418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Ana hatlarıyla veri ambarına bakacak </a:t>
            </a:r>
            <a:r>
              <a:rPr lang="tr-TR" dirty="0" smtClean="0"/>
              <a:t>olursak, </a:t>
            </a:r>
            <a:r>
              <a:rPr lang="tr-TR" dirty="0"/>
              <a:t>bir veya birkaç ana tablodan oluşması gerektiğini söyleyebiliriz</a:t>
            </a:r>
            <a:r>
              <a:rPr lang="tr-TR" dirty="0" smtClean="0"/>
              <a:t>.</a:t>
            </a:r>
          </a:p>
          <a:p>
            <a:pPr algn="just"/>
            <a:endParaRPr lang="tr-TR" dirty="0"/>
          </a:p>
          <a:p>
            <a:pPr algn="just"/>
            <a:r>
              <a:rPr lang="tr-TR" dirty="0" smtClean="0"/>
              <a:t>Örneğin, bir ana tabloya bağlı olarak zaman, müşteriler ve bölgeler birer boyut tablosu olabilir.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23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</a:t>
            </a:r>
            <a:r>
              <a:rPr lang="tr-TR" dirty="0" smtClean="0"/>
              <a:t>) Veri ambarı veri modeli, işletmenin gereksinimlerine bağlı olarak bir «boyutsal model» olarak düşünülür.</a:t>
            </a:r>
          </a:p>
          <a:p>
            <a:r>
              <a:rPr lang="tr-TR" dirty="0" smtClean="0"/>
              <a:t>Bu model «veri küpü » ya da «yıldız şema» olarak da adlandırılabilir.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070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6632"/>
            <a:ext cx="8867328" cy="6009531"/>
          </a:xfrm>
        </p:spPr>
        <p:txBody>
          <a:bodyPr/>
          <a:lstStyle/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r>
              <a:rPr lang="tr-TR" sz="2000" dirty="0" smtClean="0"/>
              <a:t>	OLTP ağ şeması                              Veri ambarı yıldız şeması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</a:t>
            </a:r>
            <a:endParaRPr lang="tr-TR" dirty="0"/>
          </a:p>
        </p:txBody>
      </p:sp>
      <p:sp>
        <p:nvSpPr>
          <p:cNvPr id="4" name="Oval 3"/>
          <p:cNvSpPr/>
          <p:nvPr/>
        </p:nvSpPr>
        <p:spPr>
          <a:xfrm>
            <a:off x="539552" y="2979671"/>
            <a:ext cx="136815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Müşteri</a:t>
            </a:r>
            <a:endParaRPr lang="tr-TR" dirty="0"/>
          </a:p>
        </p:txBody>
      </p:sp>
      <p:sp>
        <p:nvSpPr>
          <p:cNvPr id="5" name="Oval 4"/>
          <p:cNvSpPr/>
          <p:nvPr/>
        </p:nvSpPr>
        <p:spPr>
          <a:xfrm>
            <a:off x="539552" y="4004053"/>
            <a:ext cx="1530183" cy="793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Bölgeler</a:t>
            </a:r>
            <a:endParaRPr lang="tr-TR" dirty="0"/>
          </a:p>
        </p:txBody>
      </p:sp>
      <p:sp>
        <p:nvSpPr>
          <p:cNvPr id="7" name="Oval 6"/>
          <p:cNvSpPr/>
          <p:nvPr/>
        </p:nvSpPr>
        <p:spPr>
          <a:xfrm>
            <a:off x="2873890" y="2932249"/>
            <a:ext cx="133214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Fiyat</a:t>
            </a:r>
            <a:endParaRPr lang="tr-TR" dirty="0"/>
          </a:p>
        </p:txBody>
      </p:sp>
      <p:sp>
        <p:nvSpPr>
          <p:cNvPr id="8" name="Oval 7"/>
          <p:cNvSpPr/>
          <p:nvPr/>
        </p:nvSpPr>
        <p:spPr>
          <a:xfrm>
            <a:off x="2843808" y="3986772"/>
            <a:ext cx="1368152" cy="793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Satışlar</a:t>
            </a:r>
            <a:endParaRPr lang="tr-TR" dirty="0"/>
          </a:p>
        </p:txBody>
      </p:sp>
      <p:cxnSp>
        <p:nvCxnSpPr>
          <p:cNvPr id="10" name="Düz Bağlayıcı 9"/>
          <p:cNvCxnSpPr>
            <a:stCxn id="4" idx="6"/>
          </p:cNvCxnSpPr>
          <p:nvPr/>
        </p:nvCxnSpPr>
        <p:spPr>
          <a:xfrm>
            <a:off x="1907704" y="3339711"/>
            <a:ext cx="90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/>
          <p:cNvCxnSpPr>
            <a:stCxn id="4" idx="5"/>
            <a:endCxn id="8" idx="1"/>
          </p:cNvCxnSpPr>
          <p:nvPr/>
        </p:nvCxnSpPr>
        <p:spPr>
          <a:xfrm>
            <a:off x="1707343" y="3594298"/>
            <a:ext cx="1336826" cy="508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/>
          <p:cNvCxnSpPr>
            <a:stCxn id="8" idx="2"/>
            <a:endCxn id="5" idx="6"/>
          </p:cNvCxnSpPr>
          <p:nvPr/>
        </p:nvCxnSpPr>
        <p:spPr>
          <a:xfrm flipH="1">
            <a:off x="2069735" y="4383322"/>
            <a:ext cx="774073" cy="17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/>
          <p:cNvCxnSpPr>
            <a:endCxn id="8" idx="0"/>
          </p:cNvCxnSpPr>
          <p:nvPr/>
        </p:nvCxnSpPr>
        <p:spPr>
          <a:xfrm>
            <a:off x="3509882" y="3699751"/>
            <a:ext cx="18002" cy="287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kdörtgen 21"/>
          <p:cNvSpPr/>
          <p:nvPr/>
        </p:nvSpPr>
        <p:spPr>
          <a:xfrm>
            <a:off x="5552492" y="2348880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/>
          <p:cNvSpPr/>
          <p:nvPr/>
        </p:nvSpPr>
        <p:spPr>
          <a:xfrm>
            <a:off x="7668344" y="2348880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/>
          <p:cNvSpPr/>
          <p:nvPr/>
        </p:nvSpPr>
        <p:spPr>
          <a:xfrm>
            <a:off x="5552492" y="5301208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Dikdörtgen 25"/>
          <p:cNvSpPr/>
          <p:nvPr/>
        </p:nvSpPr>
        <p:spPr>
          <a:xfrm>
            <a:off x="7812360" y="5301208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Dikdörtgen 26"/>
          <p:cNvSpPr/>
          <p:nvPr/>
        </p:nvSpPr>
        <p:spPr>
          <a:xfrm>
            <a:off x="6516216" y="3429000"/>
            <a:ext cx="93610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Ana </a:t>
            </a:r>
          </a:p>
          <a:p>
            <a:pPr algn="ctr"/>
            <a:r>
              <a:rPr lang="tr-TR" dirty="0" smtClean="0"/>
              <a:t>tablo</a:t>
            </a:r>
            <a:endParaRPr lang="tr-TR" dirty="0"/>
          </a:p>
        </p:txBody>
      </p:sp>
      <p:cxnSp>
        <p:nvCxnSpPr>
          <p:cNvPr id="29" name="Düz Bağlayıcı 28"/>
          <p:cNvCxnSpPr/>
          <p:nvPr/>
        </p:nvCxnSpPr>
        <p:spPr>
          <a:xfrm>
            <a:off x="5876528" y="3068960"/>
            <a:ext cx="783704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Bağlayıcı 29"/>
          <p:cNvCxnSpPr>
            <a:stCxn id="25" idx="0"/>
          </p:cNvCxnSpPr>
          <p:nvPr/>
        </p:nvCxnSpPr>
        <p:spPr>
          <a:xfrm flipV="1">
            <a:off x="5876528" y="4653136"/>
            <a:ext cx="63968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Bağlayıcı 33"/>
          <p:cNvCxnSpPr/>
          <p:nvPr/>
        </p:nvCxnSpPr>
        <p:spPr>
          <a:xfrm flipH="1">
            <a:off x="7452320" y="3068960"/>
            <a:ext cx="36004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Bağlayıcı 35"/>
          <p:cNvCxnSpPr/>
          <p:nvPr/>
        </p:nvCxnSpPr>
        <p:spPr>
          <a:xfrm flipH="1" flipV="1">
            <a:off x="7452320" y="4509120"/>
            <a:ext cx="684076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61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3528" y="1646237"/>
            <a:ext cx="8363272" cy="452628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/>
              <a:t>d</a:t>
            </a:r>
            <a:r>
              <a:rPr lang="tr-TR" dirty="0" smtClean="0"/>
              <a:t>) OLTP uygulamaları girdi/çıktı yoğunluklu işlemleri yapmak üzere odaklandığından, karar destek sistemlerinin en çok gereksinim duyduğu sorgulama ve çözümleme işlemlerinde yetersiz kalacaktır.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0575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Karar destek uygulamaları genellikle karmaşık sorguları gerektirir</a:t>
            </a:r>
            <a:r>
              <a:rPr lang="tr-TR" dirty="0" smtClean="0"/>
              <a:t>.</a:t>
            </a:r>
          </a:p>
          <a:p>
            <a:pPr algn="just"/>
            <a:r>
              <a:rPr lang="tr-TR" dirty="0" smtClean="0"/>
              <a:t>Üstelik bu tür sorgular, çoğunlukla çok sayıda tabloya erişimi gerektirecektir.</a:t>
            </a:r>
          </a:p>
          <a:p>
            <a:pPr algn="just"/>
            <a:r>
              <a:rPr lang="tr-TR" dirty="0" smtClean="0"/>
              <a:t>OLTP </a:t>
            </a:r>
            <a:r>
              <a:rPr lang="tr-TR" dirty="0" err="1" smtClean="0"/>
              <a:t>veritabanları</a:t>
            </a:r>
            <a:r>
              <a:rPr lang="tr-TR" dirty="0" smtClean="0"/>
              <a:t> bu tür gereksinimi karşılayamaz. </a:t>
            </a:r>
          </a:p>
          <a:p>
            <a:pPr algn="just"/>
            <a:r>
              <a:rPr lang="tr-TR" dirty="0" smtClean="0"/>
              <a:t>OLTP uygulamaları çoğunlukla aynı sistem içindeki az sayıda tablo ile çalışır.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86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e</a:t>
            </a:r>
            <a:r>
              <a:rPr lang="tr-TR" dirty="0" smtClean="0"/>
              <a:t>)Veri ambarı üzerinde yapılabilecek sorgulamaların özelliği OLTP sistemlerinkinden farklıdır.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OLTP </a:t>
            </a:r>
            <a:r>
              <a:rPr lang="tr-TR" dirty="0" smtClean="0"/>
              <a:t>sistemlerdeki sorgular çoğunlukla önceden belirlenmiş standart sorgu ya da raporlar biçimindedir.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208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Veri ambarında ise, sorgular çoğunlukla önceden planlanmış ve aniden ortaya çıkabilecek türdendir.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764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f</a:t>
            </a:r>
            <a:r>
              <a:rPr lang="tr-TR" dirty="0" smtClean="0"/>
              <a:t>) Veri ambarının OLTP sistemlerinden önemli farklarından birisi, tarihsel veriyi içermesidir.</a:t>
            </a:r>
          </a:p>
          <a:p>
            <a:pPr algn="just"/>
            <a:endParaRPr lang="tr-TR" dirty="0" smtClean="0"/>
          </a:p>
          <a:p>
            <a:pPr algn="just"/>
            <a:r>
              <a:rPr lang="tr-TR" dirty="0" smtClean="0"/>
              <a:t>Eski verinin bir veri ambarı içinde yer alması karar destek sistemlerinin uygulanması açısından büyük önem taşımaktadır.</a:t>
            </a:r>
          </a:p>
        </p:txBody>
      </p:sp>
    </p:spTree>
    <p:extLst>
      <p:ext uri="{BB962C8B-B14F-4D97-AF65-F5344CB8AC3E}">
        <p14:creationId xmlns:p14="http://schemas.microsoft.com/office/powerpoint/2010/main" val="64081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Bunun </a:t>
            </a:r>
            <a:r>
              <a:rPr lang="tr-TR" dirty="0" smtClean="0"/>
              <a:t>anlamı, </a:t>
            </a:r>
            <a:r>
              <a:rPr lang="tr-TR" dirty="0"/>
              <a:t>yönetici sadece günümüzün verisine bakarak değil, geçmişin verisine de bakarak eğilim çözümlemeleri yapabilecektir</a:t>
            </a:r>
            <a:r>
              <a:rPr lang="tr-TR" dirty="0" smtClean="0"/>
              <a:t>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En önemlisi geleceğe yönelik öngörü çözümlemelerinde bu hazır veri kullanılabilecektir.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735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tr-TR" b="1" dirty="0" smtClean="0"/>
              <a:t>1.4.Dizinli Dosyalar</a:t>
            </a:r>
          </a:p>
          <a:p>
            <a:endParaRPr lang="tr-TR" b="1" dirty="0" smtClean="0"/>
          </a:p>
          <a:p>
            <a:r>
              <a:rPr lang="tr-TR" dirty="0" smtClean="0"/>
              <a:t>Bu tür dosyalarda , her bir arama işlemi dosyanın başında itibaren yapılmaz .</a:t>
            </a:r>
          </a:p>
          <a:p>
            <a:r>
              <a:rPr lang="tr-TR" dirty="0" smtClean="0"/>
              <a:t>Belirlenen kayıtlara doğrudan erişilerek üzerinde işlem yapılır.</a:t>
            </a:r>
          </a:p>
          <a:p>
            <a:r>
              <a:rPr lang="tr-TR" dirty="0" smtClean="0"/>
              <a:t>Doğrudan erişimli dosyaların en tanınmışı dizinli dosyalar olarak bilinir.</a:t>
            </a:r>
          </a:p>
        </p:txBody>
      </p:sp>
    </p:spTree>
    <p:extLst>
      <p:ext uri="{BB962C8B-B14F-4D97-AF65-F5344CB8AC3E}">
        <p14:creationId xmlns:p14="http://schemas.microsoft.com/office/powerpoint/2010/main" val="29483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g</a:t>
            </a:r>
            <a:r>
              <a:rPr lang="tr-TR" dirty="0" smtClean="0"/>
              <a:t>) Sonuç olarak ,OLTP sistemlerin veri ambarı ya da bir başka değişle karar destek uygulamaları için veri kaynağı oluşturan sistemler olduğunu söyleyebiliriz.</a:t>
            </a:r>
          </a:p>
        </p:txBody>
      </p:sp>
    </p:spTree>
    <p:extLst>
      <p:ext uri="{BB962C8B-B14F-4D97-AF65-F5344CB8AC3E}">
        <p14:creationId xmlns:p14="http://schemas.microsoft.com/office/powerpoint/2010/main" val="14138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OLTP</a:t>
            </a:r>
            <a:r>
              <a:rPr lang="tr-TR" dirty="0"/>
              <a:t> sistemler </a:t>
            </a:r>
            <a:r>
              <a:rPr lang="tr-TR" dirty="0">
                <a:solidFill>
                  <a:srgbClr val="FF0000"/>
                </a:solidFill>
              </a:rPr>
              <a:t>girdi/çıktı</a:t>
            </a:r>
            <a:r>
              <a:rPr lang="tr-TR" dirty="0"/>
              <a:t> </a:t>
            </a:r>
            <a:r>
              <a:rPr lang="tr-TR" dirty="0" smtClean="0"/>
              <a:t>yoğunluklu, </a:t>
            </a:r>
            <a:r>
              <a:rPr lang="tr-TR" dirty="0" smtClean="0">
                <a:solidFill>
                  <a:srgbClr val="FF0000"/>
                </a:solidFill>
              </a:rPr>
              <a:t>veri </a:t>
            </a:r>
            <a:r>
              <a:rPr lang="tr-TR" dirty="0">
                <a:solidFill>
                  <a:srgbClr val="FF0000"/>
                </a:solidFill>
              </a:rPr>
              <a:t>ambarları </a:t>
            </a:r>
            <a:r>
              <a:rPr lang="tr-TR" dirty="0"/>
              <a:t>ise </a:t>
            </a:r>
            <a:r>
              <a:rPr lang="tr-TR" dirty="0">
                <a:solidFill>
                  <a:srgbClr val="FF0000"/>
                </a:solidFill>
              </a:rPr>
              <a:t>sorgulama</a:t>
            </a:r>
            <a:r>
              <a:rPr lang="tr-TR" dirty="0"/>
              <a:t> yoğunluklu işleri kapsar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pPr algn="just"/>
            <a:r>
              <a:rPr lang="tr-TR" dirty="0"/>
              <a:t>Bu nedenle her iki sistemin amacı ötesinde, yapıları ve işleyiş biçimleri de farklıdır.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19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Bir dosya  için oluşturulan </a:t>
            </a:r>
            <a:r>
              <a:rPr lang="tr-TR" dirty="0" smtClean="0"/>
              <a:t>dizin, söz </a:t>
            </a:r>
            <a:r>
              <a:rPr lang="tr-TR" dirty="0"/>
              <a:t>konusu dosyanın anahtarları ile bu anahtarların </a:t>
            </a:r>
            <a:r>
              <a:rPr lang="tr-TR" dirty="0" smtClean="0"/>
              <a:t>disk </a:t>
            </a:r>
            <a:r>
              <a:rPr lang="tr-TR" dirty="0"/>
              <a:t>üzerinde bulunduğu adresi içerir.</a:t>
            </a:r>
          </a:p>
          <a:p>
            <a:pPr algn="just"/>
            <a:r>
              <a:rPr lang="tr-TR" dirty="0" smtClean="0"/>
              <a:t>Anahtar alan, erişimde kullanılmak üzere seçilen alan olarak değerlendirilir.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38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tr-TR" b="1" dirty="0" smtClean="0"/>
              <a:t>1.5.Hesaba Dayalı Dosyalar</a:t>
            </a:r>
          </a:p>
          <a:p>
            <a:endParaRPr lang="tr-TR" b="1" dirty="0" smtClean="0"/>
          </a:p>
          <a:p>
            <a:pPr algn="just"/>
            <a:r>
              <a:rPr lang="tr-TR" dirty="0" smtClean="0"/>
              <a:t>Bir diğer doğrudan erişimli dosya türü hesaba dayalı dosyalar (</a:t>
            </a:r>
            <a:r>
              <a:rPr lang="tr-TR" dirty="0" err="1" smtClean="0"/>
              <a:t>hashes</a:t>
            </a:r>
            <a:r>
              <a:rPr lang="tr-TR" dirty="0" smtClean="0"/>
              <a:t> </a:t>
            </a:r>
            <a:r>
              <a:rPr lang="tr-TR" dirty="0" err="1" smtClean="0"/>
              <a:t>files</a:t>
            </a:r>
            <a:r>
              <a:rPr lang="tr-TR" dirty="0" smtClean="0"/>
              <a:t>) olarak bilinir.</a:t>
            </a:r>
          </a:p>
          <a:p>
            <a:pPr algn="just"/>
            <a:r>
              <a:rPr lang="tr-TR" dirty="0" smtClean="0"/>
              <a:t>Bu tür dosyalar dizinli dosyalar gibi ayrı bir dizinin tutulmasını gerektirmez.</a:t>
            </a:r>
          </a:p>
          <a:p>
            <a:pPr algn="just"/>
            <a:r>
              <a:rPr lang="tr-TR" dirty="0" smtClean="0"/>
              <a:t>Dosyanın herhangi bir kaydına doğrudan doğruya erişebilmek için bir hesaplama (çırpı) algoritması kullanılır.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201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öküm">
  <a:themeElements>
    <a:clrScheme name="Döküm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Döküm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öküm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1428</TotalTime>
  <Words>2459</Words>
  <Application>Microsoft Office PowerPoint</Application>
  <PresentationFormat>Ekran Gösterisi (4:3)</PresentationFormat>
  <Paragraphs>288</Paragraphs>
  <Slides>71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71</vt:i4>
      </vt:variant>
    </vt:vector>
  </HeadingPairs>
  <TitlesOfParts>
    <vt:vector size="74" baseType="lpstr">
      <vt:lpstr>Rockwell</vt:lpstr>
      <vt:lpstr>Wingdings 2</vt:lpstr>
      <vt:lpstr>Döküm</vt:lpstr>
      <vt:lpstr>Bölüm 1</vt:lpstr>
      <vt:lpstr>Veri Ambarı</vt:lpstr>
      <vt:lpstr>1.Temel Kavramlar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Veri Modelleri</vt:lpstr>
      <vt:lpstr>2.Veri Ambarı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2.3. Veri Ambarının Temel Özellikleri</vt:lpstr>
      <vt:lpstr>PowerPoint Sunusu</vt:lpstr>
      <vt:lpstr>PowerPoint Sunusu</vt:lpstr>
      <vt:lpstr>PowerPoint Sunusu</vt:lpstr>
      <vt:lpstr>2.5. Veri Ambarını  İçerdiği Veri</vt:lpstr>
      <vt:lpstr>PowerPoint Sunusu</vt:lpstr>
      <vt:lpstr>Metadata şu özelliklere sahiptir;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2.6. Veri Ambarı Veri Modeli</vt:lpstr>
      <vt:lpstr>PowerPoint Sunusu</vt:lpstr>
      <vt:lpstr>2.7. Veri Ambarı Mimarisi</vt:lpstr>
      <vt:lpstr>PowerPoint Sunusu</vt:lpstr>
      <vt:lpstr>2.7.1. Verinin Dönüştürülmesi</vt:lpstr>
      <vt:lpstr>PowerPoint Sunusu</vt:lpstr>
      <vt:lpstr>2.7.2 Veri Ambarının oluşturulması</vt:lpstr>
      <vt:lpstr>PowerPoint Sunusu</vt:lpstr>
      <vt:lpstr>PowerPoint Sunusu</vt:lpstr>
      <vt:lpstr>PowerPoint Sunusu</vt:lpstr>
      <vt:lpstr>2.7.3. Kullanıcıların Veri Ambarına Erişimi </vt:lpstr>
      <vt:lpstr>PowerPoint Sunusu</vt:lpstr>
      <vt:lpstr>PowerPoint Sunusu</vt:lpstr>
      <vt:lpstr>2.8. Veri Ambarı ve OLTP Sistemlerin Genel Karşılaştırılması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1</dc:title>
  <dc:creator>GÜL</dc:creator>
  <cp:lastModifiedBy>Emrullah ISIK</cp:lastModifiedBy>
  <cp:revision>64</cp:revision>
  <dcterms:created xsi:type="dcterms:W3CDTF">2013-02-19T14:07:07Z</dcterms:created>
  <dcterms:modified xsi:type="dcterms:W3CDTF">2019-03-06T02:12:54Z</dcterms:modified>
</cp:coreProperties>
</file>