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71"/>
  </p:notesMasterIdLst>
  <p:sldIdLst>
    <p:sldId id="388" r:id="rId2"/>
    <p:sldId id="261" r:id="rId3"/>
    <p:sldId id="414" r:id="rId4"/>
    <p:sldId id="435" r:id="rId5"/>
    <p:sldId id="263" r:id="rId6"/>
    <p:sldId id="264" r:id="rId7"/>
    <p:sldId id="436" r:id="rId8"/>
    <p:sldId id="438" r:id="rId9"/>
    <p:sldId id="439" r:id="rId10"/>
    <p:sldId id="441" r:id="rId11"/>
    <p:sldId id="446" r:id="rId12"/>
    <p:sldId id="447" r:id="rId13"/>
    <p:sldId id="449" r:id="rId14"/>
    <p:sldId id="450" r:id="rId15"/>
    <p:sldId id="451" r:id="rId16"/>
    <p:sldId id="452" r:id="rId17"/>
    <p:sldId id="280" r:id="rId18"/>
    <p:sldId id="453" r:id="rId19"/>
    <p:sldId id="454" r:id="rId20"/>
    <p:sldId id="455" r:id="rId21"/>
    <p:sldId id="456" r:id="rId22"/>
    <p:sldId id="457" r:id="rId23"/>
    <p:sldId id="271" r:id="rId24"/>
    <p:sldId id="272" r:id="rId25"/>
    <p:sldId id="274" r:id="rId26"/>
    <p:sldId id="275" r:id="rId27"/>
    <p:sldId id="278" r:id="rId28"/>
    <p:sldId id="279" r:id="rId29"/>
    <p:sldId id="458" r:id="rId30"/>
    <p:sldId id="459" r:id="rId31"/>
    <p:sldId id="461" r:id="rId32"/>
    <p:sldId id="290" r:id="rId33"/>
    <p:sldId id="281" r:id="rId34"/>
    <p:sldId id="460" r:id="rId35"/>
    <p:sldId id="286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8" r:id="rId61"/>
    <p:sldId id="489" r:id="rId62"/>
    <p:sldId id="494" r:id="rId63"/>
    <p:sldId id="495" r:id="rId64"/>
    <p:sldId id="496" r:id="rId65"/>
    <p:sldId id="497" r:id="rId66"/>
    <p:sldId id="498" r:id="rId67"/>
    <p:sldId id="499" r:id="rId68"/>
    <p:sldId id="501" r:id="rId69"/>
    <p:sldId id="502" r:id="rId7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2883" autoAdjust="0"/>
  </p:normalViewPr>
  <p:slideViewPr>
    <p:cSldViewPr>
      <p:cViewPr varScale="1">
        <p:scale>
          <a:sx n="103" d="100"/>
          <a:sy n="103" d="100"/>
        </p:scale>
        <p:origin x="9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E999F6-B7C8-489C-8A4E-A35999DE0B11}" type="datetimeFigureOut">
              <a:rPr lang="tr-TR"/>
              <a:pPr>
                <a:defRPr/>
              </a:pPr>
              <a:t>22.02.2020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4DF1A1-5B03-4D42-92D9-1E67BD8DEA5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9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C4EE-53B6-4FBA-A3A1-862EDC18226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51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7CF27-DF77-43C0-BE6C-1D2F5B03B72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1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494CB-F8F4-4B97-8460-006FDE0A4F0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D8F0-E165-4D3B-99D7-28402F50753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36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D95CD-4782-427E-ADEA-32B69DD0247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14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07FC-9068-4E1E-ACB4-61CF6506188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0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5DCDD-A8F8-47D6-A8FC-39E90068F2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9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EE19D-BBF6-4ADA-A4F7-8E2532F6279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162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21B7F-9F7C-4C6A-93B1-BBC746D53F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4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2FB55-B14C-4234-85CD-22280C9A895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4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Tek Köşesi Kesik ve Yuvarlatılmış Dikdörtgen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14 Dik Üçgen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15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16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9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8629C-F168-44A7-A1AD-DF6581B701B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08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1029" name="29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FDAC76A-9120-4C71-9E7D-5C9941BAFC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1033" name="1 Grup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9" r:id="rId2"/>
    <p:sldLayoutId id="2147484178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9" r:id="rId9"/>
    <p:sldLayoutId id="2147484175" r:id="rId10"/>
    <p:sldLayoutId id="21474841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08400" y="1795463"/>
            <a:ext cx="4500563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HTML</a:t>
            </a:r>
            <a:r>
              <a:rPr lang="tr-TR" dirty="0" smtClean="0"/>
              <a:t>’E GİRİŞ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800" b="1" dirty="0" smtClean="0">
                <a:solidFill>
                  <a:srgbClr val="C00000"/>
                </a:solidFill>
              </a:rPr>
              <a:t>&lt;body </a:t>
            </a:r>
            <a:r>
              <a:rPr lang="tr-TR" sz="2800" b="1" dirty="0" smtClean="0">
                <a:solidFill>
                  <a:schemeClr val="accent4">
                    <a:lumMod val="75000"/>
                  </a:schemeClr>
                </a:solidFill>
              </a:rPr>
              <a:t>background=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2800" b="1" dirty="0" smtClean="0">
                <a:solidFill>
                  <a:schemeClr val="accent4">
                    <a:lumMod val="75000"/>
                  </a:schemeClr>
                </a:solidFill>
              </a:rPr>
              <a:t>“…” </a:t>
            </a:r>
            <a:r>
              <a:rPr lang="tr-TR" sz="2800" b="1" dirty="0" smtClean="0">
                <a:solidFill>
                  <a:srgbClr val="C00000"/>
                </a:solidFill>
              </a:rPr>
              <a:t>&gt;&lt;/body&gt; </a:t>
            </a:r>
          </a:p>
          <a:p>
            <a:pPr eaLnBrk="1" hangingPunct="1">
              <a:defRPr/>
            </a:pPr>
            <a:r>
              <a:rPr lang="tr-TR" sz="2000" dirty="0" smtClean="0"/>
              <a:t>Sayfamızın arka planında gözükmesini istediğimiz resmi belirtmede kullanırız. Arka plan resmi kaynak dosyası olarak *.</a:t>
            </a:r>
            <a:r>
              <a:rPr lang="tr-TR" sz="2000" dirty="0" err="1" smtClean="0"/>
              <a:t>gif</a:t>
            </a:r>
            <a:r>
              <a:rPr lang="tr-TR" sz="2000" dirty="0" smtClean="0"/>
              <a:t> veya *.</a:t>
            </a:r>
            <a:r>
              <a:rPr lang="tr-TR" sz="2000" dirty="0" err="1" smtClean="0"/>
              <a:t>jpg</a:t>
            </a:r>
            <a:r>
              <a:rPr lang="tr-TR" sz="2000" dirty="0" smtClean="0"/>
              <a:t> dosyalarını kullanırız. Arka plan resmi web sayfasını doldurmaz, döşenir.</a:t>
            </a:r>
          </a:p>
          <a:p>
            <a:pPr lvl="1" eaLnBrk="1" hangingPunct="1">
              <a:defRPr/>
            </a:pPr>
            <a:r>
              <a:rPr lang="tr-TR" sz="1800" dirty="0"/>
              <a:t>&lt;HTML&gt; </a:t>
            </a:r>
          </a:p>
          <a:p>
            <a:pPr lvl="1" eaLnBrk="1" hangingPunct="1">
              <a:defRPr/>
            </a:pPr>
            <a:r>
              <a:rPr lang="tr-TR" sz="1800" dirty="0"/>
              <a:t>&lt;HEAD&gt; &lt;TITLE&gt; Ornek08.html&lt;/TITLE&gt;&lt;/HEAD&gt;</a:t>
            </a:r>
          </a:p>
          <a:p>
            <a:pPr lvl="1" eaLnBrk="1" hangingPunct="1">
              <a:defRPr/>
            </a:pPr>
            <a:r>
              <a:rPr lang="tr-TR" sz="1800" dirty="0"/>
              <a:t>&lt;BODY BACKGROUND="artalan.gif”&gt;</a:t>
            </a:r>
          </a:p>
          <a:p>
            <a:pPr lvl="1" eaLnBrk="1" hangingPunct="1">
              <a:defRPr/>
            </a:pPr>
            <a:r>
              <a:rPr lang="tr-TR" sz="1800" dirty="0"/>
              <a:t>&lt;!--Diskette bulunan bir resim artalan olarak görüntüleniyor... --&gt;</a:t>
            </a:r>
          </a:p>
          <a:p>
            <a:pPr lvl="1" eaLnBrk="1" hangingPunct="1">
              <a:defRPr/>
            </a:pPr>
            <a:r>
              <a:rPr lang="tr-TR" sz="1800" dirty="0"/>
              <a:t>&lt;B&gt;  Erkan TANYILDIZI&lt;/B&gt;</a:t>
            </a:r>
          </a:p>
          <a:p>
            <a:pPr lvl="1" eaLnBrk="1" hangingPunct="1">
              <a:defRPr/>
            </a:pPr>
            <a:r>
              <a:rPr lang="tr-TR" sz="1800" dirty="0"/>
              <a:t>&lt;/BODY&gt; &lt;/HTML&gt;</a:t>
            </a:r>
          </a:p>
          <a:p>
            <a:pPr eaLnBrk="1" hangingPunct="1">
              <a:defRPr/>
            </a:pPr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296545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800" b="1" dirty="0" smtClean="0">
                <a:solidFill>
                  <a:srgbClr val="C00000"/>
                </a:solidFill>
              </a:rPr>
              <a:t>&lt;body </a:t>
            </a:r>
            <a:r>
              <a:rPr lang="tr-TR" sz="2800" b="1" dirty="0" err="1" smtClean="0">
                <a:solidFill>
                  <a:schemeClr val="accent4">
                    <a:lumMod val="75000"/>
                  </a:schemeClr>
                </a:solidFill>
              </a:rPr>
              <a:t>bgcolor</a:t>
            </a:r>
            <a:r>
              <a:rPr lang="tr-TR" sz="2800" b="1" dirty="0" smtClean="0"/>
              <a:t> </a:t>
            </a:r>
            <a:r>
              <a:rPr lang="tr-TR" sz="2800" b="1" dirty="0" smtClean="0">
                <a:solidFill>
                  <a:schemeClr val="accent4">
                    <a:lumMod val="75000"/>
                  </a:schemeClr>
                </a:solidFill>
              </a:rPr>
              <a:t>="renk"</a:t>
            </a:r>
            <a:r>
              <a:rPr lang="tr-TR" sz="2800" b="1" dirty="0" smtClean="0">
                <a:solidFill>
                  <a:srgbClr val="C00000"/>
                </a:solidFill>
              </a:rPr>
              <a:t>&gt;…..&lt;/body&gt;</a:t>
            </a:r>
          </a:p>
          <a:p>
            <a:pPr eaLnBrk="1" hangingPunct="1">
              <a:defRPr/>
            </a:pPr>
            <a:r>
              <a:rPr lang="tr-TR" sz="2400" dirty="0" smtClean="0"/>
              <a:t>Sayfamızın arka plan rengini belirtmede kullanırız. Bu özelliğe vereceğimiz değerler renk adı olabileceği gibi rengin </a:t>
            </a:r>
            <a:r>
              <a:rPr lang="tr-TR" sz="2400" dirty="0" err="1" smtClean="0"/>
              <a:t>hexadecimal</a:t>
            </a:r>
            <a:r>
              <a:rPr lang="tr-TR" sz="2400" dirty="0" smtClean="0"/>
              <a:t> RGB renk kodu da olabilir.</a:t>
            </a:r>
          </a:p>
          <a:p>
            <a:pPr eaLnBrk="1" hangingPunct="1">
              <a:defRPr/>
            </a:pP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21" y="3611822"/>
            <a:ext cx="3507283" cy="258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203794" y="4077072"/>
            <a:ext cx="292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 &lt;BODY </a:t>
            </a:r>
            <a:r>
              <a:rPr lang="tr-TR" dirty="0" err="1" smtClean="0">
                <a:solidFill>
                  <a:srgbClr val="C00000"/>
                </a:solidFill>
              </a:rPr>
              <a:t>bgcolor</a:t>
            </a:r>
            <a:r>
              <a:rPr lang="tr-TR" dirty="0" smtClean="0">
                <a:solidFill>
                  <a:srgbClr val="C00000"/>
                </a:solidFill>
              </a:rPr>
              <a:t>="</a:t>
            </a:r>
            <a:r>
              <a:rPr lang="tr-TR" dirty="0" err="1" smtClean="0">
                <a:solidFill>
                  <a:srgbClr val="C00000"/>
                </a:solidFill>
              </a:rPr>
              <a:t>yellow</a:t>
            </a:r>
            <a:r>
              <a:rPr lang="tr-TR" dirty="0" smtClean="0">
                <a:solidFill>
                  <a:srgbClr val="C00000"/>
                </a:solidFill>
              </a:rPr>
              <a:t>"&gt;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79512" y="4450095"/>
            <a:ext cx="323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 &lt;BODY </a:t>
            </a:r>
            <a:r>
              <a:rPr lang="tr-TR" dirty="0" err="1" smtClean="0">
                <a:solidFill>
                  <a:srgbClr val="C00000"/>
                </a:solidFill>
              </a:rPr>
              <a:t>bgcolor</a:t>
            </a:r>
            <a:r>
              <a:rPr lang="tr-TR" dirty="0" smtClean="0">
                <a:solidFill>
                  <a:srgbClr val="C00000"/>
                </a:solidFill>
              </a:rPr>
              <a:t>="#FFFF00"&gt;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23528" y="490669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/>
              <a:t>Not: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smtClean="0"/>
              <a:t>&lt;body&gt; </a:t>
            </a:r>
            <a:r>
              <a:rPr lang="en-US" dirty="0" err="1"/>
              <a:t>etiketinde</a:t>
            </a:r>
            <a:r>
              <a:rPr lang="en-US" dirty="0"/>
              <a:t> </a:t>
            </a:r>
            <a:r>
              <a:rPr lang="en-US" b="1" dirty="0" smtClean="0"/>
              <a:t>background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bgcolor</a:t>
            </a:r>
            <a:r>
              <a:rPr lang="en-US" dirty="0" smtClean="0"/>
              <a:t> </a:t>
            </a:r>
            <a:r>
              <a:rPr lang="en-US" dirty="0" err="1" smtClean="0"/>
              <a:t>özelliklerinin</a:t>
            </a:r>
            <a:r>
              <a:rPr lang="en-US" dirty="0" smtClean="0"/>
              <a:t> </a:t>
            </a:r>
            <a:r>
              <a:rPr lang="en-US" dirty="0"/>
              <a:t>her</a:t>
            </a:r>
            <a:r>
              <a:rPr lang="tr-TR" dirty="0"/>
              <a:t> ikisine de değer atandığında </a:t>
            </a:r>
            <a:r>
              <a:rPr lang="tr-TR" b="1" dirty="0" smtClean="0"/>
              <a:t>background</a:t>
            </a:r>
            <a:r>
              <a:rPr lang="tr-TR" dirty="0" smtClean="0"/>
              <a:t> resmi </a:t>
            </a:r>
            <a:r>
              <a:rPr lang="tr-TR" dirty="0"/>
              <a:t>gösterilecektir.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800" b="1" dirty="0" smtClean="0">
                <a:solidFill>
                  <a:srgbClr val="C00000"/>
                </a:solidFill>
              </a:rPr>
              <a:t>Diğer &lt;BODY&gt; Özelikleri</a:t>
            </a:r>
          </a:p>
          <a:p>
            <a:pPr eaLnBrk="1" hangingPunct="1">
              <a:defRPr/>
            </a:pP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TEXT:</a:t>
            </a:r>
            <a:r>
              <a:rPr lang="tr-TR" sz="2800" dirty="0" smtClean="0"/>
              <a:t>Metin rengi</a:t>
            </a:r>
          </a:p>
          <a:p>
            <a:pPr eaLnBrk="1" hangingPunct="1">
              <a:defRPr/>
            </a:pP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LINK: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2800" dirty="0" smtClean="0"/>
              <a:t>Ziyaret edilmemiş link rengi</a:t>
            </a:r>
          </a:p>
          <a:p>
            <a:pPr eaLnBrk="1" hangingPunct="1">
              <a:defRPr/>
            </a:pP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VLINK: </a:t>
            </a:r>
            <a:r>
              <a:rPr lang="tr-TR" sz="2800" dirty="0" smtClean="0"/>
              <a:t>Ziyaret edilen link rengi (</a:t>
            </a:r>
            <a:r>
              <a:rPr lang="tr-TR" sz="2800" dirty="0" err="1" smtClean="0"/>
              <a:t>visited</a:t>
            </a:r>
            <a:r>
              <a:rPr lang="tr-TR" sz="2800" dirty="0" smtClean="0"/>
              <a:t> </a:t>
            </a:r>
            <a:r>
              <a:rPr lang="tr-TR" sz="2800" dirty="0" smtClean="0"/>
              <a:t>link)</a:t>
            </a:r>
          </a:p>
          <a:p>
            <a:pPr eaLnBrk="1" hangingPunct="1">
              <a:defRPr/>
            </a:pP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ALINK: </a:t>
            </a:r>
            <a:r>
              <a:rPr lang="tr-TR" sz="2800" dirty="0" smtClean="0"/>
              <a:t>Kullanıcı Mouse ile linke tıkladığında Mouse basılı iken gözükecek olan renktir.</a:t>
            </a:r>
          </a:p>
          <a:p>
            <a:pPr eaLnBrk="1" hangingPunct="1">
              <a:defRPr/>
            </a:pPr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BGPROPERTIES: </a:t>
            </a:r>
            <a:r>
              <a:rPr lang="tr-TR" sz="2800" dirty="0" smtClean="0"/>
              <a:t>Bu özelliğe 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fixed</a:t>
            </a:r>
            <a:r>
              <a:rPr lang="tr-TR" sz="2800" dirty="0" smtClean="0"/>
              <a:t> değeri atandığında arka plan resmi sabit</a:t>
            </a:r>
            <a:r>
              <a:rPr lang="tr-TR" sz="2800" b="1" dirty="0" smtClean="0"/>
              <a:t> </a:t>
            </a:r>
            <a:r>
              <a:rPr lang="tr-TR" sz="2800" dirty="0" smtClean="0"/>
              <a:t>olup kaydırma çubuğu ile arka plan resmi hareket etmeyecektir.</a:t>
            </a:r>
            <a:endParaRPr lang="tr-TR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1800" b="1" dirty="0" smtClean="0"/>
              <a:t>Örnek:</a:t>
            </a:r>
          </a:p>
          <a:p>
            <a:pPr eaLnBrk="1" hangingPunct="1"/>
            <a:r>
              <a:rPr lang="tr-TR" sz="1800" dirty="0" smtClean="0"/>
              <a:t>&lt;HTML&gt;</a:t>
            </a:r>
          </a:p>
          <a:p>
            <a:pPr eaLnBrk="1" hangingPunct="1"/>
            <a:r>
              <a:rPr lang="tr-TR" sz="1800" dirty="0" smtClean="0"/>
              <a:t>&lt;HEAD&gt; &lt;TITLE&gt;WEB SAYFAMA HOŞGELDİNİZ (003_link.htm)&lt;/TITLE&gt;&lt;/HEAD&gt;</a:t>
            </a:r>
          </a:p>
          <a:p>
            <a:pPr eaLnBrk="1" hangingPunct="1"/>
            <a:r>
              <a:rPr lang="tr-TR" sz="1800" dirty="0" smtClean="0">
                <a:solidFill>
                  <a:srgbClr val="0070C0"/>
                </a:solidFill>
              </a:rPr>
              <a:t>&lt;BODY background="bg.jpg" </a:t>
            </a:r>
            <a:r>
              <a:rPr lang="tr-TR" sz="1800" dirty="0" err="1" smtClean="0">
                <a:solidFill>
                  <a:srgbClr val="0070C0"/>
                </a:solidFill>
              </a:rPr>
              <a:t>bgcolor</a:t>
            </a:r>
            <a:r>
              <a:rPr lang="tr-TR" sz="1800" dirty="0" smtClean="0">
                <a:solidFill>
                  <a:srgbClr val="0070C0"/>
                </a:solidFill>
              </a:rPr>
              <a:t>="</a:t>
            </a:r>
            <a:r>
              <a:rPr lang="tr-TR" sz="1800" dirty="0" err="1" smtClean="0">
                <a:solidFill>
                  <a:srgbClr val="0070C0"/>
                </a:solidFill>
              </a:rPr>
              <a:t>gray</a:t>
            </a:r>
            <a:r>
              <a:rPr lang="tr-TR" sz="1800" dirty="0" smtClean="0">
                <a:solidFill>
                  <a:srgbClr val="0070C0"/>
                </a:solidFill>
              </a:rPr>
              <a:t>" </a:t>
            </a:r>
            <a:r>
              <a:rPr lang="tr-TR" sz="1800" dirty="0" err="1" smtClean="0">
                <a:solidFill>
                  <a:srgbClr val="0070C0"/>
                </a:solidFill>
              </a:rPr>
              <a:t>text</a:t>
            </a:r>
            <a:r>
              <a:rPr lang="tr-TR" sz="1800" dirty="0" smtClean="0">
                <a:solidFill>
                  <a:srgbClr val="0070C0"/>
                </a:solidFill>
              </a:rPr>
              <a:t>="</a:t>
            </a:r>
            <a:r>
              <a:rPr lang="tr-TR" sz="1800" dirty="0" err="1" smtClean="0">
                <a:solidFill>
                  <a:srgbClr val="0070C0"/>
                </a:solidFill>
              </a:rPr>
              <a:t>white</a:t>
            </a:r>
            <a:r>
              <a:rPr lang="tr-TR" sz="1800" dirty="0" smtClean="0">
                <a:solidFill>
                  <a:srgbClr val="0070C0"/>
                </a:solidFill>
              </a:rPr>
              <a:t>"</a:t>
            </a:r>
          </a:p>
          <a:p>
            <a:pPr eaLnBrk="1" hangingPunct="1"/>
            <a:r>
              <a:rPr lang="tr-TR" sz="1800" dirty="0" smtClean="0">
                <a:solidFill>
                  <a:srgbClr val="0070C0"/>
                </a:solidFill>
              </a:rPr>
              <a:t> link="</a:t>
            </a:r>
            <a:r>
              <a:rPr lang="tr-TR" sz="1800" dirty="0" err="1" smtClean="0">
                <a:solidFill>
                  <a:srgbClr val="0070C0"/>
                </a:solidFill>
              </a:rPr>
              <a:t>yellow</a:t>
            </a:r>
            <a:r>
              <a:rPr lang="tr-TR" sz="1800" dirty="0" smtClean="0">
                <a:solidFill>
                  <a:srgbClr val="0070C0"/>
                </a:solidFill>
              </a:rPr>
              <a:t>" </a:t>
            </a:r>
            <a:r>
              <a:rPr lang="tr-TR" sz="1800" dirty="0" err="1" smtClean="0">
                <a:solidFill>
                  <a:srgbClr val="0070C0"/>
                </a:solidFill>
              </a:rPr>
              <a:t>vlink</a:t>
            </a:r>
            <a:r>
              <a:rPr lang="tr-TR" sz="1800" dirty="0" smtClean="0">
                <a:solidFill>
                  <a:srgbClr val="0070C0"/>
                </a:solidFill>
              </a:rPr>
              <a:t>="</a:t>
            </a:r>
            <a:r>
              <a:rPr lang="tr-TR" sz="1800" dirty="0" err="1" smtClean="0">
                <a:solidFill>
                  <a:srgbClr val="0070C0"/>
                </a:solidFill>
              </a:rPr>
              <a:t>aqua</a:t>
            </a:r>
            <a:r>
              <a:rPr lang="tr-TR" sz="1800" dirty="0" smtClean="0">
                <a:solidFill>
                  <a:srgbClr val="0070C0"/>
                </a:solidFill>
              </a:rPr>
              <a:t>" </a:t>
            </a:r>
            <a:r>
              <a:rPr lang="tr-TR" sz="1800" dirty="0" err="1" smtClean="0">
                <a:solidFill>
                  <a:srgbClr val="0070C0"/>
                </a:solidFill>
              </a:rPr>
              <a:t>alink</a:t>
            </a:r>
            <a:r>
              <a:rPr lang="tr-TR" sz="1800" dirty="0" smtClean="0">
                <a:solidFill>
                  <a:srgbClr val="0070C0"/>
                </a:solidFill>
              </a:rPr>
              <a:t>="</a:t>
            </a:r>
            <a:r>
              <a:rPr lang="tr-TR" sz="1800" dirty="0" err="1" smtClean="0">
                <a:solidFill>
                  <a:srgbClr val="0070C0"/>
                </a:solidFill>
              </a:rPr>
              <a:t>red</a:t>
            </a:r>
            <a:r>
              <a:rPr lang="tr-TR" sz="1800" dirty="0" smtClean="0">
                <a:solidFill>
                  <a:srgbClr val="0070C0"/>
                </a:solidFill>
              </a:rPr>
              <a:t>" </a:t>
            </a:r>
            <a:r>
              <a:rPr lang="tr-TR" sz="1800" dirty="0" err="1" smtClean="0">
                <a:solidFill>
                  <a:srgbClr val="0070C0"/>
                </a:solidFill>
              </a:rPr>
              <a:t>bgproperties</a:t>
            </a:r>
            <a:r>
              <a:rPr lang="tr-TR" sz="1800" dirty="0" smtClean="0">
                <a:solidFill>
                  <a:srgbClr val="0070C0"/>
                </a:solidFill>
              </a:rPr>
              <a:t>="</a:t>
            </a:r>
            <a:r>
              <a:rPr lang="tr-TR" sz="1800" dirty="0" err="1" smtClean="0">
                <a:solidFill>
                  <a:srgbClr val="0070C0"/>
                </a:solidFill>
              </a:rPr>
              <a:t>fixed</a:t>
            </a:r>
            <a:r>
              <a:rPr lang="tr-TR" sz="1800" dirty="0" smtClean="0">
                <a:solidFill>
                  <a:srgbClr val="0070C0"/>
                </a:solidFill>
              </a:rPr>
              <a:t>"&gt;</a:t>
            </a:r>
          </a:p>
          <a:p>
            <a:pPr eaLnBrk="1" hangingPunct="1"/>
            <a:r>
              <a:rPr lang="tr-TR" sz="1800" dirty="0" smtClean="0"/>
              <a:t>&lt;H1 </a:t>
            </a:r>
            <a:r>
              <a:rPr lang="tr-TR" sz="1800" dirty="0" err="1" smtClean="0"/>
              <a:t>align</a:t>
            </a:r>
            <a:r>
              <a:rPr lang="tr-TR" sz="1800" dirty="0" smtClean="0"/>
              <a:t>="</a:t>
            </a:r>
            <a:r>
              <a:rPr lang="tr-TR" sz="1800" dirty="0" err="1" smtClean="0"/>
              <a:t>center</a:t>
            </a:r>
            <a:r>
              <a:rPr lang="tr-TR" sz="1800" dirty="0" smtClean="0"/>
              <a:t>"&gt;WEB SAYFAMA HOŞ GELDİNİZ&lt;/H1&gt;</a:t>
            </a:r>
          </a:p>
          <a:p>
            <a:pPr eaLnBrk="1" hangingPunct="1"/>
            <a:r>
              <a:rPr lang="tr-TR" sz="1800" dirty="0" smtClean="0"/>
              <a:t>&lt;HR&gt;  &lt;H2&gt;Web Sayfası&lt;/H2&gt;   &lt;HR&gt;</a:t>
            </a:r>
          </a:p>
          <a:p>
            <a:pPr eaLnBrk="1" hangingPunct="1"/>
            <a:r>
              <a:rPr lang="tr-TR" sz="1800" dirty="0" smtClean="0"/>
              <a:t>Fırat Üniversitesinin Sayfasına Gitmek İçin </a:t>
            </a:r>
          </a:p>
          <a:p>
            <a:pPr eaLnBrk="1" hangingPunct="1"/>
            <a:r>
              <a:rPr lang="tr-TR" sz="1800" dirty="0" smtClean="0"/>
              <a:t>&lt;A </a:t>
            </a:r>
            <a:r>
              <a:rPr lang="tr-TR" sz="1800" dirty="0" err="1" smtClean="0"/>
              <a:t>href</a:t>
            </a:r>
            <a:r>
              <a:rPr lang="tr-TR" sz="1800" dirty="0" smtClean="0"/>
              <a:t>="http://www.firat.edu.tr"&gt;Tıklayınız&lt;/A&gt;  &lt;BR&gt;</a:t>
            </a:r>
          </a:p>
          <a:p>
            <a:pPr eaLnBrk="1" hangingPunct="1"/>
            <a:r>
              <a:rPr lang="tr-TR" sz="1800" dirty="0" smtClean="0"/>
              <a:t>Karadeniz Teknik Üniversitesinin Sayfasına Gitmek İçin</a:t>
            </a:r>
          </a:p>
          <a:p>
            <a:pPr eaLnBrk="1" hangingPunct="1"/>
            <a:r>
              <a:rPr lang="tr-TR" sz="1800" dirty="0" smtClean="0"/>
              <a:t>&lt;A </a:t>
            </a:r>
            <a:r>
              <a:rPr lang="tr-TR" sz="1800" dirty="0" err="1" smtClean="0"/>
              <a:t>href</a:t>
            </a:r>
            <a:r>
              <a:rPr lang="tr-TR" sz="1800" dirty="0" smtClean="0"/>
              <a:t>="www.ktu.edu.tr"&gt;Tıklayınız&lt;/A&gt; &lt;BR /&gt;</a:t>
            </a:r>
          </a:p>
          <a:p>
            <a:pPr eaLnBrk="1" hangingPunct="1"/>
            <a:r>
              <a:rPr lang="tr-TR" sz="1800" dirty="0" smtClean="0"/>
              <a:t>Arama motoru &lt;A </a:t>
            </a:r>
            <a:r>
              <a:rPr lang="tr-TR" sz="1800" dirty="0" err="1" smtClean="0"/>
              <a:t>href</a:t>
            </a:r>
            <a:r>
              <a:rPr lang="tr-TR" sz="1800" dirty="0" smtClean="0"/>
              <a:t>="http://www.google.com.tr"&gt;Google&lt;/A&gt; &lt;BR&gt;</a:t>
            </a:r>
          </a:p>
          <a:p>
            <a:pPr eaLnBrk="1" hangingPunct="1"/>
            <a:r>
              <a:rPr lang="tr-TR" sz="1800" dirty="0" smtClean="0"/>
              <a:t>&lt;/BODY&gt;&lt;/HTML&gt;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2560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92363"/>
            <a:ext cx="453390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2662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000" b="1" dirty="0" smtClean="0">
                <a:solidFill>
                  <a:srgbClr val="C00000"/>
                </a:solidFill>
              </a:rPr>
              <a:t>&lt;HR&gt; Etiketi</a:t>
            </a:r>
          </a:p>
          <a:p>
            <a:pPr eaLnBrk="1" hangingPunct="1"/>
            <a:r>
              <a:rPr lang="tr-TR" sz="2000" b="1" dirty="0" smtClean="0"/>
              <a:t>&lt;</a:t>
            </a:r>
            <a:r>
              <a:rPr lang="tr-TR" sz="2000" b="1" dirty="0" err="1" smtClean="0"/>
              <a:t>hr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width</a:t>
            </a:r>
            <a:r>
              <a:rPr lang="tr-TR" sz="2000" b="1" dirty="0" smtClean="0"/>
              <a:t>="uzunluk" </a:t>
            </a:r>
            <a:r>
              <a:rPr lang="tr-TR" sz="2000" b="1" dirty="0" err="1" smtClean="0"/>
              <a:t>color</a:t>
            </a:r>
            <a:r>
              <a:rPr lang="tr-TR" sz="2000" b="1" dirty="0" smtClean="0"/>
              <a:t>= "renk" size= "yükseklik" </a:t>
            </a:r>
            <a:r>
              <a:rPr lang="tr-TR" sz="2000" b="1" dirty="0" err="1" smtClean="0"/>
              <a:t>noshade</a:t>
            </a:r>
            <a:r>
              <a:rPr lang="tr-TR" sz="2000" b="1" dirty="0" smtClean="0"/>
              <a:t>&gt;</a:t>
            </a:r>
            <a:endParaRPr lang="tr-TR" sz="2000" dirty="0" smtClean="0"/>
          </a:p>
          <a:p>
            <a:pPr eaLnBrk="1" hangingPunct="1"/>
            <a:r>
              <a:rPr lang="tr-TR" sz="2000" dirty="0" smtClean="0"/>
              <a:t>Web sayfasına belli bir uzunlukta, renkte ve boyutta yatay bir çizgi çizmek için kullanılır. </a:t>
            </a:r>
          </a:p>
          <a:p>
            <a:pPr lvl="1" eaLnBrk="1" hangingPunct="1"/>
            <a:r>
              <a:rPr lang="tr-TR" sz="1800" dirty="0" smtClean="0">
                <a:solidFill>
                  <a:srgbClr val="0070C0"/>
                </a:solidFill>
              </a:rPr>
              <a:t> </a:t>
            </a:r>
            <a:r>
              <a:rPr lang="tr-TR" sz="1800" b="1" dirty="0" err="1" smtClean="0">
                <a:solidFill>
                  <a:srgbClr val="0070C0"/>
                </a:solidFill>
              </a:rPr>
              <a:t>width</a:t>
            </a:r>
            <a:r>
              <a:rPr lang="tr-TR" sz="1800" dirty="0" smtClean="0">
                <a:solidFill>
                  <a:srgbClr val="0070C0"/>
                </a:solidFill>
              </a:rPr>
              <a:t>   : </a:t>
            </a:r>
            <a:r>
              <a:rPr lang="tr-TR" sz="1800" dirty="0" smtClean="0"/>
              <a:t>Sayfada bulunan yatay çizginin uzunluğunu piksel veya % olarak burada belirlenir. Piksel  ekrandaki nokta sayısı ile ilgilidir. % ise ekrandaki bir satırı kaplama oranıdır. Örneğin 80% bir satırın %80 </a:t>
            </a:r>
            <a:r>
              <a:rPr lang="tr-TR" sz="1800" dirty="0" err="1" smtClean="0"/>
              <a:t>ni</a:t>
            </a:r>
            <a:r>
              <a:rPr lang="tr-TR" sz="1800" dirty="0" smtClean="0"/>
              <a:t> kaplayacak şekilde bir yatay çizgiyi işaret eder.</a:t>
            </a:r>
          </a:p>
          <a:p>
            <a:pPr lvl="1" eaLnBrk="1" hangingPunct="1"/>
            <a:r>
              <a:rPr lang="tr-TR" sz="1800" b="1" dirty="0" smtClean="0">
                <a:solidFill>
                  <a:srgbClr val="0070C0"/>
                </a:solidFill>
              </a:rPr>
              <a:t>size</a:t>
            </a:r>
            <a:r>
              <a:rPr lang="tr-TR" sz="1800" dirty="0" smtClean="0">
                <a:solidFill>
                  <a:srgbClr val="0070C0"/>
                </a:solidFill>
              </a:rPr>
              <a:t>    : </a:t>
            </a:r>
            <a:r>
              <a:rPr lang="tr-TR" sz="1800" dirty="0" smtClean="0"/>
              <a:t>Çizginin kalınlığı. 1-5 arası değerler kullanılır.</a:t>
            </a:r>
          </a:p>
          <a:p>
            <a:pPr lvl="1" eaLnBrk="1" hangingPunct="1"/>
            <a:r>
              <a:rPr lang="tr-TR" sz="1800" b="1" dirty="0" err="1" smtClean="0">
                <a:solidFill>
                  <a:srgbClr val="0070C0"/>
                </a:solidFill>
              </a:rPr>
              <a:t>color</a:t>
            </a:r>
            <a:r>
              <a:rPr lang="tr-TR" sz="1800" dirty="0" smtClean="0">
                <a:solidFill>
                  <a:srgbClr val="0070C0"/>
                </a:solidFill>
              </a:rPr>
              <a:t>   : </a:t>
            </a:r>
            <a:r>
              <a:rPr lang="tr-TR" sz="1800" dirty="0" smtClean="0"/>
              <a:t>Çizginin rengi.</a:t>
            </a:r>
          </a:p>
          <a:p>
            <a:pPr lvl="1" eaLnBrk="1" hangingPunct="1"/>
            <a:r>
              <a:rPr lang="tr-TR" sz="1800" b="1" dirty="0" err="1" smtClean="0">
                <a:solidFill>
                  <a:srgbClr val="0070C0"/>
                </a:solidFill>
              </a:rPr>
              <a:t>noshade</a:t>
            </a:r>
            <a:r>
              <a:rPr lang="tr-TR" sz="1800" dirty="0" smtClean="0">
                <a:solidFill>
                  <a:srgbClr val="0070C0"/>
                </a:solidFill>
              </a:rPr>
              <a:t> : </a:t>
            </a:r>
            <a:r>
              <a:rPr lang="tr-TR" sz="1800" dirty="0" smtClean="0"/>
              <a:t>Yukarıdaki 3 durumda da çizginin bir gölgesi vardır. Bu parametre kullanılırsa yatay çizginin gölgesi ortadan kalkar.</a:t>
            </a:r>
          </a:p>
          <a:p>
            <a:pPr eaLnBrk="1" hangingPunct="1"/>
            <a:endParaRPr lang="tr-TR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827584" y="5877272"/>
            <a:ext cx="7776864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tr-TR" sz="2400" dirty="0" smtClean="0"/>
              <a:t>&lt;</a:t>
            </a:r>
            <a:r>
              <a:rPr lang="tr-TR" sz="2400" dirty="0" err="1" smtClean="0"/>
              <a:t>br</a:t>
            </a:r>
            <a:r>
              <a:rPr lang="tr-TR" sz="2400" dirty="0" smtClean="0"/>
              <a:t>&gt; ve &lt;</a:t>
            </a:r>
            <a:r>
              <a:rPr lang="tr-TR" sz="2400" dirty="0" err="1" smtClean="0"/>
              <a:t>hr</a:t>
            </a:r>
            <a:r>
              <a:rPr lang="tr-TR" sz="2400" dirty="0" smtClean="0"/>
              <a:t>&gt; gibi tek taraflı etiketler , &lt;</a:t>
            </a:r>
            <a:r>
              <a:rPr lang="tr-TR" sz="2400" dirty="0" err="1" smtClean="0"/>
              <a:t>br</a:t>
            </a:r>
            <a:r>
              <a:rPr lang="tr-TR" sz="2400" dirty="0" smtClean="0"/>
              <a:t> /&gt; ve &lt;</a:t>
            </a:r>
            <a:r>
              <a:rPr lang="tr-TR" sz="2400" dirty="0" err="1" smtClean="0"/>
              <a:t>hr</a:t>
            </a:r>
            <a:r>
              <a:rPr lang="tr-TR" sz="2400" dirty="0" smtClean="0"/>
              <a:t> /&gt; etiketi şeklinde de kullanılır.</a:t>
            </a:r>
            <a:endParaRPr lang="tr-TR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Örnek</a:t>
            </a:r>
          </a:p>
          <a:p>
            <a:pPr eaLnBrk="1" hangingPunct="1">
              <a:defRPr/>
            </a:pPr>
            <a:r>
              <a:rPr lang="tr-TR" sz="1800" dirty="0" smtClean="0"/>
              <a:t>&lt;HTML&gt; &lt;HEAD&gt;&lt;TITLE&gt;Ornek09.html&lt;/TITLE&gt;&lt;/HEAD&gt;</a:t>
            </a:r>
          </a:p>
          <a:p>
            <a:pPr eaLnBrk="1" hangingPunct="1">
              <a:defRPr/>
            </a:pPr>
            <a:r>
              <a:rPr lang="tr-TR" sz="1800" dirty="0" smtClean="0"/>
              <a:t>&lt;BODY BGCOLOR=#66CCFF</a:t>
            </a:r>
            <a:r>
              <a:rPr lang="tr-TR" sz="1800" dirty="0" smtClean="0"/>
              <a:t>&gt;</a:t>
            </a:r>
          </a:p>
          <a:p>
            <a:pPr eaLnBrk="1" hangingPunct="1">
              <a:defRPr/>
            </a:pPr>
            <a:r>
              <a:rPr lang="tr-TR" sz="1800" dirty="0"/>
              <a:t>&lt;/CENTER&gt;</a:t>
            </a:r>
            <a:endParaRPr lang="tr-TR" sz="1800" dirty="0" smtClean="0"/>
          </a:p>
          <a:p>
            <a:pPr eaLnBrk="1" hangingPunct="1">
              <a:defRPr/>
            </a:pP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&lt;HR /&gt;</a:t>
            </a:r>
          </a:p>
          <a:p>
            <a:pPr eaLnBrk="1" hangingPunct="1">
              <a:defRPr/>
            </a:pP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hr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=75% 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noshade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defRPr/>
            </a:pP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&lt;HR COLOR=#FF6600 WIDTH=200 SIZE=3 NOSHADE&gt;</a:t>
            </a:r>
          </a:p>
          <a:p>
            <a:pPr eaLnBrk="1" hangingPunct="1">
              <a:defRPr/>
            </a:pP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hr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red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=100 size=3 /&gt;</a:t>
            </a:r>
          </a:p>
          <a:p>
            <a:pPr eaLnBrk="1" hangingPunct="1">
              <a:defRPr/>
            </a:pP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&lt;HR COLOR=</a:t>
            </a:r>
            <a:r>
              <a:rPr lang="tr-TR" sz="1800" b="1" dirty="0" err="1" smtClean="0">
                <a:solidFill>
                  <a:schemeClr val="accent1">
                    <a:lumMod val="50000"/>
                  </a:schemeClr>
                </a:solidFill>
              </a:rPr>
              <a:t>Yellow</a:t>
            </a:r>
            <a:r>
              <a:rPr lang="tr-TR" sz="1800" b="1" dirty="0" smtClean="0">
                <a:solidFill>
                  <a:schemeClr val="accent1">
                    <a:lumMod val="50000"/>
                  </a:schemeClr>
                </a:solidFill>
              </a:rPr>
              <a:t>   WIDTH=300 SIZE=3 NOSHADE &gt;</a:t>
            </a:r>
          </a:p>
          <a:p>
            <a:pPr eaLnBrk="1" hangingPunct="1">
              <a:defRPr/>
            </a:pPr>
            <a:r>
              <a:rPr lang="tr-TR" sz="1800" dirty="0" smtClean="0"/>
              <a:t>&lt;/CENTER&gt; &lt;/BODY&gt; &lt;/HTML&gt;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29200"/>
            <a:ext cx="57531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49613" y="1844675"/>
            <a:ext cx="5715000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Metin Biçimleme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85852" y="1844675"/>
            <a:ext cx="7678761" cy="2209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Belge Biçim Etiketleri (</a:t>
            </a: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Formatting</a:t>
            </a:r>
            <a:r>
              <a:rPr lang="tr-TR" dirty="0" smtClean="0"/>
              <a:t> </a:t>
            </a:r>
            <a:r>
              <a:rPr lang="tr-TR" dirty="0" err="1" smtClean="0"/>
              <a:t>Tags</a:t>
            </a:r>
            <a:r>
              <a:rPr lang="tr-TR" dirty="0" smtClean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Belge Biçim Etiketleri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2060575"/>
            <a:ext cx="8229600" cy="3886200"/>
          </a:xfrm>
        </p:spPr>
        <p:txBody>
          <a:bodyPr/>
          <a:lstStyle/>
          <a:p>
            <a:pPr eaLnBrk="1" hangingPunct="1"/>
            <a:r>
              <a:rPr lang="tr-TR" sz="2400" smtClean="0"/>
              <a:t>HTML çok sayıda biçimlendirme etiketi sunar. </a:t>
            </a:r>
          </a:p>
          <a:p>
            <a:pPr eaLnBrk="1" hangingPunct="1"/>
            <a:r>
              <a:rPr lang="tr-TR" sz="2400" smtClean="0"/>
              <a:t>Bu etiketlerle belgede;</a:t>
            </a:r>
          </a:p>
          <a:p>
            <a:pPr lvl="1" eaLnBrk="1" hangingPunct="1"/>
            <a:r>
              <a:rPr lang="tr-TR" sz="2200" smtClean="0"/>
              <a:t>başlık oluşturur, </a:t>
            </a:r>
          </a:p>
          <a:p>
            <a:pPr lvl="1" eaLnBrk="1" hangingPunct="1"/>
            <a:r>
              <a:rPr lang="tr-TR" sz="2200" smtClean="0"/>
              <a:t>metni kalın, italik, altçizgili yapar, </a:t>
            </a:r>
          </a:p>
          <a:p>
            <a:pPr lvl="1" eaLnBrk="1" hangingPunct="1"/>
            <a:r>
              <a:rPr lang="tr-TR" sz="2200" smtClean="0"/>
              <a:t>madde imlerini oluşturur </a:t>
            </a:r>
          </a:p>
          <a:p>
            <a:pPr lvl="1" eaLnBrk="1" hangingPunct="1"/>
            <a:r>
              <a:rPr lang="tr-TR" sz="2200" smtClean="0"/>
              <a:t>ve yatay çizgiler oluşturabilirsiniz. </a:t>
            </a:r>
          </a:p>
          <a:p>
            <a:pPr eaLnBrk="1" hangingPunct="1"/>
            <a:r>
              <a:rPr lang="tr-TR" sz="2400" smtClean="0"/>
              <a:t>Bunlardan bazıları aşağıdaki tablodadır.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  <a:r>
              <a:rPr lang="tr-T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4000" b="1" dirty="0" smtClean="0">
                <a:solidFill>
                  <a:srgbClr val="FF0000"/>
                </a:solidFill>
              </a:rPr>
              <a:t>H</a:t>
            </a:r>
            <a:r>
              <a:rPr lang="en-US" sz="3000" b="1" dirty="0" smtClean="0"/>
              <a:t>yper</a:t>
            </a:r>
            <a:r>
              <a:rPr lang="tr-TR" sz="3000" b="1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T</a:t>
            </a:r>
            <a:r>
              <a:rPr lang="en-US" sz="3000" b="1" dirty="0" smtClean="0"/>
              <a:t>ext </a:t>
            </a:r>
            <a:r>
              <a:rPr lang="en-US" sz="4000" b="1" dirty="0" smtClean="0">
                <a:solidFill>
                  <a:srgbClr val="FF0000"/>
                </a:solidFill>
              </a:rPr>
              <a:t>M</a:t>
            </a:r>
            <a:r>
              <a:rPr lang="en-US" sz="3000" b="1" dirty="0" smtClean="0"/>
              <a:t>arkup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L</a:t>
            </a:r>
            <a:r>
              <a:rPr lang="en-US" sz="3000" b="1" dirty="0" smtClean="0"/>
              <a:t>anguage</a:t>
            </a:r>
            <a:r>
              <a:rPr lang="tr-TR" sz="4000" b="1" dirty="0" smtClean="0"/>
              <a:t>)</a:t>
            </a:r>
            <a:r>
              <a:rPr lang="en-US" sz="4000" b="1" dirty="0" smtClean="0"/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Nedir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tr-T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r-T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60575"/>
            <a:ext cx="84709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HTML</a:t>
            </a:r>
            <a:r>
              <a:rPr lang="tr-TR" sz="2400" dirty="0" smtClean="0"/>
              <a:t>(</a:t>
            </a:r>
            <a:r>
              <a:rPr lang="en-US" sz="2400" dirty="0" err="1" smtClean="0"/>
              <a:t>Hareketli-Metin</a:t>
            </a:r>
            <a:r>
              <a:rPr lang="en-US" sz="2400" dirty="0" smtClean="0"/>
              <a:t> </a:t>
            </a:r>
            <a:r>
              <a:rPr lang="en-US" sz="2400" dirty="0" err="1" smtClean="0"/>
              <a:t>İşaretleme</a:t>
            </a:r>
            <a:r>
              <a:rPr lang="en-US" sz="2400" dirty="0" smtClean="0"/>
              <a:t> </a:t>
            </a:r>
            <a:r>
              <a:rPr lang="en-US" sz="2400" dirty="0" err="1" smtClean="0"/>
              <a:t>Dili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basitçe</a:t>
            </a:r>
            <a:r>
              <a:rPr lang="en-US" sz="2400" dirty="0" smtClean="0"/>
              <a:t>, </a:t>
            </a:r>
            <a:r>
              <a:rPr lang="en-US" sz="2400" dirty="0" err="1" smtClean="0"/>
              <a:t>browserlarla</a:t>
            </a:r>
            <a:r>
              <a:rPr lang="en-US" sz="2400" dirty="0" smtClean="0"/>
              <a:t> </a:t>
            </a:r>
            <a:r>
              <a:rPr lang="en-US" sz="2400" dirty="0" err="1" smtClean="0"/>
              <a:t>görebileceğimiz</a:t>
            </a:r>
            <a:r>
              <a:rPr lang="en-US" sz="2400" dirty="0" smtClean="0"/>
              <a:t>, internet </a:t>
            </a:r>
            <a:r>
              <a:rPr lang="en-US" sz="2400" dirty="0" err="1" smtClean="0"/>
              <a:t>dökümanları</a:t>
            </a:r>
            <a:r>
              <a:rPr lang="en-US" sz="2400" dirty="0" smtClean="0"/>
              <a:t> </a:t>
            </a:r>
            <a:r>
              <a:rPr lang="en-US" sz="2400" dirty="0" err="1" smtClean="0"/>
              <a:t>oluşturmaya</a:t>
            </a:r>
            <a:r>
              <a:rPr lang="en-US" sz="2400" dirty="0" smtClean="0"/>
              <a:t> </a:t>
            </a:r>
            <a:r>
              <a:rPr lang="en-US" sz="2400" dirty="0" err="1" smtClean="0"/>
              <a:t>yarayan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çeşit</a:t>
            </a:r>
            <a:r>
              <a:rPr lang="en-US" sz="2400" dirty="0" smtClean="0"/>
              <a:t> </a:t>
            </a:r>
            <a:r>
              <a:rPr lang="en-US" sz="2400" dirty="0" err="1" smtClean="0"/>
              <a:t>dildir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HTML, </a:t>
            </a:r>
            <a:r>
              <a:rPr lang="en-US" sz="2400" dirty="0" err="1" smtClean="0"/>
              <a:t>programlama</a:t>
            </a:r>
            <a:r>
              <a:rPr lang="en-US" sz="2400" dirty="0" smtClean="0"/>
              <a:t> </a:t>
            </a:r>
            <a:r>
              <a:rPr lang="en-US" sz="2400" dirty="0" err="1" smtClean="0"/>
              <a:t>dilleri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pascal</a:t>
            </a:r>
            <a:r>
              <a:rPr lang="en-US" sz="2400" dirty="0" smtClean="0">
                <a:solidFill>
                  <a:srgbClr val="FF0000"/>
                </a:solidFill>
              </a:rPr>
              <a:t>, basic,..)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programlama</a:t>
            </a:r>
            <a:r>
              <a:rPr lang="en-US" sz="2400" dirty="0" smtClean="0"/>
              <a:t> </a:t>
            </a:r>
            <a:r>
              <a:rPr lang="en-US" sz="2400" dirty="0" err="1" smtClean="0"/>
              <a:t>mantığı</a:t>
            </a:r>
            <a:r>
              <a:rPr lang="en-US" sz="2400" dirty="0" smtClean="0"/>
              <a:t> </a:t>
            </a:r>
            <a:r>
              <a:rPr lang="en-US" sz="2400" dirty="0" err="1" smtClean="0"/>
              <a:t>taşımadığından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öğrenilmesi</a:t>
            </a:r>
            <a:r>
              <a:rPr lang="en-US" sz="2400" dirty="0" smtClean="0"/>
              <a:t> </a:t>
            </a:r>
            <a:r>
              <a:rPr lang="en-US" sz="2400" dirty="0" err="1" smtClean="0"/>
              <a:t>gayet</a:t>
            </a:r>
            <a:r>
              <a:rPr lang="en-US" sz="2400" dirty="0" smtClean="0"/>
              <a:t> </a:t>
            </a:r>
            <a:r>
              <a:rPr lang="en-US" sz="2400" dirty="0" err="1" smtClean="0"/>
              <a:t>kolay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dildir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Dilden</a:t>
            </a:r>
            <a:r>
              <a:rPr lang="en-US" sz="2400" dirty="0" smtClean="0"/>
              <a:t> </a:t>
            </a:r>
            <a:r>
              <a:rPr lang="en-US" sz="2400" dirty="0" err="1" smtClean="0"/>
              <a:t>ziyade</a:t>
            </a:r>
            <a:r>
              <a:rPr lang="en-US" sz="2400" dirty="0" smtClean="0"/>
              <a:t> </a:t>
            </a:r>
            <a:r>
              <a:rPr lang="en-US" sz="2400" dirty="0" err="1" smtClean="0"/>
              <a:t>kabaca</a:t>
            </a:r>
            <a:r>
              <a:rPr lang="en-US" sz="2400" dirty="0" smtClean="0"/>
              <a:t> </a:t>
            </a:r>
            <a:r>
              <a:rPr lang="en-US" sz="2400" dirty="0" err="1" smtClean="0"/>
              <a:t>metinleri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da </a:t>
            </a:r>
            <a:r>
              <a:rPr lang="en-US" sz="2400" dirty="0" err="1" smtClean="0"/>
              <a:t>verileri</a:t>
            </a:r>
            <a:r>
              <a:rPr lang="en-US" sz="2400" dirty="0" smtClean="0"/>
              <a:t> </a:t>
            </a:r>
            <a:r>
              <a:rPr lang="en-US" sz="2400" dirty="0" err="1" smtClean="0"/>
              <a:t>biçimlendirmek</a:t>
            </a:r>
            <a:r>
              <a:rPr lang="en-US" sz="2400" dirty="0" smtClean="0"/>
              <a:t>, </a:t>
            </a:r>
            <a:r>
              <a:rPr lang="en-US" sz="2400" dirty="0" err="1" smtClean="0"/>
              <a:t>düzenlemek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kullandığımız</a:t>
            </a:r>
            <a:r>
              <a:rPr lang="en-US" sz="2400" dirty="0" smtClean="0"/>
              <a:t> </a:t>
            </a:r>
            <a:r>
              <a:rPr lang="en-US" sz="2400" dirty="0" err="1" smtClean="0"/>
              <a:t>komutlar</a:t>
            </a:r>
            <a:r>
              <a:rPr lang="en-US" sz="2400" dirty="0" smtClean="0"/>
              <a:t> </a:t>
            </a:r>
            <a:r>
              <a:rPr lang="en-US" sz="2400" dirty="0" err="1" smtClean="0"/>
              <a:t>dizisi</a:t>
            </a:r>
            <a:r>
              <a:rPr lang="en-US" sz="2400" dirty="0" smtClean="0"/>
              <a:t> </a:t>
            </a:r>
            <a:r>
              <a:rPr lang="en-US" sz="2400" dirty="0" err="1" smtClean="0"/>
              <a:t>diyebiliriz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400" dirty="0" smtClean="0"/>
              <a:t>Belge Biçim Etiketleri</a:t>
            </a:r>
            <a:br>
              <a:rPr lang="tr-TR" sz="4400" dirty="0" smtClean="0"/>
            </a:b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08720"/>
              </p:ext>
            </p:extLst>
          </p:nvPr>
        </p:nvGraphicFramePr>
        <p:xfrm>
          <a:off x="785813" y="1285875"/>
          <a:ext cx="7429500" cy="462756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45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İLK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SON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/>
                        <a:t>AÇIKLAMA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&lt;h1&gt;...&lt;h2&gt;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&lt;/h1&gt;...&lt;/h2&gt;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Header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Tags</a:t>
                      </a:r>
                      <a:r>
                        <a:rPr lang="tr-TR" sz="1800" dirty="0"/>
                        <a:t>: Başlık etiketleridir. 1 numaralısı en geniş olanıdır. Varsayılan hizalama (</a:t>
                      </a:r>
                      <a:r>
                        <a:rPr lang="tr-TR" sz="1800" dirty="0" err="1"/>
                        <a:t>align</a:t>
                      </a:r>
                      <a:r>
                        <a:rPr lang="tr-TR" sz="1800" dirty="0"/>
                        <a:t>) sol (</a:t>
                      </a:r>
                      <a:r>
                        <a:rPr lang="tr-TR" sz="1800" dirty="0" err="1"/>
                        <a:t>left</a:t>
                      </a:r>
                      <a:r>
                        <a:rPr lang="tr-TR" sz="1800" dirty="0"/>
                        <a:t>) olup istersek değiştirebiliriz.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strong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strong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Strong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Emphasis</a:t>
                      </a:r>
                      <a:r>
                        <a:rPr lang="tr-TR" sz="1800" dirty="0"/>
                        <a:t>: Güçlü Vurgu </a:t>
                      </a:r>
                      <a:r>
                        <a:rPr lang="tr-TR" sz="1800" dirty="0" smtClean="0"/>
                        <a:t>etiketidir</a:t>
                      </a:r>
                      <a:r>
                        <a:rPr lang="tr-TR" sz="1800" dirty="0"/>
                        <a:t>. Genellikle </a:t>
                      </a:r>
                      <a:r>
                        <a:rPr lang="tr-TR" sz="1800" dirty="0" err="1"/>
                        <a:t>Bold</a:t>
                      </a:r>
                      <a:r>
                        <a:rPr lang="tr-TR" sz="1800" dirty="0"/>
                        <a:t> kalın metin olarak gözükür.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&lt;em&gt;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&lt;/em&gt;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Emphasis</a:t>
                      </a:r>
                      <a:r>
                        <a:rPr lang="tr-TR" sz="1800" dirty="0"/>
                        <a:t>: Vurgu </a:t>
                      </a:r>
                      <a:r>
                        <a:rPr lang="tr-TR" sz="1800" dirty="0" smtClean="0"/>
                        <a:t>etiketi</a:t>
                      </a:r>
                      <a:r>
                        <a:rPr lang="tr-TR" sz="1800" dirty="0"/>
                        <a:t>. Genellikle italik gözükür.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&lt;b&gt;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&lt;/b&gt;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Bold</a:t>
                      </a:r>
                      <a:r>
                        <a:rPr lang="tr-TR" sz="1800" dirty="0"/>
                        <a:t>: Kalın yazı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&lt;i&gt;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&lt;/i&gt;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Italic</a:t>
                      </a:r>
                      <a:r>
                        <a:rPr lang="tr-TR" sz="1800" dirty="0"/>
                        <a:t>: İtalik yazı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&lt;u&gt;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&lt;/u&gt;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Underline</a:t>
                      </a:r>
                      <a:r>
                        <a:rPr lang="tr-TR" sz="1800" dirty="0"/>
                        <a:t>: Altçizgili yazı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&lt;sup&gt; 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&lt;/sup&gt;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 iki deyim arasına yazılan metin üst indis olarak işlem görür. (</a:t>
                      </a:r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superscript</a:t>
                      </a: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tr-T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tr-T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 iki deyim arasına yazılan metin alt indis olarak işlem görür. (</a:t>
                      </a:r>
                      <a:r>
                        <a:rPr kumimoji="0" lang="tr-T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subscript</a:t>
                      </a: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785813" y="5934075"/>
            <a:ext cx="8001000" cy="923925"/>
          </a:xfrm>
          <a:prstGeom prst="rect">
            <a:avLst/>
          </a:prstGeom>
          <a:solidFill>
            <a:srgbClr val="A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tr-TR" dirty="0"/>
              <a:t>World </a:t>
            </a:r>
            <a:r>
              <a:rPr lang="tr-TR" dirty="0" err="1"/>
              <a:t>Wide</a:t>
            </a:r>
            <a:r>
              <a:rPr lang="tr-TR" dirty="0"/>
              <a:t> Web Konsorsiyumu </a:t>
            </a:r>
            <a:r>
              <a:rPr lang="tr-TR" b="1" i="1" dirty="0">
                <a:solidFill>
                  <a:srgbClr val="000000"/>
                </a:solidFill>
                <a:latin typeface="Arial Unicode MS" pitchFamily="34" charset="-128"/>
              </a:rPr>
              <a:t>b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</a:rPr>
              <a:t>ve</a:t>
            </a:r>
            <a:r>
              <a:rPr lang="tr-TR" dirty="0"/>
              <a:t> </a:t>
            </a:r>
            <a:r>
              <a:rPr lang="tr-TR" b="1" i="1" dirty="0">
                <a:latin typeface="Arial Unicode MS" pitchFamily="34" charset="-128"/>
              </a:rPr>
              <a:t>i</a:t>
            </a:r>
            <a:r>
              <a:rPr lang="tr-TR" b="1" dirty="0"/>
              <a:t> </a:t>
            </a:r>
            <a:r>
              <a:rPr lang="tr-TR" dirty="0"/>
              <a:t>etiketlerinin kullanılmasını önermez; </a:t>
            </a:r>
            <a:r>
              <a:rPr lang="tr-TR" b="1" i="1" dirty="0" err="1">
                <a:solidFill>
                  <a:srgbClr val="000000"/>
                </a:solidFill>
                <a:latin typeface="Arial Unicode MS" pitchFamily="34" charset="-128"/>
              </a:rPr>
              <a:t>strong</a:t>
            </a:r>
            <a:r>
              <a:rPr lang="tr-TR" dirty="0"/>
              <a:t>  </a:t>
            </a:r>
            <a:r>
              <a:rPr lang="tr-TR" dirty="0">
                <a:solidFill>
                  <a:srgbClr val="000000"/>
                </a:solidFill>
              </a:rPr>
              <a:t>ve</a:t>
            </a:r>
            <a:r>
              <a:rPr lang="tr-TR" dirty="0"/>
              <a:t> </a:t>
            </a:r>
            <a:r>
              <a:rPr lang="tr-TR" b="1" i="1" dirty="0">
                <a:latin typeface="Arial Unicode MS" pitchFamily="34" charset="-128"/>
              </a:rPr>
              <a:t>em</a:t>
            </a:r>
            <a:r>
              <a:rPr lang="tr-TR" b="1" dirty="0"/>
              <a:t> </a:t>
            </a:r>
            <a:r>
              <a:rPr lang="tr-TR" dirty="0"/>
              <a:t>etiketleri </a:t>
            </a:r>
            <a:r>
              <a:rPr lang="tr-TR" b="1" i="1" dirty="0">
                <a:solidFill>
                  <a:srgbClr val="000000"/>
                </a:solidFill>
                <a:latin typeface="Arial Unicode MS" pitchFamily="34" charset="-128"/>
              </a:rPr>
              <a:t>b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</a:rPr>
              <a:t>ve</a:t>
            </a:r>
            <a:r>
              <a:rPr lang="tr-TR" dirty="0"/>
              <a:t> </a:t>
            </a:r>
            <a:r>
              <a:rPr lang="tr-TR" b="1" i="1" dirty="0">
                <a:latin typeface="Arial Unicode MS" pitchFamily="34" charset="-128"/>
              </a:rPr>
              <a:t>i</a:t>
            </a:r>
            <a:r>
              <a:rPr lang="tr-TR" b="1" dirty="0"/>
              <a:t>  </a:t>
            </a:r>
            <a:r>
              <a:rPr lang="tr-TR" dirty="0"/>
              <a:t>etiketlerinin yaptığından daha fazla anlamsal bilgi sağlar.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Belge Biçim Etiketleri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989058"/>
              </p:ext>
            </p:extLst>
          </p:nvPr>
        </p:nvGraphicFramePr>
        <p:xfrm>
          <a:off x="785813" y="2058988"/>
          <a:ext cx="7786687" cy="451326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2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İLK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SON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/>
                        <a:t>AÇIKLAMA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pre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pre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solidFill>
                            <a:srgbClr val="0070C0"/>
                          </a:solidFill>
                        </a:rPr>
                        <a:t>Preformatted</a:t>
                      </a:r>
                      <a:r>
                        <a:rPr lang="tr-TR" sz="1700" dirty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tr-TR" sz="1700" dirty="0"/>
                        <a:t>Metni </a:t>
                      </a:r>
                      <a:r>
                        <a:rPr lang="tr-TR" sz="1700" dirty="0" err="1"/>
                        <a:t>Courier</a:t>
                      </a:r>
                      <a:r>
                        <a:rPr lang="tr-TR" sz="1700" dirty="0"/>
                        <a:t> </a:t>
                      </a:r>
                      <a:r>
                        <a:rPr lang="tr-TR" sz="1700" dirty="0" smtClean="0"/>
                        <a:t>fontu gibi her </a:t>
                      </a:r>
                      <a:r>
                        <a:rPr lang="tr-TR" sz="1700" dirty="0"/>
                        <a:t>bir karakteri aynı genişlikte gösterir. Bu tip fontlara font-</a:t>
                      </a:r>
                      <a:r>
                        <a:rPr lang="tr-TR" sz="1700" dirty="0" err="1"/>
                        <a:t>pitch</a:t>
                      </a:r>
                      <a:r>
                        <a:rPr lang="tr-TR" sz="1700" dirty="0"/>
                        <a:t> denir. </a:t>
                      </a:r>
                      <a:r>
                        <a:rPr kumimoji="0" lang="tr-TR" sz="1700" kern="1200" dirty="0" smtClean="0"/>
                        <a:t>Web sayfasında yazılan kelimelerin arasında yalnız bir boşluk vardır. Ayrıca bir alt satıra geçerken &lt;BR&gt; deyiminin kullanılması gerektiği daha önce bahsedilmişti. Web sayfasında yazdığınız metnin </a:t>
                      </a:r>
                      <a:r>
                        <a:rPr kumimoji="0" lang="tr-TR" sz="1700" kern="1200" dirty="0" err="1" smtClean="0"/>
                        <a:t>NodPad</a:t>
                      </a:r>
                      <a:r>
                        <a:rPr kumimoji="0" lang="tr-TR" sz="1700" kern="1200" dirty="0" smtClean="0"/>
                        <a:t> e yazdığınız formatta görünmesi için bu deyim kullanılır.</a:t>
                      </a:r>
                      <a:endParaRPr lang="tr-TR" sz="17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&lt;p&gt;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&lt;/p&gt;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700" dirty="0" err="1"/>
                        <a:t>Paragraph</a:t>
                      </a:r>
                      <a:r>
                        <a:rPr lang="tr-TR" sz="1700" dirty="0"/>
                        <a:t>: Paragraf etiketi. Kapatma etiketi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700" dirty="0"/>
                        <a:t>kullanılmaya bilir. </a:t>
                      </a:r>
                      <a:r>
                        <a:rPr lang="tr-TR" sz="1700" dirty="0" err="1"/>
                        <a:t>Align</a:t>
                      </a:r>
                      <a:r>
                        <a:rPr lang="tr-TR" sz="1700" dirty="0"/>
                        <a:t> değeri varsayılan olarak </a:t>
                      </a:r>
                      <a:r>
                        <a:rPr lang="tr-TR" sz="1700" dirty="0" err="1"/>
                        <a:t>left</a:t>
                      </a:r>
                      <a:r>
                        <a:rPr lang="tr-TR" sz="1700" dirty="0"/>
                        <a:t> olup bu etiket bloğundan önce ve sonra </a:t>
                      </a:r>
                      <a:r>
                        <a:rPr lang="tr-TR" sz="1700" dirty="0" smtClean="0"/>
                        <a:t>bir satır </a:t>
                      </a:r>
                      <a:r>
                        <a:rPr lang="tr-TR" sz="1700" dirty="0"/>
                        <a:t>boş bırakılır. </a:t>
                      </a:r>
                      <a:endParaRPr lang="tr-TR" sz="17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&lt;div&gt;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&lt;/div&gt;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700" dirty="0" err="1"/>
                        <a:t>Division</a:t>
                      </a:r>
                      <a:r>
                        <a:rPr lang="tr-TR" sz="1700" dirty="0"/>
                        <a:t>: Bölüm Etiketi. Sayfada yeni bir bölüm </a:t>
                      </a:r>
                      <a:r>
                        <a:rPr lang="tr-TR" sz="1700" dirty="0" smtClean="0"/>
                        <a:t> açmada </a:t>
                      </a:r>
                      <a:r>
                        <a:rPr lang="tr-TR" sz="1700" dirty="0"/>
                        <a:t>kullanılır. </a:t>
                      </a:r>
                      <a:r>
                        <a:rPr lang="tr-TR" sz="1700" dirty="0" err="1"/>
                        <a:t>Align</a:t>
                      </a:r>
                      <a:r>
                        <a:rPr lang="tr-TR" sz="1700" dirty="0"/>
                        <a:t> özelliğinin varsayılan değeri </a:t>
                      </a:r>
                      <a:r>
                        <a:rPr lang="tr-TR" sz="1700" dirty="0" err="1"/>
                        <a:t>left</a:t>
                      </a:r>
                      <a:r>
                        <a:rPr lang="tr-TR" sz="1700" dirty="0"/>
                        <a:t> olup P etiketinde olduğu gibi bloktan </a:t>
                      </a:r>
                      <a:r>
                        <a:rPr lang="tr-TR" sz="1700" dirty="0" smtClean="0"/>
                        <a:t> </a:t>
                      </a:r>
                      <a:r>
                        <a:rPr kumimoji="0" lang="tr-TR" sz="1700" kern="1200" dirty="0" smtClean="0"/>
                        <a:t>önce ve sonra boş satır yoktur. </a:t>
                      </a:r>
                      <a:endParaRPr kumimoji="0" lang="tr-TR" sz="1700" kern="1200" dirty="0">
                        <a:solidFill>
                          <a:srgbClr val="000000"/>
                        </a:solidFill>
                        <a:latin typeface="BJKMLN+Tahoma"/>
                        <a:ea typeface="Times New Roman"/>
                        <a:cs typeface="BJKMLN+Tahoma"/>
                      </a:endParaRPr>
                    </a:p>
                  </a:txBody>
                  <a:tcPr marL="48730" marR="4873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Belge Biçim Etiketleri</a:t>
            </a:r>
            <a:br>
              <a:rPr lang="tr-TR" dirty="0" smtClean="0"/>
            </a:b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66730"/>
              </p:ext>
            </p:extLst>
          </p:nvPr>
        </p:nvGraphicFramePr>
        <p:xfrm>
          <a:off x="857250" y="1412776"/>
          <a:ext cx="7681935" cy="494189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7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İLK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b="1" dirty="0"/>
                        <a:t>SON ETİKET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b="1" dirty="0"/>
                        <a:t>AÇIKLAMA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6598" marR="4659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center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center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/>
                        <a:t>Arada yazılan metni ortalamada kullanılır. </a:t>
                      </a:r>
                      <a:r>
                        <a:rPr lang="tr-TR" sz="1400" dirty="0"/>
                        <a:t>Bunun yerine </a:t>
                      </a:r>
                      <a:r>
                        <a:rPr lang="tr-TR" sz="1400" dirty="0" smtClean="0"/>
                        <a:t> </a:t>
                      </a:r>
                      <a:r>
                        <a:rPr lang="tr-TR" sz="1400" b="1" dirty="0" smtClean="0">
                          <a:solidFill>
                            <a:srgbClr val="7030A0"/>
                          </a:solidFill>
                        </a:rPr>
                        <a:t>&lt;div </a:t>
                      </a:r>
                      <a:r>
                        <a:rPr lang="tr-TR" sz="1400" b="1" dirty="0" err="1" smtClean="0">
                          <a:solidFill>
                            <a:srgbClr val="7030A0"/>
                          </a:solidFill>
                        </a:rPr>
                        <a:t>align</a:t>
                      </a:r>
                      <a:r>
                        <a:rPr lang="tr-TR" sz="1400" b="1" dirty="0">
                          <a:solidFill>
                            <a:srgbClr val="7030A0"/>
                          </a:solidFill>
                        </a:rPr>
                        <a:t>=”</a:t>
                      </a:r>
                      <a:r>
                        <a:rPr lang="tr-TR" sz="1400" b="1" dirty="0" err="1">
                          <a:solidFill>
                            <a:srgbClr val="7030A0"/>
                          </a:solidFill>
                        </a:rPr>
                        <a:t>center</a:t>
                      </a:r>
                      <a:r>
                        <a:rPr lang="tr-TR" sz="1400" b="1" dirty="0" smtClean="0">
                          <a:solidFill>
                            <a:srgbClr val="7030A0"/>
                          </a:solidFill>
                        </a:rPr>
                        <a:t>”&gt; &lt;/div&gt; </a:t>
                      </a:r>
                      <a:r>
                        <a:rPr lang="tr-TR" sz="1400" dirty="0" smtClean="0"/>
                        <a:t>de kullanılabilir</a:t>
                      </a:r>
                      <a:r>
                        <a:rPr lang="tr-TR" sz="1400" dirty="0"/>
                        <a:t>. </a:t>
                      </a:r>
                      <a:endParaRPr lang="tr-TR" sz="16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br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veya 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br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 /&gt;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Yok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Line</a:t>
                      </a:r>
                      <a:r>
                        <a:rPr lang="tr-TR" sz="1800" dirty="0"/>
                        <a:t> Break: Satır kırma etiketi. </a:t>
                      </a:r>
                      <a:endParaRPr lang="tr-TR" sz="20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hr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veya 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hr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 /&gt;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Yok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err="1"/>
                        <a:t>Horizontal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Rule</a:t>
                      </a:r>
                      <a:r>
                        <a:rPr lang="tr-TR" sz="1800" dirty="0"/>
                        <a:t>: Yatay çizgi etiketi </a:t>
                      </a:r>
                      <a:endParaRPr lang="tr-TR" sz="20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basefont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Yok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/>
                        <a:t>Sayfanın genel metin büyüklüğünü ve rengini değiştirmede kullanılır. size, </a:t>
                      </a:r>
                      <a:r>
                        <a:rPr lang="tr-TR" sz="1800" dirty="0" err="1"/>
                        <a:t>color</a:t>
                      </a:r>
                      <a:r>
                        <a:rPr lang="tr-TR" sz="1800" dirty="0"/>
                        <a:t> özellikleri vardır. </a:t>
                      </a:r>
                      <a:endParaRPr lang="tr-TR" sz="20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&lt;font&gt;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&lt;/font&gt;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/>
                        <a:t>Bir metin bloğunun büyüklüğünü, rengini ve biçimini ayarlamada kullanılır. </a:t>
                      </a:r>
                      <a:endParaRPr lang="tr-TR" sz="20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tr-TR" sz="1800" b="1" dirty="0" err="1" smtClean="0">
                          <a:solidFill>
                            <a:srgbClr val="C00000"/>
                          </a:solidFill>
                        </a:rPr>
                        <a:t>big</a:t>
                      </a:r>
                      <a:r>
                        <a:rPr lang="tr-TR" sz="18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&lt;/</a:t>
                      </a:r>
                      <a:r>
                        <a:rPr kumimoji="0" lang="tr-TR" sz="1800" b="1" kern="1200" dirty="0" err="1" smtClean="0">
                          <a:solidFill>
                            <a:srgbClr val="C00000"/>
                          </a:solidFill>
                        </a:rPr>
                        <a:t>big</a:t>
                      </a: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&gt;</a:t>
                      </a:r>
                      <a:endParaRPr lang="tr-TR" sz="1800" b="1" dirty="0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Kullanıldığı alanda geçerli olan </a:t>
                      </a:r>
                      <a:r>
                        <a:rPr kumimoji="0" lang="tr-TR" sz="1800" kern="1200" dirty="0" smtClean="0"/>
                        <a:t>fontun büyüklüğünün 1 derece büyüğünü yazmada kullanılır</a:t>
                      </a:r>
                      <a:r>
                        <a:rPr lang="tr-TR" sz="1800" dirty="0" smtClean="0"/>
                        <a:t> </a:t>
                      </a:r>
                      <a:endParaRPr lang="tr-TR" sz="20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8730" marR="4873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57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kumimoji="0" lang="tr-TR" sz="1800" b="1" kern="1200" dirty="0" err="1" smtClean="0">
                          <a:solidFill>
                            <a:srgbClr val="C00000"/>
                          </a:solidFill>
                        </a:rPr>
                        <a:t>small</a:t>
                      </a: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&gt;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BJLKHI+CourierNewPSMT"/>
                        <a:ea typeface="Times New Roman"/>
                        <a:cs typeface="BJLKHI+CourierNewPSMT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&lt;/</a:t>
                      </a:r>
                      <a:r>
                        <a:rPr kumimoji="0" lang="tr-TR" sz="1800" b="1" kern="1200" dirty="0" err="1" smtClean="0">
                          <a:solidFill>
                            <a:srgbClr val="C00000"/>
                          </a:solidFill>
                        </a:rPr>
                        <a:t>small</a:t>
                      </a:r>
                      <a:r>
                        <a:rPr kumimoji="0" lang="tr-TR" sz="1800" b="1" kern="1200" dirty="0" smtClean="0">
                          <a:solidFill>
                            <a:srgbClr val="C00000"/>
                          </a:solidFill>
                        </a:rPr>
                        <a:t>&gt;</a:t>
                      </a:r>
                      <a:endParaRPr kumimoji="0" lang="tr-TR" sz="1800" b="1" kern="1200" dirty="0">
                        <a:solidFill>
                          <a:srgbClr val="C00000"/>
                        </a:solidFill>
                        <a:latin typeface="BJLKHI+CourierNewPSMT"/>
                        <a:ea typeface="Times New Roman"/>
                        <a:cs typeface="BJLKHI+CourierNewPSMT"/>
                      </a:endParaRPr>
                    </a:p>
                  </a:txBody>
                  <a:tcPr marL="48730" marR="4873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kern="1200" dirty="0" smtClean="0"/>
                        <a:t>Kullanıldığı alanda geçerli olan fontun büyüklüğünün 1 derece büyüğünü yazmada kullanılır</a:t>
                      </a:r>
                      <a:endParaRPr kumimoji="0" lang="tr-TR" sz="1800" kern="1200" dirty="0">
                        <a:solidFill>
                          <a:srgbClr val="000000"/>
                        </a:solidFill>
                        <a:latin typeface="BJKMLN+Tahoma"/>
                        <a:ea typeface="Times New Roman"/>
                        <a:cs typeface="BJKMLN+Tahoma"/>
                      </a:endParaRPr>
                    </a:p>
                  </a:txBody>
                  <a:tcPr marL="48730" marR="4873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989138"/>
            <a:ext cx="8229600" cy="16764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pic>
        <p:nvPicPr>
          <p:cNvPr id="34820" name="Picture 4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348880"/>
            <a:ext cx="8136904" cy="35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4824412" cy="3886200"/>
          </a:xfrm>
        </p:spPr>
        <p:txBody>
          <a:bodyPr/>
          <a:lstStyle/>
          <a:p>
            <a:pPr eaLnBrk="1" hangingPunct="1"/>
            <a:r>
              <a:rPr lang="tr-TR" sz="2400" smtClean="0"/>
              <a:t>Dosyayı “sayfa2.htm” olarak kaydedin.</a:t>
            </a:r>
          </a:p>
          <a:p>
            <a:pPr eaLnBrk="1" hangingPunct="1"/>
            <a:r>
              <a:rPr lang="tr-TR" sz="2400" smtClean="0"/>
              <a:t>Kaydettiğimiz dosyayı açtığımızda :</a:t>
            </a:r>
          </a:p>
          <a:p>
            <a:pPr eaLnBrk="1" hangingPunct="1">
              <a:buFont typeface="Wingdings" pitchFamily="2" charset="2"/>
              <a:buNone/>
            </a:pPr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tr-TR" sz="2400" smtClean="0"/>
          </a:p>
          <a:p>
            <a:pPr eaLnBrk="1" hangingPunct="1"/>
            <a:endParaRPr lang="en-US" sz="2400" smtClean="0"/>
          </a:p>
        </p:txBody>
      </p:sp>
      <p:pic>
        <p:nvPicPr>
          <p:cNvPr id="35844" name="Picture 4" descr="ekran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376363"/>
            <a:ext cx="2760662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305800" cy="8382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pic>
        <p:nvPicPr>
          <p:cNvPr id="37892" name="Picture 4" descr="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202487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229600" cy="914400"/>
          </a:xfrm>
        </p:spPr>
        <p:txBody>
          <a:bodyPr/>
          <a:lstStyle/>
          <a:p>
            <a:pPr eaLnBrk="1" hangingPunct="1"/>
            <a:r>
              <a:rPr lang="tr-TR" sz="2400" dirty="0" smtClean="0"/>
              <a:t>Dosyayı “sayfa3.htm” olarak kaydedin.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38916" name="Picture 4" descr="ekran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924175"/>
            <a:ext cx="5392738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74676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Başladığınız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etiketi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sonlandırmayı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sakın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unutmayın</a:t>
            </a:r>
            <a:r>
              <a:rPr lang="en-US" sz="2400" dirty="0" smtClean="0">
                <a:solidFill>
                  <a:srgbClr val="FF0000"/>
                </a:solidFill>
              </a:rPr>
              <a:t> ! </a:t>
            </a:r>
          </a:p>
        </p:txBody>
      </p:sp>
      <p:pic>
        <p:nvPicPr>
          <p:cNvPr id="39940" name="Picture 4" descr="dik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844675"/>
            <a:ext cx="311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9750" y="2349500"/>
            <a:ext cx="563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/>
              <a:t>B</a:t>
            </a:r>
            <a:r>
              <a:rPr lang="en-US" sz="2400" dirty="0" err="1"/>
              <a:t>ir</a:t>
            </a:r>
            <a:r>
              <a:rPr lang="en-US" sz="2400" dirty="0"/>
              <a:t> html </a:t>
            </a:r>
            <a:r>
              <a:rPr lang="en-US" sz="2400" dirty="0" err="1"/>
              <a:t>dökümanını</a:t>
            </a:r>
            <a:r>
              <a:rPr lang="en-US" sz="2400" dirty="0"/>
              <a:t> </a:t>
            </a:r>
            <a:r>
              <a:rPr lang="en-US" sz="2400" dirty="0" err="1"/>
              <a:t>açtığımızda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ekran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farenin</a:t>
            </a:r>
            <a:r>
              <a:rPr lang="en-US" sz="2400" dirty="0"/>
              <a:t> </a:t>
            </a:r>
            <a:r>
              <a:rPr lang="en-US" sz="2400" dirty="0" err="1"/>
              <a:t>sağ</a:t>
            </a:r>
            <a:r>
              <a:rPr lang="en-US" sz="2400" dirty="0"/>
              <a:t> </a:t>
            </a:r>
            <a:r>
              <a:rPr lang="en-US" sz="2400" dirty="0" err="1"/>
              <a:t>tuşuna</a:t>
            </a:r>
            <a:r>
              <a:rPr lang="en-US" sz="2400" dirty="0"/>
              <a:t> </a:t>
            </a:r>
            <a:r>
              <a:rPr lang="en-US" sz="2400" dirty="0" err="1"/>
              <a:t>tıklayıp</a:t>
            </a:r>
            <a:r>
              <a:rPr lang="en-US" sz="2400" dirty="0"/>
              <a:t> </a:t>
            </a:r>
            <a:r>
              <a:rPr lang="tr-TR" sz="2400" dirty="0"/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rgbClr val="0000FF"/>
                </a:solidFill>
              </a:rPr>
              <a:t>    </a:t>
            </a:r>
            <a:r>
              <a:rPr lang="en-US" sz="2400" i="1" dirty="0" err="1">
                <a:solidFill>
                  <a:srgbClr val="0000FF"/>
                </a:solidFill>
              </a:rPr>
              <a:t>kaynağı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 err="1">
                <a:solidFill>
                  <a:srgbClr val="0000FF"/>
                </a:solidFill>
              </a:rPr>
              <a:t>görüntüle</a:t>
            </a:r>
            <a:r>
              <a:rPr lang="tr-TR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/</a:t>
            </a:r>
            <a:r>
              <a:rPr lang="tr-TR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view source</a:t>
            </a:r>
            <a:r>
              <a:rPr lang="tr-TR" sz="2400" i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'u </a:t>
            </a:r>
            <a:r>
              <a:rPr lang="en-US" sz="2400" dirty="0" err="1"/>
              <a:t>seçtiğimizde</a:t>
            </a:r>
            <a:r>
              <a:rPr lang="en-US" sz="2400" dirty="0"/>
              <a:t> Internet Explorer </a:t>
            </a:r>
            <a:r>
              <a:rPr lang="en-US" sz="2400" dirty="0" err="1"/>
              <a:t>için</a:t>
            </a:r>
            <a:r>
              <a:rPr lang="en-US" sz="2400" dirty="0"/>
              <a:t> Notepad, Netscape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kendi</a:t>
            </a:r>
            <a:r>
              <a:rPr lang="en-US" sz="2400" dirty="0"/>
              <a:t> Source </a:t>
            </a:r>
            <a:r>
              <a:rPr lang="en-US" sz="2400" dirty="0" err="1"/>
              <a:t>Viewer'ı</a:t>
            </a:r>
            <a:r>
              <a:rPr lang="en-US" sz="2400" dirty="0"/>
              <a:t> </a:t>
            </a:r>
            <a:r>
              <a:rPr lang="en-US" sz="2400" dirty="0" err="1"/>
              <a:t>açılacak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bize</a:t>
            </a:r>
            <a:r>
              <a:rPr lang="en-US" sz="2400" dirty="0"/>
              <a:t> o </a:t>
            </a:r>
            <a:r>
              <a:rPr lang="en-US" sz="2400" dirty="0" err="1"/>
              <a:t>sayfanın</a:t>
            </a:r>
            <a:r>
              <a:rPr lang="en-US" sz="2400" dirty="0"/>
              <a:t> </a:t>
            </a:r>
            <a:r>
              <a:rPr lang="en-US" sz="2400" dirty="0" err="1"/>
              <a:t>kodunu</a:t>
            </a:r>
            <a:r>
              <a:rPr lang="en-US" sz="2400" dirty="0"/>
              <a:t> </a:t>
            </a:r>
            <a:r>
              <a:rPr lang="en-US" sz="2400" dirty="0" err="1"/>
              <a:t>gösterecektir</a:t>
            </a:r>
            <a:r>
              <a:rPr lang="en-US" sz="2400" dirty="0"/>
              <a:t>. </a:t>
            </a:r>
          </a:p>
        </p:txBody>
      </p:sp>
      <p:pic>
        <p:nvPicPr>
          <p:cNvPr id="39942" name="Picture 6" descr="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305050"/>
            <a:ext cx="2551112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Metin Biçimleme</a:t>
            </a:r>
          </a:p>
        </p:txBody>
      </p:sp>
      <p:pic>
        <p:nvPicPr>
          <p:cNvPr id="40963" name="Picture 3" descr="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17713"/>
            <a:ext cx="68373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b="1" smtClean="0"/>
              <a:t>Metin Biçimlendirme Etiketlerinin Kullanımı</a:t>
            </a:r>
          </a:p>
        </p:txBody>
      </p:sp>
      <p:sp>
        <p:nvSpPr>
          <p:cNvPr id="419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sz="1800" b="1" dirty="0" smtClean="0"/>
          </a:p>
          <a:p>
            <a:pPr eaLnBrk="1" hangingPunct="1"/>
            <a:r>
              <a:rPr lang="tr-TR" sz="1800" b="1" dirty="0" smtClean="0"/>
              <a:t>&lt;HTML&gt;  &lt;HEAD&gt; &lt;TITLE&gt;Metin Biçimleri (005_text.htm)&lt;/TITLE&gt; &lt;/HEAD&gt;</a:t>
            </a:r>
          </a:p>
          <a:p>
            <a:pPr eaLnBrk="1" hangingPunct="1"/>
            <a:r>
              <a:rPr lang="tr-TR" sz="1800" b="1" dirty="0" smtClean="0"/>
              <a:t>&lt;BODY&gt;</a:t>
            </a:r>
          </a:p>
          <a:p>
            <a:pPr eaLnBrk="1" hangingPunct="1"/>
            <a:r>
              <a:rPr lang="tr-TR" sz="1800" b="1" dirty="0" smtClean="0"/>
              <a:t>&lt;H1&gt;Metin Biçimleri (005_text.htm)&lt;/H1&gt;</a:t>
            </a:r>
          </a:p>
          <a:p>
            <a:pPr eaLnBrk="1" hangingPunct="1"/>
            <a:r>
              <a:rPr lang="tr-TR" sz="1800" b="1" dirty="0" smtClean="0"/>
              <a:t>&lt;STRONG&gt;Güçlü Vurgu STRONG (</a:t>
            </a:r>
            <a:r>
              <a:rPr lang="tr-TR" sz="1800" b="1" dirty="0" err="1" smtClean="0"/>
              <a:t>Strong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Emphasis</a:t>
            </a:r>
            <a:r>
              <a:rPr lang="tr-TR" sz="1800" b="1" dirty="0" smtClean="0"/>
              <a:t>) Metni&lt;/STRONG&gt;</a:t>
            </a:r>
          </a:p>
          <a:p>
            <a:pPr eaLnBrk="1" hangingPunct="1"/>
            <a:r>
              <a:rPr lang="tr-TR" sz="1800" b="1" dirty="0" smtClean="0"/>
              <a:t>&lt;BR&gt;</a:t>
            </a:r>
          </a:p>
          <a:p>
            <a:pPr eaLnBrk="1" hangingPunct="1"/>
            <a:r>
              <a:rPr lang="tr-TR" sz="1800" b="1" dirty="0" smtClean="0"/>
              <a:t>&lt;B&gt;Kalın B (</a:t>
            </a:r>
            <a:r>
              <a:rPr lang="tr-TR" sz="1800" b="1" dirty="0" err="1" smtClean="0"/>
              <a:t>Bolt</a:t>
            </a:r>
            <a:r>
              <a:rPr lang="tr-TR" sz="1800" b="1" dirty="0" smtClean="0"/>
              <a:t>) Gibi Gözüküyor.&lt;/B&gt;</a:t>
            </a:r>
          </a:p>
          <a:p>
            <a:pPr eaLnBrk="1" hangingPunct="1"/>
            <a:r>
              <a:rPr lang="tr-TR" sz="1800" b="1" dirty="0" smtClean="0"/>
              <a:t>&lt;!--Bir sonraki etiket yatay çizgi oluşturur.--&gt;</a:t>
            </a:r>
          </a:p>
          <a:p>
            <a:pPr eaLnBrk="1" hangingPunct="1"/>
            <a:r>
              <a:rPr lang="tr-TR" sz="1800" b="1" dirty="0" smtClean="0"/>
              <a:t>&lt;HR&gt;</a:t>
            </a:r>
          </a:p>
          <a:p>
            <a:pPr eaLnBrk="1" hangingPunct="1"/>
            <a:r>
              <a:rPr lang="tr-TR" sz="1800" b="1" dirty="0" smtClean="0"/>
              <a:t>&lt;EM&gt;Vurgu EM (</a:t>
            </a:r>
            <a:r>
              <a:rPr lang="tr-TR" sz="1800" b="1" dirty="0" err="1" smtClean="0"/>
              <a:t>Emphasis</a:t>
            </a:r>
            <a:r>
              <a:rPr lang="tr-TR" sz="1800" b="1" dirty="0" smtClean="0"/>
              <a:t>) Metni&lt;/EM&gt;</a:t>
            </a:r>
          </a:p>
          <a:p>
            <a:pPr eaLnBrk="1" hangingPunct="1"/>
            <a:r>
              <a:rPr lang="tr-TR" sz="1800" b="1" dirty="0" smtClean="0"/>
              <a:t>&lt;BR&gt;&lt;I&gt;İtalik I (</a:t>
            </a:r>
            <a:r>
              <a:rPr lang="tr-TR" sz="1800" b="1" dirty="0" err="1" smtClean="0"/>
              <a:t>Italic</a:t>
            </a:r>
            <a:r>
              <a:rPr lang="tr-TR" sz="1800" b="1" dirty="0" smtClean="0"/>
              <a:t>) Gibi Gözüküyor.&lt;/I&gt;</a:t>
            </a:r>
          </a:p>
          <a:p>
            <a:pPr eaLnBrk="1" hangingPunct="1"/>
            <a:r>
              <a:rPr lang="tr-TR" sz="1800" b="1" dirty="0" smtClean="0"/>
              <a:t>&lt;HR&gt;</a:t>
            </a:r>
          </a:p>
          <a:p>
            <a:pPr eaLnBrk="1" hangingPunct="1"/>
            <a:endParaRPr lang="tr-TR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Bir Web Sayfasının Genel Yapısı</a:t>
            </a:r>
            <a:br>
              <a:rPr lang="tr-TR" sz="4000" b="1" dirty="0" smtClean="0"/>
            </a:br>
            <a:endParaRPr lang="tr-TR" sz="40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5000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tr-TR" sz="1600" dirty="0">
                <a:solidFill>
                  <a:srgbClr val="C00000"/>
                </a:solidFill>
              </a:rPr>
              <a:t> &lt;!DOCTYPE html&gt;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&lt;html&gt;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  &lt;</a:t>
            </a:r>
            <a:r>
              <a:rPr lang="tr-TR" sz="1600" dirty="0" err="1" smtClean="0">
                <a:solidFill>
                  <a:srgbClr val="C00000"/>
                </a:solidFill>
              </a:rPr>
              <a:t>head</a:t>
            </a:r>
            <a:r>
              <a:rPr lang="tr-TR" sz="1600" dirty="0" smtClean="0">
                <a:solidFill>
                  <a:srgbClr val="C00000"/>
                </a:solidFill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               başlık metni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 &lt;/</a:t>
            </a:r>
            <a:r>
              <a:rPr lang="tr-TR" sz="1600" dirty="0" err="1" smtClean="0">
                <a:solidFill>
                  <a:srgbClr val="C00000"/>
                </a:solidFill>
              </a:rPr>
              <a:t>head</a:t>
            </a:r>
            <a:r>
              <a:rPr lang="tr-TR" sz="1600" dirty="0" smtClean="0">
                <a:solidFill>
                  <a:srgbClr val="C00000"/>
                </a:solidFill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 &lt;body&gt;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              body metni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     &lt;/body&gt;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    &lt;/html&gt;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sz="13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000" b="1" dirty="0" smtClean="0"/>
              <a:t>Not: </a:t>
            </a:r>
            <a:r>
              <a:rPr lang="tr-TR" sz="2000" dirty="0" smtClean="0"/>
              <a:t>Web Sayfaları &lt;HTML&gt; etiketinden önce DTD (</a:t>
            </a:r>
            <a:r>
              <a:rPr lang="tr-TR" sz="2000" dirty="0" err="1" smtClean="0"/>
              <a:t>Document</a:t>
            </a:r>
            <a:r>
              <a:rPr lang="tr-TR" sz="2000" dirty="0" smtClean="0"/>
              <a:t> </a:t>
            </a:r>
            <a:r>
              <a:rPr lang="tr-TR" sz="2000" dirty="0" err="1" smtClean="0"/>
              <a:t>Type</a:t>
            </a:r>
            <a:r>
              <a:rPr lang="tr-TR" sz="2000" dirty="0" smtClean="0"/>
              <a:t> Definition) başvurusu içerir. Bu başvuru HTML </a:t>
            </a:r>
            <a:r>
              <a:rPr lang="tr-TR" sz="2000" dirty="0" err="1" smtClean="0"/>
              <a:t>nin</a:t>
            </a:r>
            <a:r>
              <a:rPr lang="tr-TR" sz="2000" dirty="0" smtClean="0"/>
              <a:t> versiyonunu bildirir.</a:t>
            </a:r>
            <a:r>
              <a:rPr lang="tr-TR" sz="2000" dirty="0"/>
              <a:t> DOCTYPE tanımlaması </a:t>
            </a:r>
            <a:r>
              <a:rPr lang="tr-TR" sz="2000" dirty="0" smtClean="0"/>
              <a:t>yapılmamış ise web sayfası </a:t>
            </a:r>
            <a:r>
              <a:rPr lang="tr-TR" sz="2000" dirty="0"/>
              <a:t>tarayıcının var olan eski kurallarına göre </a:t>
            </a:r>
            <a:r>
              <a:rPr lang="tr-TR" sz="2000" dirty="0" smtClean="0"/>
              <a:t>değerlendirilir ve gösterilir.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sz="1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200" b="1" dirty="0" smtClean="0"/>
              <a:t>Case-</a:t>
            </a:r>
            <a:r>
              <a:rPr lang="tr-TR" sz="2200" b="1" dirty="0" err="1" smtClean="0"/>
              <a:t>Insensitive</a:t>
            </a:r>
            <a:r>
              <a:rPr lang="tr-TR" sz="2200" b="1" dirty="0" smtClean="0"/>
              <a:t>: </a:t>
            </a:r>
            <a:r>
              <a:rPr lang="tr-TR" sz="2200" dirty="0" smtClean="0"/>
              <a:t>HTML büyük küçük harfe duyarsızdır. &lt;BODY&gt; ile &lt;</a:t>
            </a:r>
            <a:r>
              <a:rPr lang="tr-TR" sz="2200" dirty="0" err="1" smtClean="0"/>
              <a:t>bOdy</a:t>
            </a:r>
            <a:r>
              <a:rPr lang="tr-TR" sz="2200" dirty="0" smtClean="0"/>
              <a:t>&gt; etiketleri arasında bir fark yoktur.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457200" y="1571625"/>
            <a:ext cx="8229600" cy="257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b="1" smtClean="0"/>
              <a:t>Metin Biçimlendirme Etiketlerinin Kullanımı</a:t>
            </a:r>
          </a:p>
        </p:txBody>
      </p:sp>
      <p:sp>
        <p:nvSpPr>
          <p:cNvPr id="4301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1800" b="1" smtClean="0"/>
              <a:t>&lt;PRE&gt;</a:t>
            </a:r>
          </a:p>
          <a:p>
            <a:pPr eaLnBrk="1" hangingPunct="1"/>
            <a:r>
              <a:rPr lang="tr-TR" sz="1800" b="1" smtClean="0"/>
              <a:t>Bu Metin PRE (Preformatted) Etiketi Kullanılarak Yazılan</a:t>
            </a:r>
          </a:p>
          <a:p>
            <a:pPr eaLnBrk="1" hangingPunct="1"/>
            <a:r>
              <a:rPr lang="tr-TR" sz="1800" b="1" smtClean="0"/>
              <a:t>Metindir.</a:t>
            </a:r>
          </a:p>
          <a:p>
            <a:pPr eaLnBrk="1" hangingPunct="1"/>
            <a:r>
              <a:rPr lang="tr-TR" sz="1800" b="1" smtClean="0"/>
              <a:t>Başka Bir Satır ve biraz boşluk&lt;BR&gt; &lt;/PRE&gt;</a:t>
            </a:r>
          </a:p>
          <a:p>
            <a:pPr eaLnBrk="1" hangingPunct="1"/>
            <a:r>
              <a:rPr lang="tr-TR" sz="1800" b="1" smtClean="0"/>
              <a:t>&lt;HR&gt;</a:t>
            </a:r>
          </a:p>
          <a:p>
            <a:pPr eaLnBrk="1" hangingPunct="1"/>
            <a:r>
              <a:rPr lang="tr-TR" sz="1800" b="1" smtClean="0"/>
              <a:t>Birkaç Metin Yazalım.            </a:t>
            </a:r>
          </a:p>
          <a:p>
            <a:pPr eaLnBrk="1" hangingPunct="1"/>
            <a:r>
              <a:rPr lang="tr-TR" sz="1800" b="1" smtClean="0"/>
              <a:t>&lt;BR&gt;Bu Satırdan Önce Bir BR etiketi Var.</a:t>
            </a:r>
          </a:p>
          <a:p>
            <a:pPr eaLnBrk="1" hangingPunct="1"/>
            <a:r>
              <a:rPr lang="tr-TR" sz="1800" b="1" smtClean="0"/>
              <a:t>&lt;P&gt;Bu Satırdan Önce P Etiketi Var.&lt;/P&gt;</a:t>
            </a:r>
          </a:p>
          <a:p>
            <a:pPr eaLnBrk="1" hangingPunct="1"/>
            <a:r>
              <a:rPr lang="tr-TR" sz="1800" b="1" smtClean="0"/>
              <a:t>Birkaç Metin Daha</a:t>
            </a:r>
          </a:p>
          <a:p>
            <a:pPr eaLnBrk="1" hangingPunct="1"/>
            <a:r>
              <a:rPr lang="tr-TR" sz="1800" b="1" smtClean="0"/>
              <a:t>&lt;DIV&gt;Bu Satırdan Önce DIV Etiketi Var.&lt;/DIV&gt;</a:t>
            </a:r>
          </a:p>
          <a:p>
            <a:pPr eaLnBrk="1" hangingPunct="1"/>
            <a:r>
              <a:rPr lang="tr-TR" sz="1800" b="1" smtClean="0"/>
              <a:t>Bu Kadar Metin Yeter.</a:t>
            </a:r>
          </a:p>
          <a:p>
            <a:pPr eaLnBrk="1" hangingPunct="1"/>
            <a:r>
              <a:rPr lang="tr-TR" sz="1800" b="1" smtClean="0"/>
              <a:t>&lt;HR&gt;</a:t>
            </a:r>
          </a:p>
          <a:p>
            <a:pPr eaLnBrk="1" hangingPunct="1"/>
            <a:r>
              <a:rPr lang="tr-TR" sz="1800" b="1" smtClean="0"/>
              <a:t>&lt;/BODY&gt;</a:t>
            </a:r>
          </a:p>
          <a:p>
            <a:pPr eaLnBrk="1" hangingPunct="1"/>
            <a:r>
              <a:rPr lang="tr-TR" sz="1800" b="1" smtClean="0"/>
              <a:t>&lt;/HTML&gt; </a:t>
            </a:r>
          </a:p>
          <a:p>
            <a:pPr eaLnBrk="1" hangingPunct="1"/>
            <a:endParaRPr lang="tr-TR" sz="1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b="1" smtClean="0"/>
              <a:t>Metin Biçimlendirme Etiketlerinin Kullanımı</a:t>
            </a:r>
          </a:p>
        </p:txBody>
      </p:sp>
      <p:sp>
        <p:nvSpPr>
          <p:cNvPr id="440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sz="180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928813"/>
            <a:ext cx="3725862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24300" y="1866900"/>
            <a:ext cx="2971800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Fontlar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/>
            <a:r>
              <a:rPr lang="tr-TR" sz="2000" b="1" dirty="0" smtClean="0">
                <a:solidFill>
                  <a:srgbClr val="C00000"/>
                </a:solidFill>
              </a:rPr>
              <a:t>&lt;</a:t>
            </a:r>
            <a:r>
              <a:rPr lang="tr-TR" sz="2000" b="1" dirty="0" err="1" smtClean="0">
                <a:solidFill>
                  <a:srgbClr val="C00000"/>
                </a:solidFill>
              </a:rPr>
              <a:t>basefont</a:t>
            </a:r>
            <a:r>
              <a:rPr lang="tr-TR" sz="2000" b="1" dirty="0" smtClean="0">
                <a:solidFill>
                  <a:srgbClr val="C00000"/>
                </a:solidFill>
              </a:rPr>
              <a:t>&gt; Etiketi</a:t>
            </a:r>
          </a:p>
          <a:p>
            <a:pPr eaLnBrk="1" hangingPunct="1"/>
            <a:r>
              <a:rPr lang="tr-TR" sz="2000" dirty="0" smtClean="0"/>
              <a:t>Sayfada başlık olmayan metnin varsayılan fontuna işaret eder. &lt;</a:t>
            </a:r>
            <a:r>
              <a:rPr lang="tr-TR" sz="2000" dirty="0" err="1" smtClean="0"/>
              <a:t>basefont</a:t>
            </a:r>
            <a:r>
              <a:rPr lang="tr-TR" sz="2000" dirty="0" smtClean="0"/>
              <a:t>&gt;’ un varsayılan font büyüklüğü 3 tür. Kullanıldığı bölümden sonra temel font değişir.</a:t>
            </a:r>
          </a:p>
          <a:p>
            <a:pPr eaLnBrk="1" hangingPunct="1"/>
            <a:endParaRPr lang="tr-TR" sz="2000" b="1" dirty="0" smtClean="0"/>
          </a:p>
          <a:p>
            <a:pPr eaLnBrk="1" hangingPunct="1"/>
            <a:r>
              <a:rPr lang="tr-TR" sz="2000" b="1" dirty="0" smtClean="0"/>
              <a:t>Örnek:</a:t>
            </a:r>
          </a:p>
          <a:p>
            <a:pPr eaLnBrk="1" hangingPunct="1"/>
            <a:endParaRPr lang="tr-TR" sz="2000" b="1" dirty="0" smtClean="0"/>
          </a:p>
          <a:p>
            <a:pPr marL="0" indent="0" eaLnBrk="1" hangingPunct="1">
              <a:buNone/>
            </a:pPr>
            <a:endParaRPr lang="tr-TR" sz="2000" dirty="0" smtClean="0"/>
          </a:p>
          <a:p>
            <a:pPr eaLnBrk="1" hangingPunct="1"/>
            <a:r>
              <a:rPr lang="tr-TR" sz="2000" dirty="0" smtClean="0"/>
              <a:t>yukarıdaki etiketten sonra sayfada metin büyüklüğü 5 ve rengi de kırmızı olacaktır. (Aksi belirtilmedikçe)</a:t>
            </a:r>
          </a:p>
          <a:p>
            <a:pPr eaLnBrk="1" hangingPunct="1"/>
            <a:endParaRPr lang="tr-TR" sz="2000" b="1" dirty="0" smtClean="0">
              <a:solidFill>
                <a:srgbClr val="C00000"/>
              </a:solidFill>
            </a:endParaRPr>
          </a:p>
          <a:p>
            <a:pPr eaLnBrk="1" hangingPunct="1"/>
            <a:endParaRPr lang="tr-TR" sz="2000" b="1" dirty="0" smtClean="0">
              <a:solidFill>
                <a:srgbClr val="C00000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683568" y="4077072"/>
            <a:ext cx="7344816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US" sz="2400" b="1" dirty="0" smtClean="0"/>
              <a:t>&lt;</a:t>
            </a:r>
            <a:r>
              <a:rPr lang="en-US" sz="2400" b="1" dirty="0" err="1" smtClean="0"/>
              <a:t>basefont</a:t>
            </a:r>
            <a:r>
              <a:rPr lang="en-US" sz="2400" b="1" dirty="0" smtClean="0"/>
              <a:t> size=</a:t>
            </a:r>
            <a:r>
              <a:rPr lang="tr-TR" sz="2400" b="1" dirty="0" smtClean="0"/>
              <a:t>"</a:t>
            </a:r>
            <a:r>
              <a:rPr lang="en-US" sz="2400" b="1" dirty="0" smtClean="0"/>
              <a:t>5</a:t>
            </a:r>
            <a:r>
              <a:rPr lang="tr-TR" sz="2400" b="1" dirty="0" smtClean="0"/>
              <a:t>"</a:t>
            </a:r>
            <a:r>
              <a:rPr lang="en-US" sz="2400" b="1" dirty="0" smtClean="0"/>
              <a:t> color=”red”&gt;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784"/>
            <a:ext cx="8229600" cy="3886200"/>
          </a:xfrm>
        </p:spPr>
        <p:txBody>
          <a:bodyPr/>
          <a:lstStyle/>
          <a:p>
            <a:pPr eaLnBrk="1" hangingPunct="1">
              <a:defRPr/>
            </a:pPr>
            <a:r>
              <a:rPr lang="tr-TR" sz="2400" b="1" dirty="0" smtClean="0">
                <a:solidFill>
                  <a:srgbClr val="C00000"/>
                </a:solidFill>
              </a:rPr>
              <a:t>&lt;font&gt; Etiketi</a:t>
            </a:r>
          </a:p>
          <a:p>
            <a:pPr eaLnBrk="1" hangingPunct="1">
              <a:defRPr/>
            </a:pPr>
            <a:r>
              <a:rPr lang="tr-TR" sz="2400" dirty="0" smtClean="0"/>
              <a:t>Bu etiketler arasında bulunan metnin font ayarlarının yapıldığı etikettir. Bu etiketin bazı özellikleri;</a:t>
            </a:r>
            <a:r>
              <a:rPr lang="en-US" sz="2400" dirty="0" smtClean="0"/>
              <a:t>Font </a:t>
            </a:r>
            <a:r>
              <a:rPr lang="en-US" sz="2400" dirty="0" err="1" smtClean="0"/>
              <a:t>etiketinin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kullanımı</a:t>
            </a:r>
            <a:r>
              <a:rPr lang="en-US" sz="2400" dirty="0" smtClean="0"/>
              <a:t> : 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tr-TR" sz="24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tr-TR" sz="24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face</a:t>
            </a:r>
            <a:r>
              <a:rPr lang="en-US" sz="2400" dirty="0" smtClean="0"/>
              <a:t>= </a:t>
            </a:r>
            <a:r>
              <a:rPr lang="en-US" sz="2400" dirty="0" err="1" smtClean="0"/>
              <a:t>yazıtipinin</a:t>
            </a:r>
            <a:r>
              <a:rPr lang="en-US" sz="2400" dirty="0" smtClean="0"/>
              <a:t> </a:t>
            </a:r>
            <a:r>
              <a:rPr lang="en-US" sz="2400" dirty="0" err="1" smtClean="0"/>
              <a:t>adı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arial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tahoma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verdana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 ...) </a:t>
            </a:r>
            <a:endParaRPr lang="tr-T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size</a:t>
            </a:r>
            <a:r>
              <a:rPr lang="en-US" sz="2400" dirty="0" smtClean="0"/>
              <a:t>= </a:t>
            </a:r>
            <a:r>
              <a:rPr lang="en-US" sz="2400" dirty="0" err="1" smtClean="0"/>
              <a:t>yazının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büyüklüğü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(1-7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arası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color</a:t>
            </a:r>
            <a:r>
              <a:rPr lang="en-US" sz="2400" dirty="0" smtClean="0"/>
              <a:t>= </a:t>
            </a:r>
            <a:r>
              <a:rPr lang="en-US" sz="2400" dirty="0" err="1" smtClean="0"/>
              <a:t>yazının</a:t>
            </a:r>
            <a:r>
              <a:rPr lang="en-US" sz="2400" dirty="0" smtClean="0"/>
              <a:t> </a:t>
            </a:r>
            <a:r>
              <a:rPr lang="en-US" sz="2400" dirty="0" err="1" smtClean="0"/>
              <a:t>rengi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(red, green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gibi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renklerin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ingilizce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karşılığı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yada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RGB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renk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değeri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Eğer</a:t>
            </a:r>
            <a:r>
              <a:rPr lang="en-US" sz="2400" dirty="0" smtClean="0"/>
              <a:t> </a:t>
            </a:r>
            <a:r>
              <a:rPr lang="en-US" sz="2400" dirty="0" err="1" smtClean="0"/>
              <a:t>kullanmak</a:t>
            </a:r>
            <a:r>
              <a:rPr lang="en-US" sz="2400" dirty="0" smtClean="0"/>
              <a:t> </a:t>
            </a:r>
            <a:r>
              <a:rPr lang="en-US" sz="2400" dirty="0" err="1" smtClean="0"/>
              <a:t>istediğiniz</a:t>
            </a:r>
            <a:r>
              <a:rPr lang="en-US" sz="2400" dirty="0" smtClean="0"/>
              <a:t> font </a:t>
            </a:r>
            <a:r>
              <a:rPr lang="en-US" sz="2400" dirty="0" err="1" smtClean="0"/>
              <a:t>bilgisayarınızda</a:t>
            </a:r>
            <a:r>
              <a:rPr lang="en-US" sz="2400" dirty="0" smtClean="0"/>
              <a:t> </a:t>
            </a:r>
            <a:r>
              <a:rPr lang="en-US" sz="2400" dirty="0" err="1" smtClean="0"/>
              <a:t>yüklü</a:t>
            </a:r>
            <a:r>
              <a:rPr lang="en-US" sz="2400" dirty="0" smtClean="0"/>
              <a:t> </a:t>
            </a:r>
            <a:r>
              <a:rPr lang="en-US" sz="2400" dirty="0" err="1" smtClean="0"/>
              <a:t>değilse</a:t>
            </a:r>
            <a:r>
              <a:rPr lang="en-US" sz="2400" dirty="0" smtClean="0"/>
              <a:t> font </a:t>
            </a:r>
            <a:r>
              <a:rPr lang="en-US" sz="2400" dirty="0" err="1" smtClean="0"/>
              <a:t>etiketi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biçimlemek</a:t>
            </a:r>
            <a:r>
              <a:rPr lang="en-US" sz="2400" dirty="0" smtClean="0"/>
              <a:t> </a:t>
            </a:r>
            <a:r>
              <a:rPr lang="en-US" sz="2400" dirty="0" err="1" smtClean="0"/>
              <a:t>istediğiniz</a:t>
            </a:r>
            <a:r>
              <a:rPr lang="en-US" sz="2400" dirty="0" smtClean="0"/>
              <a:t> </a:t>
            </a:r>
            <a:r>
              <a:rPr lang="en-US" sz="2400" dirty="0" err="1" smtClean="0"/>
              <a:t>metin</a:t>
            </a:r>
            <a:r>
              <a:rPr lang="en-US" sz="2400" dirty="0" smtClean="0"/>
              <a:t> </a:t>
            </a:r>
            <a:r>
              <a:rPr lang="en-US" sz="2400" dirty="0" err="1" smtClean="0"/>
              <a:t>browser'ın</a:t>
            </a:r>
            <a:r>
              <a:rPr lang="en-US" sz="2400" dirty="0" smtClean="0"/>
              <a:t> </a:t>
            </a:r>
            <a:r>
              <a:rPr lang="en-US" sz="2400" dirty="0" err="1" smtClean="0"/>
              <a:t>varsayılan</a:t>
            </a:r>
            <a:r>
              <a:rPr lang="en-US" sz="2400" dirty="0" smtClean="0"/>
              <a:t> </a:t>
            </a:r>
            <a:r>
              <a:rPr lang="en-US" sz="2400" dirty="0" err="1" smtClean="0"/>
              <a:t>fontu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gösterilecektir</a:t>
            </a:r>
            <a:r>
              <a:rPr lang="en-US" sz="2400" dirty="0" smtClean="0"/>
              <a:t>. </a:t>
            </a:r>
            <a:endParaRPr lang="tr-TR" sz="2400" dirty="0" smtClean="0"/>
          </a:p>
        </p:txBody>
      </p:sp>
      <p:sp>
        <p:nvSpPr>
          <p:cNvPr id="4" name="3 Dikdörtgen"/>
          <p:cNvSpPr/>
          <p:nvPr/>
        </p:nvSpPr>
        <p:spPr>
          <a:xfrm>
            <a:off x="929828" y="2852936"/>
            <a:ext cx="6572821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&lt;font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face="..." size="..." color="..."</a:t>
            </a:r>
            <a:r>
              <a:rPr lang="en-US" sz="2400" b="1" dirty="0">
                <a:solidFill>
                  <a:srgbClr val="C00000"/>
                </a:solidFill>
              </a:rPr>
              <a:t>&gt;...&lt;/font&gt; </a:t>
            </a:r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  <a:r>
              <a:rPr lang="tr-T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r-T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3075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  <a:r>
              <a:rPr lang="tr-T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r-T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29600" cy="5334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pic>
        <p:nvPicPr>
          <p:cNvPr id="49156" name="Picture 4" descr="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8708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kran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016224" cy="25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2000250"/>
            <a:ext cx="8229600" cy="3886200"/>
          </a:xfrm>
        </p:spPr>
        <p:txBody>
          <a:bodyPr/>
          <a:lstStyle/>
          <a:p>
            <a:pPr eaLnBrk="1" hangingPunct="1"/>
            <a:r>
              <a:rPr lang="tr-TR" sz="2400" b="1" dirty="0" smtClean="0">
                <a:solidFill>
                  <a:srgbClr val="C00000"/>
                </a:solidFill>
              </a:rPr>
              <a:t>&lt;BIG&gt; ve &lt;SMALL&gt; Etiketleri ve Bağlı Fontlar</a:t>
            </a:r>
          </a:p>
          <a:p>
            <a:pPr eaLnBrk="1" hangingPunct="1"/>
            <a:r>
              <a:rPr lang="tr-TR" sz="2400" dirty="0" smtClean="0"/>
              <a:t>Önceki örnekte &lt;FONT&gt; etiketi ile fontun büyüklüğünü ayarlamıştık font un size özelliğine +n veya –n değerlerini atayarak mevcut fontun n fazlası veya n eksiği olarak ayarlayabiliriz.</a:t>
            </a:r>
          </a:p>
          <a:p>
            <a:pPr eaLnBrk="1" hangingPunct="1"/>
            <a:endParaRPr lang="tr-TR" sz="2400" dirty="0" smtClean="0"/>
          </a:p>
          <a:p>
            <a:pPr eaLnBrk="1" hangingPunct="1"/>
            <a:r>
              <a:rPr lang="tr-TR" sz="2400" b="1" dirty="0" smtClean="0">
                <a:solidFill>
                  <a:srgbClr val="0070C0"/>
                </a:solidFill>
              </a:rPr>
              <a:t>&lt;</a:t>
            </a:r>
            <a:r>
              <a:rPr lang="tr-TR" sz="2400" b="1" dirty="0" err="1" smtClean="0">
                <a:solidFill>
                  <a:srgbClr val="0070C0"/>
                </a:solidFill>
              </a:rPr>
              <a:t>big</a:t>
            </a:r>
            <a:r>
              <a:rPr lang="tr-TR" sz="2400" b="1" dirty="0" smtClean="0">
                <a:solidFill>
                  <a:srgbClr val="0070C0"/>
                </a:solidFill>
              </a:rPr>
              <a:t>&gt;</a:t>
            </a:r>
            <a:r>
              <a:rPr lang="tr-TR" sz="2400" dirty="0" smtClean="0">
                <a:solidFill>
                  <a:srgbClr val="0070C0"/>
                </a:solidFill>
              </a:rPr>
              <a:t> </a:t>
            </a:r>
            <a:r>
              <a:rPr lang="tr-TR" sz="2400" dirty="0" smtClean="0"/>
              <a:t>ve </a:t>
            </a:r>
            <a:r>
              <a:rPr lang="tr-TR" sz="2400" b="1" dirty="0" smtClean="0">
                <a:solidFill>
                  <a:srgbClr val="0070C0"/>
                </a:solidFill>
              </a:rPr>
              <a:t>&lt;</a:t>
            </a:r>
            <a:r>
              <a:rPr lang="tr-TR" sz="2400" b="1" dirty="0" err="1" smtClean="0">
                <a:solidFill>
                  <a:srgbClr val="0070C0"/>
                </a:solidFill>
              </a:rPr>
              <a:t>small</a:t>
            </a:r>
            <a:r>
              <a:rPr lang="tr-TR" sz="2400" b="1" dirty="0" smtClean="0">
                <a:solidFill>
                  <a:srgbClr val="0070C0"/>
                </a:solidFill>
              </a:rPr>
              <a:t>&gt; </a:t>
            </a:r>
            <a:r>
              <a:rPr lang="tr-TR" sz="2400" dirty="0" smtClean="0"/>
              <a:t>etiketleri de bağlı etiketlerdir. Bu etiketlerle da sırası ile mevcut fontun bir derece büyüğünü ve bir derece küçüğünü yazmak mümkündür. Yani &lt;</a:t>
            </a:r>
            <a:r>
              <a:rPr lang="tr-TR" sz="2400" dirty="0" err="1" smtClean="0"/>
              <a:t>big</a:t>
            </a:r>
            <a:r>
              <a:rPr lang="tr-TR" sz="2400" dirty="0" smtClean="0"/>
              <a:t>&gt; ile &lt;font size=”+1”&gt; ve &lt;</a:t>
            </a:r>
            <a:r>
              <a:rPr lang="tr-TR" sz="2400" dirty="0" err="1" smtClean="0"/>
              <a:t>small</a:t>
            </a:r>
            <a:r>
              <a:rPr lang="tr-TR" sz="2400" dirty="0" smtClean="0"/>
              <a:t>&gt; ile &lt;font size=”-1”&gt; aynı kullanıma sahiptir.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1989138"/>
            <a:ext cx="8229600" cy="3886200"/>
          </a:xfrm>
        </p:spPr>
        <p:txBody>
          <a:bodyPr/>
          <a:lstStyle/>
          <a:p>
            <a:pPr eaLnBrk="1" hangingPunct="1"/>
            <a:r>
              <a:rPr lang="tr-TR" sz="2400" b="1" dirty="0" smtClean="0"/>
              <a:t>Örnek:</a:t>
            </a:r>
            <a:endParaRPr lang="tr-TR" sz="2400" dirty="0" smtClean="0"/>
          </a:p>
          <a:p>
            <a:pPr eaLnBrk="1" hangingPunct="1"/>
            <a:r>
              <a:rPr lang="tr-TR" sz="1800" dirty="0" smtClean="0"/>
              <a:t>&lt;HTML&gt; &lt;HEAD&gt;&lt;TITLE&gt;Bağlı Fontlar (</a:t>
            </a:r>
            <a:r>
              <a:rPr lang="tr-TR" sz="1800" dirty="0" err="1" smtClean="0"/>
              <a:t>Relative</a:t>
            </a:r>
            <a:r>
              <a:rPr lang="tr-TR" sz="1800" dirty="0" smtClean="0"/>
              <a:t> </a:t>
            </a:r>
            <a:r>
              <a:rPr lang="tr-TR" sz="1800" dirty="0" err="1" smtClean="0"/>
              <a:t>Fonts</a:t>
            </a:r>
            <a:r>
              <a:rPr lang="tr-TR" sz="1800" dirty="0" smtClean="0"/>
              <a:t>)&lt;/TITLE&gt;&lt;/HEAD&gt;</a:t>
            </a:r>
          </a:p>
          <a:p>
            <a:pPr eaLnBrk="1" hangingPunct="1"/>
            <a:r>
              <a:rPr lang="tr-TR" sz="1800" dirty="0" smtClean="0"/>
              <a:t>&lt;BODY&gt; &lt;P&gt;Bu normal BODY metnidir.&lt;/P&gt;</a:t>
            </a:r>
          </a:p>
          <a:p>
            <a:pPr eaLnBrk="1" hangingPunct="1"/>
            <a:r>
              <a:rPr lang="tr-TR" sz="1800" dirty="0" smtClean="0"/>
              <a:t>&lt;P&gt;&lt;FONT size="+1"&gt;Bu size="+1" olan metindir.&lt;/FONT&gt;&lt;/P&gt;</a:t>
            </a:r>
          </a:p>
          <a:p>
            <a:pPr eaLnBrk="1" hangingPunct="1"/>
            <a:r>
              <a:rPr lang="tr-TR" sz="1800" b="1" dirty="0" smtClean="0">
                <a:solidFill>
                  <a:srgbClr val="0070C0"/>
                </a:solidFill>
              </a:rPr>
              <a:t>&lt;P&gt;&lt;BIG&gt;Bu metin BIG etiketi ile yazılmıştır.&lt;/BIG&gt;&lt;/P&gt;</a:t>
            </a:r>
          </a:p>
          <a:p>
            <a:pPr eaLnBrk="1" hangingPunct="1"/>
            <a:r>
              <a:rPr lang="tr-TR" sz="1800" dirty="0" smtClean="0"/>
              <a:t>&lt;p&gt;&lt;FONT size="+2"&gt;Bu size="+2" olan metindir.&lt;/FONT&gt;&lt;/p&gt;</a:t>
            </a:r>
          </a:p>
          <a:p>
            <a:pPr eaLnBrk="1" hangingPunct="1"/>
            <a:r>
              <a:rPr lang="tr-TR" sz="1800" b="1" dirty="0" smtClean="0">
                <a:solidFill>
                  <a:srgbClr val="0070C0"/>
                </a:solidFill>
              </a:rPr>
              <a:t>&lt;P&gt;&lt;BIG&gt;&lt;BIG&gt;Bu metin iki tane BIG etiketi ile yazılmıştır.&lt;/BIG&gt;&lt;/BIG&gt;&lt;/P&gt;</a:t>
            </a:r>
          </a:p>
          <a:p>
            <a:pPr eaLnBrk="1" hangingPunct="1"/>
            <a:r>
              <a:rPr lang="tr-TR" sz="1800" dirty="0" smtClean="0"/>
              <a:t>&lt;P&gt;&lt;FONT size="-1"&gt;Bu size="-1" olan metindir.&lt;/FONT&gt;&lt;/P&gt;</a:t>
            </a:r>
          </a:p>
          <a:p>
            <a:pPr eaLnBrk="1" hangingPunct="1"/>
            <a:r>
              <a:rPr lang="tr-TR" sz="1800" b="1" dirty="0">
                <a:solidFill>
                  <a:srgbClr val="0070C0"/>
                </a:solidFill>
              </a:rPr>
              <a:t>&lt;P&gt;&lt;</a:t>
            </a:r>
            <a:r>
              <a:rPr lang="tr-TR" sz="1800" b="1" dirty="0" smtClean="0">
                <a:solidFill>
                  <a:srgbClr val="0070C0"/>
                </a:solidFill>
              </a:rPr>
              <a:t>SMALL&gt;Bu metin SMALL etiketi ile yazılmıştır.&lt;/SMALL&gt;&lt;/P&gt;</a:t>
            </a:r>
          </a:p>
          <a:p>
            <a:pPr eaLnBrk="1" hangingPunct="1"/>
            <a:r>
              <a:rPr lang="tr-TR" sz="1800" dirty="0" smtClean="0"/>
              <a:t>&lt;p&gt;&lt;FONT size="-2"&gt;Bu size="+2" olan metindir.&lt;/FONT&gt;&lt;/p&gt;</a:t>
            </a:r>
          </a:p>
          <a:p>
            <a:pPr eaLnBrk="1" hangingPunct="1"/>
            <a:r>
              <a:rPr lang="tr-TR" sz="1800" b="1" dirty="0" smtClean="0">
                <a:solidFill>
                  <a:srgbClr val="0070C0"/>
                </a:solidFill>
              </a:rPr>
              <a:t>&lt;P&gt;&lt;SMALL&gt;&lt;SMALL&gt;Bu metin iki tane SMALL etiketi ile yazılmıştır.&lt;/SMALL&gt;&lt;/SMALL&gt;&lt;/P&gt;</a:t>
            </a:r>
          </a:p>
          <a:p>
            <a:pPr eaLnBrk="1" hangingPunct="1"/>
            <a:r>
              <a:rPr lang="tr-TR" sz="1800" dirty="0" smtClean="0"/>
              <a:t>&lt;/BODY&gt; &lt;/HTML&gt;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Fontlar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1989138"/>
            <a:ext cx="8229600" cy="3886200"/>
          </a:xfrm>
        </p:spPr>
        <p:txBody>
          <a:bodyPr/>
          <a:lstStyle/>
          <a:p>
            <a:pPr eaLnBrk="1" hangingPunct="1"/>
            <a:endParaRPr lang="tr-TR" sz="24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70088"/>
            <a:ext cx="6362700" cy="39052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164288" y="242088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24300" y="1844675"/>
            <a:ext cx="3276600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Listeler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400" b="1" smtClean="0"/>
              <a:t>Yapısal Etiketler (Structural Tags)</a:t>
            </a:r>
          </a:p>
        </p:txBody>
      </p:sp>
      <p:sp>
        <p:nvSpPr>
          <p:cNvPr id="819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000" dirty="0" smtClean="0"/>
              <a:t>Yapısal etiketler (</a:t>
            </a:r>
            <a:r>
              <a:rPr lang="tr-TR" sz="2000" dirty="0" smtClean="0">
                <a:solidFill>
                  <a:srgbClr val="FF0000"/>
                </a:solidFill>
              </a:rPr>
              <a:t>&lt; &gt;</a:t>
            </a:r>
            <a:r>
              <a:rPr lang="tr-TR" sz="2000" dirty="0" smtClean="0"/>
              <a:t>) web sayfasında farklı bölümler tanımlamak için kullanılır. Bunlar;</a:t>
            </a:r>
          </a:p>
          <a:p>
            <a:pPr eaLnBrk="1" hangingPunct="1"/>
            <a:endParaRPr lang="tr-TR" dirty="0" smtClean="0"/>
          </a:p>
        </p:txBody>
      </p:sp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714375" y="2928938"/>
          <a:ext cx="7662863" cy="2535239"/>
        </p:xfrm>
        <a:graphic>
          <a:graphicData uri="http://schemas.openxmlformats.org/drawingml/2006/table">
            <a:tbl>
              <a:tblPr/>
              <a:tblGrid>
                <a:gridCol w="150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b="1" kern="1200" dirty="0">
                          <a:solidFill>
                            <a:srgbClr val="000000"/>
                          </a:solidFill>
                          <a:latin typeface="BJKNHD+Tahoma"/>
                          <a:ea typeface="Times New Roman"/>
                          <a:cs typeface="BJKNHD+Tahoma"/>
                        </a:rPr>
                        <a:t>İLK </a:t>
                      </a:r>
                      <a:r>
                        <a:rPr kumimoji="0" lang="tr-TR" sz="1600" b="1" kern="1200" dirty="0" smtClean="0">
                          <a:solidFill>
                            <a:srgbClr val="000000"/>
                          </a:solidFill>
                          <a:latin typeface="BJKNHD+Tahoma"/>
                          <a:ea typeface="Times New Roman"/>
                          <a:cs typeface="BJKNHD+Tahoma"/>
                        </a:rPr>
                        <a:t>ETİKET </a:t>
                      </a:r>
                      <a:endParaRPr kumimoji="0" lang="tr-TR" sz="1600" b="1" kern="1200" dirty="0">
                        <a:solidFill>
                          <a:srgbClr val="000000"/>
                        </a:solidFill>
                        <a:latin typeface="BJKNHD+Tahoma"/>
                        <a:ea typeface="Times New Roman"/>
                        <a:cs typeface="BJKNHD+Tahoma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b="1" kern="1200" dirty="0">
                          <a:solidFill>
                            <a:srgbClr val="000000"/>
                          </a:solidFill>
                          <a:latin typeface="BJKNHD+Tahoma"/>
                          <a:ea typeface="Times New Roman"/>
                          <a:cs typeface="BJKNHD+Tahoma"/>
                        </a:rPr>
                        <a:t>SON </a:t>
                      </a:r>
                      <a:r>
                        <a:rPr kumimoji="0" lang="tr-TR" sz="1600" b="1" kern="1200" dirty="0" smtClean="0">
                          <a:solidFill>
                            <a:srgbClr val="000000"/>
                          </a:solidFill>
                          <a:latin typeface="BJKNHD+Tahoma"/>
                          <a:ea typeface="Times New Roman"/>
                          <a:cs typeface="BJKNHD+Tahoma"/>
                        </a:rPr>
                        <a:t>ETİKET</a:t>
                      </a:r>
                      <a:endParaRPr kumimoji="0" lang="tr-TR" sz="1600" b="1" kern="1200" dirty="0">
                        <a:solidFill>
                          <a:srgbClr val="000000"/>
                        </a:solidFill>
                        <a:latin typeface="BJKNHD+Tahoma"/>
                        <a:ea typeface="Times New Roman"/>
                        <a:cs typeface="BJKNHD+Tahoma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tr-TR" sz="1600" b="1" kern="1200" dirty="0">
                          <a:solidFill>
                            <a:srgbClr val="000000"/>
                          </a:solidFill>
                          <a:latin typeface="BJKNHD+Tahoma"/>
                          <a:ea typeface="Times New Roman"/>
                          <a:cs typeface="BJKNHD+Tahoma"/>
                        </a:rPr>
                        <a:t>AÇIKLAMA 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&lt;HTML&gt;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&lt;/HTML&gt;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BJKMLN+Tahoma"/>
                          <a:ea typeface="Times New Roman"/>
                          <a:cs typeface="BJKMLN+Tahoma"/>
                        </a:rPr>
                        <a:t>HTML dokümanının başlangıç ve bitini tanımlar.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&lt;HEAD&gt;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&lt;/HEAD&gt;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BJKMLN+Tahoma"/>
                          <a:ea typeface="Times New Roman"/>
                          <a:cs typeface="BJKMLN+Tahoma"/>
                        </a:rPr>
                        <a:t>Başlık bölümünün başlangıç ve bitimini tanımlar.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&lt;TITLE&gt;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&lt;/TITLE&gt;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BJKMLN+Tahoma"/>
                          <a:ea typeface="Times New Roman"/>
                          <a:cs typeface="BJKMLN+Tahoma"/>
                        </a:rPr>
                        <a:t>Web Sayfasının başlığını tanımlar. Browser’ın isim çubuğunda görünecek olan metindir.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&lt;BODY&gt;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&lt;/BODY&gt;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BJKMLN+Tahoma"/>
                          <a:ea typeface="Times New Roman"/>
                          <a:cs typeface="BJKMLN+Tahoma"/>
                        </a:rPr>
                        <a:t>Web Sayfasında gösterilecek olan içeriğin yazıldığı bölümü tanımlamada kullanılır.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&lt;!--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rgbClr val="800000"/>
                          </a:solidFill>
                          <a:latin typeface="BJLKHI+CourierNewPSMT"/>
                          <a:ea typeface="Times New Roman"/>
                          <a:cs typeface="BJLKHI+CourierNewPSMT"/>
                        </a:rPr>
                        <a:t>--&gt; </a:t>
                      </a:r>
                      <a:endParaRPr lang="tr-TR" sz="1800" b="1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latin typeface="BJKMLN+Tahoma"/>
                          <a:ea typeface="Times New Roman"/>
                          <a:cs typeface="BJKMLN+Tahoma"/>
                        </a:rPr>
                        <a:t>Bu etiketler Web Sayfamıza açıklamalar eklemede kullanılır. </a:t>
                      </a:r>
                      <a:endParaRPr lang="tr-TR" sz="1800" dirty="0">
                        <a:solidFill>
                          <a:srgbClr val="0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3075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  <a:r>
              <a:rPr lang="en-US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916113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HTML </a:t>
            </a:r>
            <a:r>
              <a:rPr lang="en-US" sz="2400" dirty="0" err="1" smtClean="0"/>
              <a:t>bize</a:t>
            </a:r>
            <a:r>
              <a:rPr lang="en-US" sz="2400" dirty="0" smtClean="0"/>
              <a:t> </a:t>
            </a:r>
            <a:r>
              <a:rPr lang="en-US" sz="2400" dirty="0" err="1" smtClean="0"/>
              <a:t>üç</a:t>
            </a:r>
            <a:r>
              <a:rPr lang="en-US" sz="2400" dirty="0" smtClean="0"/>
              <a:t> tip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hazırlama</a:t>
            </a:r>
            <a:r>
              <a:rPr lang="en-US" sz="2400" dirty="0" smtClean="0"/>
              <a:t> </a:t>
            </a:r>
            <a:r>
              <a:rPr lang="en-US" sz="2400" dirty="0" err="1" smtClean="0"/>
              <a:t>imkanı</a:t>
            </a:r>
            <a:r>
              <a:rPr lang="en-US" sz="2400" dirty="0" smtClean="0"/>
              <a:t> </a:t>
            </a:r>
            <a:r>
              <a:rPr lang="en-US" sz="2400" dirty="0" err="1" smtClean="0"/>
              <a:t>veriyor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Bunlar</a:t>
            </a:r>
            <a:r>
              <a:rPr lang="tr-TR" sz="2400" dirty="0" smtClean="0"/>
              <a:t> :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>
                <a:solidFill>
                  <a:srgbClr val="C00000"/>
                </a:solidFill>
              </a:rPr>
              <a:t>Sıralı listeler (</a:t>
            </a:r>
            <a:r>
              <a:rPr lang="tr-TR" sz="2200" dirty="0" err="1" smtClean="0">
                <a:solidFill>
                  <a:srgbClr val="C00000"/>
                </a:solidFill>
              </a:rPr>
              <a:t>ordered</a:t>
            </a:r>
            <a:r>
              <a:rPr lang="tr-TR" sz="2200" dirty="0" smtClean="0">
                <a:solidFill>
                  <a:srgbClr val="C00000"/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</a:rPr>
              <a:t>list</a:t>
            </a:r>
            <a:r>
              <a:rPr lang="tr-TR" sz="2200" dirty="0" smtClean="0">
                <a:solidFill>
                  <a:srgbClr val="C00000"/>
                </a:solidFill>
              </a:rPr>
              <a:t>)-Otomatik Numaralı (&lt;ol&gt;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>
                <a:solidFill>
                  <a:srgbClr val="C00000"/>
                </a:solidFill>
              </a:rPr>
              <a:t>Sırasız listeler (</a:t>
            </a:r>
            <a:r>
              <a:rPr lang="tr-TR" sz="2200" dirty="0" err="1" smtClean="0">
                <a:solidFill>
                  <a:srgbClr val="C00000"/>
                </a:solidFill>
              </a:rPr>
              <a:t>unordered</a:t>
            </a:r>
            <a:r>
              <a:rPr lang="tr-TR" sz="2200" dirty="0" smtClean="0">
                <a:solidFill>
                  <a:srgbClr val="C00000"/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</a:rPr>
              <a:t>list</a:t>
            </a:r>
            <a:r>
              <a:rPr lang="tr-TR" sz="2200" dirty="0" smtClean="0">
                <a:solidFill>
                  <a:srgbClr val="C00000"/>
                </a:solidFill>
              </a:rPr>
              <a:t>)-Madde imli (&lt;</a:t>
            </a:r>
            <a:r>
              <a:rPr lang="tr-TR" sz="2200" dirty="0" err="1" smtClean="0">
                <a:solidFill>
                  <a:srgbClr val="C00000"/>
                </a:solidFill>
              </a:rPr>
              <a:t>ul</a:t>
            </a:r>
            <a:r>
              <a:rPr lang="tr-TR" sz="2200" dirty="0" smtClean="0">
                <a:solidFill>
                  <a:srgbClr val="C00000"/>
                </a:solidFill>
              </a:rPr>
              <a:t>&gt;)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>
                <a:solidFill>
                  <a:srgbClr val="C00000"/>
                </a:solidFill>
              </a:rPr>
              <a:t>Tanımlama listeleri (</a:t>
            </a:r>
            <a:r>
              <a:rPr lang="tr-TR" sz="2200" dirty="0" err="1" smtClean="0">
                <a:solidFill>
                  <a:srgbClr val="C00000"/>
                </a:solidFill>
              </a:rPr>
              <a:t>definition</a:t>
            </a:r>
            <a:r>
              <a:rPr lang="tr-TR" sz="2200" dirty="0" smtClean="0">
                <a:solidFill>
                  <a:srgbClr val="C00000"/>
                </a:solidFill>
              </a:rPr>
              <a:t> </a:t>
            </a:r>
            <a:r>
              <a:rPr lang="tr-TR" sz="2200" dirty="0" err="1" smtClean="0">
                <a:solidFill>
                  <a:srgbClr val="C00000"/>
                </a:solidFill>
              </a:rPr>
              <a:t>list</a:t>
            </a:r>
            <a:r>
              <a:rPr lang="tr-TR" sz="2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tr-TR" sz="2400" dirty="0" smtClean="0"/>
              <a:t>Kullandığınız stil hangisi olursa olsun. Maddelere &lt;</a:t>
            </a:r>
            <a:r>
              <a:rPr lang="tr-TR" sz="2400" dirty="0" err="1" smtClean="0"/>
              <a:t>li</a:t>
            </a:r>
            <a:r>
              <a:rPr lang="tr-TR" sz="2400" dirty="0" smtClean="0"/>
              <a:t>&gt; ile işaret ederiz.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>
                <a:solidFill>
                  <a:srgbClr val="C00000"/>
                </a:solidFill>
              </a:rPr>
              <a:t>Sıralı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listeler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/>
              <a:t>rakam</a:t>
            </a:r>
            <a:r>
              <a:rPr lang="en-US" sz="2200" dirty="0" smtClean="0"/>
              <a:t> </a:t>
            </a:r>
            <a:r>
              <a:rPr lang="en-US" sz="2200" dirty="0" err="1" smtClean="0"/>
              <a:t>veya</a:t>
            </a:r>
            <a:r>
              <a:rPr lang="en-US" sz="2200" dirty="0" smtClean="0"/>
              <a:t> </a:t>
            </a:r>
            <a:r>
              <a:rPr lang="en-US" sz="2200" dirty="0" err="1" smtClean="0"/>
              <a:t>harf</a:t>
            </a:r>
            <a:r>
              <a:rPr lang="en-US" sz="2200" dirty="0" smtClean="0"/>
              <a:t> </a:t>
            </a:r>
            <a:r>
              <a:rPr lang="en-US" sz="2200" dirty="0" err="1" smtClean="0"/>
              <a:t>yada</a:t>
            </a:r>
            <a:r>
              <a:rPr lang="en-US" sz="2200" dirty="0" smtClean="0"/>
              <a:t> her </a:t>
            </a:r>
            <a:r>
              <a:rPr lang="en-US" sz="2200" dirty="0" err="1" smtClean="0"/>
              <a:t>ikisini</a:t>
            </a:r>
            <a:r>
              <a:rPr lang="en-US" sz="2200" dirty="0" smtClean="0"/>
              <a:t> </a:t>
            </a:r>
            <a:r>
              <a:rPr lang="en-US" sz="2200" dirty="0" err="1" smtClean="0"/>
              <a:t>içiçe</a:t>
            </a:r>
            <a:r>
              <a:rPr lang="en-US" sz="2200" dirty="0" smtClean="0"/>
              <a:t> </a:t>
            </a:r>
            <a:r>
              <a:rPr lang="en-US" sz="2200" dirty="0" err="1" smtClean="0"/>
              <a:t>kullanarak</a:t>
            </a:r>
            <a:r>
              <a:rPr lang="en-US" sz="2200" dirty="0" smtClean="0"/>
              <a:t> </a:t>
            </a:r>
            <a:r>
              <a:rPr lang="en-US" sz="2200" dirty="0" err="1" smtClean="0"/>
              <a:t>liste</a:t>
            </a:r>
            <a:r>
              <a:rPr lang="en-US" sz="2200" dirty="0" smtClean="0"/>
              <a:t> </a:t>
            </a:r>
            <a:r>
              <a:rPr lang="en-US" sz="2200" dirty="0" err="1" smtClean="0"/>
              <a:t>oluşturmamızı</a:t>
            </a:r>
            <a:r>
              <a:rPr lang="tr-TR" sz="2200" dirty="0" smtClean="0"/>
              <a:t> sağlar.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>
                <a:solidFill>
                  <a:srgbClr val="C00000"/>
                </a:solidFill>
              </a:rPr>
              <a:t>S</a:t>
            </a:r>
            <a:r>
              <a:rPr lang="en-US" sz="2200" dirty="0" err="1" smtClean="0">
                <a:solidFill>
                  <a:srgbClr val="C00000"/>
                </a:solidFill>
              </a:rPr>
              <a:t>ırasız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listeler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/>
              <a:t>rakam</a:t>
            </a:r>
            <a:r>
              <a:rPr lang="en-US" sz="2200" dirty="0" smtClean="0"/>
              <a:t>/</a:t>
            </a:r>
            <a:r>
              <a:rPr lang="en-US" sz="2200" dirty="0" err="1" smtClean="0"/>
              <a:t>harf</a:t>
            </a:r>
            <a:r>
              <a:rPr lang="en-US" sz="2200" dirty="0" smtClean="0"/>
              <a:t> </a:t>
            </a:r>
            <a:r>
              <a:rPr lang="en-US" sz="2200" dirty="0" err="1" smtClean="0"/>
              <a:t>yerine</a:t>
            </a:r>
            <a:r>
              <a:rPr lang="en-US" sz="2200" dirty="0" smtClean="0"/>
              <a:t> </a:t>
            </a:r>
            <a:r>
              <a:rPr lang="en-US" sz="2200" dirty="0" err="1" smtClean="0"/>
              <a:t>madde</a:t>
            </a:r>
            <a:r>
              <a:rPr lang="en-US" sz="2200" dirty="0" smtClean="0"/>
              <a:t> </a:t>
            </a:r>
            <a:r>
              <a:rPr lang="en-US" sz="2200" dirty="0" err="1" smtClean="0"/>
              <a:t>imleri</a:t>
            </a:r>
            <a:r>
              <a:rPr lang="en-US" sz="2200" dirty="0" smtClean="0"/>
              <a:t> </a:t>
            </a:r>
            <a:r>
              <a:rPr lang="en-US" sz="2200" dirty="0" err="1" smtClean="0"/>
              <a:t>koyarak</a:t>
            </a:r>
            <a:r>
              <a:rPr lang="en-US" sz="2200" dirty="0" smtClean="0"/>
              <a:t> </a:t>
            </a:r>
            <a:r>
              <a:rPr lang="en-US" sz="2200" dirty="0" err="1" smtClean="0"/>
              <a:t>liste</a:t>
            </a:r>
            <a:r>
              <a:rPr lang="en-US" sz="2200" dirty="0" smtClean="0"/>
              <a:t> </a:t>
            </a:r>
            <a:r>
              <a:rPr lang="en-US" sz="2200" dirty="0" err="1" smtClean="0"/>
              <a:t>oluşturmamızı</a:t>
            </a:r>
            <a:r>
              <a:rPr lang="en-US" sz="2200" dirty="0" smtClean="0"/>
              <a:t> </a:t>
            </a:r>
            <a:r>
              <a:rPr lang="en-US" sz="2200" dirty="0" err="1" smtClean="0"/>
              <a:t>sağlar</a:t>
            </a:r>
            <a:r>
              <a:rPr lang="en-US" sz="2200" dirty="0" smtClean="0"/>
              <a:t>. </a:t>
            </a:r>
            <a:endParaRPr lang="tr-TR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>
                <a:solidFill>
                  <a:srgbClr val="C00000"/>
                </a:solidFill>
              </a:rPr>
              <a:t>Tanımlama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listeleri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/>
              <a:t>ise</a:t>
            </a:r>
            <a:r>
              <a:rPr lang="en-US" sz="2200" dirty="0" smtClean="0"/>
              <a:t> </a:t>
            </a:r>
            <a:r>
              <a:rPr lang="en-US" sz="2200" dirty="0" err="1" smtClean="0"/>
              <a:t>bir</a:t>
            </a:r>
            <a:r>
              <a:rPr lang="en-US" sz="2200" dirty="0" smtClean="0"/>
              <a:t> </a:t>
            </a:r>
            <a:r>
              <a:rPr lang="en-US" sz="2200" dirty="0" err="1" smtClean="0"/>
              <a:t>listeden</a:t>
            </a:r>
            <a:r>
              <a:rPr lang="en-US" sz="2200" dirty="0" smtClean="0"/>
              <a:t> </a:t>
            </a:r>
            <a:r>
              <a:rPr lang="en-US" sz="2200" dirty="0" err="1" smtClean="0"/>
              <a:t>çok</a:t>
            </a:r>
            <a:r>
              <a:rPr lang="en-US" sz="2200" dirty="0" smtClean="0"/>
              <a:t> </a:t>
            </a:r>
            <a:r>
              <a:rPr lang="en-US" sz="2200" dirty="0" err="1" smtClean="0"/>
              <a:t>kalabalık</a:t>
            </a:r>
            <a:r>
              <a:rPr lang="en-US" sz="2200" dirty="0" smtClean="0"/>
              <a:t> </a:t>
            </a:r>
            <a:r>
              <a:rPr lang="en-US" sz="2200" dirty="0" err="1" smtClean="0"/>
              <a:t>metinlerde</a:t>
            </a:r>
            <a:r>
              <a:rPr lang="en-US" sz="2200" dirty="0" smtClean="0"/>
              <a:t> </a:t>
            </a:r>
            <a:r>
              <a:rPr lang="en-US" sz="2200" dirty="0" err="1" smtClean="0"/>
              <a:t>okumayı</a:t>
            </a:r>
            <a:r>
              <a:rPr lang="en-US" sz="2200" dirty="0" smtClean="0"/>
              <a:t> </a:t>
            </a:r>
            <a:r>
              <a:rPr lang="en-US" sz="2200" dirty="0" err="1" smtClean="0"/>
              <a:t>kolaylaştırmaya</a:t>
            </a:r>
            <a:r>
              <a:rPr lang="en-US" sz="2200" dirty="0" smtClean="0"/>
              <a:t> </a:t>
            </a:r>
            <a:r>
              <a:rPr lang="en-US" sz="2200" dirty="0" err="1" smtClean="0"/>
              <a:t>yardımcı</a:t>
            </a:r>
            <a:r>
              <a:rPr lang="en-US" sz="2200" dirty="0" smtClean="0"/>
              <a:t> </a:t>
            </a:r>
            <a:r>
              <a:rPr lang="en-US" sz="2200" dirty="0" err="1" smtClean="0"/>
              <a:t>olabilecek</a:t>
            </a:r>
            <a:r>
              <a:rPr lang="en-US" sz="2200" dirty="0" smtClean="0"/>
              <a:t> </a:t>
            </a:r>
            <a:r>
              <a:rPr lang="en-US" sz="2200" dirty="0" err="1" smtClean="0"/>
              <a:t>bir</a:t>
            </a:r>
            <a:r>
              <a:rPr lang="en-US" sz="2200" dirty="0" smtClean="0"/>
              <a:t> </a:t>
            </a:r>
            <a:r>
              <a:rPr lang="en-US" sz="2200" dirty="0" err="1" smtClean="0"/>
              <a:t>araçtır</a:t>
            </a:r>
            <a:r>
              <a:rPr lang="en-US" sz="2200" dirty="0" smtClean="0"/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Sıralı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2135088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içine</a:t>
            </a:r>
            <a:r>
              <a:rPr lang="en-US" sz="2400" dirty="0" smtClean="0"/>
              <a:t> </a:t>
            </a:r>
            <a:r>
              <a:rPr lang="en-US" sz="2400" dirty="0" err="1" smtClean="0"/>
              <a:t>alınacak</a:t>
            </a:r>
            <a:r>
              <a:rPr lang="en-US" sz="2400" dirty="0" smtClean="0"/>
              <a:t> </a:t>
            </a:r>
            <a:r>
              <a:rPr lang="en-US" sz="2400" dirty="0" err="1" smtClean="0"/>
              <a:t>metinler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ol</a:t>
            </a:r>
            <a:r>
              <a:rPr lang="en-US" sz="2400" dirty="0" smtClean="0">
                <a:solidFill>
                  <a:srgbClr val="0000FF"/>
                </a:solidFill>
              </a:rPr>
              <a:t>&gt;...&lt;/</a:t>
            </a:r>
            <a:r>
              <a:rPr lang="en-US" sz="2400" dirty="0" err="1" smtClean="0">
                <a:solidFill>
                  <a:srgbClr val="0000FF"/>
                </a:solidFill>
              </a:rPr>
              <a:t>ol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etiketleri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arasına</a:t>
            </a:r>
            <a:r>
              <a:rPr lang="en-US" sz="2400" dirty="0" smtClean="0"/>
              <a:t> </a:t>
            </a:r>
            <a:r>
              <a:rPr lang="en-US" sz="2400" dirty="0" err="1" smtClean="0"/>
              <a:t>alınarak</a:t>
            </a:r>
            <a:r>
              <a:rPr lang="en-US" sz="2400" dirty="0" smtClean="0"/>
              <a:t> </a:t>
            </a:r>
            <a:r>
              <a:rPr lang="en-US" sz="2400" dirty="0" err="1" smtClean="0"/>
              <a:t>yazılır</a:t>
            </a:r>
            <a:r>
              <a:rPr lang="en-US" sz="2400" dirty="0" smtClean="0"/>
              <a:t>. Bu </a:t>
            </a:r>
            <a:r>
              <a:rPr lang="en-US" sz="2400" dirty="0" err="1" smtClean="0"/>
              <a:t>etiketler</a:t>
            </a:r>
            <a:r>
              <a:rPr lang="en-US" sz="2400" dirty="0" smtClean="0"/>
              <a:t> </a:t>
            </a:r>
            <a:r>
              <a:rPr lang="en-US" sz="2400" dirty="0" err="1" smtClean="0"/>
              <a:t>listenin</a:t>
            </a:r>
            <a:r>
              <a:rPr lang="en-US" sz="2400" dirty="0" smtClean="0"/>
              <a:t> </a:t>
            </a:r>
            <a:r>
              <a:rPr lang="en-US" sz="2400" dirty="0" err="1" smtClean="0"/>
              <a:t>başladığını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bittiğini</a:t>
            </a:r>
            <a:r>
              <a:rPr lang="en-US" sz="2400" dirty="0" smtClean="0"/>
              <a:t> </a:t>
            </a:r>
            <a:r>
              <a:rPr lang="en-US" sz="2400" dirty="0" err="1" smtClean="0"/>
              <a:t>belirtir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Listenin</a:t>
            </a:r>
            <a:r>
              <a:rPr lang="en-US" sz="2400" dirty="0" smtClean="0"/>
              <a:t> </a:t>
            </a:r>
            <a:r>
              <a:rPr lang="en-US" sz="2400" dirty="0" err="1" smtClean="0"/>
              <a:t>maddelerinin</a:t>
            </a:r>
            <a:r>
              <a:rPr lang="en-US" sz="2400" dirty="0" smtClean="0"/>
              <a:t> </a:t>
            </a:r>
            <a:r>
              <a:rPr lang="en-US" sz="2400" dirty="0" err="1" smtClean="0"/>
              <a:t>başına</a:t>
            </a:r>
            <a:r>
              <a:rPr lang="en-US" sz="2400" dirty="0" smtClean="0"/>
              <a:t> </a:t>
            </a:r>
            <a:r>
              <a:rPr lang="en-US" sz="2400" dirty="0" err="1" smtClean="0"/>
              <a:t>ise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&lt;li&gt;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(list item) </a:t>
            </a:r>
            <a:r>
              <a:rPr lang="en-US" sz="2400" dirty="0" err="1" smtClean="0"/>
              <a:t>etiketini</a:t>
            </a:r>
            <a:r>
              <a:rPr lang="en-US" sz="2400" dirty="0" smtClean="0"/>
              <a:t> </a:t>
            </a:r>
            <a:r>
              <a:rPr lang="en-US" sz="2400" dirty="0" err="1" smtClean="0"/>
              <a:t>getiriyoruz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ol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etiketine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parametreler</a:t>
            </a:r>
            <a:r>
              <a:rPr lang="en-US" sz="2400" dirty="0" smtClean="0"/>
              <a:t> </a:t>
            </a:r>
            <a:r>
              <a:rPr lang="en-US" sz="2400" dirty="0" err="1" smtClean="0"/>
              <a:t>ekleyebiliyoruz</a:t>
            </a:r>
            <a:r>
              <a:rPr lang="en-US" sz="2400" dirty="0" smtClean="0"/>
              <a:t>. </a:t>
            </a:r>
            <a:r>
              <a:rPr lang="en-US" sz="2400" dirty="0" err="1" smtClean="0"/>
              <a:t>Bunlarla</a:t>
            </a:r>
            <a:r>
              <a:rPr lang="en-US" sz="2400" dirty="0" smtClean="0"/>
              <a:t> </a:t>
            </a:r>
            <a:r>
              <a:rPr lang="en-US" sz="2400" dirty="0" err="1" smtClean="0"/>
              <a:t>listemizin</a:t>
            </a:r>
            <a:r>
              <a:rPr lang="en-US" sz="2400" dirty="0" smtClean="0"/>
              <a:t> </a:t>
            </a:r>
            <a:r>
              <a:rPr lang="en-US" sz="2400" dirty="0" err="1" smtClean="0"/>
              <a:t>rakamla</a:t>
            </a:r>
            <a:r>
              <a:rPr lang="en-US" sz="2400" dirty="0" smtClean="0"/>
              <a:t> </a:t>
            </a:r>
            <a:r>
              <a:rPr lang="en-US" sz="2400" dirty="0" err="1" smtClean="0"/>
              <a:t>mı</a:t>
            </a:r>
            <a:r>
              <a:rPr lang="en-US" sz="2400" dirty="0" smtClean="0"/>
              <a:t> </a:t>
            </a:r>
            <a:r>
              <a:rPr lang="en-US" sz="2400" dirty="0" err="1" smtClean="0"/>
              <a:t>harfle</a:t>
            </a:r>
            <a:r>
              <a:rPr lang="en-US" sz="2400" dirty="0" smtClean="0"/>
              <a:t> mi </a:t>
            </a:r>
            <a:r>
              <a:rPr lang="en-US" sz="2400" dirty="0" err="1" smtClean="0"/>
              <a:t>başlayacağını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(type)</a:t>
            </a:r>
            <a:r>
              <a:rPr lang="en-US" sz="2400" dirty="0" smtClean="0"/>
              <a:t> </a:t>
            </a:r>
            <a:r>
              <a:rPr lang="en-US" sz="2400" dirty="0" err="1" smtClean="0"/>
              <a:t>yada</a:t>
            </a:r>
            <a:r>
              <a:rPr lang="en-US" sz="2400" dirty="0" smtClean="0"/>
              <a:t> </a:t>
            </a:r>
            <a:r>
              <a:rPr lang="en-US" sz="2400" dirty="0" err="1" smtClean="0"/>
              <a:t>hangi</a:t>
            </a:r>
            <a:r>
              <a:rPr lang="en-US" sz="2400" dirty="0" smtClean="0"/>
              <a:t> </a:t>
            </a:r>
            <a:r>
              <a:rPr lang="en-US" sz="2400" dirty="0" err="1" smtClean="0"/>
              <a:t>rakam</a:t>
            </a:r>
            <a:r>
              <a:rPr lang="en-US" sz="2400" dirty="0" smtClean="0"/>
              <a:t>/</a:t>
            </a:r>
            <a:r>
              <a:rPr lang="en-US" sz="2400" dirty="0" err="1" smtClean="0"/>
              <a:t>harfle</a:t>
            </a:r>
            <a:r>
              <a:rPr lang="en-US" sz="2400" dirty="0" smtClean="0"/>
              <a:t> </a:t>
            </a:r>
            <a:r>
              <a:rPr lang="en-US" sz="2400" dirty="0" err="1" smtClean="0"/>
              <a:t>başlayacağını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(start)</a:t>
            </a:r>
            <a:r>
              <a:rPr lang="en-US" sz="2400" dirty="0" smtClean="0"/>
              <a:t> </a:t>
            </a:r>
            <a:r>
              <a:rPr lang="en-US" sz="2400" dirty="0" err="1" smtClean="0"/>
              <a:t>belirtebiliyoruz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Sıralı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206308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b="1" dirty="0" smtClean="0">
                <a:solidFill>
                  <a:srgbClr val="C00000"/>
                </a:solidFill>
              </a:rPr>
              <a:t>&lt;ol </a:t>
            </a:r>
            <a:r>
              <a:rPr lang="tr-TR" sz="2400" b="1" dirty="0" err="1" smtClean="0">
                <a:solidFill>
                  <a:srgbClr val="C00000"/>
                </a:solidFill>
              </a:rPr>
              <a:t>type</a:t>
            </a:r>
            <a:r>
              <a:rPr lang="tr-TR" sz="2400" b="1" dirty="0" smtClean="0">
                <a:solidFill>
                  <a:srgbClr val="C00000"/>
                </a:solidFill>
              </a:rPr>
              <a:t>=” A|a|I|i|1” start=”sayı”&gt;&lt;/ol&gt;</a:t>
            </a:r>
            <a:endParaRPr lang="tr-TR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parametresinde</a:t>
            </a:r>
            <a:r>
              <a:rPr lang="en-US" sz="2400" dirty="0" smtClean="0"/>
              <a:t> </a:t>
            </a:r>
            <a:r>
              <a:rPr lang="en-US" sz="2400" dirty="0" err="1" smtClean="0"/>
              <a:t>kullanabileceğimiz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</a:t>
            </a:r>
            <a:r>
              <a:rPr lang="en-US" sz="2400" dirty="0" smtClean="0"/>
              <a:t> </a:t>
            </a:r>
            <a:r>
              <a:rPr lang="en-US" sz="2400" dirty="0" err="1" smtClean="0"/>
              <a:t>şunlar</a:t>
            </a:r>
            <a:r>
              <a:rPr lang="en-US" sz="2400" dirty="0" smtClean="0"/>
              <a:t> </a:t>
            </a:r>
            <a:r>
              <a:rPr lang="en-US" sz="2400" dirty="0" err="1" smtClean="0"/>
              <a:t>olabilir</a:t>
            </a:r>
            <a:r>
              <a:rPr lang="en-US" sz="2400" dirty="0" smtClean="0"/>
              <a:t>; </a:t>
            </a:r>
            <a:r>
              <a:rPr lang="en-US" sz="2400" dirty="0" err="1" smtClean="0"/>
              <a:t>sayılar,harfler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küçük</a:t>
            </a:r>
            <a:r>
              <a:rPr lang="en-US" sz="2400" dirty="0" smtClean="0">
                <a:solidFill>
                  <a:srgbClr val="0070C0"/>
                </a:solidFill>
              </a:rPr>
              <a:t>/</a:t>
            </a:r>
            <a:r>
              <a:rPr lang="en-US" sz="2400" dirty="0" err="1" smtClean="0">
                <a:solidFill>
                  <a:srgbClr val="0070C0"/>
                </a:solidFill>
              </a:rPr>
              <a:t>büyük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romen</a:t>
            </a:r>
            <a:r>
              <a:rPr lang="en-US" sz="2400" dirty="0" smtClean="0"/>
              <a:t> </a:t>
            </a:r>
            <a:r>
              <a:rPr lang="en-US" sz="2400" dirty="0" err="1" smtClean="0"/>
              <a:t>rakamları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i,ii,iii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gibi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endParaRPr lang="tr-TR" sz="2400" dirty="0" smtClean="0">
              <a:solidFill>
                <a:srgbClr val="0070C0"/>
              </a:solidFill>
            </a:endParaRPr>
          </a:p>
          <a:p>
            <a:r>
              <a:rPr lang="tr-TR" sz="2400" dirty="0" smtClean="0"/>
              <a:t>&lt;ol&gt; etiketinin TYPE özelliğine 1, a, A, I ya da i değerlerini atayarak numaranın stilini değiştirebilirsiniz. Varsayılan değeri “1” </a:t>
            </a:r>
            <a:r>
              <a:rPr lang="tr-TR" sz="2400" dirty="0" err="1" smtClean="0"/>
              <a:t>dir</a:t>
            </a:r>
            <a:r>
              <a:rPr lang="tr-TR" sz="2400" dirty="0" smtClean="0"/>
              <a:t>.</a:t>
            </a:r>
          </a:p>
          <a:p>
            <a:r>
              <a:rPr lang="da-DK" sz="2400" dirty="0" smtClean="0"/>
              <a:t>Numaralı listenin başlangıç değerini &lt;ol&gt; nin START etiketinden</a:t>
            </a:r>
            <a:r>
              <a:rPr lang="tr-TR" sz="2400" dirty="0" smtClean="0"/>
              <a:t> ayarlayabileceğimiz gibi &lt;</a:t>
            </a:r>
            <a:r>
              <a:rPr lang="tr-TR" sz="2400" dirty="0" err="1" smtClean="0"/>
              <a:t>li</a:t>
            </a:r>
            <a:r>
              <a:rPr lang="tr-TR" sz="2400" dirty="0" smtClean="0"/>
              <a:t>&gt; etiketinin VALUE özelliğinden de ayarlayabiliriz.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Sıralı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  <a: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r-T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9395" name="Picture 3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6319838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724128" y="13551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Hata nerede ?</a:t>
            </a:r>
            <a:endParaRPr lang="tr-T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Sırasız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16113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b="1" dirty="0" smtClean="0">
                <a:solidFill>
                  <a:srgbClr val="C00000"/>
                </a:solidFill>
              </a:rPr>
              <a:t>&lt;</a:t>
            </a:r>
            <a:r>
              <a:rPr lang="tr-TR" sz="2400" b="1" dirty="0" err="1" smtClean="0">
                <a:solidFill>
                  <a:srgbClr val="C00000"/>
                </a:solidFill>
              </a:rPr>
              <a:t>ul</a:t>
            </a:r>
            <a:r>
              <a:rPr lang="tr-TR" sz="2400" b="1" dirty="0" smtClean="0">
                <a:solidFill>
                  <a:srgbClr val="C00000"/>
                </a:solidFill>
              </a:rPr>
              <a:t> </a:t>
            </a:r>
            <a:r>
              <a:rPr lang="tr-TR" sz="2400" b="1" dirty="0" err="1" smtClean="0">
                <a:solidFill>
                  <a:srgbClr val="C00000"/>
                </a:solidFill>
              </a:rPr>
              <a:t>type</a:t>
            </a:r>
            <a:r>
              <a:rPr lang="tr-TR" sz="2400" b="1" dirty="0" smtClean="0">
                <a:solidFill>
                  <a:srgbClr val="C00000"/>
                </a:solidFill>
              </a:rPr>
              <a:t>=”</a:t>
            </a:r>
            <a:r>
              <a:rPr lang="tr-TR" sz="2400" b="1" dirty="0" err="1" smtClean="0">
                <a:solidFill>
                  <a:srgbClr val="C00000"/>
                </a:solidFill>
              </a:rPr>
              <a:t>disc|circle|square</a:t>
            </a:r>
            <a:r>
              <a:rPr lang="tr-TR" sz="2400" b="1" dirty="0" smtClean="0">
                <a:solidFill>
                  <a:srgbClr val="C00000"/>
                </a:solidFill>
              </a:rPr>
              <a:t>”&gt;&lt;/</a:t>
            </a:r>
            <a:r>
              <a:rPr lang="tr-TR" sz="2400" b="1" dirty="0" err="1" smtClean="0">
                <a:solidFill>
                  <a:srgbClr val="C00000"/>
                </a:solidFill>
              </a:rPr>
              <a:t>ul</a:t>
            </a:r>
            <a:r>
              <a:rPr lang="tr-TR" sz="2400" b="1" dirty="0" smtClean="0">
                <a:solidFill>
                  <a:srgbClr val="C00000"/>
                </a:solidFill>
              </a:rPr>
              <a:t>&gt; </a:t>
            </a:r>
          </a:p>
          <a:p>
            <a:pPr eaLnBrk="1" hangingPunct="1">
              <a:lnSpc>
                <a:spcPct val="80000"/>
              </a:lnSpc>
            </a:pPr>
            <a:endParaRPr lang="tr-TR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L</a:t>
            </a:r>
            <a:r>
              <a:rPr lang="en-US" sz="2400" dirty="0" err="1" smtClean="0"/>
              <a:t>isteleme</a:t>
            </a:r>
            <a:r>
              <a:rPr lang="en-US" sz="2400" dirty="0" smtClean="0"/>
              <a:t> </a:t>
            </a:r>
            <a:r>
              <a:rPr lang="en-US" sz="2400" dirty="0" err="1" smtClean="0"/>
              <a:t>yaparken</a:t>
            </a:r>
            <a:r>
              <a:rPr lang="en-US" sz="2400" dirty="0" smtClean="0"/>
              <a:t> </a:t>
            </a:r>
            <a:r>
              <a:rPr lang="en-US" sz="2400" dirty="0" err="1" smtClean="0"/>
              <a:t>maddelerin</a:t>
            </a:r>
            <a:r>
              <a:rPr lang="en-US" sz="2400" dirty="0" smtClean="0"/>
              <a:t> </a:t>
            </a:r>
            <a:r>
              <a:rPr lang="en-US" sz="2400" dirty="0" err="1" smtClean="0"/>
              <a:t>başına</a:t>
            </a:r>
            <a:r>
              <a:rPr lang="en-US" sz="2400" dirty="0" smtClean="0"/>
              <a:t> </a:t>
            </a:r>
            <a:r>
              <a:rPr lang="en-US" sz="2400" dirty="0" err="1" smtClean="0"/>
              <a:t>harf</a:t>
            </a:r>
            <a:r>
              <a:rPr lang="en-US" sz="2400" dirty="0" smtClean="0"/>
              <a:t>, </a:t>
            </a:r>
            <a:r>
              <a:rPr lang="en-US" sz="2400" dirty="0" err="1" smtClean="0"/>
              <a:t>rakam</a:t>
            </a:r>
            <a:r>
              <a:rPr lang="en-US" sz="2400" dirty="0" smtClean="0"/>
              <a:t>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unsurlar</a:t>
            </a:r>
            <a:r>
              <a:rPr lang="en-US" sz="2400" dirty="0" smtClean="0"/>
              <a:t> </a:t>
            </a:r>
            <a:r>
              <a:rPr lang="en-US" sz="2400" dirty="0" err="1" smtClean="0"/>
              <a:t>yerine</a:t>
            </a:r>
            <a:r>
              <a:rPr lang="en-US" sz="2400" dirty="0" smtClean="0"/>
              <a:t> </a:t>
            </a:r>
            <a:r>
              <a:rPr lang="en-US" sz="2400" dirty="0" err="1" smtClean="0"/>
              <a:t>küçük</a:t>
            </a:r>
            <a:r>
              <a:rPr lang="en-US" sz="2400" dirty="0" smtClean="0"/>
              <a:t> </a:t>
            </a:r>
            <a:r>
              <a:rPr lang="en-US" sz="2400" dirty="0" err="1" smtClean="0"/>
              <a:t>yuvarlaklar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err="1" smtClean="0"/>
              <a:t>kareler</a:t>
            </a:r>
            <a:r>
              <a:rPr lang="en-US" sz="2400" dirty="0" smtClean="0"/>
              <a:t> </a:t>
            </a:r>
            <a:r>
              <a:rPr lang="en-US" sz="2400" dirty="0" err="1" smtClean="0"/>
              <a:t>kullan</a:t>
            </a:r>
            <a:r>
              <a:rPr lang="tr-TR" sz="2400" dirty="0" smtClean="0"/>
              <a:t>ılır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ol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</a:t>
            </a:r>
            <a:r>
              <a:rPr lang="en-US" sz="2400" dirty="0" smtClean="0"/>
              <a:t> </a:t>
            </a:r>
            <a:r>
              <a:rPr lang="en-US" sz="2400" dirty="0" err="1" smtClean="0"/>
              <a:t>yerine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ul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etiketini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kullanıyoruz</a:t>
            </a:r>
            <a:r>
              <a:rPr lang="en-US" sz="2400" dirty="0" smtClean="0"/>
              <a:t>,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maddeleri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kullandığımız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&lt;li&gt;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</a:t>
            </a:r>
            <a:r>
              <a:rPr lang="en-US" sz="2400" dirty="0" smtClean="0"/>
              <a:t> </a:t>
            </a:r>
            <a:r>
              <a:rPr lang="en-US" sz="2400" dirty="0" err="1" smtClean="0"/>
              <a:t>burada</a:t>
            </a:r>
            <a:r>
              <a:rPr lang="en-US" sz="2400" dirty="0" smtClean="0"/>
              <a:t> da </a:t>
            </a:r>
            <a:r>
              <a:rPr lang="en-US" sz="2400" dirty="0" err="1" smtClean="0"/>
              <a:t>geçerli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ol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kullanılabilecek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parametreler</a:t>
            </a:r>
            <a:r>
              <a:rPr lang="en-US" sz="2400" dirty="0" smtClean="0"/>
              <a:t> </a:t>
            </a:r>
            <a:r>
              <a:rPr lang="en-US" sz="2400" dirty="0" err="1" smtClean="0"/>
              <a:t>ise</a:t>
            </a:r>
            <a:r>
              <a:rPr lang="en-US" sz="2400" dirty="0" smtClean="0"/>
              <a:t> </a:t>
            </a:r>
            <a:r>
              <a:rPr lang="en-US" sz="2400" dirty="0" err="1" smtClean="0"/>
              <a:t>şöyle</a:t>
            </a:r>
            <a:r>
              <a:rPr lang="en-US" sz="2400" dirty="0" smtClean="0"/>
              <a:t>;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disc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içi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dolu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daire</a:t>
            </a:r>
            <a:r>
              <a:rPr lang="en-US" sz="2400" dirty="0" smtClean="0">
                <a:solidFill>
                  <a:srgbClr val="0070C0"/>
                </a:solidFill>
              </a:rPr>
              <a:t>), </a:t>
            </a:r>
            <a:r>
              <a:rPr lang="en-US" sz="2400" b="1" dirty="0" smtClean="0">
                <a:solidFill>
                  <a:srgbClr val="0000FF"/>
                </a:solidFill>
              </a:rPr>
              <a:t>circle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içi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boş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daire</a:t>
            </a:r>
            <a:r>
              <a:rPr lang="en-US" sz="2400" dirty="0" smtClean="0">
                <a:solidFill>
                  <a:srgbClr val="0070C0"/>
                </a:solidFill>
              </a:rPr>
              <a:t>), </a:t>
            </a:r>
            <a:r>
              <a:rPr lang="en-US" sz="2400" b="1" dirty="0" smtClean="0">
                <a:solidFill>
                  <a:srgbClr val="0000FF"/>
                </a:solidFill>
              </a:rPr>
              <a:t>square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içi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dolu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kare</a:t>
            </a:r>
            <a:r>
              <a:rPr lang="en-US" sz="2400" dirty="0" smtClean="0">
                <a:solidFill>
                  <a:srgbClr val="0070C0"/>
                </a:solidFill>
              </a:rPr>
              <a:t>).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Sırasız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pic>
        <p:nvPicPr>
          <p:cNvPr id="62467" name="Picture 3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928813"/>
            <a:ext cx="5715000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Tanımlama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989138"/>
            <a:ext cx="82296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 </a:t>
            </a:r>
            <a:r>
              <a:rPr lang="en-US" sz="2400" dirty="0" err="1" smtClean="0"/>
              <a:t>listelemede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kullanılan</a:t>
            </a:r>
            <a:r>
              <a:rPr lang="en-US" sz="2400" dirty="0" smtClean="0"/>
              <a:t> </a:t>
            </a:r>
            <a:r>
              <a:rPr lang="en-US" sz="2400" dirty="0" err="1" smtClean="0"/>
              <a:t>etiketler</a:t>
            </a:r>
            <a:r>
              <a:rPr lang="en-US" sz="2400" dirty="0" smtClean="0"/>
              <a:t> </a:t>
            </a:r>
            <a:r>
              <a:rPr lang="en-US" sz="2400" dirty="0" err="1" smtClean="0"/>
              <a:t>şöyle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00FF"/>
                </a:solidFill>
              </a:rPr>
              <a:t>&lt;dl&gt;...&lt;/dl&gt;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dd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dt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tr-TR" sz="2400" dirty="0" smtClean="0"/>
              <a:t>.</a:t>
            </a:r>
            <a:r>
              <a:rPr lang="tr-TR" sz="2400" b="1" dirty="0" smtClean="0"/>
              <a:t> </a:t>
            </a:r>
          </a:p>
          <a:p>
            <a:pPr eaLnBrk="1" hangingPunct="1"/>
            <a:r>
              <a:rPr lang="en-US" sz="2400" dirty="0" err="1" smtClean="0"/>
              <a:t>Listenin</a:t>
            </a:r>
            <a:r>
              <a:rPr lang="en-US" sz="2400" dirty="0" smtClean="0"/>
              <a:t> </a:t>
            </a:r>
            <a:r>
              <a:rPr lang="en-US" sz="2400" dirty="0" err="1" smtClean="0"/>
              <a:t>maddelerini</a:t>
            </a:r>
            <a:r>
              <a:rPr lang="en-US" sz="2400" dirty="0" smtClean="0"/>
              <a:t> </a:t>
            </a:r>
            <a:r>
              <a:rPr lang="en-US" sz="2400" dirty="0" err="1" smtClean="0"/>
              <a:t>belirtmek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kullandığımız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&lt;li&gt;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etiketinin</a:t>
            </a:r>
            <a:r>
              <a:rPr lang="en-US" sz="2400" dirty="0" smtClean="0"/>
              <a:t> </a:t>
            </a:r>
            <a:r>
              <a:rPr lang="en-US" sz="2400" dirty="0" err="1" smtClean="0"/>
              <a:t>yerini</a:t>
            </a:r>
            <a:r>
              <a:rPr lang="en-US" sz="2400" dirty="0" smtClean="0"/>
              <a:t> </a:t>
            </a:r>
            <a:r>
              <a:rPr lang="en-US" sz="2400" dirty="0" err="1" smtClean="0"/>
              <a:t>burada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&lt;d</a:t>
            </a:r>
            <a:r>
              <a:rPr lang="tr-TR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&lt;d</a:t>
            </a:r>
            <a:r>
              <a:rPr lang="tr-TR" sz="2400" dirty="0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etiketleri</a:t>
            </a:r>
            <a:r>
              <a:rPr lang="en-US" sz="2400" dirty="0" smtClean="0"/>
              <a:t> </a:t>
            </a:r>
            <a:r>
              <a:rPr lang="en-US" sz="2400" dirty="0" err="1" smtClean="0"/>
              <a:t>alıyor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/>
            <a:endParaRPr lang="tr-TR" sz="2400" b="1" dirty="0" smtClean="0"/>
          </a:p>
          <a:p>
            <a:pPr eaLnBrk="1" hangingPunct="1"/>
            <a:r>
              <a:rPr lang="tr-TR" sz="2400" b="1" dirty="0" smtClean="0"/>
              <a:t>dl </a:t>
            </a:r>
            <a:r>
              <a:rPr lang="tr-TR" sz="2400" dirty="0" smtClean="0"/>
              <a:t>(Definition </a:t>
            </a:r>
            <a:r>
              <a:rPr lang="tr-TR" sz="2400" dirty="0" err="1" smtClean="0"/>
              <a:t>List</a:t>
            </a:r>
            <a:r>
              <a:rPr lang="tr-TR" sz="2400" dirty="0" smtClean="0"/>
              <a:t> - Tanım Listesi) tanımlama listelerinin başlangıç ve bitişini belirler.</a:t>
            </a:r>
          </a:p>
          <a:p>
            <a:pPr eaLnBrk="1" hangingPunct="1"/>
            <a:r>
              <a:rPr lang="tr-TR" sz="2400" b="1" dirty="0" err="1" smtClean="0"/>
              <a:t>dt</a:t>
            </a:r>
            <a:r>
              <a:rPr lang="tr-TR" sz="2400" b="1" dirty="0" smtClean="0"/>
              <a:t> (</a:t>
            </a:r>
            <a:r>
              <a:rPr lang="tr-TR" sz="2400" dirty="0" smtClean="0"/>
              <a:t>Definition </a:t>
            </a:r>
            <a:r>
              <a:rPr lang="tr-TR" sz="2400" dirty="0" err="1" smtClean="0"/>
              <a:t>Type</a:t>
            </a:r>
            <a:r>
              <a:rPr lang="tr-TR" sz="2400" dirty="0" smtClean="0"/>
              <a:t> - Tanım Tipi) terim başlatma, </a:t>
            </a:r>
          </a:p>
          <a:p>
            <a:pPr eaLnBrk="1" hangingPunct="1"/>
            <a:r>
              <a:rPr lang="tr-TR" sz="2400" b="1" dirty="0" err="1" smtClean="0"/>
              <a:t>dd</a:t>
            </a:r>
            <a:r>
              <a:rPr lang="tr-TR" sz="2400" b="1" dirty="0" smtClean="0"/>
              <a:t> (</a:t>
            </a:r>
            <a:r>
              <a:rPr lang="tr-TR" sz="2400" dirty="0" smtClean="0"/>
              <a:t>Definition </a:t>
            </a:r>
            <a:r>
              <a:rPr lang="tr-TR" sz="2400" dirty="0" err="1" smtClean="0"/>
              <a:t>Description</a:t>
            </a:r>
            <a:r>
              <a:rPr lang="tr-TR" sz="2400" dirty="0" smtClean="0"/>
              <a:t>-Tanım açıklaması )ise terimin açıklaması için başlatma etiketi olarak kullanılır.</a:t>
            </a:r>
          </a:p>
          <a:p>
            <a:pPr eaLnBrk="1" hangingPunct="1"/>
            <a:endParaRPr lang="tr-TR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Tanımlama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pic>
        <p:nvPicPr>
          <p:cNvPr id="64515" name="Picture 3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830897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</a:rPr>
              <a:t>Tanımlama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Listeler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153400" cy="457200"/>
          </a:xfrm>
        </p:spPr>
        <p:txBody>
          <a:bodyPr/>
          <a:lstStyle/>
          <a:p>
            <a:pPr eaLnBrk="1" hangingPunct="1"/>
            <a:r>
              <a:rPr lang="tr-TR" sz="2400" smtClean="0"/>
              <a:t>Yazdığımız kodu browser’dan açtığımızda :</a:t>
            </a:r>
            <a:endParaRPr lang="en-US" sz="2400" smtClean="0"/>
          </a:p>
        </p:txBody>
      </p:sp>
      <p:pic>
        <p:nvPicPr>
          <p:cNvPr id="65540" name="Picture 4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492375"/>
            <a:ext cx="51927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84625" y="1844675"/>
            <a:ext cx="2819400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Renkler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İlk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sayfam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7894637" cy="474663"/>
          </a:xfrm>
        </p:spPr>
        <p:txBody>
          <a:bodyPr/>
          <a:lstStyle/>
          <a:p>
            <a:pPr eaLnBrk="1" hangingPunct="1"/>
            <a:r>
              <a:rPr lang="en-US" sz="2400" smtClean="0"/>
              <a:t>Notepad'i açın ve şunları yazın: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11188" y="2781300"/>
          <a:ext cx="7669212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Bitmap Image" r:id="rId3" imgW="5095238" imgH="1743318" progId="Paint.Picture">
                  <p:embed/>
                </p:oleObj>
              </mc:Choice>
              <mc:Fallback>
                <p:oleObj name="Bitmap Image" r:id="rId3" imgW="5095238" imgH="174331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7669212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39750" y="5622925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tr-TR" sz="2400" dirty="0">
                <a:latin typeface="+mn-lt"/>
              </a:rPr>
              <a:t>Dosyayı “sayfa1.</a:t>
            </a:r>
            <a:r>
              <a:rPr lang="tr-TR" sz="2400" dirty="0" err="1">
                <a:latin typeface="+mn-lt"/>
              </a:rPr>
              <a:t>htm</a:t>
            </a:r>
            <a:r>
              <a:rPr lang="tr-TR" sz="2400" dirty="0">
                <a:latin typeface="+mn-lt"/>
              </a:rPr>
              <a:t>” olarak kaydedin.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Renkler</a:t>
            </a:r>
            <a:r>
              <a:rPr lang="en-US"/>
              <a:t>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916113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Metin renklendirmeyi yüzeysel olarak fontlar konusunda öğrendik. Şimdi daha ayıntılı olarak ve bu işin mantığına inerek yeniden ele alacağız. Aynı zamanda sayfamıza artalan rengi vermeyi öğreneceğiz. </a:t>
            </a:r>
          </a:p>
          <a:p>
            <a:pPr eaLnBrk="1" hangingPunct="1">
              <a:lnSpc>
                <a:spcPct val="90000"/>
              </a:lnSpc>
            </a:pPr>
            <a:endParaRPr lang="tr-TR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 bölümde öğreneceğimiz konular: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>
                <a:solidFill>
                  <a:srgbClr val="FF0000"/>
                </a:solidFill>
              </a:rPr>
              <a:t>Renk kodları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>
                <a:solidFill>
                  <a:srgbClr val="FF0000"/>
                </a:solidFill>
              </a:rPr>
              <a:t>Artalanı renklendirmek</a:t>
            </a:r>
            <a:endParaRPr 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Renk Kodları</a:t>
            </a:r>
            <a:r>
              <a:rPr lang="en-US"/>
              <a:t>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916113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Fontlar konusunda, metnin rengini belirlerken </a:t>
            </a:r>
            <a:r>
              <a:rPr lang="en-US" sz="2400" smtClean="0">
                <a:solidFill>
                  <a:srgbClr val="0000FF"/>
                </a:solidFill>
              </a:rPr>
              <a:t>&lt;font color="..."&gt;</a:t>
            </a:r>
            <a:r>
              <a:rPr lang="en-US" sz="2400" smtClean="0"/>
              <a:t> etiketini kullanmıştık ve </a:t>
            </a:r>
            <a:r>
              <a:rPr lang="en-US" sz="2400" b="1" smtClean="0">
                <a:solidFill>
                  <a:srgbClr val="0000FF"/>
                </a:solidFill>
              </a:rPr>
              <a:t>color</a:t>
            </a:r>
            <a:r>
              <a:rPr lang="en-US" sz="2400" smtClean="0"/>
              <a:t> komutunun karşısına rengin ingilizce karşılığını yazabiliriz demiştik. </a:t>
            </a:r>
            <a:endParaRPr lang="tr-TR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Fakat bunun daha karmaşık olan bir başka yolu vardı; o da 16'lık sayı düzeninde renk kodu girmek. Önce sayı düzenleri nedir nasıl olur ona bakalım. </a:t>
            </a:r>
            <a:endParaRPr lang="tr-TR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Günlük hayatımızda kullandığımız sayı sistemine 10'luk sayı sistemi deniyor, tüm sayıları 0-9 arası toplam 10 rakamdan oluşan sembollerle ifade ediyoruz. 10'luk sayı sisteminin yanısıra diğer sayı sistemleri de vardır. </a:t>
            </a:r>
            <a:endParaRPr lang="tr-TR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Bunlardan bilgisayar alanında kullanılan iki tanesi ikili </a:t>
            </a:r>
            <a:r>
              <a:rPr lang="en-US" sz="2400" smtClean="0">
                <a:solidFill>
                  <a:schemeClr val="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binary</a:t>
            </a:r>
            <a:r>
              <a:rPr lang="en-US" sz="2400" smtClean="0">
                <a:solidFill>
                  <a:schemeClr val="hlink"/>
                </a:solidFill>
              </a:rPr>
              <a:t>)</a:t>
            </a:r>
            <a:r>
              <a:rPr lang="en-US" sz="2400" smtClean="0"/>
              <a:t> ve onaltılı </a:t>
            </a:r>
            <a:r>
              <a:rPr lang="en-US" sz="2400" smtClean="0">
                <a:solidFill>
                  <a:schemeClr val="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hexadecimal</a:t>
            </a:r>
            <a:r>
              <a:rPr lang="en-US" sz="2400" smtClean="0">
                <a:solidFill>
                  <a:schemeClr val="hlink"/>
                </a:solidFill>
              </a:rPr>
              <a:t>) </a:t>
            </a:r>
            <a:r>
              <a:rPr lang="en-US" sz="2400" smtClean="0"/>
              <a:t>sayı sistemleridir.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Renk Kodları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01650" y="1773238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İkili sayı sistemi nasıl olur? Bildiğiniz gibi günlük hayatta kullandığımız 10'lu sayı sisteminde 0-9 arası toplam 10 rakam vardır. </a:t>
            </a:r>
            <a:endParaRPr lang="tr-TR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Aynı şekilde ikili sayı sisteminde de toplam 2 rakam var </a:t>
            </a:r>
            <a:r>
              <a:rPr lang="en-US" sz="2400">
                <a:solidFill>
                  <a:srgbClr val="FF0000"/>
                </a:solidFill>
              </a:rPr>
              <a:t>(bunlar 0 ve 1) </a:t>
            </a:r>
            <a:r>
              <a:rPr lang="en-US" sz="2400"/>
              <a:t>ve tüm sayılar bu iki rakamı kullanarak ifade edilebilir, nasıl mı? İşte burada işin içine matematik giriyor. Kısa ve öz olarak belirtmek gerekirse </a:t>
            </a:r>
            <a:endParaRPr lang="tr-TR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/>
              <a:t>   </a:t>
            </a:r>
            <a:r>
              <a:rPr lang="en-US" sz="2400"/>
              <a:t>10'luk düzendeki bir sayıyı ikilik düzene </a:t>
            </a:r>
            <a:endParaRPr lang="tr-TR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/>
              <a:t>   </a:t>
            </a:r>
            <a:r>
              <a:rPr lang="en-US" sz="2400"/>
              <a:t>çevirmek için o sayı devamlı olarak 2'ye </a:t>
            </a:r>
            <a:endParaRPr lang="tr-TR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/>
              <a:t>   </a:t>
            </a:r>
            <a:r>
              <a:rPr lang="en-US" sz="2400"/>
              <a:t>bölünür ve kalanlar soldan sağa doğru </a:t>
            </a:r>
            <a:endParaRPr lang="tr-TR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/>
              <a:t>   </a:t>
            </a:r>
            <a:r>
              <a:rPr lang="en-US" sz="2400"/>
              <a:t>yanyana yazılır. </a:t>
            </a:r>
          </a:p>
        </p:txBody>
      </p:sp>
      <p:pic>
        <p:nvPicPr>
          <p:cNvPr id="69636" name="Picture 4" descr="ekran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229100"/>
            <a:ext cx="2724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Renk Kodları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700213"/>
            <a:ext cx="8153400" cy="76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smtClean="0"/>
              <a:t>Gelelim asıl konumuz olan 16'lık sayı sistemine. Bu sayı sisteminde de toplam 16 rakam var bunlar</a:t>
            </a:r>
            <a:r>
              <a:rPr lang="tr-TR" sz="2400" smtClean="0"/>
              <a:t> :</a:t>
            </a:r>
            <a:r>
              <a:rPr lang="en-US" sz="2400" smtClean="0"/>
              <a:t> </a:t>
            </a:r>
          </a:p>
        </p:txBody>
      </p:sp>
      <p:pic>
        <p:nvPicPr>
          <p:cNvPr id="70660" name="Picture 4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79688"/>
            <a:ext cx="427831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9750" y="4251325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Etikette kullandığımız </a:t>
            </a:r>
            <a:r>
              <a:rPr lang="en-US" sz="2400">
                <a:solidFill>
                  <a:srgbClr val="0000FF"/>
                </a:solidFill>
              </a:rPr>
              <a:t>color=#xxxxxx</a:t>
            </a:r>
            <a:r>
              <a:rPr lang="en-US" sz="2400"/>
              <a:t> ifadesi ise RGB (</a:t>
            </a:r>
            <a:r>
              <a:rPr lang="en-US" sz="2400">
                <a:solidFill>
                  <a:srgbClr val="FF0000"/>
                </a:solidFill>
              </a:rPr>
              <a:t>red</a:t>
            </a:r>
            <a:r>
              <a:rPr lang="en-US" sz="2400"/>
              <a:t>-</a:t>
            </a:r>
            <a:r>
              <a:rPr lang="en-US" sz="2400">
                <a:solidFill>
                  <a:srgbClr val="009900"/>
                </a:solidFill>
              </a:rPr>
              <a:t>green</a:t>
            </a:r>
            <a:r>
              <a:rPr lang="en-US" sz="2400"/>
              <a:t>-</a:t>
            </a:r>
            <a:r>
              <a:rPr lang="en-US" sz="2400">
                <a:solidFill>
                  <a:srgbClr val="0000FF"/>
                </a:solidFill>
              </a:rPr>
              <a:t>blue</a:t>
            </a:r>
            <a:r>
              <a:rPr lang="en-US" sz="2400"/>
              <a:t>,</a:t>
            </a:r>
            <a:r>
              <a:rPr lang="en-US" sz="2400">
                <a:solidFill>
                  <a:srgbClr val="FF0000"/>
                </a:solidFill>
              </a:rPr>
              <a:t>kırmızı</a:t>
            </a:r>
            <a:r>
              <a:rPr lang="en-US" sz="2400"/>
              <a:t>-</a:t>
            </a:r>
            <a:r>
              <a:rPr lang="en-US" sz="2400">
                <a:solidFill>
                  <a:srgbClr val="009900"/>
                </a:solidFill>
              </a:rPr>
              <a:t>yeşil</a:t>
            </a:r>
            <a:r>
              <a:rPr lang="en-US" sz="2400"/>
              <a:t>-</a:t>
            </a:r>
            <a:r>
              <a:rPr lang="en-US" sz="2400">
                <a:solidFill>
                  <a:srgbClr val="0000FF"/>
                </a:solidFill>
              </a:rPr>
              <a:t>mavi</a:t>
            </a:r>
            <a:r>
              <a:rPr lang="en-US" sz="2400"/>
              <a:t>) renklerinin karışım oranlarını belirtir. Bu renklerden herbirinin alacağı değer 00 ile FF aralığında olabilir 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FF maksimum, 00 minimum karışımı verir</a:t>
            </a:r>
            <a:r>
              <a:rPr lang="en-US" sz="2400">
                <a:solidFill>
                  <a:schemeClr val="hlink"/>
                </a:solidFill>
              </a:rPr>
              <a:t>)</a:t>
            </a:r>
            <a:r>
              <a:rPr lang="en-US" sz="2400"/>
              <a:t>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Renk Kodları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1773238"/>
            <a:ext cx="8686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Buna </a:t>
            </a:r>
            <a:r>
              <a:rPr lang="en-US" sz="2400" dirty="0" err="1" smtClean="0"/>
              <a:t>göre</a:t>
            </a:r>
            <a:r>
              <a:rPr lang="tr-TR" sz="2400" dirty="0" smtClean="0"/>
              <a:t> :</a:t>
            </a:r>
          </a:p>
          <a:p>
            <a:pPr eaLnBrk="1" hangingPunct="1">
              <a:lnSpc>
                <a:spcPct val="90000"/>
              </a:lnSpc>
              <a:defRPr/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/>
              <a:t>#000000 </a:t>
            </a:r>
            <a:r>
              <a:rPr lang="en-US" sz="2400" b="1" dirty="0" err="1" smtClean="0"/>
              <a:t>siyah</a:t>
            </a:r>
            <a:r>
              <a:rPr lang="en-US" sz="2400" b="1" dirty="0" smtClean="0"/>
              <a:t> </a:t>
            </a:r>
            <a:endParaRPr lang="tr-TR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#FF0000 </a:t>
            </a:r>
            <a:r>
              <a:rPr lang="en-US" sz="2400" b="1" dirty="0" err="1" smtClean="0">
                <a:solidFill>
                  <a:srgbClr val="FF0000"/>
                </a:solidFill>
              </a:rPr>
              <a:t>kırmızı</a:t>
            </a:r>
            <a:r>
              <a:rPr lang="en-US" sz="2400" b="1" dirty="0" smtClean="0"/>
              <a:t> </a:t>
            </a:r>
            <a:endParaRPr lang="tr-TR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009900"/>
                </a:solidFill>
              </a:rPr>
              <a:t>#00FF00 </a:t>
            </a:r>
            <a:r>
              <a:rPr lang="en-US" sz="2400" b="1" dirty="0" err="1" smtClean="0">
                <a:solidFill>
                  <a:srgbClr val="009900"/>
                </a:solidFill>
              </a:rPr>
              <a:t>yeşil</a:t>
            </a:r>
            <a:endParaRPr lang="tr-TR" sz="2400" b="1" dirty="0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#0000FF </a:t>
            </a:r>
            <a:r>
              <a:rPr lang="en-US" sz="2400" b="1" dirty="0" err="1" smtClean="0">
                <a:solidFill>
                  <a:srgbClr val="0000FF"/>
                </a:solidFill>
              </a:rPr>
              <a:t>mavi</a:t>
            </a:r>
            <a:r>
              <a:rPr lang="en-US" sz="2400" b="1" dirty="0" smtClean="0"/>
              <a:t> </a:t>
            </a:r>
            <a:endParaRPr lang="tr-TR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#FFFFFF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beyaz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tr-T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Diğer</a:t>
            </a:r>
            <a:r>
              <a:rPr lang="en-US" sz="2400" dirty="0" smtClean="0"/>
              <a:t> </a:t>
            </a:r>
            <a:r>
              <a:rPr lang="en-US" sz="2400" dirty="0" err="1" smtClean="0"/>
              <a:t>renkleri</a:t>
            </a:r>
            <a:r>
              <a:rPr lang="en-US" sz="2400" dirty="0" smtClean="0"/>
              <a:t> </a:t>
            </a:r>
            <a:r>
              <a:rPr lang="en-US" sz="2400" dirty="0" err="1" smtClean="0"/>
              <a:t>sayıları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değiştirerek</a:t>
            </a:r>
            <a:r>
              <a:rPr lang="en-US" sz="2400" dirty="0" smtClean="0"/>
              <a:t> </a:t>
            </a:r>
            <a:r>
              <a:rPr lang="en-US" sz="2400" dirty="0" err="1" smtClean="0"/>
              <a:t>kendiniz</a:t>
            </a:r>
            <a:r>
              <a:rPr lang="en-US" sz="2400" dirty="0" smtClean="0"/>
              <a:t> </a:t>
            </a:r>
            <a:r>
              <a:rPr lang="en-US" sz="2400" dirty="0" err="1" smtClean="0"/>
              <a:t>deney</a:t>
            </a:r>
            <a:r>
              <a:rPr lang="tr-TR" sz="2400" dirty="0" smtClean="0"/>
              <a:t>iniz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Artalanı Renklendirmek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63750"/>
            <a:ext cx="8382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Bu renklerle yalnızca metinleri değil sayfamızın artalananını da renklendirebiliriz.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Bunun için </a:t>
            </a:r>
            <a:r>
              <a:rPr lang="en-US" sz="2400" smtClean="0">
                <a:solidFill>
                  <a:srgbClr val="0000FF"/>
                </a:solidFill>
              </a:rPr>
              <a:t>&lt;body bgcolor=#xxxxxx&gt;</a:t>
            </a:r>
            <a:r>
              <a:rPr lang="en-US" sz="2400" smtClean="0"/>
              <a:t> etiketini kullanıyoruz. Daha doğrusu sayfamızın gövdesini belirtmek için yazdığımız </a:t>
            </a:r>
            <a:r>
              <a:rPr lang="en-US" sz="2400" smtClean="0">
                <a:solidFill>
                  <a:srgbClr val="0000FF"/>
                </a:solidFill>
              </a:rPr>
              <a:t>&lt;body&gt;</a:t>
            </a:r>
            <a:r>
              <a:rPr lang="en-US" sz="2400" smtClean="0"/>
              <a:t> etiketini, </a:t>
            </a:r>
            <a:r>
              <a:rPr lang="en-US" sz="2400" smtClean="0">
                <a:solidFill>
                  <a:srgbClr val="0000FF"/>
                </a:solidFill>
              </a:rPr>
              <a:t>&lt;body bgcolor=#xxxxxx&gt;</a:t>
            </a:r>
            <a:r>
              <a:rPr lang="en-US" sz="2400" smtClean="0"/>
              <a:t> şeklinde değiştiriyoruz. </a:t>
            </a:r>
          </a:p>
        </p:txBody>
      </p:sp>
      <p:pic>
        <p:nvPicPr>
          <p:cNvPr id="72708" name="Picture 4" descr="dik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32350"/>
            <a:ext cx="311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798513" y="4767263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>
                <a:solidFill>
                  <a:srgbClr val="FF0000"/>
                </a:solidFill>
              </a:rPr>
              <a:t>Renk kodlarını yazarken daima </a:t>
            </a:r>
            <a:r>
              <a:rPr lang="en-US" sz="2200" b="1">
                <a:solidFill>
                  <a:srgbClr val="FF0000"/>
                </a:solidFill>
              </a:rPr>
              <a:t>#</a:t>
            </a:r>
            <a:r>
              <a:rPr lang="en-US" sz="2200">
                <a:solidFill>
                  <a:srgbClr val="FF0000"/>
                </a:solidFill>
              </a:rPr>
              <a:t> işaretini kullanmayı unutmayın ! </a:t>
            </a:r>
            <a:r>
              <a:rPr lang="tr-TR" sz="2200">
                <a:solidFill>
                  <a:srgbClr val="FF0000"/>
                </a:solidFill>
              </a:rPr>
              <a:t> </a:t>
            </a:r>
            <a:endParaRPr 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Artalanı Renklendirmek</a:t>
            </a:r>
          </a:p>
        </p:txBody>
      </p:sp>
      <p:pic>
        <p:nvPicPr>
          <p:cNvPr id="73731" name="Picture 3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109788"/>
            <a:ext cx="7751763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Artalanı Renklendirmek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90725"/>
            <a:ext cx="4419600" cy="3886200"/>
          </a:xfrm>
        </p:spPr>
        <p:txBody>
          <a:bodyPr/>
          <a:lstStyle/>
          <a:p>
            <a:pPr eaLnBrk="1" hangingPunct="1"/>
            <a:r>
              <a:rPr lang="tr-TR" sz="2400" smtClean="0"/>
              <a:t>Yazdığımız kodu browser’dan açtığımızda :</a:t>
            </a:r>
            <a:endParaRPr lang="en-US" sz="2400" smtClean="0"/>
          </a:p>
        </p:txBody>
      </p:sp>
      <p:pic>
        <p:nvPicPr>
          <p:cNvPr id="74756" name="Picture 4" descr="ekran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941513"/>
            <a:ext cx="2943225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79850" y="1844675"/>
            <a:ext cx="3429000" cy="2209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Resimler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Resimler</a:t>
            </a:r>
            <a:r>
              <a:rPr lang="en-US"/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Resim seçiminde, seçtiğimiz resmin </a:t>
            </a:r>
            <a:r>
              <a:rPr lang="en-US" sz="2400" b="1" smtClean="0">
                <a:solidFill>
                  <a:srgbClr val="FF0000"/>
                </a:solidFill>
              </a:rPr>
              <a:t>gif</a:t>
            </a:r>
            <a:r>
              <a:rPr lang="en-US" sz="2400" smtClean="0"/>
              <a:t> yada </a:t>
            </a:r>
            <a:r>
              <a:rPr lang="en-US" sz="2400" b="1" smtClean="0">
                <a:solidFill>
                  <a:srgbClr val="FF0000"/>
                </a:solidFill>
              </a:rPr>
              <a:t>jpg</a:t>
            </a:r>
            <a:r>
              <a:rPr lang="en-US" sz="2400" smtClean="0"/>
              <a:t> formatında olması zorunluluğu dışında herhangi bir kısıtlama yok. </a:t>
            </a:r>
            <a:r>
              <a:rPr lang="en-US" sz="2400" smtClean="0">
                <a:solidFill>
                  <a:srgbClr val="0070C0"/>
                </a:solidFill>
              </a:rPr>
              <a:t>(telif hakları kanunu dışında tabi) </a:t>
            </a:r>
            <a:endParaRPr lang="tr-TR" sz="2400" smtClean="0">
              <a:solidFill>
                <a:srgbClr val="0070C0"/>
              </a:solidFill>
            </a:endParaRPr>
          </a:p>
          <a:p>
            <a:r>
              <a:rPr lang="tr-TR" sz="2400" b="1" smtClean="0"/>
              <a:t>GIF (Graphics Interchange Format) </a:t>
            </a:r>
            <a:r>
              <a:rPr lang="tr-TR" sz="2400" smtClean="0"/>
              <a:t>genellikle küçük resimler ya da hareketli animasyonlar için kullanılır. Gif sıkıştırıldığında resmin kalitesinde bozulma olmaz.</a:t>
            </a:r>
          </a:p>
          <a:p>
            <a:r>
              <a:rPr lang="tr-TR" sz="2400" b="1" smtClean="0"/>
              <a:t>JPEG </a:t>
            </a:r>
            <a:r>
              <a:rPr lang="tr-TR" sz="2400" smtClean="0"/>
              <a:t>Genellikle büyük ebatlardaki resim formatıdır. Jpeg resimlerini sıkıştırdığımız ölçüde kalitesinde azalma olur. Yalnız bu bozulmalar insan gözü ile pek belli olmaz.</a:t>
            </a:r>
          </a:p>
          <a:p>
            <a:r>
              <a:rPr lang="tr-TR" sz="2400" b="1" smtClean="0"/>
              <a:t>Not: Yeni browserların desteklediği yeni bir üçüncü tip resim formatı da PNG </a:t>
            </a:r>
            <a:r>
              <a:rPr lang="tr-TR" sz="2400" smtClean="0"/>
              <a:t>(Portable Network Graphics). Png formatı, Gif’in yerine geçebilir. Bu format hakkında daha detaylı bilgi almak için </a:t>
            </a:r>
            <a:r>
              <a:rPr lang="tr-TR" sz="2400" smtClean="0">
                <a:solidFill>
                  <a:srgbClr val="0070C0"/>
                </a:solidFill>
              </a:rPr>
              <a:t>http://www.cdrom.com/pub/png  </a:t>
            </a:r>
            <a:r>
              <a:rPr lang="tr-TR" sz="2400" smtClean="0"/>
              <a:t>adresine bakabilirsiniz.</a:t>
            </a:r>
          </a:p>
          <a:p>
            <a:pPr eaLnBrk="1" hangingPunct="1"/>
            <a:endParaRPr lang="tr-TR" sz="24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İlk sayfam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2320925"/>
            <a:ext cx="7953375" cy="3413125"/>
          </a:xfrm>
        </p:spPr>
        <p:txBody>
          <a:bodyPr/>
          <a:lstStyle/>
          <a:p>
            <a:pPr eaLnBrk="1" hangingPunct="1"/>
            <a:r>
              <a:rPr lang="tr-TR" sz="2400" smtClean="0">
                <a:cs typeface="Arial" pitchFamily="34" charset="0"/>
              </a:rPr>
              <a:t>Sayfa1.htm dosy</a:t>
            </a:r>
            <a:r>
              <a:rPr lang="en-US" sz="2400" smtClean="0">
                <a:cs typeface="Arial" pitchFamily="34" charset="0"/>
              </a:rPr>
              <a:t>a</a:t>
            </a:r>
            <a:r>
              <a:rPr lang="tr-TR" sz="2400" smtClean="0">
                <a:cs typeface="Arial" pitchFamily="34" charset="0"/>
              </a:rPr>
              <a:t>sını açtığınızda </a:t>
            </a:r>
            <a:r>
              <a:rPr lang="en-US" sz="2400" smtClean="0">
                <a:cs typeface="Arial" pitchFamily="34" charset="0"/>
              </a:rPr>
              <a:t>varsayılan</a:t>
            </a:r>
            <a:r>
              <a:rPr lang="tr-TR" sz="2400" smtClean="0">
                <a:cs typeface="Arial" pitchFamily="34" charset="0"/>
              </a:rPr>
              <a:t> </a:t>
            </a:r>
            <a:r>
              <a:rPr lang="en-US" sz="2400" smtClean="0">
                <a:cs typeface="Arial" pitchFamily="34" charset="0"/>
              </a:rPr>
              <a:t>browserınız </a:t>
            </a:r>
            <a:r>
              <a:rPr lang="tr-TR" sz="2400" smtClean="0"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6600"/>
                </a:solidFill>
                <a:cs typeface="Arial" pitchFamily="34" charset="0"/>
              </a:rPr>
              <a:t>(Internet Explorer, Netscape Navigator gibi) </a:t>
            </a:r>
            <a:r>
              <a:rPr lang="en-US" sz="2400" smtClean="0">
                <a:cs typeface="Arial" pitchFamily="34" charset="0"/>
              </a:rPr>
              <a:t>tarafından </a:t>
            </a:r>
            <a:r>
              <a:rPr lang="tr-TR" sz="2400" smtClean="0">
                <a:cs typeface="Arial" pitchFamily="34" charset="0"/>
              </a:rPr>
              <a:t>görüntülenecektir</a:t>
            </a:r>
            <a:r>
              <a:rPr lang="en-US" sz="2400" smtClean="0">
                <a:cs typeface="Arial" pitchFamily="34" charset="0"/>
              </a:rPr>
              <a:t>.</a:t>
            </a:r>
            <a:r>
              <a:rPr lang="en-US" sz="2800" smtClean="0">
                <a:cs typeface="Arial" pitchFamily="34" charset="0"/>
              </a:rPr>
              <a:t> </a:t>
            </a:r>
          </a:p>
        </p:txBody>
      </p:sp>
      <p:pic>
        <p:nvPicPr>
          <p:cNvPr id="10244" name="Picture 4" descr="ekra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573463"/>
            <a:ext cx="4433888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Resimler</a:t>
            </a:r>
            <a:r>
              <a:rPr lang="en-US"/>
              <a:t>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&lt;IMG&gt; Etiketinin Özellikleri</a:t>
            </a:r>
          </a:p>
          <a:p>
            <a:r>
              <a:rPr lang="tr-TR" sz="2400" dirty="0" smtClean="0"/>
              <a:t>HTML ’</a:t>
            </a:r>
            <a:r>
              <a:rPr lang="tr-TR" sz="2400" dirty="0" err="1" smtClean="0"/>
              <a:t>nin</a:t>
            </a:r>
            <a:r>
              <a:rPr lang="tr-TR" sz="2400" dirty="0" smtClean="0"/>
              <a:t> çoğu </a:t>
            </a:r>
            <a:r>
              <a:rPr lang="tr-TR" sz="2400" dirty="0" err="1" smtClean="0"/>
              <a:t>taglarından</a:t>
            </a:r>
            <a:r>
              <a:rPr lang="tr-TR" sz="2400" dirty="0" smtClean="0"/>
              <a:t> farklı olarak &lt;IMG&gt; etiketinin kapama etiketi yoktur. Bazı özellikleri şunlardır;</a:t>
            </a:r>
          </a:p>
          <a:p>
            <a:pPr lvl="1"/>
            <a:r>
              <a:rPr lang="tr-TR" sz="2000" b="1" dirty="0" err="1" smtClean="0"/>
              <a:t>src</a:t>
            </a:r>
            <a:r>
              <a:rPr lang="tr-TR" sz="2000" b="1" dirty="0" smtClean="0"/>
              <a:t>: </a:t>
            </a:r>
            <a:r>
              <a:rPr lang="tr-TR" sz="2000" dirty="0" smtClean="0"/>
              <a:t>resmin bulunduğu dosya ve yol ismi</a:t>
            </a:r>
          </a:p>
          <a:p>
            <a:pPr lvl="1"/>
            <a:r>
              <a:rPr lang="tr-TR" sz="2000" b="1" dirty="0" smtClean="0"/>
              <a:t>alt: </a:t>
            </a:r>
            <a:r>
              <a:rPr lang="tr-TR" sz="2000" dirty="0" smtClean="0"/>
              <a:t>Resim göstermeyi desteklemeyen tarayıcılar ya da resim yüklenirken resmin yerinde gözükecek olan metindir.</a:t>
            </a:r>
          </a:p>
          <a:p>
            <a:pPr lvl="1"/>
            <a:r>
              <a:rPr lang="tr-TR" sz="2000" b="1" dirty="0" err="1" smtClean="0"/>
              <a:t>align</a:t>
            </a:r>
            <a:r>
              <a:rPr lang="tr-TR" sz="2000" b="1" dirty="0" smtClean="0"/>
              <a:t>: </a:t>
            </a:r>
            <a:r>
              <a:rPr lang="tr-TR" sz="2000" dirty="0" smtClean="0"/>
              <a:t>Resmin sayfada farklı hizalamada kullanılır. </a:t>
            </a:r>
            <a:r>
              <a:rPr lang="tr-TR" sz="2000" dirty="0" err="1" smtClean="0"/>
              <a:t>Left</a:t>
            </a:r>
            <a:r>
              <a:rPr lang="tr-TR" sz="2000" dirty="0" smtClean="0"/>
              <a:t>, </a:t>
            </a:r>
            <a:r>
              <a:rPr lang="tr-TR" sz="2000" dirty="0" err="1" smtClean="0"/>
              <a:t>right</a:t>
            </a:r>
            <a:r>
              <a:rPr lang="tr-TR" sz="2000" dirty="0" smtClean="0"/>
              <a:t>, top, </a:t>
            </a:r>
            <a:r>
              <a:rPr lang="tr-TR" sz="2000" dirty="0" err="1" smtClean="0"/>
              <a:t>middle</a:t>
            </a:r>
            <a:r>
              <a:rPr lang="tr-TR" sz="2000" dirty="0" smtClean="0"/>
              <a:t> veya </a:t>
            </a:r>
            <a:r>
              <a:rPr lang="tr-TR" sz="2000" dirty="0" err="1" smtClean="0"/>
              <a:t>bottom</a:t>
            </a:r>
            <a:r>
              <a:rPr lang="tr-TR" sz="2000" dirty="0" smtClean="0"/>
              <a:t> olabilir.</a:t>
            </a:r>
          </a:p>
          <a:p>
            <a:pPr lvl="1"/>
            <a:r>
              <a:rPr lang="tr-TR" sz="2000" b="1" dirty="0" err="1" smtClean="0"/>
              <a:t>hspace</a:t>
            </a:r>
            <a:r>
              <a:rPr lang="tr-TR" sz="2000" b="1" dirty="0" smtClean="0"/>
              <a:t>:</a:t>
            </a:r>
            <a:r>
              <a:rPr lang="tr-TR" sz="2000" dirty="0" smtClean="0"/>
              <a:t> Resmin etrafındaki yatay boşluk</a:t>
            </a:r>
          </a:p>
          <a:p>
            <a:pPr lvl="1"/>
            <a:r>
              <a:rPr lang="tr-TR" sz="2000" b="1" dirty="0" err="1" smtClean="0"/>
              <a:t>vspace</a:t>
            </a:r>
            <a:r>
              <a:rPr lang="tr-TR" sz="2000" b="1" dirty="0" smtClean="0"/>
              <a:t>:</a:t>
            </a:r>
            <a:r>
              <a:rPr lang="tr-TR" sz="2000" dirty="0" smtClean="0"/>
              <a:t> Resmin etrafındaki dikey boşluk</a:t>
            </a:r>
          </a:p>
          <a:p>
            <a:pPr lvl="1"/>
            <a:r>
              <a:rPr lang="tr-TR" sz="2000" b="1" dirty="0" err="1" smtClean="0"/>
              <a:t>height</a:t>
            </a:r>
            <a:r>
              <a:rPr lang="tr-TR" sz="2000" b="1" dirty="0" smtClean="0"/>
              <a:t>: </a:t>
            </a:r>
            <a:r>
              <a:rPr lang="tr-TR" sz="2000" dirty="0" err="1" smtClean="0"/>
              <a:t>pixel</a:t>
            </a:r>
            <a:r>
              <a:rPr lang="tr-TR" sz="2000" dirty="0" smtClean="0"/>
              <a:t> olarak resmin yüksekliği</a:t>
            </a:r>
          </a:p>
          <a:p>
            <a:pPr lvl="1"/>
            <a:r>
              <a:rPr lang="tr-TR" sz="2000" b="1" dirty="0" err="1" smtClean="0"/>
              <a:t>width</a:t>
            </a:r>
            <a:r>
              <a:rPr lang="tr-TR" sz="2000" b="1" dirty="0" smtClean="0"/>
              <a:t>: </a:t>
            </a:r>
            <a:r>
              <a:rPr lang="tr-TR" sz="2000" dirty="0" err="1" smtClean="0"/>
              <a:t>pixel</a:t>
            </a:r>
            <a:r>
              <a:rPr lang="tr-TR" sz="2000" dirty="0" smtClean="0"/>
              <a:t> olarak resmin genişliği</a:t>
            </a:r>
          </a:p>
          <a:p>
            <a:pPr lvl="1"/>
            <a:r>
              <a:rPr lang="tr-TR" sz="2000" b="1" dirty="0" err="1" smtClean="0"/>
              <a:t>border</a:t>
            </a:r>
            <a:r>
              <a:rPr lang="tr-TR" sz="2000" b="1" dirty="0" smtClean="0"/>
              <a:t>: </a:t>
            </a:r>
            <a:r>
              <a:rPr lang="tr-TR" sz="2000" dirty="0" smtClean="0"/>
              <a:t>Resmin etrafındaki çerçeve kalınlığıdır. “0” değeri verilerek çerçeve kaldırılabilir. (Bir resme </a:t>
            </a:r>
            <a:r>
              <a:rPr lang="tr-TR" sz="2000" dirty="0" err="1" smtClean="0"/>
              <a:t>hyperlink</a:t>
            </a:r>
            <a:r>
              <a:rPr lang="tr-TR" sz="2000" dirty="0" smtClean="0"/>
              <a:t> verildiğinde bu iyi bir yoldur. Neden?)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Resimler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907704" y="2348879"/>
            <a:ext cx="7272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000" b="1" dirty="0" smtClean="0"/>
              <a:t>Ana dizin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>
                <a:solidFill>
                  <a:srgbClr val="0000FF"/>
                </a:solidFill>
              </a:rPr>
              <a:t>img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src</a:t>
            </a:r>
            <a:r>
              <a:rPr lang="en-US" sz="2000" dirty="0">
                <a:solidFill>
                  <a:srgbClr val="0000FF"/>
                </a:solidFill>
              </a:rPr>
              <a:t>="kedi.gif" width="65" height="91</a:t>
            </a:r>
            <a:r>
              <a:rPr lang="en-US" sz="2000" dirty="0" smtClean="0">
                <a:solidFill>
                  <a:srgbClr val="0000FF"/>
                </a:solidFill>
              </a:rPr>
              <a:t>"&gt;</a:t>
            </a:r>
            <a:endParaRPr lang="tr-TR" sz="2000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000" b="1" dirty="0" smtClean="0"/>
              <a:t>Alt klasör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</a:rPr>
              <a:t>img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="</a:t>
            </a:r>
            <a:r>
              <a:rPr lang="en-US" sz="2000" dirty="0" err="1" smtClean="0">
                <a:solidFill>
                  <a:srgbClr val="0000FF"/>
                </a:solidFill>
              </a:rPr>
              <a:t>resim</a:t>
            </a:r>
            <a:r>
              <a:rPr lang="en-US" sz="2000" dirty="0" smtClean="0">
                <a:solidFill>
                  <a:srgbClr val="0000FF"/>
                </a:solidFill>
              </a:rPr>
              <a:t>/kedi.gif" width="65" height="91"&gt;</a:t>
            </a:r>
            <a:endParaRPr lang="tr-TR" sz="2000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000" b="1" dirty="0" smtClean="0"/>
              <a:t>Üst klasör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c:\html_ders\html\deneme.htm</a:t>
            </a:r>
            <a:r>
              <a:rPr lang="en-US" sz="2000" dirty="0" smtClean="0"/>
              <a:t> </a:t>
            </a:r>
            <a:r>
              <a:rPr lang="en-US" sz="2000" dirty="0" err="1" smtClean="0"/>
              <a:t>yolunda</a:t>
            </a:r>
            <a:r>
              <a:rPr lang="en-US" sz="2000" dirty="0" smtClean="0"/>
              <a:t> html</a:t>
            </a:r>
            <a:r>
              <a:rPr lang="tr-TR" sz="2000" dirty="0" smtClean="0"/>
              <a:t> dosyası,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c:\html_ders\resim\kedi.gif</a:t>
            </a:r>
            <a:r>
              <a:rPr lang="en-US" sz="2000" dirty="0" smtClean="0"/>
              <a:t> </a:t>
            </a:r>
            <a:r>
              <a:rPr lang="en-US" sz="2000" dirty="0" err="1" smtClean="0"/>
              <a:t>yolunda</a:t>
            </a:r>
            <a:r>
              <a:rPr lang="en-US" sz="2000" dirty="0" smtClean="0"/>
              <a:t> </a:t>
            </a:r>
            <a:r>
              <a:rPr lang="en-US" sz="2000" dirty="0" err="1" smtClean="0"/>
              <a:t>resim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tr-TR" sz="2000" dirty="0" smtClean="0"/>
              <a:t> ise</a:t>
            </a:r>
            <a:r>
              <a:rPr lang="en-US" sz="2000" dirty="0" smtClean="0"/>
              <a:t> </a:t>
            </a:r>
            <a:endParaRPr lang="tr-TR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browser </a:t>
            </a:r>
            <a:r>
              <a:rPr lang="en-US" sz="2000" b="1" dirty="0" smtClean="0"/>
              <a:t>deneme.htm</a:t>
            </a:r>
            <a:r>
              <a:rPr lang="en-US" sz="2000" dirty="0" smtClean="0"/>
              <a:t> </a:t>
            </a:r>
            <a:r>
              <a:rPr lang="en-US" sz="2000" dirty="0" err="1" smtClean="0"/>
              <a:t>dosyasının</a:t>
            </a:r>
            <a:r>
              <a:rPr lang="en-US" sz="2000" dirty="0" smtClean="0"/>
              <a:t> </a:t>
            </a:r>
            <a:r>
              <a:rPr lang="en-US" sz="2000" dirty="0" err="1" smtClean="0"/>
              <a:t>bulunduğu</a:t>
            </a:r>
            <a:r>
              <a:rPr lang="en-US" sz="2000" dirty="0" smtClean="0"/>
              <a:t> </a:t>
            </a:r>
            <a:r>
              <a:rPr lang="en-US" sz="2000" dirty="0" err="1" smtClean="0"/>
              <a:t>klasörü</a:t>
            </a:r>
            <a:r>
              <a:rPr lang="en-US" sz="2000" dirty="0" smtClean="0"/>
              <a:t> </a:t>
            </a:r>
            <a:r>
              <a:rPr lang="en-US" sz="2000" dirty="0" err="1" smtClean="0"/>
              <a:t>kök</a:t>
            </a:r>
            <a:r>
              <a:rPr lang="en-US" sz="2000" dirty="0" smtClean="0"/>
              <a:t> </a:t>
            </a:r>
            <a:r>
              <a:rPr lang="en-US" sz="2000" dirty="0" err="1" smtClean="0"/>
              <a:t>dizin</a:t>
            </a:r>
            <a:r>
              <a:rPr lang="en-US" sz="2000" dirty="0" smtClean="0"/>
              <a:t> </a:t>
            </a:r>
            <a:r>
              <a:rPr lang="en-US" sz="2000" dirty="0" err="1" smtClean="0"/>
              <a:t>kabul</a:t>
            </a:r>
            <a:r>
              <a:rPr lang="en-US" sz="2000" dirty="0" smtClean="0"/>
              <a:t> e</a:t>
            </a:r>
            <a:r>
              <a:rPr lang="tr-TR" sz="2000" dirty="0" smtClean="0"/>
              <a:t>der ve</a:t>
            </a:r>
            <a:r>
              <a:rPr lang="en-US" sz="2000" dirty="0" smtClean="0"/>
              <a:t> </a:t>
            </a:r>
            <a:r>
              <a:rPr lang="en-US" sz="2000" dirty="0" err="1" smtClean="0"/>
              <a:t>üst</a:t>
            </a:r>
            <a:r>
              <a:rPr lang="en-US" sz="2000" dirty="0" smtClean="0"/>
              <a:t> </a:t>
            </a:r>
            <a:r>
              <a:rPr lang="en-US" sz="2000" dirty="0" err="1" smtClean="0"/>
              <a:t>dizin</a:t>
            </a:r>
            <a:r>
              <a:rPr lang="tr-TR" sz="2000" dirty="0" smtClean="0"/>
              <a:t>deki </a:t>
            </a:r>
            <a:r>
              <a:rPr lang="en-US" sz="2000" b="1" dirty="0" err="1" smtClean="0"/>
              <a:t>resim</a:t>
            </a:r>
            <a:r>
              <a:rPr lang="en-US" sz="2000" dirty="0" smtClean="0"/>
              <a:t> </a:t>
            </a:r>
            <a:r>
              <a:rPr lang="en-US" sz="2000" dirty="0" err="1" smtClean="0"/>
              <a:t>dizinine</a:t>
            </a:r>
            <a:r>
              <a:rPr lang="tr-TR" sz="2000" dirty="0" smtClean="0"/>
              <a:t> erişmek için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../</a:t>
            </a:r>
            <a:r>
              <a:rPr lang="en-US" sz="2000" dirty="0" smtClean="0"/>
              <a:t> </a:t>
            </a:r>
            <a:r>
              <a:rPr lang="en-US" sz="2000" dirty="0" err="1" smtClean="0"/>
              <a:t>ifadesi</a:t>
            </a:r>
            <a:r>
              <a:rPr lang="tr-TR" sz="2000" dirty="0" err="1" smtClean="0"/>
              <a:t>ni</a:t>
            </a:r>
            <a:r>
              <a:rPr lang="tr-TR" sz="2000" dirty="0" smtClean="0"/>
              <a:t> kullanmamız gerekiyor</a:t>
            </a:r>
            <a:r>
              <a:rPr lang="en-US" sz="2000" dirty="0" smtClean="0"/>
              <a:t> </a:t>
            </a:r>
            <a:endParaRPr lang="tr-TR" sz="2000" dirty="0" smtClean="0"/>
          </a:p>
          <a:p>
            <a:pPr lvl="1">
              <a:lnSpc>
                <a:spcPct val="90000"/>
              </a:lnSpc>
            </a:pPr>
            <a:endParaRPr lang="tr-TR" sz="20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</a:rPr>
              <a:t>img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src</a:t>
            </a:r>
            <a:r>
              <a:rPr lang="en-US" sz="2000" dirty="0" smtClean="0">
                <a:solidFill>
                  <a:srgbClr val="0000FF"/>
                </a:solidFill>
              </a:rPr>
              <a:t>="../</a:t>
            </a:r>
            <a:r>
              <a:rPr lang="en-US" sz="2000" dirty="0" err="1" smtClean="0">
                <a:solidFill>
                  <a:srgbClr val="0000FF"/>
                </a:solidFill>
              </a:rPr>
              <a:t>resim</a:t>
            </a:r>
            <a:r>
              <a:rPr lang="en-US" sz="2000" dirty="0" smtClean="0">
                <a:solidFill>
                  <a:srgbClr val="0000FF"/>
                </a:solidFill>
              </a:rPr>
              <a:t>/kedi.gif" width="65" height="91"&gt; </a:t>
            </a:r>
          </a:p>
          <a:p>
            <a:pPr lvl="1">
              <a:lnSpc>
                <a:spcPct val="90000"/>
              </a:lnSpc>
            </a:pPr>
            <a:endParaRPr lang="tr-TR" sz="2000" dirty="0" smtClean="0"/>
          </a:p>
          <a:p>
            <a:pPr lvl="1">
              <a:lnSpc>
                <a:spcPct val="90000"/>
              </a:lnSpc>
            </a:pPr>
            <a:endParaRPr lang="tr-TR" sz="2000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 dirty="0" smtClean="0">
              <a:solidFill>
                <a:srgbClr val="0000FF"/>
              </a:solidFill>
            </a:endParaRPr>
          </a:p>
        </p:txBody>
      </p:sp>
      <p:pic>
        <p:nvPicPr>
          <p:cNvPr id="79877" name="Picture 5" descr="k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78"/>
            <a:ext cx="1296144" cy="181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28600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üste</a:t>
            </a:r>
            <a:r>
              <a:rPr lang="en-US" dirty="0" smtClean="0"/>
              <a:t> </a:t>
            </a:r>
            <a:r>
              <a:rPr lang="en-US" dirty="0" err="1" smtClean="0"/>
              <a:t>geçeceksek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../../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ifadesi</a:t>
            </a:r>
            <a:r>
              <a:rPr lang="tr-TR" dirty="0" err="1" smtClean="0"/>
              <a:t>ni</a:t>
            </a:r>
            <a:r>
              <a:rPr lang="tr-TR" dirty="0" smtClean="0"/>
              <a:t> kullanmak gerekir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Resimler</a:t>
            </a:r>
            <a:r>
              <a:rPr lang="en-US"/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tr-TR" sz="2400" b="1" dirty="0" smtClean="0">
                <a:solidFill>
                  <a:srgbClr val="C00000"/>
                </a:solidFill>
              </a:rPr>
              <a:t>&lt;IMG&gt; Etiketinin Özellikleri</a:t>
            </a:r>
          </a:p>
          <a:p>
            <a:pPr>
              <a:defRPr/>
            </a:pPr>
            <a:r>
              <a:rPr lang="tr-TR" sz="2400" b="1" dirty="0" err="1" smtClean="0">
                <a:solidFill>
                  <a:schemeClr val="accent4">
                    <a:lumMod val="75000"/>
                  </a:schemeClr>
                </a:solidFill>
              </a:rPr>
              <a:t>Align</a:t>
            </a:r>
            <a:r>
              <a:rPr lang="tr-TR" sz="2400" b="1" dirty="0" smtClean="0">
                <a:solidFill>
                  <a:schemeClr val="accent4">
                    <a:lumMod val="75000"/>
                  </a:schemeClr>
                </a:solidFill>
              </a:rPr>
              <a:t> Özelliği</a:t>
            </a:r>
          </a:p>
          <a:p>
            <a:pPr>
              <a:defRPr/>
            </a:pPr>
            <a:r>
              <a:rPr lang="tr-TR" sz="2000" dirty="0" smtClean="0"/>
              <a:t>Sayfadaki diğer elemanlarla resmin nasıl hizalanacağını kontrol etmek için bu özelliği kullanırız. Varsayılan olarak tarayıcı resmi sola hizalar ve resimden sonra gelen eleman resmin yanına yerleşir.</a:t>
            </a:r>
          </a:p>
          <a:p>
            <a:pPr lvl="1">
              <a:defRPr/>
            </a:pPr>
            <a:r>
              <a:rPr lang="tr-TR" sz="2000" b="1" dirty="0" smtClean="0"/>
              <a:t>top: </a:t>
            </a:r>
            <a:r>
              <a:rPr lang="tr-TR" sz="2000" dirty="0" smtClean="0"/>
              <a:t>Resimden sonra gelen metinlerin üst satırı resmin üstü ile hizalanır.</a:t>
            </a:r>
          </a:p>
          <a:p>
            <a:pPr lvl="1">
              <a:defRPr/>
            </a:pPr>
            <a:r>
              <a:rPr lang="tr-TR" sz="2000" b="1" dirty="0" err="1" smtClean="0"/>
              <a:t>middle</a:t>
            </a:r>
            <a:r>
              <a:rPr lang="tr-TR" sz="2000" b="1" dirty="0" smtClean="0"/>
              <a:t>: </a:t>
            </a:r>
            <a:r>
              <a:rPr lang="tr-TR" sz="2000" dirty="0" smtClean="0"/>
              <a:t>Resimden sonra gelen metinlerin üst satırı resmin ortası ile hizalanır.</a:t>
            </a:r>
          </a:p>
          <a:p>
            <a:pPr lvl="1">
              <a:defRPr/>
            </a:pPr>
            <a:r>
              <a:rPr lang="tr-TR" sz="2000" b="1" dirty="0" err="1" smtClean="0"/>
              <a:t>bottom</a:t>
            </a:r>
            <a:r>
              <a:rPr lang="tr-TR" sz="2000" b="1" dirty="0" smtClean="0"/>
              <a:t>: </a:t>
            </a:r>
            <a:r>
              <a:rPr lang="tr-TR" sz="2000" dirty="0" smtClean="0"/>
              <a:t>Resimden sonra gelen metinlerin üst satırı resmin altı ile hizalanır.</a:t>
            </a:r>
          </a:p>
          <a:p>
            <a:pPr lvl="1">
              <a:defRPr/>
            </a:pPr>
            <a:r>
              <a:rPr lang="tr-TR" sz="2000" b="1" dirty="0" err="1" smtClean="0"/>
              <a:t>left</a:t>
            </a:r>
            <a:r>
              <a:rPr lang="tr-TR" sz="2000" b="1" dirty="0" smtClean="0"/>
              <a:t>: </a:t>
            </a:r>
            <a:r>
              <a:rPr lang="tr-TR" sz="2000" dirty="0" smtClean="0"/>
              <a:t>Resim sayfanın soluna hizalanır. Resimden sonra gelen metnin tümü üstten itibaren resmin sağına yerleşir.</a:t>
            </a:r>
          </a:p>
          <a:p>
            <a:pPr lvl="1">
              <a:defRPr/>
            </a:pPr>
            <a:r>
              <a:rPr lang="tr-TR" sz="2000" b="1" dirty="0" err="1" smtClean="0"/>
              <a:t>right</a:t>
            </a:r>
            <a:r>
              <a:rPr lang="tr-TR" sz="2000" b="1" dirty="0" smtClean="0"/>
              <a:t>: </a:t>
            </a:r>
            <a:r>
              <a:rPr lang="tr-TR" sz="2000" dirty="0" smtClean="0"/>
              <a:t>Resim sayfanın sağına hizalanır. Resimden sonra gelen metnin tümü üstten </a:t>
            </a:r>
            <a:r>
              <a:rPr lang="tr-TR" sz="2200" dirty="0" smtClean="0"/>
              <a:t>itibaren resmin soluna yerleşir.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Resmi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Hizalama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tr-TR" sz="2400" b="1" dirty="0" smtClean="0">
                <a:solidFill>
                  <a:schemeClr val="accent4">
                    <a:lumMod val="75000"/>
                  </a:schemeClr>
                </a:solidFill>
              </a:rPr>
              <a:t>Örnek:</a:t>
            </a:r>
          </a:p>
          <a:p>
            <a:pPr>
              <a:defRPr/>
            </a:pPr>
            <a:r>
              <a:rPr lang="tr-TR" sz="2000" dirty="0" smtClean="0"/>
              <a:t>&lt;HTML&gt;  &lt;HEAD&gt; &lt;TITLE&gt;WEB TASARIMI&lt;/TITLE&gt; &lt;/HEAD&gt;</a:t>
            </a:r>
          </a:p>
          <a:p>
            <a:pPr>
              <a:defRPr/>
            </a:pPr>
            <a:r>
              <a:rPr lang="tr-TR" sz="2000" dirty="0" smtClean="0"/>
              <a:t>&lt;BODY </a:t>
            </a:r>
            <a:r>
              <a:rPr lang="tr-TR" sz="2000" dirty="0" err="1" smtClean="0"/>
              <a:t>text</a:t>
            </a:r>
            <a:r>
              <a:rPr lang="tr-TR" sz="2000" dirty="0" smtClean="0"/>
              <a:t>="#0000CC"&gt;</a:t>
            </a:r>
          </a:p>
          <a:p>
            <a:pPr>
              <a:defRPr/>
            </a:pPr>
            <a:r>
              <a:rPr lang="tr-TR" sz="2000" dirty="0" smtClean="0"/>
              <a:t>&lt;IMG </a:t>
            </a:r>
            <a:r>
              <a:rPr lang="tr-TR" sz="2000" dirty="0" err="1" smtClean="0"/>
              <a:t>src</a:t>
            </a:r>
            <a:r>
              <a:rPr lang="tr-TR" sz="2000" dirty="0" smtClean="0"/>
              <a:t>=../../Belgelerim/Resimlerim/delta.</a:t>
            </a:r>
            <a:r>
              <a:rPr lang="tr-TR" sz="2000" dirty="0" err="1" smtClean="0"/>
              <a:t>gif</a:t>
            </a:r>
            <a:r>
              <a:rPr lang="tr-TR" sz="2000" dirty="0" smtClean="0"/>
              <a:t> </a:t>
            </a:r>
            <a:r>
              <a:rPr lang="tr-TR" sz="2000" dirty="0" err="1" smtClean="0"/>
              <a:t>align</a:t>
            </a:r>
            <a:r>
              <a:rPr lang="tr-TR" sz="2000" dirty="0" smtClean="0"/>
              <a:t>="</a:t>
            </a:r>
            <a:r>
              <a:rPr lang="tr-TR" sz="2000" dirty="0" err="1" smtClean="0"/>
              <a:t>left</a:t>
            </a:r>
            <a:r>
              <a:rPr lang="tr-TR" sz="2000" dirty="0" smtClean="0"/>
              <a:t>"&gt;</a:t>
            </a:r>
          </a:p>
          <a:p>
            <a:pPr>
              <a:defRPr/>
            </a:pPr>
            <a:r>
              <a:rPr lang="tr-TR" sz="2000" dirty="0" smtClean="0"/>
              <a:t>&lt;!--Burada </a:t>
            </a:r>
            <a:r>
              <a:rPr lang="tr-TR" sz="2000" dirty="0" err="1" smtClean="0"/>
              <a:t>Align</a:t>
            </a:r>
            <a:r>
              <a:rPr lang="tr-TR" sz="2000" dirty="0" smtClean="0"/>
              <a:t> özelliğine farklı değerler atayarak durumu</a:t>
            </a:r>
          </a:p>
          <a:p>
            <a:pPr>
              <a:defRPr/>
            </a:pPr>
            <a:r>
              <a:rPr lang="tr-TR" sz="2000" dirty="0" smtClean="0"/>
              <a:t>görelim.--&gt;</a:t>
            </a:r>
          </a:p>
          <a:p>
            <a:pPr>
              <a:defRPr/>
            </a:pPr>
            <a:r>
              <a:rPr lang="tr-TR" sz="2000" dirty="0" smtClean="0"/>
              <a:t>&lt;H1&gt;Resmin </a:t>
            </a:r>
            <a:r>
              <a:rPr lang="tr-TR" sz="2000" dirty="0" err="1" smtClean="0"/>
              <a:t>Align</a:t>
            </a:r>
            <a:r>
              <a:rPr lang="tr-TR" sz="2000" dirty="0" smtClean="0"/>
              <a:t> Özelliği&lt;/H1&gt;</a:t>
            </a:r>
          </a:p>
          <a:p>
            <a:pPr>
              <a:defRPr/>
            </a:pPr>
            <a:r>
              <a:rPr lang="tr-TR" sz="2000" dirty="0" smtClean="0"/>
              <a:t>Bakalım resimden sonra yazmış olduğumuz metinler nereye</a:t>
            </a:r>
          </a:p>
          <a:p>
            <a:pPr>
              <a:defRPr/>
            </a:pPr>
            <a:r>
              <a:rPr lang="tr-TR" sz="2000" dirty="0" smtClean="0"/>
              <a:t>yerleştiriliyor.</a:t>
            </a:r>
          </a:p>
          <a:p>
            <a:pPr>
              <a:defRPr/>
            </a:pPr>
            <a:r>
              <a:rPr lang="tr-TR" sz="2000" dirty="0" smtClean="0"/>
              <a:t>Bakalım resimden sonra yazmış olduğumuz metinler nereye</a:t>
            </a:r>
          </a:p>
          <a:p>
            <a:pPr>
              <a:defRPr/>
            </a:pPr>
            <a:r>
              <a:rPr lang="tr-TR" sz="2000" dirty="0" smtClean="0"/>
              <a:t>yerleştiriliyor.</a:t>
            </a:r>
          </a:p>
          <a:p>
            <a:pPr>
              <a:defRPr/>
            </a:pPr>
            <a:r>
              <a:rPr lang="tr-TR" sz="2000" dirty="0" smtClean="0"/>
              <a:t>&lt;/BODY&gt;</a:t>
            </a:r>
          </a:p>
          <a:p>
            <a:pPr>
              <a:defRPr/>
            </a:pPr>
            <a:r>
              <a:rPr lang="tr-TR" sz="2000" dirty="0" smtClean="0"/>
              <a:t>&lt;/HTML&gt;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Resmi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Hizalama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tr-TR" sz="2400" b="1" dirty="0" smtClean="0">
                <a:solidFill>
                  <a:schemeClr val="accent4">
                    <a:lumMod val="75000"/>
                  </a:schemeClr>
                </a:solidFill>
              </a:rPr>
              <a:t>Örnek</a:t>
            </a:r>
          </a:p>
          <a:p>
            <a:pPr>
              <a:defRPr/>
            </a:pPr>
            <a:endParaRPr lang="tr-TR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14563"/>
            <a:ext cx="50006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Resmi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Hizalama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endParaRPr lang="tr-TR" sz="2400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sv-SE" sz="2400" b="1" dirty="0" smtClean="0">
                <a:solidFill>
                  <a:srgbClr val="C00000"/>
                </a:solidFill>
              </a:rPr>
              <a:t>&lt;br clear=</a:t>
            </a:r>
            <a:r>
              <a:rPr lang="tr-TR" sz="2400" b="1" dirty="0" smtClean="0">
                <a:solidFill>
                  <a:srgbClr val="C00000"/>
                </a:solidFill>
              </a:rPr>
              <a:t>"</a:t>
            </a:r>
            <a:r>
              <a:rPr lang="tr-TR" sz="2400" b="1" dirty="0" smtClean="0"/>
              <a:t> </a:t>
            </a:r>
            <a:r>
              <a:rPr lang="tr-TR" sz="2400" b="1" dirty="0"/>
              <a:t>LEFT | RIGHT | ALL | </a:t>
            </a:r>
            <a:r>
              <a:rPr lang="tr-TR" sz="2400" b="1" dirty="0" smtClean="0"/>
              <a:t>BOTH"</a:t>
            </a:r>
            <a:r>
              <a:rPr lang="sv-SE" sz="2400" b="1" dirty="0" smtClean="0">
                <a:solidFill>
                  <a:srgbClr val="C00000"/>
                </a:solidFill>
              </a:rPr>
              <a:t>&gt; Etiketinin Kullanımı</a:t>
            </a:r>
          </a:p>
          <a:p>
            <a:pPr>
              <a:defRPr/>
            </a:pPr>
            <a:r>
              <a:rPr lang="tr-TR" sz="2400" dirty="0" smtClean="0"/>
              <a:t>Hizalama özelliğinin etkisini kaldırır, metni resmin altından başlatır.</a:t>
            </a:r>
          </a:p>
          <a:p>
            <a:pPr>
              <a:defRPr/>
            </a:pPr>
            <a:r>
              <a:rPr lang="tr-TR" sz="2400" dirty="0" err="1" smtClean="0"/>
              <a:t>Align</a:t>
            </a:r>
            <a:r>
              <a:rPr lang="tr-TR" sz="2400" dirty="0" smtClean="0"/>
              <a:t> özelliğine verdiğimiz değere göre metin </a:t>
            </a:r>
            <a:r>
              <a:rPr lang="tr-TR" sz="2400" dirty="0" err="1" smtClean="0"/>
              <a:t>resime</a:t>
            </a:r>
            <a:r>
              <a:rPr lang="tr-TR" sz="2400" dirty="0" smtClean="0"/>
              <a:t> göre hizalanır. </a:t>
            </a:r>
            <a:r>
              <a:rPr lang="tr-TR" sz="2400" dirty="0" err="1" smtClean="0"/>
              <a:t>Align</a:t>
            </a:r>
            <a:r>
              <a:rPr lang="tr-TR" sz="2400" dirty="0" smtClean="0"/>
              <a:t> özelliğini kaybetmesini istediğimiz yerde &lt;</a:t>
            </a:r>
            <a:r>
              <a:rPr lang="tr-TR" sz="2400" dirty="0" err="1" smtClean="0"/>
              <a:t>br</a:t>
            </a:r>
            <a:r>
              <a:rPr lang="tr-TR" sz="2400" dirty="0" smtClean="0"/>
              <a:t> </a:t>
            </a:r>
            <a:r>
              <a:rPr lang="tr-TR" sz="2400" dirty="0" err="1" smtClean="0"/>
              <a:t>clear</a:t>
            </a:r>
            <a:r>
              <a:rPr lang="tr-TR" sz="2400" dirty="0" smtClean="0"/>
              <a:t>=”değer”&gt; etiketi kullanılır.</a:t>
            </a:r>
          </a:p>
          <a:p>
            <a:pPr>
              <a:defRPr/>
            </a:pPr>
            <a:endParaRPr lang="tr-TR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Resmi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Hizalama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tr-TR" sz="2400" b="1" dirty="0" smtClean="0">
                <a:solidFill>
                  <a:schemeClr val="accent4">
                    <a:lumMod val="75000"/>
                  </a:schemeClr>
                </a:solidFill>
              </a:rPr>
              <a:t>Örnek:</a:t>
            </a:r>
          </a:p>
          <a:p>
            <a:pPr>
              <a:defRPr/>
            </a:pPr>
            <a:r>
              <a:rPr lang="tr-TR" sz="1600" dirty="0" smtClean="0"/>
              <a:t>&lt;HTML&gt;  &lt;HEAD&gt; &lt;TITLE&gt;WEB TASARIMI&lt;/TITLE&gt; &lt;/HEAD&gt;</a:t>
            </a:r>
          </a:p>
          <a:p>
            <a:pPr>
              <a:defRPr/>
            </a:pPr>
            <a:r>
              <a:rPr lang="tr-TR" sz="1600" dirty="0" smtClean="0"/>
              <a:t>&lt;BODY </a:t>
            </a:r>
            <a:r>
              <a:rPr lang="tr-TR" sz="1600" dirty="0" err="1" smtClean="0"/>
              <a:t>text</a:t>
            </a:r>
            <a:r>
              <a:rPr lang="tr-TR" sz="1600" dirty="0" smtClean="0"/>
              <a:t>="#0000CC"&gt;</a:t>
            </a:r>
          </a:p>
          <a:p>
            <a:pPr>
              <a:defRPr/>
            </a:pPr>
            <a:r>
              <a:rPr lang="tr-TR" sz="1600" dirty="0" smtClean="0"/>
              <a:t>&lt;IMG </a:t>
            </a:r>
            <a:r>
              <a:rPr lang="tr-TR" sz="1600" dirty="0" err="1" smtClean="0"/>
              <a:t>src</a:t>
            </a:r>
            <a:r>
              <a:rPr lang="tr-TR" sz="1600" dirty="0" smtClean="0"/>
              <a:t>=../../Belgelerim/Resimlerim/delta.</a:t>
            </a:r>
            <a:r>
              <a:rPr lang="tr-TR" sz="1600" dirty="0" err="1" smtClean="0"/>
              <a:t>gif</a:t>
            </a:r>
            <a:r>
              <a:rPr lang="tr-TR" sz="1600" dirty="0" smtClean="0"/>
              <a:t> </a:t>
            </a:r>
            <a:r>
              <a:rPr lang="tr-TR" sz="1600" dirty="0" err="1" smtClean="0"/>
              <a:t>align</a:t>
            </a:r>
            <a:r>
              <a:rPr lang="tr-TR" sz="1600" dirty="0" smtClean="0"/>
              <a:t>="</a:t>
            </a:r>
            <a:r>
              <a:rPr lang="tr-TR" sz="1600" dirty="0" err="1" smtClean="0"/>
              <a:t>left</a:t>
            </a:r>
            <a:r>
              <a:rPr lang="tr-TR" sz="1600" dirty="0" smtClean="0"/>
              <a:t>"&gt;</a:t>
            </a:r>
          </a:p>
          <a:p>
            <a:pPr>
              <a:defRPr/>
            </a:pPr>
            <a:r>
              <a:rPr lang="tr-TR" sz="1600" dirty="0" smtClean="0"/>
              <a:t>&lt;!--Burada </a:t>
            </a:r>
            <a:r>
              <a:rPr lang="tr-TR" sz="1600" dirty="0" err="1" smtClean="0"/>
              <a:t>Align</a:t>
            </a:r>
            <a:r>
              <a:rPr lang="tr-TR" sz="1600" dirty="0" smtClean="0"/>
              <a:t> özelliğine farklı değerler atayarak durumu</a:t>
            </a:r>
          </a:p>
          <a:p>
            <a:pPr>
              <a:defRPr/>
            </a:pPr>
            <a:r>
              <a:rPr lang="tr-TR" sz="1600" dirty="0" smtClean="0"/>
              <a:t>görelim.--&gt;</a:t>
            </a:r>
          </a:p>
          <a:p>
            <a:pPr>
              <a:defRPr/>
            </a:pPr>
            <a:r>
              <a:rPr lang="tr-TR" sz="1600" dirty="0" smtClean="0"/>
              <a:t>&lt;H1&gt;Resmin </a:t>
            </a:r>
            <a:r>
              <a:rPr lang="tr-TR" sz="1600" dirty="0" err="1" smtClean="0"/>
              <a:t>Align</a:t>
            </a:r>
            <a:r>
              <a:rPr lang="tr-TR" sz="1600" dirty="0" smtClean="0"/>
              <a:t> Özelliği&lt;/H1&gt;</a:t>
            </a:r>
          </a:p>
          <a:p>
            <a:pPr>
              <a:defRPr/>
            </a:pPr>
            <a:r>
              <a:rPr lang="tr-TR" sz="1600" dirty="0" smtClean="0"/>
              <a:t>Bakalım resimden sonra yazmış olduğumuz metinler nereye</a:t>
            </a:r>
          </a:p>
          <a:p>
            <a:pPr>
              <a:defRPr/>
            </a:pPr>
            <a:r>
              <a:rPr lang="tr-TR" sz="1600" dirty="0" smtClean="0"/>
              <a:t>yerleştiriliyor.</a:t>
            </a:r>
          </a:p>
          <a:p>
            <a:pPr>
              <a:defRPr/>
            </a:pPr>
            <a:r>
              <a:rPr lang="tr-TR" sz="1600" dirty="0" smtClean="0"/>
              <a:t>Bakalım resimden sonra yazmış olduğumuz metinler nereye</a:t>
            </a:r>
          </a:p>
          <a:p>
            <a:pPr>
              <a:defRPr/>
            </a:pPr>
            <a:r>
              <a:rPr lang="tr-TR" sz="1600" dirty="0" smtClean="0"/>
              <a:t>yerleştiriliyor.</a:t>
            </a:r>
          </a:p>
          <a:p>
            <a:pPr>
              <a:defRPr/>
            </a:pPr>
            <a:r>
              <a:rPr lang="tr-TR" sz="1600" dirty="0" smtClean="0">
                <a:solidFill>
                  <a:srgbClr val="C00000"/>
                </a:solidFill>
              </a:rPr>
              <a:t>&lt;</a:t>
            </a:r>
            <a:r>
              <a:rPr lang="tr-TR" sz="1600" dirty="0" err="1" smtClean="0">
                <a:solidFill>
                  <a:srgbClr val="C00000"/>
                </a:solidFill>
              </a:rPr>
              <a:t>br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clear</a:t>
            </a:r>
            <a:r>
              <a:rPr lang="tr-TR" sz="1600" dirty="0" smtClean="0">
                <a:solidFill>
                  <a:srgbClr val="C00000"/>
                </a:solidFill>
              </a:rPr>
              <a:t>="</a:t>
            </a:r>
            <a:r>
              <a:rPr lang="tr-TR" sz="1600" dirty="0" err="1" smtClean="0">
                <a:solidFill>
                  <a:srgbClr val="C00000"/>
                </a:solidFill>
              </a:rPr>
              <a:t>all</a:t>
            </a:r>
            <a:r>
              <a:rPr lang="tr-TR" sz="1600" dirty="0" smtClean="0">
                <a:solidFill>
                  <a:srgbClr val="C00000"/>
                </a:solidFill>
              </a:rPr>
              <a:t>"&gt; </a:t>
            </a:r>
            <a:r>
              <a:rPr lang="tr-TR" sz="1600" dirty="0" smtClean="0"/>
              <a:t>&lt;!--Burada </a:t>
            </a:r>
            <a:r>
              <a:rPr lang="tr-TR" sz="1600" dirty="0" err="1" smtClean="0"/>
              <a:t>clear'a</a:t>
            </a:r>
            <a:r>
              <a:rPr lang="tr-TR" sz="1600" dirty="0" smtClean="0"/>
              <a:t> farklı değerler atayarak durumu gözleyelim--&gt;</a:t>
            </a:r>
          </a:p>
          <a:p>
            <a:pPr>
              <a:defRPr/>
            </a:pPr>
            <a:r>
              <a:rPr lang="tr-TR" sz="1600" dirty="0" smtClean="0"/>
              <a:t>Bakalım resimden sonra yazmış olduğumuz metinler nereye</a:t>
            </a:r>
          </a:p>
          <a:p>
            <a:pPr>
              <a:defRPr/>
            </a:pPr>
            <a:r>
              <a:rPr lang="tr-TR" sz="1600" dirty="0" smtClean="0"/>
              <a:t>yerleştiriliyor.</a:t>
            </a:r>
          </a:p>
          <a:p>
            <a:pPr>
              <a:defRPr/>
            </a:pPr>
            <a:r>
              <a:rPr lang="tr-TR" sz="1600" dirty="0" smtClean="0"/>
              <a:t>&lt;/BODY&gt; &lt;/HTML&gt;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Resmi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Hizalama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00213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tr-TR" sz="2400" b="1" dirty="0" smtClean="0">
                <a:solidFill>
                  <a:schemeClr val="accent4">
                    <a:lumMod val="75000"/>
                  </a:schemeClr>
                </a:solidFill>
              </a:rPr>
              <a:t>Örnek:</a:t>
            </a: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14563"/>
            <a:ext cx="50006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Resme alternatif metin eklemek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90725"/>
            <a:ext cx="8229600" cy="3886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Resimlere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alternatif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metin</a:t>
            </a:r>
            <a:r>
              <a:rPr lang="en-US" sz="2400" dirty="0" smtClean="0"/>
              <a:t> </a:t>
            </a:r>
            <a:r>
              <a:rPr lang="en-US" sz="2400" dirty="0" err="1" smtClean="0"/>
              <a:t>yazılabilir</a:t>
            </a:r>
            <a:r>
              <a:rPr lang="en-US" sz="2400" dirty="0" smtClean="0"/>
              <a:t>. </a:t>
            </a:r>
            <a:r>
              <a:rPr lang="en-US" sz="2400" dirty="0" err="1" smtClean="0"/>
              <a:t>Ziyaretçi</a:t>
            </a:r>
            <a:r>
              <a:rPr lang="en-US" sz="2400" dirty="0" smtClean="0"/>
              <a:t> </a:t>
            </a:r>
            <a:r>
              <a:rPr lang="en-US" sz="2400" dirty="0" err="1" smtClean="0"/>
              <a:t>eğer</a:t>
            </a:r>
            <a:r>
              <a:rPr lang="en-US" sz="2400" dirty="0" smtClean="0"/>
              <a:t> </a:t>
            </a:r>
            <a:r>
              <a:rPr lang="en-US" sz="2400" dirty="0" err="1" smtClean="0"/>
              <a:t>browser'ını</a:t>
            </a:r>
            <a:r>
              <a:rPr lang="en-US" sz="2400" dirty="0" smtClean="0"/>
              <a:t> </a:t>
            </a:r>
            <a:r>
              <a:rPr lang="en-US" sz="2400" dirty="0" err="1" smtClean="0"/>
              <a:t>sadece</a:t>
            </a:r>
            <a:r>
              <a:rPr lang="en-US" sz="2400" dirty="0" smtClean="0"/>
              <a:t> </a:t>
            </a:r>
            <a:r>
              <a:rPr lang="en-US" sz="2400" dirty="0" err="1" smtClean="0"/>
              <a:t>metinleri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göstermek</a:t>
            </a:r>
            <a:r>
              <a:rPr lang="en-US" sz="2400" dirty="0" smtClean="0"/>
              <a:t> </a:t>
            </a:r>
            <a:r>
              <a:rPr lang="en-US" sz="2400" dirty="0" err="1" smtClean="0"/>
              <a:t>üzere</a:t>
            </a:r>
            <a:r>
              <a:rPr lang="en-US" sz="2400" dirty="0" smtClean="0"/>
              <a:t> </a:t>
            </a:r>
            <a:r>
              <a:rPr lang="en-US" sz="2400" dirty="0" err="1" smtClean="0"/>
              <a:t>ayarlamışsa</a:t>
            </a:r>
            <a:r>
              <a:rPr lang="en-US" sz="2400" dirty="0" smtClean="0"/>
              <a:t>, </a:t>
            </a:r>
            <a:r>
              <a:rPr lang="en-US" sz="2400" dirty="0" err="1" smtClean="0"/>
              <a:t>resim</a:t>
            </a:r>
            <a:r>
              <a:rPr lang="en-US" sz="2400" dirty="0" smtClean="0"/>
              <a:t> </a:t>
            </a:r>
            <a:r>
              <a:rPr lang="en-US" sz="2400" dirty="0" err="1" smtClean="0"/>
              <a:t>yerine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alternatif</a:t>
            </a:r>
            <a:r>
              <a:rPr lang="en-US" sz="2400" dirty="0" smtClean="0"/>
              <a:t> </a:t>
            </a:r>
            <a:r>
              <a:rPr lang="en-US" sz="2400" dirty="0" err="1" smtClean="0"/>
              <a:t>açıklama</a:t>
            </a:r>
            <a:r>
              <a:rPr lang="en-US" sz="2400" dirty="0" smtClean="0"/>
              <a:t> </a:t>
            </a:r>
            <a:r>
              <a:rPr lang="en-US" sz="2400" dirty="0" err="1" smtClean="0"/>
              <a:t>görüntülenecektir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alt="..."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parametresiyle</a:t>
            </a:r>
            <a:r>
              <a:rPr lang="en-US" sz="2400" dirty="0" smtClean="0"/>
              <a:t> </a:t>
            </a:r>
            <a:r>
              <a:rPr lang="tr-TR" sz="2400" dirty="0" smtClean="0"/>
              <a:t>resme </a:t>
            </a:r>
            <a:r>
              <a:rPr lang="en-US" sz="2400" dirty="0" err="1" smtClean="0"/>
              <a:t>açıklama</a:t>
            </a:r>
            <a:r>
              <a:rPr lang="en-US" sz="2400" dirty="0" smtClean="0"/>
              <a:t> </a:t>
            </a:r>
            <a:r>
              <a:rPr lang="en-US" sz="2400" dirty="0" err="1" smtClean="0"/>
              <a:t>ekl</a:t>
            </a:r>
            <a:r>
              <a:rPr lang="tr-TR" sz="2400" dirty="0" smtClean="0"/>
              <a:t>enir. B</a:t>
            </a:r>
            <a:r>
              <a:rPr lang="en-US" sz="2400" dirty="0" smtClean="0"/>
              <a:t>u </a:t>
            </a:r>
            <a:r>
              <a:rPr lang="en-US" sz="2400" dirty="0" err="1" smtClean="0"/>
              <a:t>açıklama</a:t>
            </a:r>
            <a:r>
              <a:rPr lang="en-US" sz="2400" dirty="0" smtClean="0"/>
              <a:t> </a:t>
            </a:r>
            <a:r>
              <a:rPr lang="en-US" sz="2400" dirty="0" err="1" smtClean="0"/>
              <a:t>aynı</a:t>
            </a:r>
            <a:r>
              <a:rPr lang="en-US" sz="2400" dirty="0" smtClean="0"/>
              <a:t> </a:t>
            </a:r>
            <a:r>
              <a:rPr lang="en-US" sz="2400" dirty="0" err="1" smtClean="0"/>
              <a:t>zamanda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kullanıcı</a:t>
            </a:r>
            <a:r>
              <a:rPr lang="en-US" sz="2400" dirty="0" smtClean="0"/>
              <a:t> fare </a:t>
            </a:r>
            <a:r>
              <a:rPr lang="en-US" sz="2400" dirty="0" err="1" smtClean="0"/>
              <a:t>imlecini</a:t>
            </a:r>
            <a:r>
              <a:rPr lang="en-US" sz="2400" dirty="0" smtClean="0"/>
              <a:t> </a:t>
            </a:r>
            <a:r>
              <a:rPr lang="en-US" sz="2400" dirty="0" err="1" smtClean="0"/>
              <a:t>resim</a:t>
            </a:r>
            <a:r>
              <a:rPr lang="en-US" sz="2400" dirty="0" smtClean="0"/>
              <a:t> </a:t>
            </a:r>
            <a:r>
              <a:rPr lang="en-US" sz="2400" dirty="0" err="1" smtClean="0"/>
              <a:t>üzerine</a:t>
            </a:r>
            <a:r>
              <a:rPr lang="en-US" sz="2400" dirty="0" smtClean="0"/>
              <a:t> </a:t>
            </a:r>
            <a:r>
              <a:rPr lang="en-US" sz="2400" dirty="0" err="1" smtClean="0"/>
              <a:t>getirdiğinde</a:t>
            </a:r>
            <a:r>
              <a:rPr lang="en-US" sz="2400" dirty="0" smtClean="0"/>
              <a:t> sarı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çerçeve</a:t>
            </a:r>
            <a:r>
              <a:rPr lang="en-US" sz="2400" dirty="0" smtClean="0"/>
              <a:t> </a:t>
            </a:r>
            <a:r>
              <a:rPr lang="en-US" sz="2400" dirty="0" err="1" smtClean="0"/>
              <a:t>içinde</a:t>
            </a:r>
            <a:r>
              <a:rPr lang="en-US" sz="2400" dirty="0" smtClean="0"/>
              <a:t> </a:t>
            </a:r>
            <a:r>
              <a:rPr lang="en-US" sz="2400" dirty="0" err="1" smtClean="0"/>
              <a:t>görüntülenir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img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src</a:t>
            </a:r>
            <a:r>
              <a:rPr lang="en-US" sz="2400" dirty="0" smtClean="0">
                <a:solidFill>
                  <a:srgbClr val="0000FF"/>
                </a:solidFill>
              </a:rPr>
              <a:t>="resim.gif" alt="</a:t>
            </a:r>
            <a:r>
              <a:rPr lang="en-US" sz="2400" dirty="0" err="1" smtClean="0">
                <a:solidFill>
                  <a:srgbClr val="0000FF"/>
                </a:solidFill>
              </a:rPr>
              <a:t>kum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saati</a:t>
            </a:r>
            <a:r>
              <a:rPr lang="en-US" sz="2400" dirty="0" smtClean="0">
                <a:solidFill>
                  <a:srgbClr val="0000FF"/>
                </a:solidFill>
              </a:rPr>
              <a:t>"&gt;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92164" name="Picture 4" descr="ekran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3" y="4700588"/>
            <a:ext cx="1389062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Resimler</a:t>
            </a:r>
          </a:p>
        </p:txBody>
      </p:sp>
      <p:sp>
        <p:nvSpPr>
          <p:cNvPr id="93187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3860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Gökyüzünü</a:t>
            </a:r>
            <a:r>
              <a:rPr lang="en-US" sz="2400" dirty="0" smtClean="0"/>
              <a:t> </a:t>
            </a:r>
            <a:r>
              <a:rPr lang="en-US" sz="2400" dirty="0" err="1" smtClean="0"/>
              <a:t>artalana</a:t>
            </a:r>
            <a:r>
              <a:rPr lang="en-US" sz="2400" dirty="0" smtClean="0"/>
              <a:t> </a:t>
            </a:r>
            <a:r>
              <a:rPr lang="en-US" sz="2400" dirty="0" err="1" smtClean="0"/>
              <a:t>koy</a:t>
            </a:r>
            <a:r>
              <a:rPr lang="tr-TR" sz="2400" dirty="0" err="1" smtClean="0"/>
              <a:t>up</a:t>
            </a:r>
            <a:r>
              <a:rPr lang="en-US" sz="2400" dirty="0" smtClean="0"/>
              <a:t>, </a:t>
            </a:r>
            <a:r>
              <a:rPr lang="en-US" sz="2400" dirty="0" err="1" smtClean="0"/>
              <a:t>dünyayı</a:t>
            </a:r>
            <a:r>
              <a:rPr lang="en-US" sz="2400" dirty="0" smtClean="0"/>
              <a:t> da </a:t>
            </a:r>
            <a:r>
              <a:rPr lang="en-US" sz="2400" dirty="0" err="1" smtClean="0"/>
              <a:t>ortalanacak</a:t>
            </a:r>
            <a:r>
              <a:rPr lang="en-US" sz="2400" dirty="0" smtClean="0"/>
              <a:t> </a:t>
            </a:r>
            <a:r>
              <a:rPr lang="en-US" sz="2400" dirty="0" err="1" smtClean="0"/>
              <a:t>şekilde</a:t>
            </a:r>
            <a:r>
              <a:rPr lang="en-US" sz="2400" dirty="0" smtClean="0"/>
              <a:t> </a:t>
            </a:r>
            <a:r>
              <a:rPr lang="en-US" sz="2400" dirty="0" err="1" smtClean="0"/>
              <a:t>sayfaya</a:t>
            </a:r>
            <a:r>
              <a:rPr lang="en-US" sz="2400" dirty="0" smtClean="0"/>
              <a:t> </a:t>
            </a:r>
            <a:r>
              <a:rPr lang="en-US" sz="2400" dirty="0" err="1" smtClean="0"/>
              <a:t>yerleştir</a:t>
            </a:r>
            <a:r>
              <a:rPr lang="tr-TR" sz="2400" dirty="0" smtClean="0"/>
              <a:t>in</a:t>
            </a:r>
            <a:r>
              <a:rPr lang="en-US" sz="2400" dirty="0" smtClean="0"/>
              <a:t>. </a:t>
            </a:r>
          </a:p>
        </p:txBody>
      </p:sp>
      <p:pic>
        <p:nvPicPr>
          <p:cNvPr id="93188" name="Picture 3" descr="bul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060575"/>
            <a:ext cx="1905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4" descr="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33600"/>
            <a:ext cx="238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51425"/>
            <a:ext cx="780573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/>
              <a:t>Etiket Özellikleri (</a:t>
            </a:r>
            <a:r>
              <a:rPr lang="tr-TR" b="1" dirty="0" err="1" smtClean="0"/>
              <a:t>Tag</a:t>
            </a:r>
            <a:r>
              <a:rPr lang="tr-TR" b="1" dirty="0" smtClean="0"/>
              <a:t> </a:t>
            </a:r>
            <a:r>
              <a:rPr lang="tr-TR" b="1" dirty="0" err="1" smtClean="0"/>
              <a:t>Attributes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28638" y="2060849"/>
            <a:ext cx="8229600" cy="479715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 smtClean="0"/>
              <a:t>Bazı etiketler özelliklere sahiptirler. Bu özelliklere etiketin davranışını düzenlemek için değerler atanır. Kullanımı;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&lt;ETİKET özellik1=”</a:t>
            </a:r>
            <a:r>
              <a:rPr lang="tr-T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tr-T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özellik2=”</a:t>
            </a:r>
            <a:r>
              <a:rPr lang="tr-T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tr-T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b="1" dirty="0" smtClean="0"/>
              <a:t>Örnek: </a:t>
            </a:r>
            <a:r>
              <a:rPr lang="tr-TR" sz="2400" dirty="0" smtClean="0"/>
              <a:t>Örnek olarak &lt;P&gt; etiketini söyleyebiliriz. &lt;P&gt; etiketi yeni bir paragraf başlatır ve varsayılan olarak metni sola yazlar.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" sz="2400" dirty="0" smtClean="0">
                <a:solidFill>
                  <a:srgbClr val="C00000"/>
                </a:solidFill>
              </a:rPr>
              <a:t>&lt;P&gt;Bu Metin Sola Yaslıdır.&lt;/P&gt;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 smtClean="0">
                <a:solidFill>
                  <a:srgbClr val="C00000"/>
                </a:solidFill>
              </a:rPr>
              <a:t>&lt;P </a:t>
            </a:r>
            <a:r>
              <a:rPr lang="tr-TR" sz="2400" dirty="0" err="1" smtClean="0">
                <a:solidFill>
                  <a:srgbClr val="C00000"/>
                </a:solidFill>
              </a:rPr>
              <a:t>align</a:t>
            </a:r>
            <a:r>
              <a:rPr lang="tr-TR" sz="2400" dirty="0" smtClean="0">
                <a:solidFill>
                  <a:srgbClr val="C00000"/>
                </a:solidFill>
              </a:rPr>
              <a:t>=”</a:t>
            </a:r>
            <a:r>
              <a:rPr lang="tr-TR" sz="2400" dirty="0" err="1" smtClean="0">
                <a:solidFill>
                  <a:srgbClr val="C00000"/>
                </a:solidFill>
              </a:rPr>
              <a:t>left</a:t>
            </a:r>
            <a:r>
              <a:rPr lang="tr-TR" sz="2400" dirty="0" smtClean="0">
                <a:solidFill>
                  <a:srgbClr val="C00000"/>
                </a:solidFill>
              </a:rPr>
              <a:t>”&gt;Bu Metin Sola Yaslıdır.&lt;/P&gt;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 smtClean="0">
                <a:solidFill>
                  <a:srgbClr val="C00000"/>
                </a:solidFill>
              </a:rPr>
              <a:t>&lt;P </a:t>
            </a:r>
            <a:r>
              <a:rPr lang="tr-TR" sz="2400" dirty="0" err="1" smtClean="0">
                <a:solidFill>
                  <a:srgbClr val="C00000"/>
                </a:solidFill>
              </a:rPr>
              <a:t>align</a:t>
            </a:r>
            <a:r>
              <a:rPr lang="tr-TR" sz="2400" dirty="0" smtClean="0">
                <a:solidFill>
                  <a:srgbClr val="C00000"/>
                </a:solidFill>
              </a:rPr>
              <a:t>=”</a:t>
            </a:r>
            <a:r>
              <a:rPr lang="tr-TR" sz="2400" dirty="0" err="1" smtClean="0">
                <a:solidFill>
                  <a:srgbClr val="C00000"/>
                </a:solidFill>
              </a:rPr>
              <a:t>right</a:t>
            </a:r>
            <a:r>
              <a:rPr lang="tr-TR" sz="2400" dirty="0" smtClean="0">
                <a:solidFill>
                  <a:srgbClr val="C00000"/>
                </a:solidFill>
              </a:rPr>
              <a:t>”&gt;Bu Metin Sağa Yaslıdır.&lt;/P&gt;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 smtClean="0">
                <a:solidFill>
                  <a:srgbClr val="C00000"/>
                </a:solidFill>
              </a:rPr>
              <a:t>&lt;P </a:t>
            </a:r>
            <a:r>
              <a:rPr lang="tr-TR" sz="2400" dirty="0" err="1" smtClean="0">
                <a:solidFill>
                  <a:srgbClr val="C00000"/>
                </a:solidFill>
              </a:rPr>
              <a:t>align</a:t>
            </a:r>
            <a:r>
              <a:rPr lang="tr-TR" sz="2400" dirty="0" smtClean="0">
                <a:solidFill>
                  <a:srgbClr val="C00000"/>
                </a:solidFill>
              </a:rPr>
              <a:t>=”</a:t>
            </a:r>
            <a:r>
              <a:rPr lang="tr-TR" sz="2400" dirty="0" err="1" smtClean="0">
                <a:solidFill>
                  <a:srgbClr val="C00000"/>
                </a:solidFill>
              </a:rPr>
              <a:t>center</a:t>
            </a:r>
            <a:r>
              <a:rPr lang="tr-TR" sz="2400" dirty="0" smtClean="0">
                <a:solidFill>
                  <a:srgbClr val="C00000"/>
                </a:solidFill>
              </a:rPr>
              <a:t>”&gt;Bu Metin Ortalanmıştır.&lt;/P&gt;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sz="2400" dirty="0"/>
          </a:p>
        </p:txBody>
      </p:sp>
      <p:sp>
        <p:nvSpPr>
          <p:cNvPr id="4" name="3 Dikdörtgen"/>
          <p:cNvSpPr/>
          <p:nvPr/>
        </p:nvSpPr>
        <p:spPr>
          <a:xfrm>
            <a:off x="827584" y="2862264"/>
            <a:ext cx="6429375" cy="395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857250" y="4522812"/>
            <a:ext cx="6429375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>
          <a:xfrm>
            <a:off x="457200" y="1935163"/>
            <a:ext cx="8363272" cy="4389437"/>
          </a:xfrm>
        </p:spPr>
        <p:txBody>
          <a:bodyPr/>
          <a:lstStyle/>
          <a:p>
            <a:pPr eaLnBrk="1" hangingPunct="1"/>
            <a:r>
              <a:rPr lang="tr-TR" sz="2200" b="1" dirty="0" smtClean="0">
                <a:solidFill>
                  <a:srgbClr val="C00000"/>
                </a:solidFill>
              </a:rPr>
              <a:t>&lt;HTML&gt; Etiketi</a:t>
            </a:r>
          </a:p>
          <a:p>
            <a:pPr eaLnBrk="1" hangingPunct="1"/>
            <a:r>
              <a:rPr lang="tr-TR" sz="2200" b="1" dirty="0"/>
              <a:t>&lt;HTML&gt;</a:t>
            </a:r>
            <a:r>
              <a:rPr lang="tr-TR" sz="2200" dirty="0"/>
              <a:t> etiketi, tüm </a:t>
            </a:r>
            <a:r>
              <a:rPr lang="tr-TR" sz="2200" b="1" dirty="0"/>
              <a:t>HTML</a:t>
            </a:r>
            <a:r>
              <a:rPr lang="tr-TR" sz="2200" dirty="0"/>
              <a:t> etiketlerini içererek dokümanı tanımlar. </a:t>
            </a:r>
            <a:r>
              <a:rPr lang="tr-TR" sz="2200" dirty="0" smtClean="0"/>
              <a:t>HTML dosyaları &lt;HTML&gt; kodu ile başlar &lt;/HTML&gt;  kodu ile biter. </a:t>
            </a:r>
          </a:p>
          <a:p>
            <a:pPr eaLnBrk="1" hangingPunct="1"/>
            <a:endParaRPr lang="tr-TR" sz="2200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tr-TR" sz="2200" b="1" dirty="0" smtClean="0">
                <a:solidFill>
                  <a:srgbClr val="C00000"/>
                </a:solidFill>
              </a:rPr>
              <a:t>&lt;HEAD&gt; Etiketi</a:t>
            </a:r>
          </a:p>
          <a:p>
            <a:pPr eaLnBrk="1" hangingPunct="1"/>
            <a:r>
              <a:rPr lang="tr-TR" sz="2200" dirty="0" smtClean="0"/>
              <a:t>Bu etiket içerisinde yazılan sayfada gözükmezler. Web sayfası ile ilgili temel özellikler, Sayfa Başlığı, Yazı karakterler kümesi, link özellikleri gibi, burada tanımlanır. Kısaca </a:t>
            </a:r>
            <a:r>
              <a:rPr lang="tr-TR" sz="2200" dirty="0" err="1" smtClean="0"/>
              <a:t>Head</a:t>
            </a:r>
            <a:r>
              <a:rPr lang="tr-TR" sz="2200" dirty="0" smtClean="0"/>
              <a:t> kısmında sayfanın nasıl görüntüleneceği bölümler yer alır. Bu etiket genellikle &lt;TITLE&gt;, &lt;META&gt;, &lt;STYLE&gt;ve &lt;SCRIPT&gt;</a:t>
            </a:r>
            <a:r>
              <a:rPr lang="tr-TR" sz="2200" b="1" dirty="0" smtClean="0"/>
              <a:t> </a:t>
            </a:r>
            <a:r>
              <a:rPr lang="tr-TR" sz="2200" dirty="0" smtClean="0"/>
              <a:t>etiketlerini içerir. (Etiketlerin etkilerini görmek için özellikle </a:t>
            </a:r>
            <a:r>
              <a:rPr lang="tr-TR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  <a:r>
              <a:rPr lang="tr-TR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tr-TR" sz="2200" dirty="0"/>
              <a:t>ile sayfaya </a:t>
            </a:r>
            <a:r>
              <a:rPr lang="tr-TR" sz="2200" dirty="0" smtClean="0"/>
              <a:t>başlamak gerekir.)</a:t>
            </a:r>
            <a:endParaRPr lang="tr-TR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800" b="1" smtClean="0"/>
              <a:t>Etiket Özellikleri (Tag Attributes)</a:t>
            </a:r>
            <a:endParaRPr lang="tr-TR" sz="4800" smtClean="0"/>
          </a:p>
        </p:txBody>
      </p:sp>
      <p:sp>
        <p:nvSpPr>
          <p:cNvPr id="153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200" b="1" dirty="0" smtClean="0">
                <a:solidFill>
                  <a:srgbClr val="C00000"/>
                </a:solidFill>
              </a:rPr>
              <a:t>&lt;TITLE&gt;&lt;/TITLE&gt;</a:t>
            </a:r>
            <a:endParaRPr lang="tr-TR" sz="22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tr-TR" sz="2200" dirty="0" smtClean="0"/>
              <a:t>&lt;TITLE&gt; etiketi, HEAD etiketi içinde sadece bir kere kullanılarak sayfa içeriğini tanımlayan bir başlık eklenmesini sağlar. Atanan bu başlık, tarayıcı penceresinin başlığında gösterilir. Her HTML dokümanda mutlaka tanımlanmalıdır.</a:t>
            </a:r>
          </a:p>
          <a:p>
            <a:pPr eaLnBrk="1" hangingPunct="1"/>
            <a:endParaRPr lang="tr-TR" sz="2200" dirty="0" smtClean="0"/>
          </a:p>
          <a:p>
            <a:pPr eaLnBrk="1" hangingPunct="1"/>
            <a:r>
              <a:rPr lang="tr-TR" sz="2200" b="1" dirty="0" smtClean="0">
                <a:solidFill>
                  <a:srgbClr val="C00000"/>
                </a:solidFill>
              </a:rPr>
              <a:t>&lt;BODY&gt; Etiketi</a:t>
            </a:r>
          </a:p>
          <a:p>
            <a:pPr eaLnBrk="1" hangingPunct="1"/>
            <a:r>
              <a:rPr lang="tr-TR" sz="2200" dirty="0"/>
              <a:t>&lt;BODY&gt; etiketi, düz metin, resimler ve diğer görsel temalar gibi sayfanın gövdesini oluşturan içeriğin başlangıcını ve sonunu tanımlar. &lt;BODY&gt; etiketi birçok özelliğe sahiptir. Bunların çok sık kullanılanları;</a:t>
            </a:r>
          </a:p>
          <a:p>
            <a:pPr lvl="2" eaLnBrk="1" hangingPunct="1"/>
            <a:r>
              <a:rPr lang="tr-TR" sz="2200" dirty="0" smtClean="0"/>
              <a:t>background, </a:t>
            </a:r>
            <a:r>
              <a:rPr lang="tr-TR" sz="2200" dirty="0" err="1" smtClean="0"/>
              <a:t>bgcolor</a:t>
            </a:r>
            <a:r>
              <a:rPr lang="tr-TR" sz="2200" dirty="0" smtClean="0"/>
              <a:t>, </a:t>
            </a:r>
            <a:r>
              <a:rPr lang="tr-TR" sz="2200" dirty="0" err="1" smtClean="0"/>
              <a:t>text</a:t>
            </a:r>
            <a:r>
              <a:rPr lang="tr-TR" sz="2200" dirty="0" smtClean="0"/>
              <a:t>, link</a:t>
            </a:r>
          </a:p>
          <a:p>
            <a:pPr eaLnBrk="1" hangingPunct="1"/>
            <a:endParaRPr lang="tr-TR" sz="22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16811</TotalTime>
  <Words>3750</Words>
  <Application>Microsoft Office PowerPoint</Application>
  <PresentationFormat>Ekran Gösterisi (4:3)</PresentationFormat>
  <Paragraphs>455</Paragraphs>
  <Slides>69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82" baseType="lpstr">
      <vt:lpstr>Arial Unicode MS</vt:lpstr>
      <vt:lpstr>Arial</vt:lpstr>
      <vt:lpstr>BJKMLN+Tahoma</vt:lpstr>
      <vt:lpstr>BJKNHD+Tahoma</vt:lpstr>
      <vt:lpstr>BJLKHI+CourierNewPSMT</vt:lpstr>
      <vt:lpstr>Calibri</vt:lpstr>
      <vt:lpstr>Consolas</vt:lpstr>
      <vt:lpstr>Tahoma</vt:lpstr>
      <vt:lpstr>Times New Roman</vt:lpstr>
      <vt:lpstr>Wingdings</vt:lpstr>
      <vt:lpstr>Wingdings 2</vt:lpstr>
      <vt:lpstr>Akış</vt:lpstr>
      <vt:lpstr>Bitmap Image</vt:lpstr>
      <vt:lpstr> HTML’E GİRİŞ</vt:lpstr>
      <vt:lpstr>HTML (Hyper Text Markup Language) Nedir? </vt:lpstr>
      <vt:lpstr>Bir Web Sayfasının Genel Yapısı </vt:lpstr>
      <vt:lpstr>Yapısal Etiketler (Structural Tags)</vt:lpstr>
      <vt:lpstr>İlk sayfam</vt:lpstr>
      <vt:lpstr>İlk sayfam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Etiket Özellikleri (Tag Attributes)</vt:lpstr>
      <vt:lpstr>Metin Biçimleme</vt:lpstr>
      <vt:lpstr>Belge Biçim Etiketleri (Document Formatting Tags)</vt:lpstr>
      <vt:lpstr>Belge Biçim Etiketleri</vt:lpstr>
      <vt:lpstr>Belge Biçim Etiketleri </vt:lpstr>
      <vt:lpstr>Belge Biçim Etiketleri</vt:lpstr>
      <vt:lpstr>Belge Biçim Etiketleri </vt:lpstr>
      <vt:lpstr>Metin Biçimleme</vt:lpstr>
      <vt:lpstr>Metin Biçimleme</vt:lpstr>
      <vt:lpstr>Metin Biçimleme</vt:lpstr>
      <vt:lpstr>Metin Biçimleme</vt:lpstr>
      <vt:lpstr>Metin Biçimleme</vt:lpstr>
      <vt:lpstr>Metin Biçimleme</vt:lpstr>
      <vt:lpstr>Metin Biçimlendirme Etiketlerinin Kullanımı</vt:lpstr>
      <vt:lpstr>Metin Biçimlendirme Etiketlerinin Kullanımı</vt:lpstr>
      <vt:lpstr>Metin Biçimlendirme Etiketlerinin Kullanımı</vt:lpstr>
      <vt:lpstr>Fontlar </vt:lpstr>
      <vt:lpstr>Fontlar</vt:lpstr>
      <vt:lpstr>Fontlar </vt:lpstr>
      <vt:lpstr>Fontlar </vt:lpstr>
      <vt:lpstr>Fontlar</vt:lpstr>
      <vt:lpstr>Fontlar</vt:lpstr>
      <vt:lpstr>Fontlar</vt:lpstr>
      <vt:lpstr>Listeler </vt:lpstr>
      <vt:lpstr>Listeler </vt:lpstr>
      <vt:lpstr>Sıralı Listeler</vt:lpstr>
      <vt:lpstr>Sıralı Listeler</vt:lpstr>
      <vt:lpstr>Sıralı Listeler </vt:lpstr>
      <vt:lpstr>Sırasız Listeler</vt:lpstr>
      <vt:lpstr>Sırasız Listeler</vt:lpstr>
      <vt:lpstr>Tanımlama Listeler</vt:lpstr>
      <vt:lpstr>Tanımlama Listeler</vt:lpstr>
      <vt:lpstr>Tanımlama Listeler</vt:lpstr>
      <vt:lpstr>Renkler </vt:lpstr>
      <vt:lpstr>Renkler </vt:lpstr>
      <vt:lpstr>Renk Kodları </vt:lpstr>
      <vt:lpstr>Renk Kodları</vt:lpstr>
      <vt:lpstr>Renk Kodları</vt:lpstr>
      <vt:lpstr>Renk Kodları</vt:lpstr>
      <vt:lpstr>Artalanı Renklendirmek </vt:lpstr>
      <vt:lpstr>Artalanı Renklendirmek</vt:lpstr>
      <vt:lpstr>Artalanı Renklendirmek</vt:lpstr>
      <vt:lpstr>Resimler </vt:lpstr>
      <vt:lpstr>Resimler </vt:lpstr>
      <vt:lpstr>Resimler </vt:lpstr>
      <vt:lpstr>Resimler</vt:lpstr>
      <vt:lpstr>Resimler </vt:lpstr>
      <vt:lpstr>Resmi Hizalama </vt:lpstr>
      <vt:lpstr>Resmi Hizalama </vt:lpstr>
      <vt:lpstr>Resmi Hizalama </vt:lpstr>
      <vt:lpstr>Resmi Hizalama </vt:lpstr>
      <vt:lpstr>Resmi Hizalama </vt:lpstr>
      <vt:lpstr>Resme alternatif metin eklemek </vt:lpstr>
      <vt:lpstr>Resimler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HTML’e Giriş</dc:title>
  <dc:creator>Fİrat</dc:creator>
  <cp:lastModifiedBy>etanyildizi</cp:lastModifiedBy>
  <cp:revision>205</cp:revision>
  <dcterms:created xsi:type="dcterms:W3CDTF">2004-04-04T19:29:15Z</dcterms:created>
  <dcterms:modified xsi:type="dcterms:W3CDTF">2020-02-22T15:09:28Z</dcterms:modified>
</cp:coreProperties>
</file>