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7" r:id="rId8"/>
    <p:sldId id="268" r:id="rId9"/>
    <p:sldId id="262" r:id="rId10"/>
    <p:sldId id="263" r:id="rId11"/>
    <p:sldId id="264" r:id="rId12"/>
    <p:sldId id="270" r:id="rId13"/>
    <p:sldId id="265" r:id="rId14"/>
    <p:sldId id="266" r:id="rId15"/>
    <p:sldId id="26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0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E9A9D08-3FE0-4F2E-A120-234835EAE0CB}" type="datetimeFigureOut">
              <a:rPr lang="zh-CN" altLang="en-US" smtClean="0"/>
              <a:t>2014/4/16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A798DB-5D81-4737-A22C-3730713B4461}" type="slidenum">
              <a:rPr lang="zh-CN" altLang="en-US" smtClean="0"/>
              <a:t>‹#›</a:t>
            </a:fld>
            <a:endParaRPr lang="zh-CN" altLang="en-US"/>
          </a:p>
        </p:txBody>
      </p:sp>
    </p:spTree>
    <p:extLst>
      <p:ext uri="{BB962C8B-B14F-4D97-AF65-F5344CB8AC3E}">
        <p14:creationId xmlns:p14="http://schemas.microsoft.com/office/powerpoint/2010/main" val="215270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9A9D08-3FE0-4F2E-A120-234835EAE0CB}" type="datetimeFigureOut">
              <a:rPr lang="zh-CN" altLang="en-US" smtClean="0"/>
              <a:t>2014/4/16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A798DB-5D81-4737-A22C-3730713B4461}" type="slidenum">
              <a:rPr lang="zh-CN" altLang="en-US" smtClean="0"/>
              <a:t>‹#›</a:t>
            </a:fld>
            <a:endParaRPr lang="zh-CN" altLang="en-US"/>
          </a:p>
        </p:txBody>
      </p:sp>
    </p:spTree>
    <p:extLst>
      <p:ext uri="{BB962C8B-B14F-4D97-AF65-F5344CB8AC3E}">
        <p14:creationId xmlns:p14="http://schemas.microsoft.com/office/powerpoint/2010/main" val="3002760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9A9D08-3FE0-4F2E-A120-234835EAE0CB}" type="datetimeFigureOut">
              <a:rPr lang="zh-CN" altLang="en-US" smtClean="0"/>
              <a:t>2014/4/16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A798DB-5D81-4737-A22C-3730713B4461}" type="slidenum">
              <a:rPr lang="zh-CN" altLang="en-US" smtClean="0"/>
              <a:t>‹#›</a:t>
            </a:fld>
            <a:endParaRPr lang="zh-CN" altLang="en-US"/>
          </a:p>
        </p:txBody>
      </p:sp>
    </p:spTree>
    <p:extLst>
      <p:ext uri="{BB962C8B-B14F-4D97-AF65-F5344CB8AC3E}">
        <p14:creationId xmlns:p14="http://schemas.microsoft.com/office/powerpoint/2010/main" val="3366053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9A9D08-3FE0-4F2E-A120-234835EAE0CB}" type="datetimeFigureOut">
              <a:rPr lang="zh-CN" altLang="en-US" smtClean="0"/>
              <a:t>2014/4/16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A798DB-5D81-4737-A22C-3730713B4461}" type="slidenum">
              <a:rPr lang="zh-CN" altLang="en-US" smtClean="0"/>
              <a:t>‹#›</a:t>
            </a:fld>
            <a:endParaRPr lang="zh-CN" altLang="en-US"/>
          </a:p>
        </p:txBody>
      </p:sp>
    </p:spTree>
    <p:extLst>
      <p:ext uri="{BB962C8B-B14F-4D97-AF65-F5344CB8AC3E}">
        <p14:creationId xmlns:p14="http://schemas.microsoft.com/office/powerpoint/2010/main" val="2109317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E9A9D08-3FE0-4F2E-A120-234835EAE0CB}" type="datetimeFigureOut">
              <a:rPr lang="zh-CN" altLang="en-US" smtClean="0"/>
              <a:t>2014/4/16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A798DB-5D81-4737-A22C-3730713B4461}" type="slidenum">
              <a:rPr lang="zh-CN" altLang="en-US" smtClean="0"/>
              <a:t>‹#›</a:t>
            </a:fld>
            <a:endParaRPr lang="zh-CN" altLang="en-US"/>
          </a:p>
        </p:txBody>
      </p:sp>
    </p:spTree>
    <p:extLst>
      <p:ext uri="{BB962C8B-B14F-4D97-AF65-F5344CB8AC3E}">
        <p14:creationId xmlns:p14="http://schemas.microsoft.com/office/powerpoint/2010/main" val="2183530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E9A9D08-3FE0-4F2E-A120-234835EAE0CB}" type="datetimeFigureOut">
              <a:rPr lang="zh-CN" altLang="en-US" smtClean="0"/>
              <a:t>2014/4/16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A798DB-5D81-4737-A22C-3730713B4461}" type="slidenum">
              <a:rPr lang="zh-CN" altLang="en-US" smtClean="0"/>
              <a:t>‹#›</a:t>
            </a:fld>
            <a:endParaRPr lang="zh-CN" altLang="en-US"/>
          </a:p>
        </p:txBody>
      </p:sp>
    </p:spTree>
    <p:extLst>
      <p:ext uri="{BB962C8B-B14F-4D97-AF65-F5344CB8AC3E}">
        <p14:creationId xmlns:p14="http://schemas.microsoft.com/office/powerpoint/2010/main" val="3393869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E9A9D08-3FE0-4F2E-A120-234835EAE0CB}" type="datetimeFigureOut">
              <a:rPr lang="zh-CN" altLang="en-US" smtClean="0"/>
              <a:t>2014/4/16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1A798DB-5D81-4737-A22C-3730713B4461}" type="slidenum">
              <a:rPr lang="zh-CN" altLang="en-US" smtClean="0"/>
              <a:t>‹#›</a:t>
            </a:fld>
            <a:endParaRPr lang="zh-CN" altLang="en-US"/>
          </a:p>
        </p:txBody>
      </p:sp>
    </p:spTree>
    <p:extLst>
      <p:ext uri="{BB962C8B-B14F-4D97-AF65-F5344CB8AC3E}">
        <p14:creationId xmlns:p14="http://schemas.microsoft.com/office/powerpoint/2010/main" val="4053264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E9A9D08-3FE0-4F2E-A120-234835EAE0CB}" type="datetimeFigureOut">
              <a:rPr lang="zh-CN" altLang="en-US" smtClean="0"/>
              <a:t>2014/4/16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1A798DB-5D81-4737-A22C-3730713B4461}" type="slidenum">
              <a:rPr lang="zh-CN" altLang="en-US" smtClean="0"/>
              <a:t>‹#›</a:t>
            </a:fld>
            <a:endParaRPr lang="zh-CN" altLang="en-US"/>
          </a:p>
        </p:txBody>
      </p:sp>
    </p:spTree>
    <p:extLst>
      <p:ext uri="{BB962C8B-B14F-4D97-AF65-F5344CB8AC3E}">
        <p14:creationId xmlns:p14="http://schemas.microsoft.com/office/powerpoint/2010/main" val="951168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9A9D08-3FE0-4F2E-A120-234835EAE0CB}" type="datetimeFigureOut">
              <a:rPr lang="zh-CN" altLang="en-US" smtClean="0"/>
              <a:t>2014/4/16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1A798DB-5D81-4737-A22C-3730713B4461}" type="slidenum">
              <a:rPr lang="zh-CN" altLang="en-US" smtClean="0"/>
              <a:t>‹#›</a:t>
            </a:fld>
            <a:endParaRPr lang="zh-CN" altLang="en-US"/>
          </a:p>
        </p:txBody>
      </p:sp>
    </p:spTree>
    <p:extLst>
      <p:ext uri="{BB962C8B-B14F-4D97-AF65-F5344CB8AC3E}">
        <p14:creationId xmlns:p14="http://schemas.microsoft.com/office/powerpoint/2010/main" val="3034729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E9A9D08-3FE0-4F2E-A120-234835EAE0CB}" type="datetimeFigureOut">
              <a:rPr lang="zh-CN" altLang="en-US" smtClean="0"/>
              <a:t>2014/4/16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A798DB-5D81-4737-A22C-3730713B4461}" type="slidenum">
              <a:rPr lang="zh-CN" altLang="en-US" smtClean="0"/>
              <a:t>‹#›</a:t>
            </a:fld>
            <a:endParaRPr lang="zh-CN" altLang="en-US"/>
          </a:p>
        </p:txBody>
      </p:sp>
    </p:spTree>
    <p:extLst>
      <p:ext uri="{BB962C8B-B14F-4D97-AF65-F5344CB8AC3E}">
        <p14:creationId xmlns:p14="http://schemas.microsoft.com/office/powerpoint/2010/main" val="2696092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E9A9D08-3FE0-4F2E-A120-234835EAE0CB}" type="datetimeFigureOut">
              <a:rPr lang="zh-CN" altLang="en-US" smtClean="0"/>
              <a:t>2014/4/16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A798DB-5D81-4737-A22C-3730713B4461}" type="slidenum">
              <a:rPr lang="zh-CN" altLang="en-US" smtClean="0"/>
              <a:t>‹#›</a:t>
            </a:fld>
            <a:endParaRPr lang="zh-CN" altLang="en-US"/>
          </a:p>
        </p:txBody>
      </p:sp>
    </p:spTree>
    <p:extLst>
      <p:ext uri="{BB962C8B-B14F-4D97-AF65-F5344CB8AC3E}">
        <p14:creationId xmlns:p14="http://schemas.microsoft.com/office/powerpoint/2010/main" val="3640672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3000">
              <a:schemeClr val="accent1">
                <a:lumMod val="50000"/>
              </a:schemeClr>
            </a:gs>
            <a:gs pos="48000">
              <a:schemeClr val="accent1">
                <a:lumMod val="45000"/>
                <a:lumOff val="55000"/>
              </a:schemeClr>
            </a:gs>
            <a:gs pos="71000">
              <a:schemeClr val="accent1">
                <a:lumMod val="45000"/>
                <a:lumOff val="55000"/>
              </a:schemeClr>
            </a:gs>
            <a:gs pos="87000">
              <a:schemeClr val="accent1">
                <a:lumMod val="5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9A9D08-3FE0-4F2E-A120-234835EAE0CB}" type="datetimeFigureOut">
              <a:rPr lang="zh-CN" altLang="en-US" smtClean="0"/>
              <a:t>2014/4/16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A798DB-5D81-4737-A22C-3730713B4461}" type="slidenum">
              <a:rPr lang="zh-CN" altLang="en-US" smtClean="0"/>
              <a:t>‹#›</a:t>
            </a:fld>
            <a:endParaRPr lang="zh-CN" altLang="en-US"/>
          </a:p>
        </p:txBody>
      </p:sp>
    </p:spTree>
    <p:extLst>
      <p:ext uri="{BB962C8B-B14F-4D97-AF65-F5344CB8AC3E}">
        <p14:creationId xmlns:p14="http://schemas.microsoft.com/office/powerpoint/2010/main" val="1111948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Multilevel Parking Syste</a:t>
            </a:r>
            <a:r>
              <a:rPr lang="en-US" altLang="zh-CN" dirty="0"/>
              <a:t>m</a:t>
            </a:r>
            <a:endParaRPr lang="zh-CN" altLang="en-US" dirty="0"/>
          </a:p>
        </p:txBody>
      </p:sp>
      <p:sp>
        <p:nvSpPr>
          <p:cNvPr id="3" name="副标题 2"/>
          <p:cNvSpPr>
            <a:spLocks noGrp="1"/>
          </p:cNvSpPr>
          <p:nvPr>
            <p:ph type="subTitle" idx="1"/>
          </p:nvPr>
        </p:nvSpPr>
        <p:spPr/>
        <p:txBody>
          <a:bodyPr/>
          <a:lstStyle/>
          <a:p>
            <a:pPr algn="r"/>
            <a:r>
              <a:rPr lang="en-US" altLang="zh-CN" dirty="0" err="1" smtClean="0"/>
              <a:t>Weiming</a:t>
            </a:r>
            <a:r>
              <a:rPr lang="en-US" altLang="zh-CN" dirty="0" smtClean="0"/>
              <a:t> Huang, </a:t>
            </a:r>
            <a:r>
              <a:rPr lang="en-US" altLang="zh-CN" dirty="0" err="1" smtClean="0"/>
              <a:t>Kaiyu</a:t>
            </a:r>
            <a:r>
              <a:rPr lang="en-US" altLang="zh-CN" dirty="0" smtClean="0"/>
              <a:t> Lin</a:t>
            </a:r>
          </a:p>
          <a:p>
            <a:pPr algn="r"/>
            <a:r>
              <a:rPr lang="en-US" altLang="zh-CN" dirty="0" smtClean="0"/>
              <a:t>English for Engineer</a:t>
            </a:r>
          </a:p>
          <a:p>
            <a:pPr algn="r"/>
            <a:r>
              <a:rPr lang="en-US" altLang="zh-CN" dirty="0" smtClean="0"/>
              <a:t>2014.4.14</a:t>
            </a:r>
            <a:endParaRPr lang="zh-CN" altLang="en-US" dirty="0"/>
          </a:p>
        </p:txBody>
      </p:sp>
    </p:spTree>
    <p:extLst>
      <p:ext uri="{BB962C8B-B14F-4D97-AF65-F5344CB8AC3E}">
        <p14:creationId xmlns:p14="http://schemas.microsoft.com/office/powerpoint/2010/main" val="20668713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4552" y="283238"/>
            <a:ext cx="10515600" cy="1325563"/>
          </a:xfrm>
        </p:spPr>
        <p:txBody>
          <a:bodyPr/>
          <a:lstStyle/>
          <a:p>
            <a:r>
              <a:rPr lang="en-US" altLang="zh-CN" dirty="0" smtClean="0"/>
              <a:t>Plan </a:t>
            </a:r>
            <a:endParaRPr lang="zh-CN" altLang="en-US" dirty="0"/>
          </a:p>
        </p:txBody>
      </p:sp>
      <p:pic>
        <p:nvPicPr>
          <p:cNvPr id="4" name="内容占位符 3"/>
          <p:cNvPicPr>
            <a:picLocks noGrp="1" noChangeAspect="1"/>
          </p:cNvPicPr>
          <p:nvPr>
            <p:ph idx="1"/>
          </p:nvPr>
        </p:nvPicPr>
        <p:blipFill>
          <a:blip r:embed="rId2"/>
          <a:stretch>
            <a:fillRect/>
          </a:stretch>
        </p:blipFill>
        <p:spPr>
          <a:xfrm>
            <a:off x="955279" y="1337481"/>
            <a:ext cx="9608088" cy="5362888"/>
          </a:xfrm>
          <a:prstGeom prst="rect">
            <a:avLst/>
          </a:prstGeom>
        </p:spPr>
      </p:pic>
    </p:spTree>
    <p:extLst>
      <p:ext uri="{BB962C8B-B14F-4D97-AF65-F5344CB8AC3E}">
        <p14:creationId xmlns:p14="http://schemas.microsoft.com/office/powerpoint/2010/main" val="1913527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Schedule </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090409403"/>
              </p:ext>
            </p:extLst>
          </p:nvPr>
        </p:nvGraphicFramePr>
        <p:xfrm>
          <a:off x="1187355" y="2129053"/>
          <a:ext cx="9880978" cy="3238946"/>
        </p:xfrm>
        <a:graphic>
          <a:graphicData uri="http://schemas.openxmlformats.org/drawingml/2006/table">
            <a:tbl>
              <a:tblPr firstRow="1" firstCol="1" bandRow="1">
                <a:tableStyleId>{5C22544A-7EE6-4342-B048-85BDC9FD1C3A}</a:tableStyleId>
              </a:tblPr>
              <a:tblGrid>
                <a:gridCol w="4940489"/>
                <a:gridCol w="4940489"/>
              </a:tblGrid>
              <a:tr h="709681">
                <a:tc>
                  <a:txBody>
                    <a:bodyPr/>
                    <a:lstStyle/>
                    <a:p>
                      <a:pPr algn="just">
                        <a:spcAft>
                          <a:spcPts val="0"/>
                        </a:spcAft>
                      </a:pPr>
                      <a:r>
                        <a:rPr lang="en-US" sz="3200" kern="100" dirty="0">
                          <a:effectLst/>
                        </a:rPr>
                        <a:t>Operate </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100">
                          <a:effectLst/>
                        </a:rPr>
                        <a:t>Time (days)</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5853">
                <a:tc>
                  <a:txBody>
                    <a:bodyPr/>
                    <a:lstStyle/>
                    <a:p>
                      <a:pPr algn="just">
                        <a:spcAft>
                          <a:spcPts val="0"/>
                        </a:spcAft>
                      </a:pPr>
                      <a:r>
                        <a:rPr lang="en-US" sz="3200" kern="100">
                          <a:effectLst/>
                        </a:rPr>
                        <a:t>Order</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100">
                          <a:effectLst/>
                        </a:rPr>
                        <a:t>30</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5853">
                <a:tc>
                  <a:txBody>
                    <a:bodyPr/>
                    <a:lstStyle/>
                    <a:p>
                      <a:pPr algn="just">
                        <a:spcAft>
                          <a:spcPts val="0"/>
                        </a:spcAft>
                      </a:pPr>
                      <a:r>
                        <a:rPr lang="en-US" sz="3200" kern="100">
                          <a:effectLst/>
                        </a:rPr>
                        <a:t>Assemble</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100">
                          <a:effectLst/>
                        </a:rPr>
                        <a:t>7</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5853">
                <a:tc>
                  <a:txBody>
                    <a:bodyPr/>
                    <a:lstStyle/>
                    <a:p>
                      <a:pPr algn="just">
                        <a:spcAft>
                          <a:spcPts val="0"/>
                        </a:spcAft>
                      </a:pPr>
                      <a:r>
                        <a:rPr lang="en-US" sz="3200" kern="100">
                          <a:effectLst/>
                        </a:rPr>
                        <a:t>construct</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100">
                          <a:effectLst/>
                        </a:rPr>
                        <a:t>50</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5853">
                <a:tc>
                  <a:txBody>
                    <a:bodyPr/>
                    <a:lstStyle/>
                    <a:p>
                      <a:pPr algn="just">
                        <a:spcAft>
                          <a:spcPts val="0"/>
                        </a:spcAft>
                      </a:pPr>
                      <a:r>
                        <a:rPr lang="en-US" sz="3200" kern="100">
                          <a:effectLst/>
                        </a:rPr>
                        <a:t>test</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100">
                          <a:effectLst/>
                        </a:rPr>
                        <a:t>7</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5853">
                <a:tc>
                  <a:txBody>
                    <a:bodyPr/>
                    <a:lstStyle/>
                    <a:p>
                      <a:pPr algn="just">
                        <a:spcAft>
                          <a:spcPts val="0"/>
                        </a:spcAft>
                      </a:pPr>
                      <a:r>
                        <a:rPr lang="en-US" sz="3200" kern="100" dirty="0">
                          <a:effectLst/>
                        </a:rPr>
                        <a:t>total</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100" dirty="0">
                          <a:effectLst/>
                        </a:rPr>
                        <a:t>94</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5504433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Cost</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One system needs almost 5000 dollars (including assemble and dig a pit for a system), and we have approximately 300 parking lots. </a:t>
            </a:r>
          </a:p>
          <a:p>
            <a:pPr marL="0" indent="0">
              <a:buNone/>
            </a:pPr>
            <a:endParaRPr lang="en-US" altLang="zh-CN" dirty="0"/>
          </a:p>
          <a:p>
            <a:pPr marL="0" indent="0">
              <a:buNone/>
            </a:pPr>
            <a:r>
              <a:rPr lang="en-US" altLang="zh-CN" dirty="0" smtClean="0"/>
              <a:t>5000 * 300 = 1500000 dollars </a:t>
            </a:r>
          </a:p>
          <a:p>
            <a:pPr marL="0" indent="0">
              <a:buNone/>
            </a:pPr>
            <a:endParaRPr lang="en-US" altLang="zh-CN" dirty="0"/>
          </a:p>
          <a:p>
            <a:pPr marL="0" indent="0">
              <a:buNone/>
            </a:pPr>
            <a:r>
              <a:rPr lang="en-US" altLang="zh-CN" dirty="0" smtClean="0"/>
              <a:t>Our plan need about 1.5 million dollars.</a:t>
            </a:r>
            <a:endParaRPr lang="zh-CN" altLang="en-US" dirty="0"/>
          </a:p>
        </p:txBody>
      </p:sp>
    </p:spTree>
    <p:extLst>
      <p:ext uri="{BB962C8B-B14F-4D97-AF65-F5344CB8AC3E}">
        <p14:creationId xmlns:p14="http://schemas.microsoft.com/office/powerpoint/2010/main" val="41583465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Examples</a:t>
            </a:r>
            <a:endParaRPr lang="zh-CN" altLang="en-US" dirty="0"/>
          </a:p>
        </p:txBody>
      </p:sp>
      <p:pic>
        <p:nvPicPr>
          <p:cNvPr id="4" name="Picture 2" descr="http://affordmotors.com/images/gallery/parkingyard/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1157" y="1690688"/>
            <a:ext cx="4992097" cy="333817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241946" y="5281684"/>
            <a:ext cx="5281683" cy="646331"/>
          </a:xfrm>
          <a:prstGeom prst="rect">
            <a:avLst/>
          </a:prstGeom>
          <a:noFill/>
        </p:spPr>
        <p:txBody>
          <a:bodyPr wrap="square" rtlCol="0">
            <a:spAutoFit/>
          </a:bodyPr>
          <a:lstStyle/>
          <a:p>
            <a:r>
              <a:rPr lang="en-US" altLang="zh-CN" dirty="0" smtClean="0"/>
              <a:t>http://affordmotors.com/images/gallery/parkingyard/3.jpg</a:t>
            </a:r>
            <a:endParaRPr lang="zh-CN" altLang="en-US" dirty="0"/>
          </a:p>
        </p:txBody>
      </p:sp>
    </p:spTree>
    <p:extLst>
      <p:ext uri="{BB962C8B-B14F-4D97-AF65-F5344CB8AC3E}">
        <p14:creationId xmlns:p14="http://schemas.microsoft.com/office/powerpoint/2010/main" val="1783437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内容占位符 2"/>
          <p:cNvSpPr>
            <a:spLocks noGrp="1"/>
          </p:cNvSpPr>
          <p:nvPr>
            <p:ph idx="1"/>
          </p:nvPr>
        </p:nvSpPr>
        <p:spPr/>
        <p:txBody>
          <a:bodyPr/>
          <a:lstStyle/>
          <a:p>
            <a:r>
              <a:rPr lang="en-US" altLang="zh-CN" dirty="0" smtClean="0"/>
              <a:t>Our plan would make more available parking lots , it also would save time for students and teachers.</a:t>
            </a:r>
            <a:endParaRPr lang="zh-CN" altLang="en-US" dirty="0"/>
          </a:p>
        </p:txBody>
      </p:sp>
    </p:spTree>
    <p:extLst>
      <p:ext uri="{BB962C8B-B14F-4D97-AF65-F5344CB8AC3E}">
        <p14:creationId xmlns:p14="http://schemas.microsoft.com/office/powerpoint/2010/main" val="3613670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4355" y="1255595"/>
            <a:ext cx="5248701" cy="1610436"/>
          </a:xfrm>
        </p:spPr>
        <p:txBody>
          <a:bodyPr>
            <a:normAutofit/>
          </a:bodyPr>
          <a:lstStyle/>
          <a:p>
            <a:pPr marL="0" indent="0">
              <a:buNone/>
            </a:pPr>
            <a:r>
              <a:rPr lang="en-US" altLang="zh-CN" sz="4400" dirty="0" smtClean="0"/>
              <a:t>Thanks for watching</a:t>
            </a:r>
            <a:endParaRPr lang="zh-CN" altLang="en-US" sz="4400" dirty="0"/>
          </a:p>
        </p:txBody>
      </p:sp>
      <p:sp>
        <p:nvSpPr>
          <p:cNvPr id="4" name="文本框 3"/>
          <p:cNvSpPr txBox="1"/>
          <p:nvPr/>
        </p:nvSpPr>
        <p:spPr>
          <a:xfrm>
            <a:off x="3289110" y="3316406"/>
            <a:ext cx="8175009" cy="769441"/>
          </a:xfrm>
          <a:prstGeom prst="rect">
            <a:avLst/>
          </a:prstGeom>
          <a:noFill/>
        </p:spPr>
        <p:txBody>
          <a:bodyPr wrap="square" rtlCol="0">
            <a:spAutoFit/>
          </a:bodyPr>
          <a:lstStyle/>
          <a:p>
            <a:r>
              <a:rPr lang="en-US" altLang="zh-CN" sz="4400" dirty="0" smtClean="0"/>
              <a:t>Do you have any questions?</a:t>
            </a:r>
            <a:endParaRPr lang="zh-CN" altLang="en-US" sz="4400" dirty="0"/>
          </a:p>
        </p:txBody>
      </p:sp>
    </p:spTree>
    <p:extLst>
      <p:ext uri="{BB962C8B-B14F-4D97-AF65-F5344CB8AC3E}">
        <p14:creationId xmlns:p14="http://schemas.microsoft.com/office/powerpoint/2010/main" val="2478865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dirty="0" smtClean="0"/>
              <a:t>Preview</a:t>
            </a:r>
            <a:endParaRPr lang="zh-CN" altLang="en-US" sz="6000" dirty="0"/>
          </a:p>
        </p:txBody>
      </p:sp>
      <p:sp>
        <p:nvSpPr>
          <p:cNvPr id="3" name="内容占位符 2"/>
          <p:cNvSpPr>
            <a:spLocks noGrp="1"/>
          </p:cNvSpPr>
          <p:nvPr>
            <p:ph idx="1"/>
          </p:nvPr>
        </p:nvSpPr>
        <p:spPr/>
        <p:txBody>
          <a:bodyPr>
            <a:normAutofit fontScale="92500" lnSpcReduction="20000"/>
          </a:bodyPr>
          <a:lstStyle/>
          <a:p>
            <a:pPr marL="514350" indent="-514350">
              <a:buFont typeface="+mj-lt"/>
              <a:buAutoNum type="arabicPeriod"/>
            </a:pPr>
            <a:r>
              <a:rPr lang="en-US" altLang="zh-CN" sz="3200" dirty="0" smtClean="0"/>
              <a:t>Needs Analysis </a:t>
            </a:r>
          </a:p>
          <a:p>
            <a:pPr marL="514350" indent="-514350">
              <a:buFont typeface="+mj-lt"/>
              <a:buAutoNum type="arabicPeriod"/>
            </a:pPr>
            <a:endParaRPr lang="en-US" altLang="zh-CN" sz="3200" dirty="0"/>
          </a:p>
          <a:p>
            <a:pPr marL="514350" indent="-514350">
              <a:buFont typeface="+mj-lt"/>
              <a:buAutoNum type="arabicPeriod"/>
            </a:pPr>
            <a:r>
              <a:rPr lang="en-US" altLang="zh-CN" sz="3200" dirty="0" smtClean="0"/>
              <a:t>Decision Introduction</a:t>
            </a:r>
          </a:p>
          <a:p>
            <a:pPr marL="514350" indent="-514350">
              <a:buFont typeface="+mj-lt"/>
              <a:buAutoNum type="arabicPeriod"/>
            </a:pPr>
            <a:endParaRPr lang="en-US" altLang="zh-CN" sz="3200" dirty="0" smtClean="0"/>
          </a:p>
          <a:p>
            <a:pPr marL="514350" indent="-514350">
              <a:buFont typeface="+mj-lt"/>
              <a:buAutoNum type="arabicPeriod"/>
            </a:pPr>
            <a:r>
              <a:rPr lang="en-US" altLang="zh-CN" sz="3200" dirty="0" smtClean="0"/>
              <a:t>Decision Matrix</a:t>
            </a:r>
          </a:p>
          <a:p>
            <a:pPr marL="514350" indent="-514350">
              <a:buFont typeface="+mj-lt"/>
              <a:buAutoNum type="arabicPeriod"/>
            </a:pPr>
            <a:endParaRPr lang="en-US" altLang="zh-CN" sz="3200" dirty="0" smtClean="0"/>
          </a:p>
          <a:p>
            <a:pPr marL="514350" indent="-514350">
              <a:buFont typeface="+mj-lt"/>
              <a:buAutoNum type="arabicPeriod"/>
            </a:pPr>
            <a:r>
              <a:rPr lang="en-US" altLang="zh-CN" sz="3200" dirty="0" smtClean="0"/>
              <a:t>Schedule </a:t>
            </a:r>
            <a:endParaRPr lang="en-US" altLang="zh-CN" sz="3200" dirty="0" smtClean="0"/>
          </a:p>
          <a:p>
            <a:pPr marL="514350" indent="-514350">
              <a:buFont typeface="+mj-lt"/>
              <a:buAutoNum type="arabicPeriod"/>
            </a:pPr>
            <a:endParaRPr lang="en-US" altLang="zh-CN" sz="3200" dirty="0" smtClean="0"/>
          </a:p>
          <a:p>
            <a:pPr marL="514350" indent="-514350">
              <a:buFont typeface="+mj-lt"/>
              <a:buAutoNum type="arabicPeriod"/>
            </a:pPr>
            <a:r>
              <a:rPr lang="en-US" altLang="zh-CN" sz="3200" dirty="0" err="1" smtClean="0"/>
              <a:t>Conclsion</a:t>
            </a:r>
            <a:endParaRPr lang="en-US" altLang="zh-CN" sz="3200" dirty="0" smtClean="0"/>
          </a:p>
          <a:p>
            <a:pPr marL="514350" indent="-514350">
              <a:buFont typeface="+mj-lt"/>
              <a:buAutoNum type="arabicPeriod"/>
            </a:pPr>
            <a:endParaRPr lang="en-US" altLang="zh-CN" dirty="0" smtClean="0"/>
          </a:p>
          <a:p>
            <a:pPr marL="514350" indent="-514350">
              <a:buFont typeface="+mj-lt"/>
              <a:buAutoNum type="arabicPeriod"/>
            </a:pPr>
            <a:endParaRPr lang="en-US" altLang="zh-CN" dirty="0"/>
          </a:p>
        </p:txBody>
      </p:sp>
    </p:spTree>
    <p:extLst>
      <p:ext uri="{BB962C8B-B14F-4D97-AF65-F5344CB8AC3E}">
        <p14:creationId xmlns:p14="http://schemas.microsoft.com/office/powerpoint/2010/main" val="1556818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dirty="0" smtClean="0"/>
              <a:t>Needs Analysis</a:t>
            </a:r>
            <a:endParaRPr lang="zh-CN" altLang="en-US" sz="6000" dirty="0"/>
          </a:p>
        </p:txBody>
      </p:sp>
      <p:sp>
        <p:nvSpPr>
          <p:cNvPr id="3" name="内容占位符 2"/>
          <p:cNvSpPr>
            <a:spLocks noGrp="1"/>
          </p:cNvSpPr>
          <p:nvPr>
            <p:ph idx="1"/>
          </p:nvPr>
        </p:nvSpPr>
        <p:spPr/>
        <p:txBody>
          <a:bodyPr>
            <a:normAutofit fontScale="92500"/>
          </a:bodyPr>
          <a:lstStyle/>
          <a:p>
            <a:pPr marL="0" indent="0">
              <a:buNone/>
            </a:pPr>
            <a:r>
              <a:rPr lang="en-US" altLang="zh-CN" sz="4000" dirty="0" smtClean="0"/>
              <a:t>Problem statement: Our university doesn’t have enough parking space in some places in the campus, so many students and teachers are late for class because of looking for parking space. Therefore, we should change some parking areas into multilevel parking system. This system should able to park more cars than before in the same area and work under extremely cold temperatures. </a:t>
            </a:r>
            <a:endParaRPr lang="zh-CN" altLang="zh-CN" sz="4000" dirty="0" smtClean="0"/>
          </a:p>
          <a:p>
            <a:endParaRPr lang="zh-CN" altLang="en-US" dirty="0"/>
          </a:p>
        </p:txBody>
      </p:sp>
    </p:spTree>
    <p:extLst>
      <p:ext uri="{BB962C8B-B14F-4D97-AF65-F5344CB8AC3E}">
        <p14:creationId xmlns:p14="http://schemas.microsoft.com/office/powerpoint/2010/main" val="3813230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dirty="0" smtClean="0"/>
              <a:t>Needs Analysis</a:t>
            </a:r>
            <a:endParaRPr lang="zh-CN" altLang="en-US" sz="6000" dirty="0"/>
          </a:p>
        </p:txBody>
      </p:sp>
      <p:sp>
        <p:nvSpPr>
          <p:cNvPr id="3" name="内容占位符 2"/>
          <p:cNvSpPr>
            <a:spLocks noGrp="1"/>
          </p:cNvSpPr>
          <p:nvPr>
            <p:ph idx="1"/>
          </p:nvPr>
        </p:nvSpPr>
        <p:spPr/>
        <p:txBody>
          <a:bodyPr>
            <a:normAutofit/>
          </a:bodyPr>
          <a:lstStyle/>
          <a:p>
            <a:pPr marL="0" indent="0">
              <a:buNone/>
            </a:pPr>
            <a:r>
              <a:rPr lang="en-US" altLang="zh-CN" sz="4000" dirty="0" smtClean="0"/>
              <a:t>Constraints: </a:t>
            </a:r>
          </a:p>
          <a:p>
            <a:pPr marL="0" indent="0">
              <a:buNone/>
            </a:pPr>
            <a:r>
              <a:rPr lang="en-US" altLang="zh-CN" sz="4000" dirty="0" smtClean="0"/>
              <a:t>1. Lower than 5% of the MTU budget.(8 million dollars) </a:t>
            </a:r>
            <a:endParaRPr lang="zh-CN" altLang="zh-CN" sz="4000" dirty="0" smtClean="0"/>
          </a:p>
          <a:p>
            <a:pPr marL="0" indent="0">
              <a:buNone/>
            </a:pPr>
            <a:r>
              <a:rPr lang="en-US" altLang="zh-CN" sz="4000" dirty="0" smtClean="0"/>
              <a:t>2. Parking more cars than before.</a:t>
            </a:r>
            <a:endParaRPr lang="zh-CN" altLang="zh-CN" sz="4000" dirty="0" smtClean="0"/>
          </a:p>
          <a:p>
            <a:pPr marL="0" indent="0">
              <a:buNone/>
            </a:pPr>
            <a:r>
              <a:rPr lang="en-US" altLang="zh-CN" sz="4000" dirty="0" smtClean="0"/>
              <a:t>3. Protect the parking lot from the weather.  </a:t>
            </a:r>
            <a:endParaRPr lang="zh-CN" altLang="zh-CN" sz="4000" dirty="0" smtClean="0"/>
          </a:p>
          <a:p>
            <a:endParaRPr lang="zh-CN" altLang="en-US" sz="4000" dirty="0"/>
          </a:p>
        </p:txBody>
      </p:sp>
    </p:spTree>
    <p:extLst>
      <p:ext uri="{BB962C8B-B14F-4D97-AF65-F5344CB8AC3E}">
        <p14:creationId xmlns:p14="http://schemas.microsoft.com/office/powerpoint/2010/main" val="2675986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dirty="0" smtClean="0"/>
              <a:t>Needs Analysis</a:t>
            </a:r>
            <a:endParaRPr lang="zh-CN" altLang="en-US" sz="6000" dirty="0"/>
          </a:p>
        </p:txBody>
      </p:sp>
      <p:sp>
        <p:nvSpPr>
          <p:cNvPr id="3" name="内容占位符 2"/>
          <p:cNvSpPr>
            <a:spLocks noGrp="1"/>
          </p:cNvSpPr>
          <p:nvPr>
            <p:ph idx="1"/>
          </p:nvPr>
        </p:nvSpPr>
        <p:spPr/>
        <p:txBody>
          <a:bodyPr/>
          <a:lstStyle/>
          <a:p>
            <a:pPr marL="0" indent="0">
              <a:buNone/>
            </a:pPr>
            <a:r>
              <a:rPr lang="en-US" altLang="zh-CN" sz="4000" dirty="0" smtClean="0"/>
              <a:t>Criteria:</a:t>
            </a:r>
          </a:p>
          <a:p>
            <a:pPr marL="0" indent="0">
              <a:buNone/>
            </a:pPr>
            <a:r>
              <a:rPr lang="en-US" altLang="zh-CN" sz="4000" dirty="0" smtClean="0"/>
              <a:t>1. Low cost</a:t>
            </a:r>
            <a:endParaRPr lang="zh-CN" altLang="zh-CN" sz="4000" dirty="0" smtClean="0"/>
          </a:p>
          <a:p>
            <a:pPr marL="0" indent="0">
              <a:buNone/>
            </a:pPr>
            <a:r>
              <a:rPr lang="en-US" altLang="zh-CN" sz="4000" dirty="0" smtClean="0"/>
              <a:t>2. High efficiency for parking cars.</a:t>
            </a:r>
            <a:endParaRPr lang="zh-CN" altLang="zh-CN" sz="4000" dirty="0" smtClean="0"/>
          </a:p>
          <a:p>
            <a:pPr marL="0" indent="0">
              <a:buNone/>
            </a:pPr>
            <a:r>
              <a:rPr lang="en-US" altLang="zh-CN" sz="4000" dirty="0" smtClean="0"/>
              <a:t>3. Safety	</a:t>
            </a:r>
            <a:endParaRPr lang="zh-CN" altLang="zh-CN" sz="4000" dirty="0" smtClean="0"/>
          </a:p>
          <a:p>
            <a:pPr marL="0" indent="0">
              <a:buNone/>
            </a:pPr>
            <a:r>
              <a:rPr lang="en-US" altLang="zh-CN" sz="4000" dirty="0" smtClean="0"/>
              <a:t>4. Durable </a:t>
            </a:r>
            <a:endParaRPr lang="zh-CN" altLang="zh-CN" sz="4000" dirty="0" smtClean="0"/>
          </a:p>
          <a:p>
            <a:pPr marL="0" indent="0">
              <a:buNone/>
            </a:pPr>
            <a:r>
              <a:rPr lang="en-US" altLang="zh-CN" sz="4000" dirty="0" smtClean="0"/>
              <a:t>5. Good appearance</a:t>
            </a:r>
            <a:endParaRPr lang="zh-CN" altLang="zh-CN" sz="4000" dirty="0" smtClean="0"/>
          </a:p>
          <a:p>
            <a:endParaRPr lang="en-US" altLang="zh-CN" dirty="0" smtClean="0"/>
          </a:p>
          <a:p>
            <a:endParaRPr lang="zh-CN" altLang="en-US" dirty="0"/>
          </a:p>
        </p:txBody>
      </p:sp>
    </p:spTree>
    <p:extLst>
      <p:ext uri="{BB962C8B-B14F-4D97-AF65-F5344CB8AC3E}">
        <p14:creationId xmlns:p14="http://schemas.microsoft.com/office/powerpoint/2010/main" val="1019826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dirty="0" smtClean="0"/>
              <a:t>Decision Introduction</a:t>
            </a:r>
            <a:endParaRPr lang="zh-CN" altLang="en-US" sz="6000" dirty="0"/>
          </a:p>
        </p:txBody>
      </p:sp>
      <p:sp>
        <p:nvSpPr>
          <p:cNvPr id="3" name="内容占位符 2"/>
          <p:cNvSpPr>
            <a:spLocks noGrp="1"/>
          </p:cNvSpPr>
          <p:nvPr>
            <p:ph idx="1"/>
          </p:nvPr>
        </p:nvSpPr>
        <p:spPr/>
        <p:txBody>
          <a:bodyPr>
            <a:normAutofit/>
          </a:bodyPr>
          <a:lstStyle/>
          <a:p>
            <a:pPr marL="0" indent="0">
              <a:buNone/>
            </a:pPr>
            <a:r>
              <a:rPr lang="en-US" altLang="zh-CN" sz="4000" dirty="0" smtClean="0"/>
              <a:t>Multilevel Parking System:</a:t>
            </a:r>
          </a:p>
          <a:p>
            <a:pPr marL="0" indent="0">
              <a:buNone/>
            </a:pPr>
            <a:endParaRPr lang="en-US" altLang="zh-CN" sz="4000" dirty="0" smtClean="0"/>
          </a:p>
          <a:p>
            <a:pPr marL="0" indent="0">
              <a:buNone/>
            </a:pPr>
            <a:r>
              <a:rPr lang="en-US" altLang="zh-CN" sz="4000" dirty="0" smtClean="0"/>
              <a:t>Save space in Campus</a:t>
            </a:r>
          </a:p>
          <a:p>
            <a:pPr marL="0" indent="0">
              <a:buNone/>
            </a:pPr>
            <a:r>
              <a:rPr lang="en-US" altLang="zh-CN" sz="4000" dirty="0" smtClean="0"/>
              <a:t>Lowest cost in different choices</a:t>
            </a:r>
          </a:p>
          <a:p>
            <a:pPr marL="0" indent="0">
              <a:buNone/>
            </a:pPr>
            <a:r>
              <a:rPr lang="en-US" altLang="zh-CN" sz="4000" dirty="0" smtClean="0"/>
              <a:t> </a:t>
            </a:r>
            <a:endParaRPr lang="zh-CN" altLang="en-US" sz="4000" dirty="0"/>
          </a:p>
        </p:txBody>
      </p:sp>
    </p:spTree>
    <p:extLst>
      <p:ext uri="{BB962C8B-B14F-4D97-AF65-F5344CB8AC3E}">
        <p14:creationId xmlns:p14="http://schemas.microsoft.com/office/powerpoint/2010/main" val="4154401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Design </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81051" y="1745374"/>
            <a:ext cx="5810949" cy="4532595"/>
          </a:xfr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745374"/>
            <a:ext cx="6359857" cy="4532595"/>
          </a:xfrm>
          <a:prstGeom prst="rect">
            <a:avLst/>
          </a:prstGeom>
        </p:spPr>
      </p:pic>
    </p:spTree>
    <p:extLst>
      <p:ext uri="{BB962C8B-B14F-4D97-AF65-F5344CB8AC3E}">
        <p14:creationId xmlns:p14="http://schemas.microsoft.com/office/powerpoint/2010/main" val="246693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Research</a:t>
            </a:r>
            <a:endParaRPr lang="zh-CN" altLang="en-US" dirty="0"/>
          </a:p>
        </p:txBody>
      </p:sp>
      <p:pic>
        <p:nvPicPr>
          <p:cNvPr id="4" name="内容占位符 3"/>
          <p:cNvPicPr>
            <a:picLocks noGrp="1" noChangeAspect="1"/>
          </p:cNvPicPr>
          <p:nvPr>
            <p:ph idx="1"/>
          </p:nvPr>
        </p:nvPicPr>
        <p:blipFill>
          <a:blip r:embed="rId2"/>
          <a:stretch>
            <a:fillRect/>
          </a:stretch>
        </p:blipFill>
        <p:spPr>
          <a:xfrm>
            <a:off x="1167949" y="1690688"/>
            <a:ext cx="8791575" cy="1609725"/>
          </a:xfrm>
          <a:prstGeom prst="rect">
            <a:avLst/>
          </a:prstGeom>
        </p:spPr>
      </p:pic>
      <p:pic>
        <p:nvPicPr>
          <p:cNvPr id="5" name="图片 4"/>
          <p:cNvPicPr>
            <a:picLocks noChangeAspect="1"/>
          </p:cNvPicPr>
          <p:nvPr/>
        </p:nvPicPr>
        <p:blipFill>
          <a:blip r:embed="rId3"/>
          <a:stretch>
            <a:fillRect/>
          </a:stretch>
        </p:blipFill>
        <p:spPr>
          <a:xfrm>
            <a:off x="1167949" y="3300413"/>
            <a:ext cx="8743950" cy="1924050"/>
          </a:xfrm>
          <a:prstGeom prst="rect">
            <a:avLst/>
          </a:prstGeom>
        </p:spPr>
      </p:pic>
      <p:sp>
        <p:nvSpPr>
          <p:cNvPr id="6" name="文本框 5"/>
          <p:cNvSpPr txBox="1"/>
          <p:nvPr/>
        </p:nvSpPr>
        <p:spPr>
          <a:xfrm>
            <a:off x="1378424" y="5224463"/>
            <a:ext cx="7765576" cy="369332"/>
          </a:xfrm>
          <a:prstGeom prst="rect">
            <a:avLst/>
          </a:prstGeom>
          <a:noFill/>
        </p:spPr>
        <p:txBody>
          <a:bodyPr wrap="square" rtlCol="0">
            <a:spAutoFit/>
          </a:bodyPr>
          <a:lstStyle/>
          <a:p>
            <a:r>
              <a:rPr lang="en-US" altLang="zh-CN" dirty="0" smtClean="0"/>
              <a:t>http://www.alibaba.com/showroom/multi--level-parking-system.html</a:t>
            </a:r>
            <a:endParaRPr lang="zh-CN" altLang="en-US" dirty="0"/>
          </a:p>
        </p:txBody>
      </p:sp>
    </p:spTree>
    <p:extLst>
      <p:ext uri="{BB962C8B-B14F-4D97-AF65-F5344CB8AC3E}">
        <p14:creationId xmlns:p14="http://schemas.microsoft.com/office/powerpoint/2010/main" val="3815080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6000" dirty="0" smtClean="0"/>
              <a:t>Decision Matrix</a:t>
            </a:r>
            <a:r>
              <a:rPr lang="en-US" altLang="zh-CN" dirty="0" smtClean="0"/>
              <a:t/>
            </a:r>
            <a:br>
              <a:rPr lang="en-US" altLang="zh-CN" dirty="0" smtClean="0"/>
            </a:b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245972510"/>
              </p:ext>
            </p:extLst>
          </p:nvPr>
        </p:nvGraphicFramePr>
        <p:xfrm>
          <a:off x="838200" y="1690689"/>
          <a:ext cx="10515599" cy="4519041"/>
        </p:xfrm>
        <a:graphic>
          <a:graphicData uri="http://schemas.openxmlformats.org/drawingml/2006/table">
            <a:tbl>
              <a:tblPr firstRow="1" firstCol="1" bandRow="1">
                <a:tableStyleId>{5C22544A-7EE6-4342-B048-85BDC9FD1C3A}</a:tableStyleId>
              </a:tblPr>
              <a:tblGrid>
                <a:gridCol w="1462754"/>
                <a:gridCol w="1732742"/>
                <a:gridCol w="1968505"/>
                <a:gridCol w="1765697"/>
                <a:gridCol w="1744150"/>
                <a:gridCol w="1841751"/>
              </a:tblGrid>
              <a:tr h="1198370">
                <a:tc>
                  <a:txBody>
                    <a:bodyPr/>
                    <a:lstStyle/>
                    <a:p>
                      <a:pPr algn="just">
                        <a:spcAft>
                          <a:spcPts val="0"/>
                        </a:spcAft>
                      </a:pPr>
                      <a:r>
                        <a:rPr lang="en-US" sz="2000" kern="100" dirty="0" smtClean="0">
                          <a:effectLst/>
                        </a:rPr>
                        <a:t>Items</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Weight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Underground parking</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Parking building</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smtClean="0">
                          <a:effectLst/>
                        </a:rPr>
                        <a:t>Big</a:t>
                      </a:r>
                      <a:r>
                        <a:rPr lang="en-US" sz="2000" kern="100" baseline="0" dirty="0" smtClean="0">
                          <a:effectLst/>
                        </a:rPr>
                        <a:t> new </a:t>
                      </a:r>
                      <a:r>
                        <a:rPr lang="en-US" sz="2000" kern="100" dirty="0" smtClean="0">
                          <a:effectLst/>
                        </a:rPr>
                        <a:t>parking </a:t>
                      </a:r>
                      <a:r>
                        <a:rPr lang="en-US" sz="2000" kern="100" dirty="0">
                          <a:effectLst/>
                        </a:rPr>
                        <a:t>lots</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Multilevel parking</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53445">
                <a:tc>
                  <a:txBody>
                    <a:bodyPr/>
                    <a:lstStyle/>
                    <a:p>
                      <a:pPr algn="just">
                        <a:spcAft>
                          <a:spcPts val="0"/>
                        </a:spcAft>
                      </a:pPr>
                      <a:r>
                        <a:rPr lang="en-US" sz="2000" kern="100" dirty="0">
                          <a:effectLst/>
                        </a:rPr>
                        <a:t>Cost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30%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53445">
                <a:tc>
                  <a:txBody>
                    <a:bodyPr/>
                    <a:lstStyle/>
                    <a:p>
                      <a:pPr algn="just">
                        <a:spcAft>
                          <a:spcPts val="0"/>
                        </a:spcAft>
                      </a:pPr>
                      <a:r>
                        <a:rPr lang="en-US" sz="2000" kern="100" dirty="0">
                          <a:effectLst/>
                        </a:rPr>
                        <a:t>Efficiency</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30%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53445">
                <a:tc>
                  <a:txBody>
                    <a:bodyPr/>
                    <a:lstStyle/>
                    <a:p>
                      <a:pPr algn="just">
                        <a:spcAft>
                          <a:spcPts val="0"/>
                        </a:spcAft>
                      </a:pPr>
                      <a:r>
                        <a:rPr lang="en-US" sz="2000" kern="100" dirty="0">
                          <a:effectLst/>
                        </a:rPr>
                        <a:t>Safety</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20%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53445">
                <a:tc>
                  <a:txBody>
                    <a:bodyPr/>
                    <a:lstStyle/>
                    <a:p>
                      <a:pPr algn="just">
                        <a:spcAft>
                          <a:spcPts val="0"/>
                        </a:spcAft>
                      </a:pPr>
                      <a:r>
                        <a:rPr lang="en-US" sz="2000" kern="100" dirty="0">
                          <a:effectLst/>
                        </a:rPr>
                        <a:t>Durable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20%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106891">
                <a:tc>
                  <a:txBody>
                    <a:bodyPr/>
                    <a:lstStyle/>
                    <a:p>
                      <a:pPr algn="just">
                        <a:spcAft>
                          <a:spcPts val="0"/>
                        </a:spcAft>
                      </a:pPr>
                      <a:r>
                        <a:rPr lang="en-US" sz="2000" kern="100" dirty="0">
                          <a:effectLst/>
                        </a:rPr>
                        <a:t>Final Score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100%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630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590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770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smtClean="0">
                          <a:effectLst/>
                        </a:rPr>
                        <a:t>850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5" name="五角星 4"/>
          <p:cNvSpPr/>
          <p:nvPr/>
        </p:nvSpPr>
        <p:spPr>
          <a:xfrm>
            <a:off x="10194878" y="5213445"/>
            <a:ext cx="859809" cy="614149"/>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77910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309</Words>
  <Application>Microsoft Office PowerPoint</Application>
  <PresentationFormat>宽屏</PresentationFormat>
  <Paragraphs>100</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宋体</vt:lpstr>
      <vt:lpstr>Arial</vt:lpstr>
      <vt:lpstr>Calibri</vt:lpstr>
      <vt:lpstr>Calibri Light</vt:lpstr>
      <vt:lpstr>Times New Roman</vt:lpstr>
      <vt:lpstr>Office 主题</vt:lpstr>
      <vt:lpstr>Multilevel Parking System</vt:lpstr>
      <vt:lpstr>Preview</vt:lpstr>
      <vt:lpstr>Needs Analysis</vt:lpstr>
      <vt:lpstr>Needs Analysis</vt:lpstr>
      <vt:lpstr>Needs Analysis</vt:lpstr>
      <vt:lpstr>Decision Introduction</vt:lpstr>
      <vt:lpstr>Design </vt:lpstr>
      <vt:lpstr>Research</vt:lpstr>
      <vt:lpstr>Decision Matrix </vt:lpstr>
      <vt:lpstr>Plan </vt:lpstr>
      <vt:lpstr>Schedule </vt:lpstr>
      <vt:lpstr>Cost</vt:lpstr>
      <vt:lpstr>Examples</vt:lpstr>
      <vt:lpstr>Conclusion</vt:lpstr>
      <vt:lpstr>PowerPoint 演示文稿</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Multilevel Parking System</dc:title>
  <dc:creator>admin</dc:creator>
  <cp:lastModifiedBy>admin</cp:lastModifiedBy>
  <cp:revision>15</cp:revision>
  <dcterms:created xsi:type="dcterms:W3CDTF">2014-04-14T23:23:30Z</dcterms:created>
  <dcterms:modified xsi:type="dcterms:W3CDTF">2014-04-16T23:21:30Z</dcterms:modified>
</cp:coreProperties>
</file>