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handoutMasters/handoutMaster1.xml" ContentType="application/vnd.openxmlformats-officedocument.presentationml.handoutMaster+xml"/>
  <Override PartName="/ppt/media/image3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256" r:id="rId3"/>
    <p:sldId id="259" r:id="rId5"/>
    <p:sldId id="260" r:id="rId6"/>
  </p:sldIdLst>
  <p:sldSz cx="12192000" cy="6858000"/>
  <p:notesSz cx="6858000" cy="9144000"/>
  <p:embeddedFontLst>
    <p:embeddedFont>
      <p:font typeface="Manrope SemiBold" charset="0"/>
      <p:bold r:id="rId11"/>
    </p:embeddedFont>
    <p:embeddedFont>
      <p:font typeface="MuseoModerno Black" pitchFamily="2" charset="0"/>
      <p:bold r:id="rId12"/>
    </p:embeddedFont>
    <p:embeddedFont>
      <p:font typeface="Forte" panose="03060902040502070203" charset="0"/>
      <p:regular r:id="rId13"/>
    </p:embeddedFont>
  </p:embeddedFontLst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6"/>
    <a:srgbClr val="FE112F"/>
    <a:srgbClr val="D41238"/>
    <a:srgbClr val="EE3659"/>
    <a:srgbClr val="EF3D5F"/>
    <a:srgbClr val="9DFF18"/>
    <a:srgbClr val="253611"/>
    <a:srgbClr val="8DF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56" y="114"/>
      </p:cViewPr>
      <p:guideLst>
        <p:guide orient="horz" pos="2174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4620000" scaled="0"/>
              </a:gra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180</c:v>
                </c:pt>
                <c:pt idx="2">
                  <c:v>165</c:v>
                </c:pt>
                <c:pt idx="3">
                  <c:v>210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500"/>
        <c:overlap val="-50"/>
        <c:axId val="138723564"/>
        <c:axId val="727531057"/>
      </c:barChart>
      <c:catAx>
        <c:axId val="13872356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27531057"/>
        <c:crosses val="autoZero"/>
        <c:auto val="1"/>
        <c:lblAlgn val="ctr"/>
        <c:lblOffset val="100"/>
        <c:noMultiLvlLbl val="0"/>
      </c:catAx>
      <c:valAx>
        <c:axId val="72753105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872356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d0dd756-b258-40cf-972b-3fa41361e430}"/>
      </c:ext>
    </c:extLst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>
              <a:outerShdw blurRad="50800" dist="25400" dir="5400000" algn="t" rotWithShape="0">
                <a:schemeClr val="accent1">
                  <a:lumMod val="50000"/>
                  <a:alpha val="30000"/>
                </a:schemeClr>
              </a:outerShdw>
            </a:effectLst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180</c:v>
                </c:pt>
                <c:pt idx="2">
                  <c:v>165</c:v>
                </c:pt>
                <c:pt idx="3">
                  <c:v>210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>
              <a:outerShdw blurRad="50800" dist="25400" dir="5400000" algn="t" rotWithShape="0">
                <a:schemeClr val="accent2">
                  <a:lumMod val="50000"/>
                  <a:alpha val="30000"/>
                </a:schemeClr>
              </a:outerShdw>
            </a:effectLst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>
              <a:outerShdw blurRad="50800" dist="25400" dir="5400000" algn="t" rotWithShape="0">
                <a:schemeClr val="accent3">
                  <a:lumMod val="50000"/>
                  <a:alpha val="30000"/>
                </a:schemeClr>
              </a:outerShdw>
            </a:effectLst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>
              <a:outerShdw blurRad="50800" dist="25400" dir="5400000" algn="t" rotWithShape="0">
                <a:schemeClr val="accent4">
                  <a:lumMod val="50000"/>
                  <a:alpha val="30000"/>
                </a:schemeClr>
              </a:outerShdw>
            </a:effectLst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>
              <a:solidFill>
                <a:schemeClr val="dk1">
                  <a:lumMod val="35000"/>
                  <a:lumOff val="65000"/>
                </a:schemeClr>
              </a:solidFill>
            </a:ln>
            <a:effectLst/>
          </c:spPr>
        </c:dropLines>
        <c:marker val="0"/>
        <c:smooth val="0"/>
        <c:axId val="977414573"/>
        <c:axId val="272830855"/>
      </c:lineChart>
      <c:catAx>
        <c:axId val="977414573"/>
        <c:scaling>
          <c:orientation val="minMax"/>
        </c:scaling>
        <c:delete val="0"/>
        <c:axPos val="b"/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72830855"/>
        <c:crosses val="autoZero"/>
        <c:auto val="1"/>
        <c:lblAlgn val="ctr"/>
        <c:lblOffset val="100"/>
        <c:noMultiLvlLbl val="0"/>
      </c:catAx>
      <c:valAx>
        <c:axId val="272830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7741457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zero"/>
    <c:showDLblsOverMax val="0"/>
    <c:extLst>
      <c:ext uri="{0b15fc19-7d7d-44ad-8c2d-2c3a37ce22c3}">
        <chartProps xmlns="https://web.wps.cn/et/2018/main" chartId="{cb5f090f-43a2-4856-9f5e-a7475bd88c77}"/>
      </c:ext>
    </c:extLst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7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462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5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  <a:round/>
      </a:ln>
      <a:effectLst>
        <a:outerShdw blurRad="50800" dist="25400" dir="5400000" algn="t" rotWithShape="0">
          <a:schemeClr val="phClr">
            <a:lumMod val="50000"/>
            <a:alpha val="30000"/>
          </a:schemeClr>
        </a:outerShdw>
      </a:effectLst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MuseoModerno Black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MuseoModerno Black" pitchFamily="2" charset="0"/>
              </a:rPr>
            </a:fld>
            <a:endParaRPr lang="zh-CN" altLang="en-US">
              <a:latin typeface="Manrope SemiBold" charset="0"/>
              <a:ea typeface="Manrope SemiBold" charset="0"/>
              <a:cs typeface="MuseoModerno Black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fld id="{94A85C13-9077-4557-8BF0-09DFF7523E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MuseoModerno Black" pitchFamily="2" charset="0"/>
              </a:defRPr>
            </a:lvl1pPr>
          </a:lstStyle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MuseoModerno Black" pitchFamily="2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11283C-2594-421F-A60D-98629EE57D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sv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B3E2844B-EFA9-49C0-808D-56A994F3040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MuseoModerno Black" pitchFamily="2" charset="0"/>
              </a:defRPr>
            </a:lvl1pPr>
          </a:lstStyle>
          <a:p>
            <a:fld id="{EDBACEE4-9BE9-40B9-8E80-73C863644100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881" y="0"/>
            <a:ext cx="12190238" cy="6858000"/>
            <a:chOff x="881" y="0"/>
            <a:chExt cx="12190238" cy="68580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0800000">
              <a:off x="881" y="0"/>
              <a:ext cx="12190238" cy="6858000"/>
            </a:xfrm>
            <a:prstGeom prst="rect">
              <a:avLst/>
            </a:prstGeom>
          </p:spPr>
        </p:pic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V="1">
              <a:off x="4892590" y="6515099"/>
              <a:ext cx="2406821" cy="3427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useoModerno Black" pitchFamily="2" charset="0"/>
          <a:ea typeface="MuseoModerno Black" pitchFamily="2" charset="0"/>
          <a:cs typeface="MuseoModerno Black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MuseoModerno Black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图形 7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657" y="6052627"/>
            <a:ext cx="3744686" cy="776475"/>
          </a:xfrm>
          <a:prstGeom prst="rect">
            <a:avLst/>
          </a:prstGeom>
        </p:spPr>
      </p:pic>
      <p:pic>
        <p:nvPicPr>
          <p:cNvPr id="9" name="图形 8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92590" y="0"/>
            <a:ext cx="2406821" cy="1007299"/>
          </a:xfrm>
          <a:prstGeom prst="rect">
            <a:avLst/>
          </a:prstGeom>
        </p:spPr>
      </p:pic>
      <p:pic>
        <p:nvPicPr>
          <p:cNvPr id="11" name="图形 10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46172" y="5674442"/>
            <a:ext cx="2699656" cy="9641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44525" y="2932430"/>
            <a:ext cx="11059795" cy="11753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54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Forte" panose="03060902040502070203" charset="0"/>
                <a:cs typeface="Forte" panose="03060902040502070203" charset="0"/>
              </a:rPr>
              <a:t>Biểu </a:t>
            </a:r>
            <a:r>
              <a:rPr lang="en-US" altLang="en-US" sz="54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Forte" panose="03060902040502070203" charset="0"/>
                <a:cs typeface="Forte" panose="03060902040502070203" charset="0"/>
              </a:rPr>
              <a:t>đ</a:t>
            </a:r>
            <a:r>
              <a:rPr lang="en-US" altLang="en-US" sz="54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Forte" panose="03060902040502070203" charset="0"/>
                <a:cs typeface="Forte" panose="03060902040502070203" charset="0"/>
              </a:rPr>
              <a:t>ồ Doanh thu Qu</a:t>
            </a:r>
            <a:r>
              <a:rPr lang="en-US" altLang="en-US" sz="5400" dirty="0">
                <a:solidFill>
                  <a:srgbClr val="FE112F"/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Forte" panose="03060902040502070203" charset="0"/>
                <a:cs typeface="Forte" panose="03060902040502070203" charset="0"/>
              </a:rPr>
              <a:t>ý</a:t>
            </a:r>
            <a:endParaRPr lang="en-US" altLang="en-US" sz="5400" dirty="0">
              <a:solidFill>
                <a:srgbClr val="FE112F"/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Forte" panose="03060902040502070203" charset="0"/>
              <a:cs typeface="Forte" panose="03060902040502070203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2022475" y="3308158"/>
            <a:ext cx="8147050" cy="286578"/>
            <a:chOff x="1911350" y="3527240"/>
            <a:chExt cx="8147050" cy="286578"/>
          </a:xfrm>
          <a:solidFill>
            <a:srgbClr val="FE112F"/>
          </a:solidFill>
        </p:grpSpPr>
        <p:sp>
          <p:nvSpPr>
            <p:cNvPr id="17" name="椭圆 16"/>
            <p:cNvSpPr/>
            <p:nvPr/>
          </p:nvSpPr>
          <p:spPr>
            <a:xfrm>
              <a:off x="1911350" y="3527240"/>
              <a:ext cx="286578" cy="286578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rgbClr val="D41238">
                  <a:alpha val="26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9771822" y="3527240"/>
              <a:ext cx="286578" cy="286578"/>
            </a:xfrm>
            <a:prstGeom prst="ellipse">
              <a:avLst/>
            </a:prstGeom>
            <a:grpFill/>
            <a:ln>
              <a:noFill/>
            </a:ln>
            <a:effectLst>
              <a:glow rad="63500">
                <a:srgbClr val="D41238">
                  <a:alpha val="26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MuseoModerno Black" pitchFamily="2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408805" y="6287135"/>
            <a:ext cx="340487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vi-VN" altLang="zh-CN" sz="1400" dirty="0">
                <a:solidFill>
                  <a:schemeClr val="bg1"/>
                </a:solidFill>
                <a:cs typeface="MuseoModerno Black" pitchFamily="2" charset="0"/>
              </a:rPr>
              <a:t>-NGUYEN HUU NAM </a:t>
            </a:r>
            <a:r>
              <a:rPr lang="vi-VN" altLang="zh-CN" sz="1400" dirty="0">
                <a:solidFill>
                  <a:schemeClr val="bg1"/>
                </a:solidFill>
                <a:cs typeface="MuseoModerno Black" pitchFamily="2" charset="0"/>
              </a:rPr>
              <a:t>CNTT02 -</a:t>
            </a:r>
            <a:endParaRPr lang="vi-VN" altLang="zh-CN" sz="1400" dirty="0">
              <a:solidFill>
                <a:schemeClr val="bg1"/>
              </a:solidFill>
              <a:cs typeface="MuseoModerno Black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44525" y="395605"/>
            <a:ext cx="10902950" cy="8293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Biểu </a:t>
            </a:r>
            <a:r>
              <a:rPr lang="en-US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đ</a:t>
            </a:r>
            <a:r>
              <a:rPr lang="en-US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ồ Doanh thu Qu</a:t>
            </a:r>
            <a:r>
              <a:rPr lang="en-US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ý</a:t>
            </a:r>
            <a:endParaRPr lang="en-US" altLang="en-US" sz="28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</a:endParaRPr>
          </a:p>
          <a:p>
            <a:pPr algn="ctr"/>
            <a:r>
              <a:rPr lang="vi-VN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biểu đồ </a:t>
            </a:r>
            <a:r>
              <a:rPr lang="vi-VN" sz="28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</a:rPr>
              <a:t>cột</a:t>
            </a:r>
            <a:endParaRPr lang="vi-VN" sz="28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2675890" y="144907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644525" y="394970"/>
            <a:ext cx="10902950" cy="11258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altLang="en-US" sz="32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  <a:sym typeface="+mn-ea"/>
              </a:rPr>
              <a:t>Biểu đồ Doanh thu Quý</a:t>
            </a:r>
            <a:endParaRPr lang="en-US" altLang="en-US" sz="32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</a:endParaRPr>
          </a:p>
          <a:p>
            <a:pPr algn="ctr"/>
            <a:r>
              <a:rPr lang="vi-VN" sz="3200" dirty="0">
                <a:solidFill>
                  <a:schemeClr val="accent3">
                    <a:lumMod val="40000"/>
                    <a:lumOff val="60000"/>
                  </a:schemeClr>
                </a:solidFill>
                <a:effectLst>
                  <a:glow rad="76200">
                    <a:srgbClr val="D41238">
                      <a:alpha val="20000"/>
                    </a:srgbClr>
                  </a:glow>
                </a:effectLst>
                <a:latin typeface="MuseoModerno Black" pitchFamily="2" charset="0"/>
                <a:cs typeface="MuseoModerno Black" pitchFamily="2" charset="0"/>
                <a:sym typeface="+mn-ea"/>
              </a:rPr>
              <a:t>biểu đồ đường</a:t>
            </a:r>
            <a:endParaRPr lang="vi-VN" sz="3200" dirty="0">
              <a:solidFill>
                <a:schemeClr val="accent3">
                  <a:lumMod val="40000"/>
                  <a:lumOff val="60000"/>
                </a:schemeClr>
              </a:solidFill>
              <a:effectLst>
                <a:glow rad="76200">
                  <a:srgbClr val="D41238">
                    <a:alpha val="20000"/>
                  </a:srgbClr>
                </a:glow>
              </a:effectLst>
              <a:latin typeface="MuseoModerno Black" pitchFamily="2" charset="0"/>
              <a:cs typeface="MuseoModerno Black" pitchFamily="2" charset="0"/>
              <a:sym typeface="+mn-ea"/>
            </a:endParaRPr>
          </a:p>
        </p:txBody>
      </p:sp>
      <p:graphicFrame>
        <p:nvGraphicFramePr>
          <p:cNvPr id="34" name="Chart 33"/>
          <p:cNvGraphicFramePr/>
          <p:nvPr/>
        </p:nvGraphicFramePr>
        <p:xfrm>
          <a:off x="2675890" y="1520825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e3ce8f01-571a-458f-bb08-31b4e252ef2b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自定义 21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E112F"/>
      </a:accent1>
      <a:accent2>
        <a:srgbClr val="FE112F"/>
      </a:accent2>
      <a:accent3>
        <a:srgbClr val="FE112F"/>
      </a:accent3>
      <a:accent4>
        <a:srgbClr val="FE112F"/>
      </a:accent4>
      <a:accent5>
        <a:srgbClr val="FE112F"/>
      </a:accent5>
      <a:accent6>
        <a:srgbClr val="3F3F3F"/>
      </a:accent6>
      <a:hlink>
        <a:srgbClr val="0563C1"/>
      </a:hlink>
      <a:folHlink>
        <a:srgbClr val="954F72"/>
      </a:folHlink>
    </a:clrScheme>
    <a:fontScheme name="自定义 27">
      <a:majorFont>
        <a:latin typeface="MuseoModerno Black"/>
        <a:ea typeface="MuseoModern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MuseoModerno Black"/>
        <a:font script="Hebr" typeface="MuseoModern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useoModern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MuseoModerno Black"/>
        <a:font script="Hebr" typeface="MuseoModern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MuseoModern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Presentation</Application>
  <PresentationFormat>宽屏</PresentationFormat>
  <Paragraphs>10</Paragraphs>
  <Slides>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Manrope SemiBold</vt:lpstr>
      <vt:lpstr>MuseoModerno Black</vt:lpstr>
      <vt:lpstr>Forte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Nguyễn Nam</cp:lastModifiedBy>
  <cp:revision>79</cp:revision>
  <dcterms:created xsi:type="dcterms:W3CDTF">2023-04-07T12:12:00Z</dcterms:created>
  <dcterms:modified xsi:type="dcterms:W3CDTF">2025-09-30T08:59:23Z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9B9DAC792FA14C869C26C90CC6C61F40_11</vt:lpwstr>
  </property>
  <property fmtid="{D5CDD505-2E9C-101B-9397-08002B2CF9AE}" pid="3" name="KSOProductBuildVer">
    <vt:lpwstr>1033-12.2.0.22530</vt:lpwstr>
  </property>
</Properties>
</file>