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Mono Medium"/>
      <p:regular r:id="rId14"/>
      <p:bold r:id="rId15"/>
      <p:italic r:id="rId16"/>
      <p:boldItalic r:id="rId17"/>
    </p:embeddedFont>
    <p:embeddedFont>
      <p:font typeface="Concert One"/>
      <p:regular r:id="rId18"/>
    </p:embeddedFont>
    <p:embeddedFont>
      <p:font typeface="Signika"/>
      <p:regular r:id="rId19"/>
      <p:bold r:id="rId20"/>
    </p:embeddedFont>
    <p:embeddedFont>
      <p:font typeface="Coming Soon"/>
      <p:regular r:id="rId21"/>
    </p:embeddedFont>
    <p:embeddedFont>
      <p:font typeface="Signika Medium"/>
      <p:regular r:id="rId22"/>
      <p:bold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kYahzotMD9k7U/raJPgeTJHIE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ignika-bold.fntdata"/><Relationship Id="rId22" Type="http://schemas.openxmlformats.org/officeDocument/2006/relationships/font" Target="fonts/SignikaMedium-regular.fntdata"/><Relationship Id="rId21" Type="http://schemas.openxmlformats.org/officeDocument/2006/relationships/font" Target="fonts/ComingSoon-regular.fntdata"/><Relationship Id="rId24" Type="http://schemas.openxmlformats.org/officeDocument/2006/relationships/font" Target="fonts/RobotoMono-regular.fntdata"/><Relationship Id="rId23" Type="http://schemas.openxmlformats.org/officeDocument/2006/relationships/font" Target="fonts/Signika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customschemas.google.com/relationships/presentationmetadata" Target="metadata"/><Relationship Id="rId27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MonoMedium-bold.fntdata"/><Relationship Id="rId14" Type="http://schemas.openxmlformats.org/officeDocument/2006/relationships/font" Target="fonts/RobotoMonoMedium-regular.fntdata"/><Relationship Id="rId17" Type="http://schemas.openxmlformats.org/officeDocument/2006/relationships/font" Target="fonts/RobotoMonoMedium-boldItalic.fntdata"/><Relationship Id="rId16" Type="http://schemas.openxmlformats.org/officeDocument/2006/relationships/font" Target="fonts/RobotoMonoMedium-italic.fntdata"/><Relationship Id="rId19" Type="http://schemas.openxmlformats.org/officeDocument/2006/relationships/font" Target="fonts/Signika-regular.fntdata"/><Relationship Id="rId18" Type="http://schemas.openxmlformats.org/officeDocument/2006/relationships/font" Target="fonts/Concert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1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1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3725"/>
              </a:srgbClr>
            </a:outerShdw>
          </a:effectLst>
        </p:spPr>
      </p:pic>
      <p:sp>
        <p:nvSpPr>
          <p:cNvPr id="13" name="Google Shape;13;p11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0"/>
          <p:cNvSpPr txBox="1"/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/>
          <p:nvPr>
            <p:ph idx="2" type="pic"/>
          </p:nvPr>
        </p:nvSpPr>
        <p:spPr>
          <a:xfrm>
            <a:off x="-55500" y="0"/>
            <a:ext cx="925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>
            <p:ph type="title"/>
          </p:nvPr>
        </p:nvSpPr>
        <p:spPr>
          <a:xfrm flipH="1" rot="-877333">
            <a:off x="641615" y="1013164"/>
            <a:ext cx="2155721" cy="1510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2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3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3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3"/>
          <p:cNvPicPr preferRelativeResize="0"/>
          <p:nvPr/>
        </p:nvPicPr>
        <p:blipFill rotWithShape="1">
          <a:blip r:embed="rId4">
            <a:alphaModFix/>
          </a:blip>
          <a:srcRect b="7122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3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844409" y="1623775"/>
            <a:ext cx="3336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5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2" type="body"/>
          </p:nvPr>
        </p:nvSpPr>
        <p:spPr>
          <a:xfrm>
            <a:off x="4963591" y="1623775"/>
            <a:ext cx="3336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841985" y="1623775"/>
            <a:ext cx="3158700" cy="3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26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7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01" name="Google Shape;101;p27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8"/>
          <p:cNvSpPr txBox="1"/>
          <p:nvPr>
            <p:ph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06" name="Google Shape;106;p28"/>
          <p:cNvSpPr txBox="1"/>
          <p:nvPr>
            <p:ph idx="1" type="body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idx="2" type="subTitle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9"/>
          <p:cNvPicPr preferRelativeResize="0"/>
          <p:nvPr/>
        </p:nvPicPr>
        <p:blipFill rotWithShape="1">
          <a:blip r:embed="rId3">
            <a:alphaModFix/>
          </a:blip>
          <a:srcRect b="7122" l="0" r="0" t="0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9"/>
          <p:cNvSpPr txBox="1"/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subTitle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2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2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1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2" name="Google Shape;122;p31"/>
          <p:cNvSpPr txBox="1"/>
          <p:nvPr>
            <p:ph idx="1" type="subTitle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2"/>
          <p:cNvSpPr txBox="1"/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3"/>
          <p:cNvSpPr txBox="1"/>
          <p:nvPr>
            <p:ph idx="1" type="body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33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p34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Google Shape;138;p34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9" name="Google Shape;139;p34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34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1" name="Google Shape;141;p34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34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SECTION_TITLE_AND_DESCRIPTION_1_1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5"/>
          <p:cNvSpPr txBox="1"/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7" name="Google Shape;147;p35"/>
          <p:cNvSpPr txBox="1"/>
          <p:nvPr>
            <p:ph idx="1" type="subTitle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35"/>
          <p:cNvSpPr txBox="1"/>
          <p:nvPr>
            <p:ph idx="2" type="title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9" name="Google Shape;149;p35"/>
          <p:cNvSpPr txBox="1"/>
          <p:nvPr>
            <p:ph idx="3" type="subTitle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35"/>
          <p:cNvSpPr txBox="1"/>
          <p:nvPr>
            <p:ph idx="4" type="title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1" name="Google Shape;151;p35"/>
          <p:cNvSpPr txBox="1"/>
          <p:nvPr>
            <p:ph idx="5" type="subTitle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35"/>
          <p:cNvSpPr txBox="1"/>
          <p:nvPr>
            <p:ph idx="6" type="title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SECTION_TITLE_AND_DESCRIPTION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6"/>
          <p:cNvSpPr txBox="1"/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57" name="Google Shape;157;p36"/>
          <p:cNvSpPr txBox="1"/>
          <p:nvPr>
            <p:ph idx="1" type="subTitle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7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2" name="Google Shape;162;p37"/>
          <p:cNvSpPr txBox="1"/>
          <p:nvPr>
            <p:ph idx="1" type="subTitle"/>
          </p:nvPr>
        </p:nvSpPr>
        <p:spPr>
          <a:xfrm>
            <a:off x="801101" y="2400094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37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4" name="Google Shape;164;p37"/>
          <p:cNvSpPr txBox="1"/>
          <p:nvPr>
            <p:ph idx="3" type="subTitle"/>
          </p:nvPr>
        </p:nvSpPr>
        <p:spPr>
          <a:xfrm>
            <a:off x="5850880" y="2400101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37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6" name="Google Shape;166;p37"/>
          <p:cNvSpPr txBox="1"/>
          <p:nvPr>
            <p:ph idx="5" type="subTitle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37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68" name="Google Shape;168;p37"/>
          <p:cNvSpPr txBox="1"/>
          <p:nvPr>
            <p:ph idx="7" type="subTitle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SECTION_TITLE_AND_DESCRIPTION_1_2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8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8"/>
          <p:cNvSpPr txBox="1"/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4" name="Google Shape;174;p38"/>
          <p:cNvSpPr txBox="1"/>
          <p:nvPr>
            <p:ph idx="1" type="subTitle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38"/>
          <p:cNvSpPr txBox="1"/>
          <p:nvPr>
            <p:ph idx="2" type="title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6" name="Google Shape;176;p38"/>
          <p:cNvSpPr txBox="1"/>
          <p:nvPr>
            <p:ph idx="3" type="subTitle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38"/>
          <p:cNvSpPr txBox="1"/>
          <p:nvPr>
            <p:ph idx="4" type="title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78" name="Google Shape;178;p38"/>
          <p:cNvSpPr txBox="1"/>
          <p:nvPr>
            <p:ph idx="5" type="subTitle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38"/>
          <p:cNvSpPr txBox="1"/>
          <p:nvPr>
            <p:ph idx="6" type="title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0" name="Google Shape;180;p38"/>
          <p:cNvSpPr txBox="1"/>
          <p:nvPr>
            <p:ph idx="7" type="subTitle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38"/>
          <p:cNvSpPr txBox="1"/>
          <p:nvPr>
            <p:ph idx="8" type="title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9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9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9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9"/>
          <p:cNvSpPr txBox="1"/>
          <p:nvPr>
            <p:ph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8" name="Google Shape;188;p39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9"/>
          <p:cNvSpPr txBox="1"/>
          <p:nvPr>
            <p:ph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0" name="Google Shape;190;p39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39"/>
          <p:cNvSpPr txBox="1"/>
          <p:nvPr>
            <p:ph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2" name="Google Shape;192;p39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3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6" name="Google Shape;26;p13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8" name="Google Shape;28;p13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0" name="Google Shape;30;p13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 txBox="1"/>
          <p:nvPr>
            <p:ph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7" name="Google Shape;197;p40"/>
          <p:cNvSpPr txBox="1"/>
          <p:nvPr>
            <p:ph idx="1" type="subTitle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Google Shape;198;p40"/>
          <p:cNvSpPr txBox="1"/>
          <p:nvPr>
            <p:ph idx="2" type="title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9" name="Google Shape;199;p40"/>
          <p:cNvSpPr txBox="1"/>
          <p:nvPr>
            <p:ph idx="3" type="subTitle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40"/>
          <p:cNvSpPr txBox="1"/>
          <p:nvPr>
            <p:ph idx="4" type="title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01" name="Google Shape;201;p40"/>
          <p:cNvSpPr txBox="1"/>
          <p:nvPr>
            <p:ph idx="5" type="subTitle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6" type="title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IG_NUMBER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1"/>
          <p:cNvSpPr txBox="1"/>
          <p:nvPr>
            <p:ph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41"/>
          <p:cNvSpPr txBox="1"/>
          <p:nvPr>
            <p:ph idx="2" type="title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09" name="Google Shape;209;p41"/>
          <p:cNvSpPr txBox="1"/>
          <p:nvPr>
            <p:ph idx="3" type="subTitle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41"/>
          <p:cNvSpPr txBox="1"/>
          <p:nvPr>
            <p:ph idx="4" type="title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11" name="Google Shape;211;p41"/>
          <p:cNvSpPr txBox="1"/>
          <p:nvPr>
            <p:ph idx="5" type="subTitle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6" type="title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13" name="Google Shape;213;p41"/>
          <p:cNvSpPr txBox="1"/>
          <p:nvPr>
            <p:ph idx="7" type="subTitle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SECTION_TITLE_AND_DESCRIPTION_1_1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42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Google Shape;219;p42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42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42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APTION_ONLY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3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6" name="Google Shape;226;p43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43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8" name="Google Shape;228;p43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APTION_ONLY_1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4"/>
          <p:cNvSpPr txBox="1"/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3" name="Google Shape;233;p44"/>
          <p:cNvSpPr txBox="1"/>
          <p:nvPr>
            <p:ph idx="1" type="subTitle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44"/>
          <p:cNvSpPr txBox="1"/>
          <p:nvPr>
            <p:ph idx="2" type="title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5" name="Google Shape;235;p44"/>
          <p:cNvSpPr txBox="1"/>
          <p:nvPr>
            <p:ph idx="3" type="subTitle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44"/>
          <p:cNvSpPr txBox="1"/>
          <p:nvPr>
            <p:ph idx="4" type="title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APTION_ONLY_1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1" name="Google Shape;241;p45"/>
          <p:cNvSpPr txBox="1"/>
          <p:nvPr>
            <p:ph idx="1" type="subTitle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45"/>
          <p:cNvSpPr txBox="1"/>
          <p:nvPr>
            <p:ph idx="2" type="title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3" name="Google Shape;243;p45"/>
          <p:cNvSpPr txBox="1"/>
          <p:nvPr>
            <p:ph idx="3" type="subTitle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Google Shape;244;p45"/>
          <p:cNvSpPr txBox="1"/>
          <p:nvPr>
            <p:ph idx="4" type="title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6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IG_NUMBER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7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7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47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47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5" name="Google Shape;255;p47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6" name="Google Shape;256;p47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47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47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47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47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" name="Google Shape;261;p47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47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3" name="Google Shape;263;p47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4" name="Google Shape;264;p47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IG_NUMBER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8"/>
          <p:cNvSpPr txBox="1"/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48"/>
          <p:cNvSpPr txBox="1"/>
          <p:nvPr>
            <p:ph idx="2" type="title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0" name="Google Shape;270;p48"/>
          <p:cNvSpPr txBox="1"/>
          <p:nvPr>
            <p:ph idx="1" type="subTitle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1" name="Google Shape;271;p48"/>
          <p:cNvSpPr txBox="1"/>
          <p:nvPr>
            <p:ph idx="3" type="title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2" name="Google Shape;272;p48"/>
          <p:cNvSpPr txBox="1"/>
          <p:nvPr>
            <p:ph idx="4" type="subTitle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48"/>
          <p:cNvSpPr txBox="1"/>
          <p:nvPr>
            <p:ph idx="5" type="title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48"/>
          <p:cNvSpPr txBox="1"/>
          <p:nvPr>
            <p:ph idx="6" type="subTitle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48"/>
          <p:cNvSpPr txBox="1"/>
          <p:nvPr>
            <p:ph idx="7" type="title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6" name="Google Shape;276;p48"/>
          <p:cNvSpPr txBox="1"/>
          <p:nvPr>
            <p:ph idx="8" type="subTitle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9" type="title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8" name="Google Shape;278;p48"/>
          <p:cNvSpPr txBox="1"/>
          <p:nvPr>
            <p:ph idx="13" type="subTitle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48"/>
          <p:cNvSpPr txBox="1"/>
          <p:nvPr>
            <p:ph idx="14" type="title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48"/>
          <p:cNvSpPr txBox="1"/>
          <p:nvPr>
            <p:ph idx="15" type="subTitle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3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9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5" name="Google Shape;285;p49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86" name="Google Shape;28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9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4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4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4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4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5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3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7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7"/>
          <p:cNvSpPr txBox="1"/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57" name="Google Shape;57;p18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8" name="Google Shape;58;p18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43763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4954771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u="sng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i="0" sz="28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b="0" i="0" sz="18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Ex432Bf5gk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600"/>
              <a:t>Demonstration of sorting algorithms on an array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05" name="Google Shape;305;p1"/>
          <p:cNvSpPr txBox="1"/>
          <p:nvPr>
            <p:ph idx="1" type="subTitle"/>
          </p:nvPr>
        </p:nvSpPr>
        <p:spPr>
          <a:xfrm>
            <a:off x="3399400" y="3383525"/>
            <a:ext cx="2680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bubble sort, heap sort, and shell sort</a:t>
            </a:r>
            <a:endParaRPr b="0"/>
          </a:p>
        </p:txBody>
      </p:sp>
      <p:sp>
        <p:nvSpPr>
          <p:cNvPr id="306" name="Google Shape;306;p1"/>
          <p:cNvSpPr/>
          <p:nvPr/>
        </p:nvSpPr>
        <p:spPr>
          <a:xfrm>
            <a:off x="2640700" y="2929265"/>
            <a:ext cx="617075" cy="15875"/>
          </a:xfrm>
          <a:custGeom>
            <a:rect b="b" l="l" r="r" t="t"/>
            <a:pathLst>
              <a:path extrusionOk="0" h="635" w="24683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"/>
          <p:cNvSpPr/>
          <p:nvPr/>
        </p:nvSpPr>
        <p:spPr>
          <a:xfrm>
            <a:off x="5822625" y="2886561"/>
            <a:ext cx="613650" cy="13775"/>
          </a:xfrm>
          <a:custGeom>
            <a:rect b="b" l="l" r="r" t="t"/>
            <a:pathLst>
              <a:path extrusionOk="0" h="551" w="24546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"/>
          <p:cNvSpPr/>
          <p:nvPr/>
        </p:nvSpPr>
        <p:spPr>
          <a:xfrm>
            <a:off x="1889900" y="4413504"/>
            <a:ext cx="992850" cy="102600"/>
          </a:xfrm>
          <a:custGeom>
            <a:rect b="b" l="l" r="r" t="t"/>
            <a:pathLst>
              <a:path extrusionOk="0" h="4104" w="3971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"/>
          <p:cNvPicPr preferRelativeResize="0"/>
          <p:nvPr/>
        </p:nvPicPr>
        <p:blipFill rotWithShape="1">
          <a:blip r:embed="rId3">
            <a:alphaModFix/>
          </a:blip>
          <a:srcRect b="21025" l="0" r="8891" t="16970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"/>
          <p:cNvPicPr preferRelativeResize="0"/>
          <p:nvPr/>
        </p:nvPicPr>
        <p:blipFill rotWithShape="1">
          <a:blip r:embed="rId4">
            <a:alphaModFix/>
          </a:blip>
          <a:srcRect b="18299" l="0" r="8891" t="16733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"/>
          <p:cNvSpPr txBox="1"/>
          <p:nvPr>
            <p:ph type="title"/>
          </p:nvPr>
        </p:nvSpPr>
        <p:spPr>
          <a:xfrm>
            <a:off x="1753400" y="488794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Requirement</a:t>
            </a:r>
            <a:endParaRPr/>
          </a:p>
        </p:txBody>
      </p:sp>
      <p:sp>
        <p:nvSpPr>
          <p:cNvPr id="316" name="Google Shape;316;p2"/>
          <p:cNvSpPr txBox="1"/>
          <p:nvPr>
            <p:ph idx="4294967295" type="subTitle"/>
          </p:nvPr>
        </p:nvSpPr>
        <p:spPr>
          <a:xfrm>
            <a:off x="1993250" y="1202900"/>
            <a:ext cx="60807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Sorting algorithm is an algorithm that puts elements of a list in a certain order. Efficient sorting is important for optimizing the efficiency of many other algorithms. A lots of sorting algorithm have been developed so far, making it difficult to understanding and remembering all of them. This project purpose is to help people get a better understanding 3 sorting algorithms: bubble sort, heap sort, and shell sort through a visualizing application showing each step of the algorithms. The application is built in Java with the GUI created using JavaFX.</a:t>
            </a:r>
            <a:endParaRPr b="0" i="0" sz="1400" u="none" cap="none" strike="noStrike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ignika Medium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"/>
          <p:cNvSpPr txBox="1"/>
          <p:nvPr>
            <p:ph idx="8" type="title"/>
          </p:nvPr>
        </p:nvSpPr>
        <p:spPr>
          <a:xfrm>
            <a:off x="907475" y="481244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Member and Assignment</a:t>
            </a:r>
            <a:endParaRPr/>
          </a:p>
        </p:txBody>
      </p:sp>
      <p:sp>
        <p:nvSpPr>
          <p:cNvPr id="322" name="Google Shape;322;p3"/>
          <p:cNvSpPr/>
          <p:nvPr/>
        </p:nvSpPr>
        <p:spPr>
          <a:xfrm>
            <a:off x="7639575" y="711175"/>
            <a:ext cx="674863" cy="488424"/>
          </a:xfrm>
          <a:custGeom>
            <a:rect b="b" l="l" r="r" t="t"/>
            <a:pathLst>
              <a:path extrusionOk="0" h="25582" w="35347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7125750" y="544900"/>
            <a:ext cx="564034" cy="445373"/>
          </a:xfrm>
          <a:custGeom>
            <a:rect b="b" l="l" r="r" t="t"/>
            <a:pathLst>
              <a:path extrusionOk="0" h="30811" w="3902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 txBox="1"/>
          <p:nvPr>
            <p:ph type="title"/>
          </p:nvPr>
        </p:nvSpPr>
        <p:spPr>
          <a:xfrm>
            <a:off x="780445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/>
              <a:t>Nguyễn Xuân Hưng 20194585</a:t>
            </a:r>
            <a:endParaRPr sz="1400"/>
          </a:p>
        </p:txBody>
      </p:sp>
      <p:sp>
        <p:nvSpPr>
          <p:cNvPr id="325" name="Google Shape;325;p3"/>
          <p:cNvSpPr txBox="1"/>
          <p:nvPr>
            <p:ph idx="1" type="subTitle"/>
          </p:nvPr>
        </p:nvSpPr>
        <p:spPr>
          <a:xfrm>
            <a:off x="558900" y="2161274"/>
            <a:ext cx="3360900" cy="1179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Main Class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GeneralSort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Demo video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Slide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MainMenu.fxml, SortController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326" name="Google Shape;326;p3"/>
          <p:cNvSpPr txBox="1"/>
          <p:nvPr>
            <p:ph idx="2" type="title"/>
          </p:nvPr>
        </p:nvSpPr>
        <p:spPr>
          <a:xfrm>
            <a:off x="5114805" y="114630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/>
              <a:t>Nguyễn Huy Hoàng 20210373</a:t>
            </a:r>
            <a:endParaRPr sz="1400"/>
          </a:p>
        </p:txBody>
      </p:sp>
      <p:sp>
        <p:nvSpPr>
          <p:cNvPr id="327" name="Google Shape;327;p3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28" name="Google Shape;328;p3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 flipH="1" rot="-8782544">
            <a:off x="256359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"/>
          <p:cNvSpPr txBox="1"/>
          <p:nvPr>
            <p:ph idx="1" type="subTitle"/>
          </p:nvPr>
        </p:nvSpPr>
        <p:spPr>
          <a:xfrm>
            <a:off x="5046650" y="1705225"/>
            <a:ext cx="33609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HeapSort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ShellSort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BubbleSort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Report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About.fxml, MainScreenController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330" name="Google Shape;330;p3"/>
          <p:cNvSpPr txBox="1"/>
          <p:nvPr>
            <p:ph idx="2" type="title"/>
          </p:nvPr>
        </p:nvSpPr>
        <p:spPr>
          <a:xfrm>
            <a:off x="5268205" y="313688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/>
              <a:t>Nguyễn Huy Hoàng 20215056</a:t>
            </a:r>
            <a:endParaRPr sz="1400"/>
          </a:p>
        </p:txBody>
      </p:sp>
      <p:sp>
        <p:nvSpPr>
          <p:cNvPr id="331" name="Google Shape;331;p3"/>
          <p:cNvSpPr txBox="1"/>
          <p:nvPr>
            <p:ph idx="1" type="subTitle"/>
          </p:nvPr>
        </p:nvSpPr>
        <p:spPr>
          <a:xfrm>
            <a:off x="5097150" y="3625275"/>
            <a:ext cx="3360900" cy="9536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Element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CreateArray Class 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"/>
              <a:buChar char="-"/>
            </a:pPr>
            <a:r>
              <a:rPr lang="en" sz="1200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HeapSort.fxml,ShellSort.fxml,BubbleSort.fxml</a:t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/>
          <p:nvPr>
            <p:ph type="title"/>
          </p:nvPr>
        </p:nvSpPr>
        <p:spPr>
          <a:xfrm flipH="1" rot="-5400000">
            <a:off x="192100" y="2431050"/>
            <a:ext cx="36936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337" name="Google Shape;3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527" y="795300"/>
            <a:ext cx="4191000" cy="336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800" y="1028775"/>
            <a:ext cx="6551974" cy="36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"/>
          <p:cNvSpPr txBox="1"/>
          <p:nvPr>
            <p:ph idx="4294967295" type="title"/>
          </p:nvPr>
        </p:nvSpPr>
        <p:spPr>
          <a:xfrm>
            <a:off x="1367850" y="403925"/>
            <a:ext cx="640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General Class Diagram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"/>
          <p:cNvSpPr txBox="1"/>
          <p:nvPr>
            <p:ph type="title"/>
          </p:nvPr>
        </p:nvSpPr>
        <p:spPr>
          <a:xfrm>
            <a:off x="1002325" y="711175"/>
            <a:ext cx="35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Detail Class Diagram</a:t>
            </a:r>
            <a:endParaRPr/>
          </a:p>
        </p:txBody>
      </p:sp>
      <p:pic>
        <p:nvPicPr>
          <p:cNvPr id="349" name="Google Shape;349;p6"/>
          <p:cNvPicPr preferRelativeResize="0"/>
          <p:nvPr/>
        </p:nvPicPr>
        <p:blipFill rotWithShape="1">
          <a:blip r:embed="rId3">
            <a:alphaModFix amt="56000"/>
          </a:blip>
          <a:srcRect b="0" l="0" r="0" t="0"/>
          <a:stretch/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475" y="1458900"/>
            <a:ext cx="3839351" cy="19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"/>
          <p:cNvSpPr txBox="1"/>
          <p:nvPr>
            <p:ph idx="4294967295" type="subTitle"/>
          </p:nvPr>
        </p:nvSpPr>
        <p:spPr>
          <a:xfrm>
            <a:off x="1271050" y="3374650"/>
            <a:ext cx="2680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b="0" i="0" lang="en" sz="1400" u="none" cap="none" strike="noStrik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Package Element</a:t>
            </a:r>
            <a:endParaRPr b="0" i="0" sz="1400" u="none" cap="none" strike="noStrik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  <p:pic>
        <p:nvPicPr>
          <p:cNvPr id="352" name="Google Shape;35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3875" y="1319850"/>
            <a:ext cx="4027201" cy="191545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"/>
          <p:cNvSpPr txBox="1"/>
          <p:nvPr>
            <p:ph idx="4294967295" type="subTitle"/>
          </p:nvPr>
        </p:nvSpPr>
        <p:spPr>
          <a:xfrm>
            <a:off x="5297075" y="3374650"/>
            <a:ext cx="2680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b="0" i="0" lang="en" sz="1400" u="none" cap="none" strike="noStrik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Package Algorithm</a:t>
            </a:r>
            <a:endParaRPr b="0" i="0" sz="1400" u="none" cap="none" strike="noStrik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"/>
          <p:cNvSpPr txBox="1"/>
          <p:nvPr>
            <p:ph type="title"/>
          </p:nvPr>
        </p:nvSpPr>
        <p:spPr>
          <a:xfrm>
            <a:off x="1002325" y="711175"/>
            <a:ext cx="35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Detail Class Diagram</a:t>
            </a:r>
            <a:endParaRPr/>
          </a:p>
        </p:txBody>
      </p:sp>
      <p:sp>
        <p:nvSpPr>
          <p:cNvPr id="359" name="Google Shape;359;p7"/>
          <p:cNvSpPr txBox="1"/>
          <p:nvPr>
            <p:ph idx="4294967295" type="subTitle"/>
          </p:nvPr>
        </p:nvSpPr>
        <p:spPr>
          <a:xfrm>
            <a:off x="5098850" y="4720525"/>
            <a:ext cx="2680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b="0" i="0" lang="en" sz="1400" u="none" cap="none" strike="noStrike">
                <a:solidFill>
                  <a:srgbClr val="21212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Package Algorithm</a:t>
            </a:r>
            <a:endParaRPr b="0" i="0" sz="1400" u="none" cap="none" strike="noStrike">
              <a:solidFill>
                <a:srgbClr val="21212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360" name="Google Shape;3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650" y="1141375"/>
            <a:ext cx="5541524" cy="3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7"/>
          <p:cNvSpPr txBox="1"/>
          <p:nvPr>
            <p:ph idx="4294967295" type="subTitle"/>
          </p:nvPr>
        </p:nvSpPr>
        <p:spPr>
          <a:xfrm>
            <a:off x="6215175" y="2122675"/>
            <a:ext cx="2680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b="0" i="0" lang="en" sz="1400" u="none" cap="none" strike="noStrik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Package Application</a:t>
            </a:r>
            <a:endParaRPr b="0" i="0" sz="1400" u="none" cap="none" strike="noStrik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"/>
          <p:cNvSpPr txBox="1"/>
          <p:nvPr>
            <p:ph type="title"/>
          </p:nvPr>
        </p:nvSpPr>
        <p:spPr>
          <a:xfrm>
            <a:off x="1002325" y="711175"/>
            <a:ext cx="267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Signika"/>
                <a:ea typeface="Signika"/>
                <a:cs typeface="Signika"/>
                <a:sym typeface="Signika"/>
              </a:rPr>
              <a:t>OOP Techniques</a:t>
            </a:r>
            <a:endParaRPr>
              <a:latin typeface="Signika"/>
              <a:ea typeface="Signika"/>
              <a:cs typeface="Signika"/>
              <a:sym typeface="Signik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67" name="Google Shape;367;p8"/>
          <p:cNvSpPr txBox="1"/>
          <p:nvPr>
            <p:ph idx="4294967295" type="subTitle"/>
          </p:nvPr>
        </p:nvSpPr>
        <p:spPr>
          <a:xfrm>
            <a:off x="618625" y="1399281"/>
            <a:ext cx="34395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Inheritance:</a:t>
            </a:r>
            <a:endParaRPr b="0" i="0" sz="1400" u="none" cap="none" strike="noStrike">
              <a:solidFill>
                <a:schemeClr val="accent2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b="0" i="0" lang="en" sz="1300" u="none" cap="none" strike="noStrik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Element class inherits from Rectangle class</a:t>
            </a:r>
            <a:endParaRPr b="0" i="0" sz="1300" u="none" cap="none" strike="noStrik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b="0" i="0" lang="en" sz="1300" u="none" cap="none" strike="noStrik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bubble sort, heap sort, and shell sort inherit from the class GeneralSort</a:t>
            </a:r>
            <a:endParaRPr b="0" i="0" sz="1300" u="none" cap="none" strike="noStrik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b="0" i="0" lang="en" sz="1300" u="none" cap="none" strike="noStrik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Main class inherits from the Application class</a:t>
            </a:r>
            <a:endParaRPr b="0" i="0" sz="1300" u="none" cap="none" strike="noStrik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  <p:sp>
        <p:nvSpPr>
          <p:cNvPr id="368" name="Google Shape;368;p8"/>
          <p:cNvSpPr txBox="1"/>
          <p:nvPr>
            <p:ph idx="4294967295" type="subTitle"/>
          </p:nvPr>
        </p:nvSpPr>
        <p:spPr>
          <a:xfrm>
            <a:off x="4954675" y="762200"/>
            <a:ext cx="3439500" cy="3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Abstraction:</a:t>
            </a:r>
            <a:endParaRPr b="0" i="0" sz="1400" u="none" cap="none" strike="noStrike">
              <a:solidFill>
                <a:schemeClr val="accent2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b="0" i="0" lang="en" sz="1300" u="none" cap="none" strike="noStrik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Abstract method startSort(Element[]) is defined in GeneralSort class and implemented in bubble sort, heap sort, and shell sort class</a:t>
            </a:r>
            <a:endParaRPr b="0" i="0" sz="1300" u="none" cap="none" strike="noStrik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Association:</a:t>
            </a:r>
            <a:endParaRPr b="0" i="0" sz="1400" u="none" cap="none" strike="noStrike">
              <a:solidFill>
                <a:schemeClr val="accent2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b="0" i="0" lang="en" sz="1300" u="none" cap="none" strike="noStrik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SortController class associates with CreateArray class, bubble sort, heap sort, and shell sort class</a:t>
            </a:r>
            <a:endParaRPr b="0" i="0" sz="1300" u="none" cap="none" strike="noStrik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b="0" i="0" lang="en" sz="1300" u="none" cap="none" strike="noStrik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Main class associate with Stage class.</a:t>
            </a:r>
            <a:endParaRPr b="0" i="0" sz="1300" u="none" cap="none" strike="noStrik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Signika Medium"/>
              <a:buChar char="-"/>
            </a:pPr>
            <a:r>
              <a:rPr b="0" i="0" lang="en" sz="1300" u="none" cap="none" strike="noStrike">
                <a:solidFill>
                  <a:srgbClr val="212121"/>
                </a:solidFill>
                <a:latin typeface="Signika Medium"/>
                <a:ea typeface="Signika Medium"/>
                <a:cs typeface="Signika Medium"/>
                <a:sym typeface="Signika Medium"/>
              </a:rPr>
              <a:t>SortController and MainScreenController associate with many elements from JavaFX to create the GUI.</a:t>
            </a:r>
            <a:endParaRPr b="0" i="0" sz="1300" u="none" cap="none" strike="noStrik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"/>
          <p:cNvSpPr txBox="1"/>
          <p:nvPr>
            <p:ph type="title"/>
          </p:nvPr>
        </p:nvSpPr>
        <p:spPr>
          <a:xfrm>
            <a:off x="1772050" y="946375"/>
            <a:ext cx="59337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Link Video Demo</a:t>
            </a:r>
            <a:endParaRPr/>
          </a:p>
        </p:txBody>
      </p:sp>
      <p:sp>
        <p:nvSpPr>
          <p:cNvPr id="374" name="Google Shape;374;p9"/>
          <p:cNvSpPr txBox="1"/>
          <p:nvPr>
            <p:ph idx="4294967295" type="subTitle"/>
          </p:nvPr>
        </p:nvSpPr>
        <p:spPr>
          <a:xfrm>
            <a:off x="2156650" y="1931875"/>
            <a:ext cx="51645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Signika Medium"/>
              <a:buChar char="-"/>
            </a:pPr>
            <a:r>
              <a:rPr lang="en" sz="1400" u="sng">
                <a:solidFill>
                  <a:schemeClr val="hlink"/>
                </a:solidFill>
                <a:latin typeface="Signika Medium"/>
                <a:ea typeface="Signika Medium"/>
                <a:cs typeface="Signika Medium"/>
                <a:sym typeface="Signika Medium"/>
                <a:hlinkClick r:id="rId3"/>
              </a:rPr>
              <a:t>Video demo</a:t>
            </a:r>
            <a:endParaRPr b="0" i="0" sz="1400" u="none" cap="none" strike="noStrike">
              <a:solidFill>
                <a:srgbClr val="212121"/>
              </a:solidFill>
              <a:latin typeface="Signika Medium"/>
              <a:ea typeface="Signika Medium"/>
              <a:cs typeface="Signika Medium"/>
              <a:sym typeface="Signika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</cp:coreProperties>
</file>