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50"/>
    <p:restoredTop sz="96327"/>
  </p:normalViewPr>
  <p:slideViewPr>
    <p:cSldViewPr snapToGrid="0">
      <p:cViewPr varScale="1">
        <p:scale>
          <a:sx n="100" d="100"/>
          <a:sy n="100" d="100"/>
        </p:scale>
        <p:origin x="1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203200" y="1825625"/>
            <a:ext cx="740664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7609840" y="1825625"/>
            <a:ext cx="3743960" cy="435133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p:nvPr>
        </p:nvSpPr>
        <p:spPr>
          <a:xfrm>
            <a:off x="1962614" y="365125"/>
            <a:ext cx="939277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11/23/23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1918010" y="365125"/>
            <a:ext cx="943579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F61A1-E152-4A41-9335-275FF01A2F5B}" type="datetimeFigureOut">
              <a:rPr lang="en-US" smtClean="0"/>
              <a:t>11/23/23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C18E9-4DE4-7549-A680-73EFBA2DBFE0}" type="slidenum">
              <a:rPr lang="en-US" smtClean="0"/>
              <a:t>‹#›</a:t>
            </a:fld>
            <a:endParaRPr lang="en-US"/>
          </a:p>
        </p:txBody>
      </p:sp>
    </p:spTree>
    <p:extLst>
      <p:ext uri="{BB962C8B-B14F-4D97-AF65-F5344CB8AC3E}">
        <p14:creationId xmlns:p14="http://schemas.microsoft.com/office/powerpoint/2010/main" val="5087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p:nvPr>
        </p:nvSpPr>
        <p:spPr>
          <a:xfrm>
            <a:off x="1524000" y="1122363"/>
            <a:ext cx="9144000" cy="2387600"/>
          </a:xfrm>
        </p:spPr>
        <p:txBody>
          <a:bodyPr/>
          <a:lstStyle/>
          <a:p>
            <a:pPr marL="0" lvl="0" indent="0">
              <a:buNone/>
            </a:pPr>
            <a: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p>
            <a:pPr marL="0" lvl="0" indent="0">
              <a:buNone/>
            </a:pPr>
            <a:br/>
            <a:br/>
            <a: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pPr marL="0" lvl="0" indent="0">
              <a:buNone/>
            </a:pPr>
            <a:r>
              <a:t>Noviembre,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Arquitectura de Integración Continua, DevOps y Despliegues de Capas</a:t>
            </a:r>
          </a:p>
        </p:txBody>
      </p:sp>
      <p:pic>
        <p:nvPicPr>
          <p:cNvPr id="3" name="Picture 1" descr="fig:  images/Migracion.4.CI.png"/>
          <p:cNvPicPr>
            <a:picLocks noGrp="1" noChangeAspect="1"/>
          </p:cNvPicPr>
          <p:nvPr/>
        </p:nvPicPr>
        <p:blipFill>
          <a:blip r:embed="rId2"/>
          <a:stretch>
            <a:fillRect/>
          </a:stretch>
        </p:blipFill>
        <p:spPr bwMode="auto">
          <a:xfrm>
            <a:off x="279400" y="1816100"/>
            <a:ext cx="72517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Migracion.4. CI</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Migracion.4. CI</a:t>
            </a:r>
          </a:p>
          <a:p>
            <a:pPr marL="0" lvl="0" indent="0">
              <a:buNone/>
            </a:pPr>
            <a:r>
              <a:t>Las cadenas están separadas por tecnologías y plataformas distintas; son independientes y no presentan interbloqueos en cuanto a su ejecución. Pero, requieren administración integral.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Documento de Relación de Tecnologías y Licenciamiento</a:t>
            </a:r>
          </a:p>
        </p:txBody>
      </p:sp>
      <p:pic>
        <p:nvPicPr>
          <p:cNvPr id="3" name="Picture 1" descr="fig:  images/Migracion.5.Licenciamiento.png"/>
          <p:cNvPicPr>
            <a:picLocks noGrp="1" noChangeAspect="1"/>
          </p:cNvPicPr>
          <p:nvPr/>
        </p:nvPicPr>
        <p:blipFill>
          <a:blip r:embed="rId2"/>
          <a:stretch>
            <a:fillRect/>
          </a:stretch>
        </p:blipFill>
        <p:spPr bwMode="auto">
          <a:xfrm>
            <a:off x="1860550" y="1816100"/>
            <a:ext cx="40894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Migracion.5. Licenciamiento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Migracion.5. Licenciamiento</a:t>
            </a:r>
          </a:p>
          <a:p>
            <a:pPr marL="0" lvl="0" indent="0">
              <a:buNone/>
            </a:pPr>
            <a:r>
              <a:t>Los elementos resaltados de la vista actual requieren modelos de licenciamiento variado, bien sea por usuario, núcleo, despliegue (instalación), o renta por consumo.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marL="0" lvl="0" indent="0">
              <a:buNone/>
            </a:pPr>
            <a:r>
              <a:rPr lang="es-ES_tradnl"/>
              <a:t>Entregables de Arquitectura de Información (Datos)</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s-ES_tradnl"/>
              <a:t>Diagrama Modelo de Datos Conceptual</a:t>
            </a:r>
          </a:p>
          <a:p>
            <a:pPr lvl="0"/>
            <a:r>
              <a:rPr lang="es-ES_tradnl"/>
              <a:t>Diagrama Modelo de Datos Físico (diagramas entidad-relación)</a:t>
            </a:r>
          </a:p>
          <a:p>
            <a:pPr lvl="0"/>
            <a:r>
              <a:rPr lang="es-ES_tradnl"/>
              <a:t>Diagrama Modelo de Datos Lógico</a:t>
            </a:r>
          </a:p>
          <a:p>
            <a:pPr lvl="0"/>
            <a:r>
              <a:rPr lang="es-ES_tradnl"/>
              <a:t>Documento Diccionarios de Datos</a:t>
            </a:r>
          </a:p>
          <a:p>
            <a:pPr lvl="0"/>
            <a:r>
              <a:rPr lang="es-ES_tradnl"/>
              <a:t>Mapa de Información (flujos de información)</a:t>
            </a:r>
          </a:p>
          <a:p>
            <a:pPr lvl="0"/>
            <a:r>
              <a:rPr lang="es-ES_tradnl"/>
              <a:t>Modelo Ontológico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Modelo de Datos Conceptual</a:t>
            </a:r>
          </a:p>
        </p:txBody>
      </p:sp>
      <p:pic>
        <p:nvPicPr>
          <p:cNvPr id="3" name="Picture 1" descr="fig:  images/Migracion.2a.a1.DatosInformación.png"/>
          <p:cNvPicPr>
            <a:picLocks noGrp="1" noChangeAspect="1"/>
          </p:cNvPicPr>
          <p:nvPr/>
        </p:nvPicPr>
        <p:blipFill>
          <a:blip r:embed="rId2"/>
          <a:stretch>
            <a:fillRect/>
          </a:stretch>
        </p:blipFill>
        <p:spPr bwMode="auto">
          <a:xfrm>
            <a:off x="342900" y="1816100"/>
            <a:ext cx="71374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Migracion.2a.a1.Datos Información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Migracion.2a.a1.Datos Información</a:t>
            </a:r>
          </a:p>
          <a:p>
            <a:pPr marL="0" lvl="0" indent="0">
              <a:buNone/>
            </a:pPr>
            <a:r>
              <a:t>Modelo de información. Organización y jerarquía de los grupos de datos (dominios) del SUI Migrado, 2023.</a:t>
            </a:r>
          </a:p>
          <a:p>
            <a:pPr marL="0" lvl="0" indent="0">
              <a:buNone/>
            </a:pPr>
            <a:r>
              <a:t>Dominios Principales de Información SUI Migrado</a:t>
            </a:r>
          </a:p>
          <a:p>
            <a:pPr lvl="0"/>
            <a:r>
              <a:t>Dominio común: SIM</a:t>
            </a:r>
          </a:p>
          <a:p>
            <a:pPr lvl="0"/>
            <a:r>
              <a:t>Dominios individuales</a:t>
            </a:r>
          </a:p>
          <a:p>
            <a:pPr lvl="1"/>
            <a:r>
              <a:t>Hominis: Planta de personal, Hojas de vida, Seguimiento de desempeño, Carrera administrativa</a:t>
            </a:r>
          </a:p>
          <a:p>
            <a:pPr lvl="1"/>
            <a:r>
              <a:t>Conjunto de datos Relatoría</a:t>
            </a:r>
          </a:p>
          <a:p>
            <a:pPr lvl="1"/>
            <a:r>
              <a:t>Control Interno</a:t>
            </a:r>
          </a:p>
          <a:p>
            <a:pPr lvl="1"/>
            <a:r>
              <a:t>Conciliación Administrativa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Modelo de Datos Físico (diagramas entidad-relación)</a:t>
            </a:r>
          </a:p>
        </p:txBody>
      </p:sp>
      <p:pic>
        <p:nvPicPr>
          <p:cNvPr id="3" name="Picture 1" descr="fig:  images/ER-SIU.png"/>
          <p:cNvPicPr>
            <a:picLocks noGrp="1" noChangeAspect="1"/>
          </p:cNvPicPr>
          <p:nvPr/>
        </p:nvPicPr>
        <p:blipFill>
          <a:blip r:embed="rId2"/>
          <a:stretch>
            <a:fillRect/>
          </a:stretch>
        </p:blipFill>
        <p:spPr bwMode="auto">
          <a:xfrm>
            <a:off x="1612900" y="1816100"/>
            <a:ext cx="45974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Migracion.2a.a3. Datos Modelo Físico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Migracion.2a.a3. Datos Modelo Físico</a:t>
            </a:r>
          </a:p>
          <a:p>
            <a:pPr marL="0" lvl="0" indent="0">
              <a:buNone/>
            </a:pPr>
            <a:r>
              <a:t>Los modelos físicos representados en diagramas entidad - relación (ER) de los módulos SUI Migrado, como Hominis, Control Interno, Relatoría, SIRI, serán entregados como documentos aparte, anexos al documento actual en formato reproducible.</a:t>
            </a:r>
          </a:p>
          <a:p>
            <a:pPr marL="0" lvl="0" indent="0">
              <a:buNone/>
            </a:pPr>
            <a:r>
              <a:t>El formato reproducible en el que entregamos el modelo físico mediante la herramienta libre Draw.io.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Modelo de Datos Lógico</a:t>
            </a:r>
          </a:p>
        </p:txBody>
      </p:sp>
      <p:pic>
        <p:nvPicPr>
          <p:cNvPr id="3" name="Picture 1" descr="fig:  images/Migracion.2c1.DatosSIM.png"/>
          <p:cNvPicPr>
            <a:picLocks noGrp="1" noChangeAspect="1"/>
          </p:cNvPicPr>
          <p:nvPr/>
        </p:nvPicPr>
        <p:blipFill>
          <a:blip r:embed="rId2"/>
          <a:stretch>
            <a:fillRect/>
          </a:stretch>
        </p:blipFill>
        <p:spPr bwMode="auto">
          <a:xfrm>
            <a:off x="2184400" y="1816100"/>
            <a:ext cx="34290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Migracion.2c1. Datos SIM</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Migracion.2c1. Datos SIM</a:t>
            </a:r>
          </a:p>
          <a:p>
            <a:pPr marL="0" lvl="0" indent="0">
              <a:buNone/>
            </a:pPr>
            <a:r>
              <a:t>Identificación de entidades de datos de negocio relacionadas a los módulos SUI Migrado.</a:t>
            </a:r>
          </a:p>
          <a:p>
            <a:pPr marL="0" lvl="0" indent="0">
              <a:buNone/>
            </a:pPr>
            <a:r>
              <a:t>Las entidades de negocio son tipos de datos internos del SUI consideradas para el manejo del ciclo de vida de los 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p:nvPr>
        </p:nvSpPr>
        <p:spPr/>
        <p:txBody>
          <a:bodyPr/>
          <a:lstStyle/>
          <a:p>
            <a:pPr marL="0" lvl="0" indent="0">
              <a:buNone/>
            </a:pPr>
            <a:r>
              <a:t>Entregables de Arquitectura de Software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noAutofit/>
          </a:bodyPr>
          <a:lstStyle/>
          <a:p>
            <a:pPr lvl="0"/>
            <a:r>
              <a:rPr lang="es-ES_tradnl" sz="2000"/>
              <a:t>Diagrama de Arquitectura de la Solución Propuesta: vista de integración</a:t>
            </a:r>
          </a:p>
          <a:p>
            <a:pPr lvl="0"/>
            <a:r>
              <a:rPr lang="es-ES_tradnl" sz="2000"/>
              <a:t>Diagrama de Arquitectura de la solución propuesta: vista física</a:t>
            </a:r>
          </a:p>
          <a:p>
            <a:pPr lvl="0"/>
            <a:r>
              <a:rPr lang="es-ES_tradnl" sz="2000"/>
              <a:t>Diagrama de Arquitectura de la Solución Propuesta: motivadores del negocio</a:t>
            </a:r>
          </a:p>
          <a:p>
            <a:pPr lvl="0"/>
            <a:r>
              <a:rPr lang="es-ES_tradnl" sz="2000"/>
              <a:t>Diagrama de Arquitectura de la Solución Propuesta: interoperabilidad</a:t>
            </a:r>
          </a:p>
          <a:p>
            <a:pPr lvl="0"/>
            <a:r>
              <a:rPr lang="es-ES_tradnl" sz="2000"/>
              <a:t>Diagrama de Arquitectura de la Solución Propuesta: gestión de autenticación, usuarios y roles</a:t>
            </a:r>
          </a:p>
          <a:p>
            <a:pPr lvl="0"/>
            <a:r>
              <a:rPr lang="es-ES_tradnl" sz="2000"/>
              <a:t>Diagrama de Clases y Componentes de Solución</a:t>
            </a:r>
          </a:p>
          <a:p>
            <a:pPr lvl="0"/>
            <a:r>
              <a:rPr lang="es-ES_tradnl" sz="2000"/>
              <a:t>Diagrama de Arquitectura de Integración Continua, DevOps y Despliegues de Capas</a:t>
            </a:r>
          </a:p>
          <a:p>
            <a:pPr lvl="0"/>
            <a:r>
              <a:rPr lang="es-ES_tradnl" sz="2000"/>
              <a:t>Documento de Relación de Tecnologías y Licenciamiento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Arquitectura de la Solución Propuesta: vista de integración</a:t>
            </a:r>
          </a:p>
        </p:txBody>
      </p:sp>
      <p:pic>
        <p:nvPicPr>
          <p:cNvPr id="3" name="Picture 1" descr="fig:  images/Migracion.1a.b.SIUContextoMódulos.png"/>
          <p:cNvPicPr>
            <a:picLocks noGrp="1" noChangeAspect="1"/>
          </p:cNvPicPr>
          <p:nvPr/>
        </p:nvPicPr>
        <p:blipFill>
          <a:blip r:embed="rId2"/>
          <a:stretch>
            <a:fillRect/>
          </a:stretch>
        </p:blipFill>
        <p:spPr bwMode="auto">
          <a:xfrm>
            <a:off x="2362200" y="1816100"/>
            <a:ext cx="30861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Migracion.1a.b.SIU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buNone/>
            </a:pPr>
            <a:r>
              <a:t>La vista presenta en contexto a los módulos SUI migrados e indica los modos de comunicación, sincrónica/asincrónica, que utilizan.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Arquitectura de la solución propuesta: vista física</a:t>
            </a:r>
          </a:p>
        </p:txBody>
      </p:sp>
      <p:pic>
        <p:nvPicPr>
          <p:cNvPr id="3" name="Picture 1" descr="fig:  images/Lineabase.0.SIUAplicación.Física.png"/>
          <p:cNvPicPr>
            <a:picLocks noGrp="1" noChangeAspect="1"/>
          </p:cNvPicPr>
          <p:nvPr/>
        </p:nvPicPr>
        <p:blipFill>
          <a:blip r:embed="rId2"/>
          <a:stretch>
            <a:fillRect/>
          </a:stretch>
        </p:blipFill>
        <p:spPr bwMode="auto">
          <a:xfrm>
            <a:off x="990600" y="1816100"/>
            <a:ext cx="58420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Lineabase.0.SIU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buNone/>
            </a:pPr>
            <a:r>
              <a:t>Elementos de infraestructura física (hardware) para la implementación Fase II (presente proyecto) del Sistema de Información Único, SIU de la PGN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Arquitectura de la Solución Propuesta: motivadores del negocio</a:t>
            </a:r>
          </a:p>
        </p:txBody>
      </p:sp>
      <p:pic>
        <p:nvPicPr>
          <p:cNvPr id="3" name="Picture 1" descr="fig:  images/Migracion.1a.a.SIUContextoMódulo.png"/>
          <p:cNvPicPr>
            <a:picLocks noGrp="1" noChangeAspect="1"/>
          </p:cNvPicPr>
          <p:nvPr/>
        </p:nvPicPr>
        <p:blipFill>
          <a:blip r:embed="rId2"/>
          <a:stretch>
            <a:fillRect/>
          </a:stretch>
        </p:blipFill>
        <p:spPr bwMode="auto">
          <a:xfrm>
            <a:off x="927100" y="1816100"/>
            <a:ext cx="59436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Migracion.1a.a.SIU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buNone/>
            </a:pPr>
            <a:r>
              <a:t>Módulos y submódulos del Sistema Único de Información (SUI) de la PGN. Todos los sistemas de información del SUI separan a los componentes misionales de los utilitarios.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Arquitectura de la Solución Propuesta: interoperabilidad</a:t>
            </a:r>
          </a:p>
        </p:txBody>
      </p:sp>
      <p:pic>
        <p:nvPicPr>
          <p:cNvPr id="3" name="Picture 1" descr="fig:  images/Migracion.1c.SIUMódulosColaboración.png"/>
          <p:cNvPicPr>
            <a:picLocks noGrp="1" noChangeAspect="1"/>
          </p:cNvPicPr>
          <p:nvPr/>
        </p:nvPicPr>
        <p:blipFill>
          <a:blip r:embed="rId2"/>
          <a:stretch>
            <a:fillRect/>
          </a:stretch>
        </p:blipFill>
        <p:spPr bwMode="auto">
          <a:xfrm>
            <a:off x="1574800" y="1816100"/>
            <a:ext cx="46736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Migracion.1c.SIU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Migracion.1c.SIU Módulos Colaboración</a:t>
            </a:r>
          </a:p>
          <a:p>
            <a:pPr marL="0" lvl="0" indent="0">
              <a:buNone/>
            </a:pPr>
            <a:r>
              <a:t>Colaboración y comunicación de los componentes internos del SUI mediada por interfaces provistas por el grupo de componentes misionales, PGN SUI: mantener reducido y controlado el número de interfaces.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Arquitectura de la Solución Propuesta: gestión de autenticación, usuarios y roles</a:t>
            </a:r>
          </a:p>
        </p:txBody>
      </p:sp>
      <p:pic>
        <p:nvPicPr>
          <p:cNvPr id="3" name="Picture 1" descr="fig:  images/Seguridad.2.Lineabase.0.SIUAplicación.png"/>
          <p:cNvPicPr>
            <a:picLocks noGrp="1" noChangeAspect="1"/>
          </p:cNvPicPr>
          <p:nvPr/>
        </p:nvPicPr>
        <p:blipFill>
          <a:blip r:embed="rId2"/>
          <a:stretch>
            <a:fillRect/>
          </a:stretch>
        </p:blipFill>
        <p:spPr bwMode="auto">
          <a:xfrm>
            <a:off x="1244600" y="1816100"/>
            <a:ext cx="53213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Seguridad.2. Lineabase.0.SIU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Lineabase.0.SIU Aplicación</a:t>
            </a:r>
          </a:p>
          <a:p>
            <a:pPr marL="0" lvl="0" indent="0">
              <a:buNone/>
            </a:pPr>
            <a:r>
              <a:t>Métodos de Seguridad del SIU Migrado</a:t>
            </a:r>
          </a:p>
          <a:p>
            <a:pPr lvl="0"/>
            <a:r>
              <a:t>Control de acceso y autorización basado en roles (RBAC)</a:t>
            </a:r>
          </a:p>
          <a:p>
            <a:pPr lvl="0"/>
            <a:r>
              <a:t>Gestión de identidades</a:t>
            </a:r>
          </a:p>
          <a:p>
            <a:pPr lvl="0"/>
            <a:r>
              <a:t>Aprovisionamiento de Cuentas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Clases y Componentes de Solución (a)</a:t>
            </a:r>
          </a:p>
        </p:txBody>
      </p:sp>
      <p:pic>
        <p:nvPicPr>
          <p:cNvPr id="3" name="Picture 1" descr="fig:  images/Migracion.1b.1.SIUMódulosComponentes.png"/>
          <p:cNvPicPr>
            <a:picLocks noGrp="1" noChangeAspect="1"/>
          </p:cNvPicPr>
          <p:nvPr/>
        </p:nvPicPr>
        <p:blipFill>
          <a:blip r:embed="rId2"/>
          <a:stretch>
            <a:fillRect/>
          </a:stretch>
        </p:blipFill>
        <p:spPr bwMode="auto">
          <a:xfrm>
            <a:off x="1206500" y="1816100"/>
            <a:ext cx="54102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Migracion.1b.1. SIU Módulos Componentes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Migracion.1b.1. SIU Módulos Componentes</a:t>
            </a:r>
          </a:p>
          <a:p>
            <a:pPr marL="0" lvl="0" indent="0">
              <a:buNone/>
            </a:pPr>
            <a: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B3866-5705-B61D-51CB-5041E55BBBD9}"/>
              </a:ext>
            </a:extLst>
          </p:cNvPr>
          <p:cNvSpPr>
            <a:spLocks noGrp="1"/>
          </p:cNvSpPr>
          <p:nvPr>
            <p:ph type="title"/>
          </p:nvPr>
        </p:nvSpPr>
        <p:spPr/>
        <p:txBody>
          <a:bodyPr/>
          <a:lstStyle/>
          <a:p>
            <a:pPr marL="0" lvl="0" indent="0">
              <a:buNone/>
            </a:pPr>
            <a:r>
              <a:t>Diagrama de Clases y Componentes de Solución (b)</a:t>
            </a:r>
          </a:p>
        </p:txBody>
      </p:sp>
      <p:pic>
        <p:nvPicPr>
          <p:cNvPr id="3" name="Picture 1" descr="fig:  images/Migracion.1b.3.SIUMódulosClases.png"/>
          <p:cNvPicPr>
            <a:picLocks noGrp="1" noChangeAspect="1"/>
          </p:cNvPicPr>
          <p:nvPr/>
        </p:nvPicPr>
        <p:blipFill>
          <a:blip r:embed="rId2"/>
          <a:stretch>
            <a:fillRect/>
          </a:stretch>
        </p:blipFill>
        <p:spPr bwMode="auto">
          <a:xfrm>
            <a:off x="1651000" y="1816100"/>
            <a:ext cx="4521200" cy="3835400"/>
          </a:xfrm>
          <a:prstGeom prst="rect">
            <a:avLst/>
          </a:prstGeom>
          <a:noFill/>
          <a:ln w="9525">
            <a:noFill/>
            <a:headEnd/>
            <a:tailEnd/>
          </a:ln>
        </p:spPr>
      </p:pic>
      <p:sp>
        <p:nvSpPr>
          <p:cNvPr id="5" name="TextBox 3"/>
          <p:cNvSpPr txBox="1"/>
          <p:nvPr/>
        </p:nvSpPr>
        <p:spPr>
          <a:xfrm>
            <a:off x="203200" y="5651500"/>
            <a:ext cx="7404100" cy="508000"/>
          </a:xfrm>
          <a:prstGeom prst="rect">
            <a:avLst/>
          </a:prstGeom>
          <a:noFill/>
        </p:spPr>
        <p:txBody>
          <a:bodyPr/>
          <a:lstStyle/>
          <a:p>
            <a:pPr marL="0" lvl="0" indent="0" algn="ctr">
              <a:buNone/>
            </a:pPr>
            <a:r>
              <a:t>Vista. Migracion.1b.3. SIU Módulos Clases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p:txBody>
          <a:bodyPr/>
          <a:lstStyle/>
          <a:p>
            <a:pPr marL="0" lvl="0" indent="0">
              <a:spcBef>
                <a:spcPts val="3000"/>
              </a:spcBef>
              <a:buNone/>
            </a:pPr>
            <a:r>
              <a:rPr b="1"/>
              <a:t>Migracion.1b.3. SIU Módulos Clases</a:t>
            </a:r>
          </a:p>
          <a:p>
            <a:pPr lvl="0"/>
            <a:r>
              <a:t>El diseño actual antepone un servicio como punto de acceso a un caso de uso, de tal forma que este se encarga únicamente (por responsabilidad) de coordinar las entradas y las salidas del caso de uso</a:t>
            </a:r>
          </a:p>
          <a:p>
            <a:pPr lvl="0"/>
            <a: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946</Words>
  <Application>Microsoft Macintosh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Declaración de Arquitectura Migración Funcional SUI, PGN, 2023</vt:lpstr>
      <vt:lpstr>Entregables de Arquitectura de Software</vt:lpstr>
      <vt:lpstr>Diagrama de Arquitectura de la Solución Propuesta: vista de integración</vt:lpstr>
      <vt:lpstr>Diagrama de Arquitectura de la solución propuesta: vista física</vt:lpstr>
      <vt:lpstr>Diagrama de Arquitectura de la Solución Propuesta: motivadores del negocio</vt:lpstr>
      <vt:lpstr>Diagrama de Arquitectura de la Solución Propuesta: interoperabilidad</vt:lpstr>
      <vt:lpstr>Diagrama de Arquitectura de la Solución Propuesta: gestión de autenticación, usuarios y roles</vt:lpstr>
      <vt:lpstr>Diagrama de Clases y Componentes de Solución (a)</vt:lpstr>
      <vt:lpstr>Diagrama de Clases y Componentes de Solución (b)</vt:lpstr>
      <vt:lpstr>Diagrama de Arquitectura de Integración Continua, DevOps y Despliegues de Capas</vt:lpstr>
      <vt:lpstr>Documento de Relación de Tecnologías y Licenciamiento</vt:lpstr>
      <vt:lpstr>Entregables de Arquitectura de Información (Datos)</vt:lpstr>
      <vt:lpstr>Diagrama Modelo de Datos Conceptual</vt:lpstr>
      <vt:lpstr>Diagrama Modelo de Datos Físico (diagramas entidad-relación)</vt:lpstr>
      <vt:lpstr>Diagrama Modelo de Datos Lógico</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cp:lastModifiedBy>Harry Alfredo Wong Molina</cp:lastModifiedBy>
  <cp:revision>5</cp:revision>
  <dcterms:created xsi:type="dcterms:W3CDTF">2023-11-23T12:57:32Z</dcterms:created>
  <dcterms:modified xsi:type="dcterms:W3CDTF">2023-11-23T12:59:42Z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