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31034"/>
    <p:restoredTop sz="96327"/>
  </p:normalViewPr>
  <p:slideViewPr>
    <p:cSldViewPr snapToGrid="0">
      <p:cViewPr varScale="1">
        <p:scale>
          <a:sx d="100" n="65"/>
          <a:sy d="100" n="65"/>
        </p:scale>
        <p:origin x="208" y="2080"/>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 Id="rId1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rgbClr val="FF40FF"/>
                </a:solidFill>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CO" sz="4800" b="0" i="0" u="none" strike="noStrike" kern="1200" cap="none" spc="0" normalizeH="0" baseline="0" noProof="0" dirty="0">
                <a:ln>
                  <a:noFill/>
                </a:ln>
                <a:solidFill>
                  <a:srgbClr val="E0287A"/>
                </a:solidFill>
                <a:effectLst/>
                <a:uLnTx/>
                <a:uFillTx/>
                <a:latin typeface="Arial Rounded MT Bold"/>
                <a:ea typeface="+mj-ea"/>
                <a:cs typeface="+mj-cs"/>
              </a:rPr>
              <a:t>Informe de Avance</a:t>
            </a:r>
            <a:endParaRPr kumimoji="0" lang="es-CO" sz="4800" b="0" i="0" u="none" strike="noStrike" kern="1200" cap="none" spc="0" normalizeH="0" baseline="0" noProof="0" dirty="0">
              <a:ln>
                <a:noFill/>
              </a:ln>
              <a:solidFill>
                <a:srgbClr val="53C0EF"/>
              </a:solidFill>
              <a:effectLst/>
              <a:uLnTx/>
              <a:uFillTx/>
              <a:latin typeface="Arial Rounded MT Bold"/>
              <a:ea typeface="+mj-ea"/>
              <a:cs typeface="+mj-cs"/>
            </a:endParaRPr>
          </a:p>
        </p:txBody>
      </p:sp>
      <p:sp>
        <p:nvSpPr>
          <p:cNvPr id="3" name="Subtitle 2">
            <a:extLst>
              <a:ext uri="{FF2B5EF4-FFF2-40B4-BE49-F238E27FC236}">
                <a16:creationId xmlns:a16="http://schemas.microsoft.com/office/drawing/2014/main" id="{89906939-BCC9-B749-9295-75AFE8BEF9D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5" name="Footer Placeholder 4">
            <a:extLst>
              <a:ext uri="{FF2B5EF4-FFF2-40B4-BE49-F238E27FC236}">
                <a16:creationId xmlns:a16="http://schemas.microsoft.com/office/drawing/2014/main" id="{61838B89-EC29-A46A-A9E2-3FD0529EF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EA16F-06BD-D82C-D5A8-09F695AE12D2}"/>
              </a:ext>
            </a:extLst>
          </p:cNvPr>
          <p:cNvSpPr>
            <a:spLocks noGrp="1"/>
          </p:cNvSpPr>
          <p:nvPr>
            <p:ph type="sldNum" sz="quarter" idx="12"/>
          </p:nvPr>
        </p:nvSpPr>
        <p:spPr/>
        <p:txBody>
          <a:bodyPr/>
          <a:lstStyle/>
          <a:p>
            <a:fld id="{C86C18E9-4DE4-7549-A680-73EFBA2DBFE0}" type="slidenum">
              <a:rPr lang="en-US" smtClean="0"/>
              <a:t>‹#›</a:t>
            </a:fld>
            <a:endParaRPr lang="en-US"/>
          </a:p>
        </p:txBody>
      </p:sp>
      <p:pic>
        <p:nvPicPr>
          <p:cNvPr id="20" name="Imagen 2" descr="Logotipo&#10;&#10;Descripción generada automáticamente">
            <a:extLst>
              <a:ext uri="{FF2B5EF4-FFF2-40B4-BE49-F238E27FC236}">
                <a16:creationId xmlns:a16="http://schemas.microsoft.com/office/drawing/2014/main" id="{DCBE7EFA-A7B3-E8EB-6193-EFDE29133A5F}"/>
              </a:ext>
            </a:extLst>
          </p:cNvPr>
          <p:cNvPicPr>
            <a:picLocks noChangeAspect="1"/>
          </p:cNvPicPr>
          <p:nvPr userDrawn="1"/>
        </p:nvPicPr>
        <p:blipFill>
          <a:blip r:embed="rId2"/>
          <a:stretch>
            <a:fillRect/>
          </a:stretch>
        </p:blipFill>
        <p:spPr>
          <a:xfrm>
            <a:off x="10201527" y="6074008"/>
            <a:ext cx="1590907" cy="600727"/>
          </a:xfrm>
          <a:prstGeom prst="rect">
            <a:avLst/>
          </a:prstGeom>
        </p:spPr>
      </p:pic>
      <p:sp>
        <p:nvSpPr>
          <p:cNvPr id="21" name="CuadroTexto 1">
            <a:extLst>
              <a:ext uri="{FF2B5EF4-FFF2-40B4-BE49-F238E27FC236}">
                <a16:creationId xmlns:a16="http://schemas.microsoft.com/office/drawing/2014/main" id="{A32D426F-91FF-8F40-6BA5-E40BA7F8BD52}"/>
              </a:ext>
            </a:extLst>
          </p:cNvPr>
          <p:cNvSpPr txBox="1"/>
          <p:nvPr userDrawn="1"/>
        </p:nvSpPr>
        <p:spPr>
          <a:xfrm>
            <a:off x="592253" y="5999853"/>
            <a:ext cx="1872208" cy="523220"/>
          </a:xfrm>
          <a:prstGeom prst="rect">
            <a:avLst/>
          </a:prstGeom>
          <a:noFill/>
        </p:spPr>
        <p:txBody>
          <a:bodyPr wrap="square" rtlCol="0">
            <a:spAutoFit/>
          </a:bodyPr>
          <a:lstStyle/>
          <a:p>
            <a:pPr>
              <a:tabLst>
                <a:tab pos="2806065" algn="ctr"/>
                <a:tab pos="5612130" algn="r"/>
                <a:tab pos="2226310" algn="l"/>
                <a:tab pos="2806065" algn="ctr"/>
                <a:tab pos="5612130" algn="r"/>
              </a:tabLst>
            </a:pPr>
            <a:r>
              <a:rPr lang="es-CO" sz="1400" dirty="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rPr>
              <a:t>FT-121-OP V.3</a:t>
            </a:r>
            <a:endParaRPr lang="es-E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tabLst>
                <a:tab pos="2806065" algn="ctr"/>
                <a:tab pos="5612130" algn="r"/>
                <a:tab pos="2226310" algn="l"/>
                <a:tab pos="2806065" algn="ctr"/>
                <a:tab pos="5612130" algn="r"/>
              </a:tabLst>
            </a:pPr>
            <a:r>
              <a:rPr lang="es-CO" sz="1400" dirty="0">
                <a:solidFill>
                  <a:schemeClr val="bg1"/>
                </a:solidFill>
                <a:effectLst/>
                <a:latin typeface="Bahnschrift Light" panose="020B0502040204020203" pitchFamily="34" charset="0"/>
                <a:ea typeface="Calibri" panose="020F0502020204030204" pitchFamily="34" charset="0"/>
                <a:cs typeface="Times New Roman" panose="02020603050405020304" pitchFamily="18" charset="0"/>
              </a:rPr>
              <a:t>01/09/2022</a:t>
            </a:r>
            <a:endParaRPr lang="es-E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6989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03B-4D3E-BF0E-86CB-76515110CEBF}"/>
              </a:ext>
            </a:extLst>
          </p:cNvPr>
          <p:cNvSpPr>
            <a:spLocks noGrp="1"/>
          </p:cNvSpPr>
          <p:nvPr>
            <p:ph type="title"/>
          </p:nvPr>
        </p:nvSpPr>
        <p:spPr>
          <a:xfrm>
            <a:off x="1918010" y="365125"/>
            <a:ext cx="943579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DE4D5-5D08-FB41-02E5-006E61CC8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1DB31-F161-5F82-0748-1C718FD6CC02}"/>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5" name="Footer Placeholder 4">
            <a:extLst>
              <a:ext uri="{FF2B5EF4-FFF2-40B4-BE49-F238E27FC236}">
                <a16:creationId xmlns:a16="http://schemas.microsoft.com/office/drawing/2014/main" id="{DB6DEBD2-0D5A-1E47-3906-05F097084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E8270-DA4F-66CB-CC95-0F2D21BE17C8}"/>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23492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B66D7-7617-24DB-1616-7A9B18413952}"/>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CFF3C-0A33-DFC2-6717-86FB536ED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CDBD2-9147-7C85-4BFE-1DDA158579D1}"/>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5" name="Footer Placeholder 4">
            <a:extLst>
              <a:ext uri="{FF2B5EF4-FFF2-40B4-BE49-F238E27FC236}">
                <a16:creationId xmlns:a16="http://schemas.microsoft.com/office/drawing/2014/main" id="{926EE272-FE27-58CE-0AD8-3AB430C29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42608-01EE-747E-BA85-F1913F5C15D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582414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type="title" hasCustomPrompt="1"/>
          </p:nvPr>
        </p:nvSpPr>
        <p:spPr>
          <a:xfrm>
            <a:off x="1918010" y="136525"/>
            <a:ext cx="9435790" cy="544513"/>
          </a:xfrm>
          <a:prstGeom prst="rect">
            <a:avLst/>
          </a:prstGeom>
        </p:spPr>
        <p:txBody>
          <a:bodyPr/>
          <a:lstStyle/>
          <a:p>
            <a:r>
              <a:rPr lang="es-CO" sz="3200" b="1" dirty="0">
                <a:solidFill>
                  <a:sysClr val="windowText" lastClr="000000"/>
                </a:solidFill>
              </a:rPr>
              <a:t>GESTIÓN DEL PROYECTO</a:t>
            </a:r>
            <a:endParaRPr lang="en-US" dirty="0"/>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ECC61-6929-EBC1-DBF6-5A29F081939F}"/>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5" name="Footer Placeholder 4">
            <a:extLst>
              <a:ext uri="{FF2B5EF4-FFF2-40B4-BE49-F238E27FC236}">
                <a16:creationId xmlns:a16="http://schemas.microsoft.com/office/drawing/2014/main" id="{F9F582F2-CE45-6C2F-8722-A0A1C5440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9342E-BD4E-3707-28EA-8E8B80ADE7E9}"/>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31282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BE29-4C2D-7AAB-6ACE-2D013EAC640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9F92F-37A5-3151-A3A5-D9FF31A741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32A5B-908E-21D3-60F4-D58B4C91B4DD}"/>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5" name="Footer Placeholder 4">
            <a:extLst>
              <a:ext uri="{FF2B5EF4-FFF2-40B4-BE49-F238E27FC236}">
                <a16:creationId xmlns:a16="http://schemas.microsoft.com/office/drawing/2014/main" id="{7C873C71-D7AF-971A-0D9C-4650CF98C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CBA31-592C-015C-B42B-BFE3AD3EB8B2}"/>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73788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8B7FE-8A5B-8415-89A4-40F055D4CFFD}"/>
              </a:ext>
            </a:extLst>
          </p:cNvPr>
          <p:cNvSpPr>
            <a:spLocks noGrp="1"/>
          </p:cNvSpPr>
          <p:nvPr>
            <p:ph sz="half" idx="1"/>
          </p:nvPr>
        </p:nvSpPr>
        <p:spPr>
          <a:xfrm>
            <a:off x="203200" y="1825625"/>
            <a:ext cx="740664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sz="half" idx="2"/>
          </p:nvPr>
        </p:nvSpPr>
        <p:spPr>
          <a:xfrm>
            <a:off x="7609840" y="1825625"/>
            <a:ext cx="3743960" cy="435133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D9A5B4E-102B-7943-127C-1B5E42A92933}"/>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6" name="Footer Placeholder 5">
            <a:extLst>
              <a:ext uri="{FF2B5EF4-FFF2-40B4-BE49-F238E27FC236}">
                <a16:creationId xmlns:a16="http://schemas.microsoft.com/office/drawing/2014/main" id="{E4FBA9D1-E526-E64F-8A1E-2232C3A34F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994CD-B34E-129B-E495-9BB94CB2C299}"/>
              </a:ext>
            </a:extLst>
          </p:cNvPr>
          <p:cNvSpPr>
            <a:spLocks noGrp="1"/>
          </p:cNvSpPr>
          <p:nvPr>
            <p:ph type="sldNum" sz="quarter" idx="12"/>
          </p:nvPr>
        </p:nvSpPr>
        <p:spPr/>
        <p:txBody>
          <a:bodyPr/>
          <a:lstStyle/>
          <a:p>
            <a:fld id="{C86C18E9-4DE4-7549-A680-73EFBA2DBFE0}" type="slidenum">
              <a:rPr lang="en-US" smtClean="0"/>
              <a:t>‹#›</a:t>
            </a:fld>
            <a:endParaRPr lang="en-US"/>
          </a:p>
        </p:txBody>
      </p:sp>
      <p:sp>
        <p:nvSpPr>
          <p:cNvPr id="8" name="Title 1">
            <a:extLst>
              <a:ext uri="{FF2B5EF4-FFF2-40B4-BE49-F238E27FC236}">
                <a16:creationId xmlns:a16="http://schemas.microsoft.com/office/drawing/2014/main" id="{A4A73477-6F49-F9A3-8A14-C90283DD5804}"/>
              </a:ext>
            </a:extLst>
          </p:cNvPr>
          <p:cNvSpPr txBox="1">
            <a:spLocks/>
          </p:cNvSpPr>
          <p:nvPr userDrawn="1"/>
        </p:nvSpPr>
        <p:spPr>
          <a:xfrm>
            <a:off x="203200" y="149779"/>
            <a:ext cx="11684000" cy="54451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chemeClr val="tx1"/>
                </a:solidFill>
                <a:latin typeface="+mn-lt"/>
                <a:ea typeface="+mj-ea"/>
                <a:cs typeface="+mj-cs"/>
              </a:defRPr>
            </a:lvl1pPr>
          </a:lstStyle>
          <a:p>
            <a:r>
              <a:rPr lang="es-CO" b="1" dirty="0">
                <a:solidFill>
                  <a:sysClr val="windowText" lastClr="000000"/>
                </a:solidFill>
              </a:rPr>
              <a:t>GESTIÓN DEL PROYECTO</a:t>
            </a:r>
            <a:endParaRPr lang="en-US" dirty="0"/>
          </a:p>
        </p:txBody>
      </p:sp>
    </p:spTree>
    <p:extLst>
      <p:ext uri="{BB962C8B-B14F-4D97-AF65-F5344CB8AC3E}">
        <p14:creationId xmlns:p14="http://schemas.microsoft.com/office/powerpoint/2010/main" val="371475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99A6-95A2-E0BB-1AE3-A7E450B8968A}"/>
              </a:ext>
            </a:extLst>
          </p:cNvPr>
          <p:cNvSpPr>
            <a:spLocks noGrp="1"/>
          </p:cNvSpPr>
          <p:nvPr>
            <p:ph type="title" hasCustomPrompt="1"/>
          </p:nvPr>
        </p:nvSpPr>
        <p:spPr>
          <a:xfrm>
            <a:off x="1962614" y="136525"/>
            <a:ext cx="9392773" cy="593725"/>
          </a:xfrm>
          <a:prstGeom prst="rect">
            <a:avLst/>
          </a:prstGeom>
        </p:spPr>
        <p:txBody>
          <a:bodyPr/>
          <a:lstStyle/>
          <a:p>
            <a:r>
              <a:rPr lang="es-CO" sz="3200" b="1" dirty="0">
                <a:solidFill>
                  <a:sysClr val="windowText" lastClr="000000"/>
                </a:solidFill>
              </a:rPr>
              <a:t>GESTIÓN DEL PROYECTO</a:t>
            </a:r>
            <a:endParaRPr lang="en-US" dirty="0"/>
          </a:p>
        </p:txBody>
      </p:sp>
      <p:sp>
        <p:nvSpPr>
          <p:cNvPr id="3" name="Text Placeholder 2">
            <a:extLst>
              <a:ext uri="{FF2B5EF4-FFF2-40B4-BE49-F238E27FC236}">
                <a16:creationId xmlns:a16="http://schemas.microsoft.com/office/drawing/2014/main" id="{9E69C782-8C52-87E9-A8B6-2096548EE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66C046-A6AC-104D-61A0-C92519F8644F}"/>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D218D877-C077-48CF-E223-A03CB997F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0A395-F125-3253-1027-1C90D4E51B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D109C0-780A-8DFC-2DA1-A5110A5768EA}"/>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8" name="Footer Placeholder 7">
            <a:extLst>
              <a:ext uri="{FF2B5EF4-FFF2-40B4-BE49-F238E27FC236}">
                <a16:creationId xmlns:a16="http://schemas.microsoft.com/office/drawing/2014/main" id="{50A9B83F-0A24-2BDF-AEEE-98D94FAF1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5F4CD1-7404-E085-C5C5-5DE6BEB99027}"/>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98908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CBAE-9F98-0D97-6FCC-293A662C4756}"/>
              </a:ext>
            </a:extLst>
          </p:cNvPr>
          <p:cNvSpPr>
            <a:spLocks noGrp="1"/>
          </p:cNvSpPr>
          <p:nvPr>
            <p:ph type="title" hasCustomPrompt="1"/>
          </p:nvPr>
        </p:nvSpPr>
        <p:spPr>
          <a:xfrm>
            <a:off x="1918010" y="136525"/>
            <a:ext cx="9435790" cy="593725"/>
          </a:xfrm>
          <a:prstGeom prst="rect">
            <a:avLst/>
          </a:prstGeom>
        </p:spPr>
        <p:txBody>
          <a:bodyPr/>
          <a:lstStyle/>
          <a:p>
            <a:r>
              <a:rPr lang="es-CO" sz="3200" b="1" dirty="0">
                <a:solidFill>
                  <a:sysClr val="windowText" lastClr="000000"/>
                </a:solidFill>
              </a:rPr>
              <a:t>GESTIÓN DEL PROYECTO</a:t>
            </a:r>
            <a:endParaRPr lang="en-US" dirty="0"/>
          </a:p>
        </p:txBody>
      </p:sp>
      <p:sp>
        <p:nvSpPr>
          <p:cNvPr id="3" name="Date Placeholder 2">
            <a:extLst>
              <a:ext uri="{FF2B5EF4-FFF2-40B4-BE49-F238E27FC236}">
                <a16:creationId xmlns:a16="http://schemas.microsoft.com/office/drawing/2014/main" id="{9B7EA868-6C0D-5065-54E1-04F1A1250264}"/>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4" name="Footer Placeholder 3">
            <a:extLst>
              <a:ext uri="{FF2B5EF4-FFF2-40B4-BE49-F238E27FC236}">
                <a16:creationId xmlns:a16="http://schemas.microsoft.com/office/drawing/2014/main" id="{8AE02867-3B3F-06B8-D320-61D6C780A1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319079-C46A-AF19-4C6E-D449BD6C21CA}"/>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280048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2B0F8-6154-DC90-B25D-696CAFAEF103}"/>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3" name="Footer Placeholder 2">
            <a:extLst>
              <a:ext uri="{FF2B5EF4-FFF2-40B4-BE49-F238E27FC236}">
                <a16:creationId xmlns:a16="http://schemas.microsoft.com/office/drawing/2014/main" id="{FB819280-84B9-685B-2AB6-FB17272F95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49CA3-9658-4463-77CB-124CE82EE445}"/>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4046703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3EBC-C5A1-0587-774C-974BDD62E4D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40198-DA0F-2214-1FEC-91C52B1B5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4CF194-8870-7777-5567-0A9995ADC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E1B18-4D27-8311-A73D-7F278ACCAB3E}"/>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6" name="Footer Placeholder 5">
            <a:extLst>
              <a:ext uri="{FF2B5EF4-FFF2-40B4-BE49-F238E27FC236}">
                <a16:creationId xmlns:a16="http://schemas.microsoft.com/office/drawing/2014/main" id="{6C5F0995-1C2B-511F-845A-E8FAFBBA15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E7ADCF-36A8-C41A-B829-7AE4EA12D0A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388729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599A-88E3-1243-3F2C-1D0B65E44D5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D3988E-D4C5-D2FF-D12E-58518E2E4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E1500A-AE37-A13F-7846-21135CAC2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C437-8554-D9D3-1E7D-9487EBEEB4E4}"/>
              </a:ext>
            </a:extLst>
          </p:cNvPr>
          <p:cNvSpPr>
            <a:spLocks noGrp="1"/>
          </p:cNvSpPr>
          <p:nvPr>
            <p:ph type="dt" sz="half" idx="10"/>
          </p:nvPr>
        </p:nvSpPr>
        <p:spPr/>
        <p:txBody>
          <a:bodyPr/>
          <a:lstStyle/>
          <a:p>
            <a:fld id="{521F61A1-E152-4A41-9335-275FF01A2F5B}" type="datetimeFigureOut">
              <a:rPr lang="en-US" smtClean="0"/>
              <a:t>11/29/23</a:t>
            </a:fld>
            <a:endParaRPr lang="en-US"/>
          </a:p>
        </p:txBody>
      </p:sp>
      <p:sp>
        <p:nvSpPr>
          <p:cNvPr id="6" name="Footer Placeholder 5">
            <a:extLst>
              <a:ext uri="{FF2B5EF4-FFF2-40B4-BE49-F238E27FC236}">
                <a16:creationId xmlns:a16="http://schemas.microsoft.com/office/drawing/2014/main" id="{ED8CF74B-4DC5-91EC-C05C-9C034FB4C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BDFCC-8383-20EC-6915-D32D83514F71}"/>
              </a:ext>
            </a:extLst>
          </p:cNvPr>
          <p:cNvSpPr>
            <a:spLocks noGrp="1"/>
          </p:cNvSpPr>
          <p:nvPr>
            <p:ph type="sldNum" sz="quarter" idx="12"/>
          </p:nvPr>
        </p:nvSpPr>
        <p:spPr/>
        <p:txBody>
          <a:bodyPr/>
          <a:lstStyle/>
          <a:p>
            <a:fld id="{C86C18E9-4DE4-7549-A680-73EFBA2DBFE0}" type="slidenum">
              <a:rPr lang="en-US" smtClean="0"/>
              <a:t>‹#›</a:t>
            </a:fld>
            <a:endParaRPr lang="en-US"/>
          </a:p>
        </p:txBody>
      </p:sp>
    </p:spTree>
    <p:extLst>
      <p:ext uri="{BB962C8B-B14F-4D97-AF65-F5344CB8AC3E}">
        <p14:creationId xmlns:p14="http://schemas.microsoft.com/office/powerpoint/2010/main" val="847868890"/>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B8A23-0C05-4B48-3386-0EC59D1C72BD}"/>
              </a:ext>
            </a:extLst>
          </p:cNvPr>
          <p:cNvSpPr>
            <a:spLocks noGrp="1"/>
          </p:cNvSpPr>
          <p:nvPr>
            <p:ph type="title"/>
          </p:nvPr>
        </p:nvSpPr>
        <p:spPr>
          <a:xfrm>
            <a:off x="334961" y="112185"/>
            <a:ext cx="11514137" cy="718608"/>
          </a:xfrm>
          <a:prstGeom prst="rect">
            <a:avLst/>
          </a:prstGeom>
        </p:spPr>
        <p:txBody>
          <a:bodyPr anchor="ctr" bIns="45720" lIns="91440" rIns="91440" rtlCol="0" tIns="45720" vert="horz">
            <a:normAutofit/>
          </a:bodyPr>
          <a:lstStyle/>
          <a:p>
            <a:r>
              <a:rPr b="1" dirty="0" lang="es-CO" sz="3600">
                <a:solidFill>
                  <a:sysClr lastClr="000000" val="windowText"/>
                </a:solidFill>
              </a:rPr>
              <a:t>GESTIÓN DEL PROYECTO</a:t>
            </a:r>
          </a:p>
        </p:txBody>
      </p:sp>
      <p:sp>
        <p:nvSpPr>
          <p:cNvPr id="3" name="Text Placeholder 2">
            <a:extLst>
              <a:ext uri="{FF2B5EF4-FFF2-40B4-BE49-F238E27FC236}">
                <a16:creationId xmlns:a16="http://schemas.microsoft.com/office/drawing/2014/main" id="{901105BC-1BFE-801D-A7F3-9D15BB08DA1E}"/>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F4B30AC6-CBCF-3EF1-384F-43812102C6FF}"/>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521F61A1-E152-4A41-9335-275FF01A2F5B}" type="datetimeFigureOut">
              <a:rPr lang="en-US" smtClean="0"/>
              <a:t>11/29/23</a:t>
            </a:fld>
            <a:endParaRPr lang="en-US"/>
          </a:p>
        </p:txBody>
      </p:sp>
      <p:sp>
        <p:nvSpPr>
          <p:cNvPr id="5" name="Footer Placeholder 4">
            <a:extLst>
              <a:ext uri="{FF2B5EF4-FFF2-40B4-BE49-F238E27FC236}">
                <a16:creationId xmlns:a16="http://schemas.microsoft.com/office/drawing/2014/main" id="{2287B5F0-5133-CF04-5B55-5C4645349522}"/>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B05027-D10F-4653-BE82-1DA5F74B20B2}"/>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86C18E9-4DE4-7549-A680-73EFBA2DBFE0}" type="slidenum">
              <a:rPr lang="en-US" smtClean="0"/>
              <a:t>‹#›</a:t>
            </a:fld>
            <a:endParaRPr lang="en-US"/>
          </a:p>
        </p:txBody>
      </p:sp>
      <p:pic>
        <p:nvPicPr>
          <p:cNvPr descr="Imagen que contiene Logotipo  Descripción generada automáticamente" id="15" name="Imagen 2">
            <a:extLst>
              <a:ext uri="{FF2B5EF4-FFF2-40B4-BE49-F238E27FC236}">
                <a16:creationId xmlns:a16="http://schemas.microsoft.com/office/drawing/2014/main" id="{E6F2BA06-31E3-48FE-587C-5801942D0F3C}"/>
              </a:ext>
            </a:extLst>
          </p:cNvPr>
          <p:cNvPicPr>
            <a:picLocks noChangeAspect="1"/>
          </p:cNvPicPr>
          <p:nvPr userDrawn="1"/>
        </p:nvPicPr>
        <p:blipFill>
          <a:blip r:embed="rId13"/>
          <a:stretch>
            <a:fillRect/>
          </a:stretch>
        </p:blipFill>
        <p:spPr>
          <a:xfrm>
            <a:off x="9774043" y="5840772"/>
            <a:ext cx="2417957" cy="1090632"/>
          </a:xfrm>
          <a:prstGeom prst="rect">
            <a:avLst/>
          </a:prstGeom>
        </p:spPr>
      </p:pic>
      <p:cxnSp>
        <p:nvCxnSpPr>
          <p:cNvPr id="17" name="Conector recto 8">
            <a:extLst>
              <a:ext uri="{FF2B5EF4-FFF2-40B4-BE49-F238E27FC236}">
                <a16:creationId xmlns:a16="http://schemas.microsoft.com/office/drawing/2014/main" id="{72848D0B-5CDA-2C5A-0D4C-D2D738FEE4C9}"/>
              </a:ext>
            </a:extLst>
          </p:cNvPr>
          <p:cNvCxnSpPr>
            <a:cxnSpLocks/>
          </p:cNvCxnSpPr>
          <p:nvPr userDrawn="1"/>
        </p:nvCxnSpPr>
        <p:spPr>
          <a:xfrm flipV="1">
            <a:off x="342900" y="685798"/>
            <a:ext cx="11514138" cy="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0873290"/>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lnSpc>
          <a:spcPct val="90000"/>
        </a:lnSpc>
        <a:spcBef>
          <a:spcPct val="0"/>
        </a:spcBef>
        <a:buNone/>
        <a:defRPr kern="1200" sz="3200">
          <a:solidFill>
            <a:schemeClr val="tx1"/>
          </a:solidFill>
          <a:latin typeface="+mn-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BD3D-0B78-75A1-A921-8818FDFF48D1}"/>
              </a:ext>
            </a:extLst>
          </p:cNvPr>
          <p:cNvSpPr>
            <a:spLocks noGrp="1"/>
          </p:cNvSpPr>
          <p:nvPr>
            <p:ph hasCustomPrompt="1" type="ctrTitle"/>
          </p:nvPr>
        </p:nvSpPr>
        <p:spPr>
          <a:xfrm>
            <a:off x="1524000" y="1122363"/>
            <a:ext cx="9144000" cy="2387600"/>
          </a:xfrm>
        </p:spPr>
        <p:txBody>
          <a:bodyPr/>
          <a:lstStyle/>
          <a:p>
            <a:pPr lvl="0" indent="0" marL="0">
              <a:buNone/>
            </a:pPr>
            <a:r>
              <a:rPr/>
              <a:t>Declaración de Arquitectura Migración Funcional SUI, PGN, 2023</a:t>
            </a:r>
          </a:p>
        </p:txBody>
      </p:sp>
      <p:sp>
        <p:nvSpPr>
          <p:cNvPr id="3" name="Subtitle 2">
            <a:extLst>
              <a:ext uri="{FF2B5EF4-FFF2-40B4-BE49-F238E27FC236}">
                <a16:creationId xmlns:a16="http://schemas.microsoft.com/office/drawing/2014/main" id="{89906939-BCC9-B749-9295-75AFE8BEF9D2}"/>
              </a:ext>
            </a:extLst>
          </p:cNvPr>
          <p:cNvSpPr>
            <a:spLocks noGrp="1"/>
          </p:cNvSpPr>
          <p:nvPr>
            <p:ph idx="1" type="subTitle"/>
          </p:nvPr>
        </p:nvSpPr>
        <p:spPr>
          <a:xfrm>
            <a:off x="1524000" y="3602038"/>
            <a:ext cx="9144000" cy="1655762"/>
          </a:xfrm>
        </p:spPr>
        <p:txBody>
          <a:bodyPr/>
          <a:lstStyle/>
          <a:p>
            <a:pPr lvl="0" indent="0" marL="0">
              <a:buNone/>
            </a:pPr>
            <a:r>
              <a:rPr/>
              <a:t/>
            </a:r>
            <a:br/>
            <a:br/>
            <a:r>
              <a:rPr/>
              <a:t>Softgic - PGN</a:t>
            </a:r>
          </a:p>
        </p:txBody>
      </p:sp>
      <p:sp>
        <p:nvSpPr>
          <p:cNvPr id="4" name="Date Placeholder 3">
            <a:extLst>
              <a:ext uri="{FF2B5EF4-FFF2-40B4-BE49-F238E27FC236}">
                <a16:creationId xmlns:a16="http://schemas.microsoft.com/office/drawing/2014/main" id="{3125F094-BCEC-CBD4-0A70-2B806F83DB10}"/>
              </a:ext>
            </a:extLst>
          </p:cNvPr>
          <p:cNvSpPr>
            <a:spLocks noGrp="1"/>
          </p:cNvSpPr>
          <p:nvPr>
            <p:ph idx="10" sz="half" type="dt"/>
          </p:nvPr>
        </p:nvSpPr>
        <p:spPr/>
        <p:txBody>
          <a:bodyPr/>
          <a:lstStyle/>
          <a:p>
            <a:pPr lvl="0" indent="0" marL="0">
              <a:buNone/>
            </a:pPr>
            <a:r>
              <a:rPr/>
              <a:t>Noviembre,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pic>
        <p:nvPicPr>
          <p:cNvPr descr="fig:  images/Migracion.4.CI.png" id="0" name="Picture 1"/>
          <p:cNvPicPr>
            <a:picLocks noGrp="1" noChangeAspect="1"/>
          </p:cNvPicPr>
          <p:nvPr/>
        </p:nvPicPr>
        <p:blipFill>
          <a:blip r:embed="rId2"/>
          <a:stretch>
            <a:fillRect/>
          </a:stretch>
        </p:blipFill>
        <p:spPr bwMode="auto">
          <a:xfrm>
            <a:off x="279400" y="1816100"/>
            <a:ext cx="72517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Migracion.4. CI</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Migracion.4. CI</a:t>
            </a:r>
          </a:p>
          <a:p>
            <a:pPr lvl="0" indent="0" marL="0">
              <a:buNone/>
            </a:pPr>
            <a:r>
              <a:rPr/>
              <a:t>Las cadenas están separadas por tecnologías y plataformas distintas; son independientes y no presentan interbloqueos en cuanto a su ejecución. Pero, requieren administración integral.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pic>
        <p:nvPicPr>
          <p:cNvPr descr="fig:  images/Migracion.5.Licenciamiento.png" id="0" name="Picture 1"/>
          <p:cNvPicPr>
            <a:picLocks noGrp="1" noChangeAspect="1"/>
          </p:cNvPicPr>
          <p:nvPr/>
        </p:nvPicPr>
        <p:blipFill>
          <a:blip r:embed="rId2"/>
          <a:stretch>
            <a:fillRect/>
          </a:stretch>
        </p:blipFill>
        <p:spPr bwMode="auto">
          <a:xfrm>
            <a:off x="2552700" y="1816100"/>
            <a:ext cx="26924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Migracion.5. Licenciamiento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Migracion.5. Licenciamiento</a:t>
            </a:r>
          </a:p>
          <a:p>
            <a:pPr lvl="0" indent="0" marL="0">
              <a:buNone/>
            </a:pPr>
            <a:r>
              <a:rPr/>
              <a:t>Los elementos resaltados de la vista actual requieren modelos de licenciamiento variado, bien sea por usuario, núcleo, despliegue (instalación), o renta por consumo.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Entregables de # Arquitectura de Información (Datos)</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a:t>Diagrama Modelo de Datos Conceptual</a:t>
            </a:r>
          </a:p>
          <a:p>
            <a:pPr lvl="0"/>
            <a:r>
              <a:rPr/>
              <a:t>Diagrama Modelo de Datos Físico (diagramas entidad-relación)</a:t>
            </a:r>
          </a:p>
          <a:p>
            <a:pPr lvl="0"/>
            <a:r>
              <a:rPr/>
              <a:t>Diagrama Modelo de Datos Lógico</a:t>
            </a:r>
          </a:p>
          <a:p>
            <a:pPr lvl="0"/>
            <a:r>
              <a:rPr/>
              <a:t>Documento Diccionarios de Datos</a:t>
            </a:r>
          </a:p>
          <a:p>
            <a:pPr lvl="0"/>
            <a:r>
              <a:rPr/>
              <a:t>Mapa de Información (flujos de información)</a:t>
            </a:r>
          </a:p>
          <a:p>
            <a:pPr lvl="0"/>
            <a:r>
              <a:rPr/>
              <a:t>Modelo Ontológico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pic>
        <p:nvPicPr>
          <p:cNvPr descr="fig:  images/Migracion.2a.a1.DatosInformación.png" id="0" name="Picture 1"/>
          <p:cNvPicPr>
            <a:picLocks noGrp="1" noChangeAspect="1"/>
          </p:cNvPicPr>
          <p:nvPr/>
        </p:nvPicPr>
        <p:blipFill>
          <a:blip r:embed="rId2"/>
          <a:stretch>
            <a:fillRect/>
          </a:stretch>
        </p:blipFill>
        <p:spPr bwMode="auto">
          <a:xfrm>
            <a:off x="342900" y="1816100"/>
            <a:ext cx="71374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Migracion.2a.a1.Datos Información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Migracion.2a.a1.Datos Información</a:t>
            </a:r>
          </a:p>
          <a:p>
            <a:pPr lvl="0" indent="0" marL="0">
              <a:buNone/>
            </a:pPr>
            <a:r>
              <a:rPr/>
              <a:t>Modelo de información. Organización y jerarquía de los grupos de datos (dominios) del SUI Migrado, 2023.</a:t>
            </a:r>
          </a:p>
          <a:p>
            <a:pPr lvl="0" indent="0" marL="0">
              <a:buNone/>
            </a:pPr>
            <a:r>
              <a:rPr/>
              <a:t>Dominios Principales de Información SUI Migrado</a:t>
            </a:r>
          </a:p>
          <a:p>
            <a:pPr lvl="0"/>
            <a:r>
              <a:rPr/>
              <a:t>Dominio común: SIM</a:t>
            </a:r>
          </a:p>
          <a:p>
            <a:pPr lvl="0"/>
            <a:r>
              <a:rPr/>
              <a:t>Dominios individuales</a:t>
            </a:r>
          </a:p>
          <a:p>
            <a:pPr lvl="1"/>
            <a:r>
              <a:rPr/>
              <a:t>Hominis: Planta de personal, Hojas de vida, Seguimiento de desempeño, Carrera administrativa</a:t>
            </a:r>
          </a:p>
          <a:p>
            <a:pPr lvl="1"/>
            <a:r>
              <a:rPr/>
              <a:t>Conjunto de datos Relatoría</a:t>
            </a:r>
          </a:p>
          <a:p>
            <a:pPr lvl="1"/>
            <a:r>
              <a:rPr/>
              <a:t>Control Interno</a:t>
            </a:r>
          </a:p>
          <a:p>
            <a:pPr lvl="1"/>
            <a:r>
              <a:rPr/>
              <a:t>Conciliación Administrativa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pic>
        <p:nvPicPr>
          <p:cNvPr descr="fig:  images/ER-SIU.png" id="0" name="Picture 1"/>
          <p:cNvPicPr>
            <a:picLocks noGrp="1" noChangeAspect="1"/>
          </p:cNvPicPr>
          <p:nvPr/>
        </p:nvPicPr>
        <p:blipFill>
          <a:blip r:embed="rId2"/>
          <a:stretch>
            <a:fillRect/>
          </a:stretch>
        </p:blipFill>
        <p:spPr bwMode="auto">
          <a:xfrm>
            <a:off x="1612900" y="1816100"/>
            <a:ext cx="45974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Migracion.2a.a3. Datos Modelo Físico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Migracion.2a.a3. Datos Modelo Físico</a:t>
            </a:r>
          </a:p>
          <a:p>
            <a:pPr lvl="0" indent="0" marL="0">
              <a:buNone/>
            </a:pPr>
            <a:r>
              <a:rPr/>
              <a:t>Los modelos físicos representados en diagramas entidad - relación (ER) de los módulos SUI Migrado, como Hominis, Control Interno, Relatoría, SIRI, serán entregados como documentos aparte, anexos al documento actual en formato reproducible.</a:t>
            </a:r>
          </a:p>
          <a:p>
            <a:pPr lvl="0" indent="0" marL="0">
              <a:buNone/>
            </a:pPr>
            <a:r>
              <a:rPr/>
              <a:t>El formato reproducible en el que entregamos el modelo físico mediante la herramienta libre Draw.io.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pic>
        <p:nvPicPr>
          <p:cNvPr descr="fig:  images/Migracion.2c1.DatosSIM.png" id="0" name="Picture 1"/>
          <p:cNvPicPr>
            <a:picLocks noGrp="1" noChangeAspect="1"/>
          </p:cNvPicPr>
          <p:nvPr/>
        </p:nvPicPr>
        <p:blipFill>
          <a:blip r:embed="rId2"/>
          <a:stretch>
            <a:fillRect/>
          </a:stretch>
        </p:blipFill>
        <p:spPr bwMode="auto">
          <a:xfrm>
            <a:off x="2184400" y="1816100"/>
            <a:ext cx="34290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Migracion.2c1. Datos SIM</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Migracion.2c1. Datos SIM</a:t>
            </a:r>
          </a:p>
          <a:p>
            <a:pPr lvl="0" indent="0" marL="0">
              <a:buNone/>
            </a:pPr>
            <a:r>
              <a:rPr/>
              <a:t>Identificación de entidades de datos de negocio relacionadas a los módulos SUI Migrado.</a:t>
            </a:r>
          </a:p>
          <a:p>
            <a:pPr lvl="0" indent="0" marL="0">
              <a:buNone/>
            </a:pPr>
            <a:r>
              <a:rPr/>
              <a:t>Las entidades de negocio son tipos de datos internos del SUI consideradas para el manejo del ciclo de vida de los datos.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C5F5-14F3-0D12-9B26-0D0D4412FF50}"/>
              </a:ext>
            </a:extLst>
          </p:cNvPr>
          <p:cNvSpPr>
            <a:spLocks noGrp="1"/>
          </p:cNvSpPr>
          <p:nvPr>
            <p:ph hasCustomPrompt="1" type="title"/>
          </p:nvPr>
        </p:nvSpPr>
        <p:spPr>
          <a:xfrm>
            <a:off x="1918010" y="136525"/>
            <a:ext cx="9435790" cy="544513"/>
          </a:xfrm>
          <a:prstGeom prst="rect">
            <a:avLst/>
          </a:prstGeom>
        </p:spPr>
        <p:txBody>
          <a:bodyPr/>
          <a:lstStyle/>
          <a:p>
            <a:pPr lvl="0" indent="0" marL="0">
              <a:buNone/>
            </a:pPr>
            <a:r>
              <a:rPr/>
              <a:t>Entregables de Arquitectura de Software</a:t>
            </a:r>
          </a:p>
        </p:txBody>
      </p:sp>
      <p:sp>
        <p:nvSpPr>
          <p:cNvPr id="3" name="Content Placeholder 2">
            <a:extLst>
              <a:ext uri="{FF2B5EF4-FFF2-40B4-BE49-F238E27FC236}">
                <a16:creationId xmlns:a16="http://schemas.microsoft.com/office/drawing/2014/main" id="{B1FF7D3E-A41C-CC2F-9F64-74D4ADF46E5F}"/>
              </a:ext>
            </a:extLst>
          </p:cNvPr>
          <p:cNvSpPr>
            <a:spLocks noGrp="1"/>
          </p:cNvSpPr>
          <p:nvPr>
            <p:ph idx="1"/>
          </p:nvPr>
        </p:nvSpPr>
        <p:spPr/>
        <p:txBody>
          <a:bodyPr/>
          <a:lstStyle/>
          <a:p>
            <a:pPr lvl="0"/>
            <a:r>
              <a:rPr/>
              <a:t>Diagrama de Arquitectura de la Solución Propuesta: vista de integración</a:t>
            </a:r>
          </a:p>
          <a:p>
            <a:pPr lvl="0"/>
            <a:r>
              <a:rPr/>
              <a:t>Diagrama de Arquitectura de la solución propuesta: vista física</a:t>
            </a:r>
          </a:p>
          <a:p>
            <a:pPr lvl="0"/>
            <a:r>
              <a:rPr/>
              <a:t>Diagrama de Arquitectura de la Solución Propuesta: motivadores del negocio</a:t>
            </a:r>
          </a:p>
          <a:p>
            <a:pPr lvl="0"/>
            <a:r>
              <a:rPr/>
              <a:t>Diagrama de Arquitectura de la Solución Propuesta: interoperabilidad</a:t>
            </a:r>
          </a:p>
          <a:p>
            <a:pPr lvl="0"/>
            <a:r>
              <a:rPr/>
              <a:t>Diagrama de Arquitectura de la Solución Propuesta: gestión de autenticación, usuarios y roles</a:t>
            </a:r>
          </a:p>
          <a:p>
            <a:pPr lvl="0"/>
            <a:r>
              <a:rPr/>
              <a:t>Diagrama de Clases y Componentes de Solución</a:t>
            </a:r>
          </a:p>
          <a:p>
            <a:pPr lvl="0"/>
            <a:r>
              <a:rPr/>
              <a:t>Diagrama de Arquitectura de Integración Continua, DevOps y Despliegues de Capas</a:t>
            </a:r>
          </a:p>
          <a:p>
            <a:pPr lvl="0"/>
            <a:r>
              <a:rPr/>
              <a:t>Documento de Relación de Tecnologías y Licenciamiento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pic>
        <p:nvPicPr>
          <p:cNvPr descr="fig:  images/Migracion.1a.b.SIUContextoMódulos.png" id="0" name="Picture 1"/>
          <p:cNvPicPr>
            <a:picLocks noGrp="1" noChangeAspect="1"/>
          </p:cNvPicPr>
          <p:nvPr/>
        </p:nvPicPr>
        <p:blipFill>
          <a:blip r:embed="rId2"/>
          <a:stretch>
            <a:fillRect/>
          </a:stretch>
        </p:blipFill>
        <p:spPr bwMode="auto">
          <a:xfrm>
            <a:off x="2362200" y="1816100"/>
            <a:ext cx="30861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Migracion.1a.b.SUI Contexto Módulos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buNone/>
            </a:pPr>
            <a:r>
              <a:rPr/>
              <a:t>La vista presenta en contexto a los módulos SUI migrados e indica los modos de comunicación, sincrónica/asincrónica, que utilizan.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pic>
        <p:nvPicPr>
          <p:cNvPr descr="fig:  images/Lineabase.0.SIUAplicación.Física.png" id="0" name="Picture 1"/>
          <p:cNvPicPr>
            <a:picLocks noGrp="1" noChangeAspect="1"/>
          </p:cNvPicPr>
          <p:nvPr/>
        </p:nvPicPr>
        <p:blipFill>
          <a:blip r:embed="rId2"/>
          <a:stretch>
            <a:fillRect/>
          </a:stretch>
        </p:blipFill>
        <p:spPr bwMode="auto">
          <a:xfrm>
            <a:off x="990600" y="1816100"/>
            <a:ext cx="58420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Lineabase.0.SUI Aplicación. Física</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buNone/>
            </a:pPr>
            <a:r>
              <a:rPr/>
              <a:t>Elementos de infraestructura física (hardware) para la implementación Fase II (presente proyecto) del Sistema de Información Único, SUI de la PGN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pic>
        <p:nvPicPr>
          <p:cNvPr descr="fig:  images/Migracion.1a.a.SIUContextoMódulo.png" id="0" name="Picture 1"/>
          <p:cNvPicPr>
            <a:picLocks noGrp="1" noChangeAspect="1"/>
          </p:cNvPicPr>
          <p:nvPr/>
        </p:nvPicPr>
        <p:blipFill>
          <a:blip r:embed="rId2"/>
          <a:stretch>
            <a:fillRect/>
          </a:stretch>
        </p:blipFill>
        <p:spPr bwMode="auto">
          <a:xfrm>
            <a:off x="927100" y="1816100"/>
            <a:ext cx="59436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Migracion.1a.a.SUI Contexto Módulo</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buNone/>
            </a:pPr>
            <a:r>
              <a:rPr/>
              <a:t>Módulos y submódulos del Sistema Único de Información (SUI) de la PGN. Todos los sistemas de información del SUI separan a los componentes misionales de los utilitarios.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pic>
        <p:nvPicPr>
          <p:cNvPr descr="fig:  images/Migracion.1c.SIUMódulosColaboración.png" id="0" name="Picture 1"/>
          <p:cNvPicPr>
            <a:picLocks noGrp="1" noChangeAspect="1"/>
          </p:cNvPicPr>
          <p:nvPr/>
        </p:nvPicPr>
        <p:blipFill>
          <a:blip r:embed="rId2"/>
          <a:stretch>
            <a:fillRect/>
          </a:stretch>
        </p:blipFill>
        <p:spPr bwMode="auto">
          <a:xfrm>
            <a:off x="1574800" y="1816100"/>
            <a:ext cx="46736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Migracion.1c.SUI Módulos Colaboración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Migracion.1c.SUI Módulos Colaboración</a:t>
            </a:r>
          </a:p>
          <a:p>
            <a:pPr lvl="0" indent="0" marL="0">
              <a:buNone/>
            </a:pPr>
            <a:r>
              <a:rPr/>
              <a:t>Colaboración y comunicación de los componentes internos del SUI mediada por interfaces provistas por el grupo de componentes misionales, PGN SUI: mantener reducido y controlado el número de interfaces.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pic>
        <p:nvPicPr>
          <p:cNvPr descr="fig:  images/Seguridad.2.Lineabase.0.SIUAplicación.png" id="0" name="Picture 1"/>
          <p:cNvPicPr>
            <a:picLocks noGrp="1" noChangeAspect="1"/>
          </p:cNvPicPr>
          <p:nvPr/>
        </p:nvPicPr>
        <p:blipFill>
          <a:blip r:embed="rId2"/>
          <a:stretch>
            <a:fillRect/>
          </a:stretch>
        </p:blipFill>
        <p:spPr bwMode="auto">
          <a:xfrm>
            <a:off x="1244600" y="1816100"/>
            <a:ext cx="53213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Seguridad.2. Lineabase.0.SUI Aplicación</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Lineabase.0.SUI Aplicación</a:t>
            </a:r>
          </a:p>
          <a:p>
            <a:pPr lvl="0" indent="0" marL="0">
              <a:buNone/>
            </a:pPr>
            <a:r>
              <a:rPr/>
              <a:t>Métodos de Seguridad del SUI Migrado</a:t>
            </a:r>
          </a:p>
          <a:p>
            <a:pPr lvl="0"/>
            <a:r>
              <a:rPr/>
              <a:t>Control de acceso y autorización basado en roles (RBAC)</a:t>
            </a:r>
          </a:p>
          <a:p>
            <a:pPr lvl="0"/>
            <a:r>
              <a:rPr/>
              <a:t>Gestión de identidades</a:t>
            </a:r>
          </a:p>
          <a:p>
            <a:pPr lvl="0"/>
            <a:r>
              <a:rPr/>
              <a:t>Aprovisionamiento de Cuentas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pic>
        <p:nvPicPr>
          <p:cNvPr descr="fig:  images/Migracion.1b.1.SIUMódulosComponentes.png" id="0" name="Picture 1"/>
          <p:cNvPicPr>
            <a:picLocks noGrp="1" noChangeAspect="1"/>
          </p:cNvPicPr>
          <p:nvPr/>
        </p:nvPicPr>
        <p:blipFill>
          <a:blip r:embed="rId2"/>
          <a:stretch>
            <a:fillRect/>
          </a:stretch>
        </p:blipFill>
        <p:spPr bwMode="auto">
          <a:xfrm>
            <a:off x="1206500" y="1816100"/>
            <a:ext cx="54102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Migracion.1b.1. SUI Módulos Componentes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Migracion.1b.1. SUI Módulos Componentes</a:t>
            </a:r>
          </a:p>
          <a:p>
            <a:pPr lvl="0" indent="0" marL="0">
              <a:buNone/>
            </a:pPr>
            <a:r>
              <a:rPr/>
              <a:t>Componentes internos de los submódulos del sistema único de información migrado, SUI de PGN. Organización interna de los servicios y paquetes que integran cada submódulo del SUI. Todos los sistemas de información del SUI siguen esta directiva: estarán constituidos por submódulos dispuestos en relación de utilitarios (que sirven) a los componentes misionales del SUI, ubicados en el centro en el diagrama.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pic>
        <p:nvPicPr>
          <p:cNvPr descr="fig:  images/Migracion.1b.3.SIUMódulosClases.png" id="0" name="Picture 1"/>
          <p:cNvPicPr>
            <a:picLocks noGrp="1" noChangeAspect="1"/>
          </p:cNvPicPr>
          <p:nvPr/>
        </p:nvPicPr>
        <p:blipFill>
          <a:blip r:embed="rId2"/>
          <a:stretch>
            <a:fillRect/>
          </a:stretch>
        </p:blipFill>
        <p:spPr bwMode="auto">
          <a:xfrm>
            <a:off x="1651000" y="1816100"/>
            <a:ext cx="4521200" cy="3835400"/>
          </a:xfrm>
          <a:prstGeom prst="rect">
            <a:avLst/>
          </a:prstGeom>
          <a:noFill/>
          <a:ln w="9525">
            <a:noFill/>
            <a:headEnd/>
            <a:tailEnd/>
          </a:ln>
        </p:spPr>
      </p:pic>
      <p:sp>
        <p:nvSpPr>
          <p:cNvPr id="1" name="TextBox 3"/>
          <p:cNvSpPr txBox="1"/>
          <p:nvPr/>
        </p:nvSpPr>
        <p:spPr>
          <a:xfrm>
            <a:off x="203200" y="5651500"/>
            <a:ext cx="7404100" cy="508000"/>
          </a:xfrm>
          <a:prstGeom prst="rect">
            <a:avLst/>
          </a:prstGeom>
          <a:noFill/>
        </p:spPr>
        <p:txBody>
          <a:bodyPr/>
          <a:lstStyle/>
          <a:p>
            <a:pPr lvl="0" indent="0" marL="0" algn="ctr">
              <a:buNone/>
            </a:pPr>
            <a:r>
              <a:rPr/>
              <a:t>Vista. Migracion.1b.3. SUI Módulos Clases</a:t>
            </a:r>
          </a:p>
        </p:txBody>
      </p:sp>
      <p:sp>
        <p:nvSpPr>
          <p:cNvPr id="4" name="Content Placeholder 3">
            <a:extLst>
              <a:ext uri="{FF2B5EF4-FFF2-40B4-BE49-F238E27FC236}">
                <a16:creationId xmlns:a16="http://schemas.microsoft.com/office/drawing/2014/main" id="{0878F77F-FF66-F251-EAC2-F9D7B60D34D6}"/>
              </a:ext>
            </a:extLst>
          </p:cNvPr>
          <p:cNvSpPr>
            <a:spLocks noGrp="1"/>
          </p:cNvSpPr>
          <p:nvPr>
            <p:ph idx="2" sz="half"/>
          </p:nvPr>
        </p:nvSpPr>
        <p:spPr/>
        <p:txBody>
          <a:bodyPr/>
          <a:lstStyle/>
          <a:p>
            <a:pPr lvl="0" indent="0" marL="0">
              <a:spcBef>
                <a:spcPts val="3000"/>
              </a:spcBef>
              <a:buNone/>
            </a:pPr>
            <a:r>
              <a:rPr b="1"/>
              <a:t>Migracion.1b.3. SUI Módulos Clases</a:t>
            </a:r>
          </a:p>
          <a:p>
            <a:pPr lvl="0"/>
            <a:r>
              <a:rPr/>
              <a:t>El diseño actual antepone un servicio como punto de acceso a un caso de uso, de tal forma que este se encarga únicamente (por responsabilidad) de coordinar las entradas y las salidas del caso de uso</a:t>
            </a:r>
          </a:p>
          <a:p>
            <a:pPr lvl="0"/>
            <a:r>
              <a:rPr/>
              <a:t>El modelo propicia la separación de la lógica de aplicación y la lógica de negocio. En este diseño, la primera está encapsulada en el Caso de Uso ejecutable (en el diagrama), mientras que la lógica de negocio lo está en una función de negocio.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Rounded MT Bold</vt:lpstr>
      <vt:lpstr>Bahnschrift Light</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Declaración de Arquitectura Migración Funcional SUI, PGN, 2023</dc:title>
  <dc:creator>Softgic - PGN</dc:creator>
  <cp:keywords/>
  <dcterms:created xsi:type="dcterms:W3CDTF">2023-11-29T19:51:26Z</dcterms:created>
  <dcterms:modified xsi:type="dcterms:W3CDTF">2023-11-29T19:51:26Z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Noviembre, 2023</vt:lpwstr>
  </property>
  <property fmtid="{D5CDD505-2E9C-101B-9397-08002B2CF9AE}" pid="3" name="subtitle">
    <vt:lpwstr/>
  </property>
</Properties>
</file>