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25729"/>
    <p:restoredTop sz="96327"/>
  </p:normalViewPr>
  <p:slideViewPr>
    <p:cSldViewPr snapToGrid="0">
      <p:cViewPr varScale="1">
        <p:scale>
          <a:sx d="100" n="54"/>
          <a:sy d="100" n="54"/>
        </p:scale>
        <p:origin x="224" y="560"/>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06939-BCC9-B749-9295-75AFE8BEF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61838B89-EC29-A46A-A9E2-3FD0529EF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A16F-06BD-D82C-D5A8-09F695AE12D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168698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03B-4D3E-BF0E-86CB-76515110C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DE4D5-5D08-FB41-02E5-006E61CC8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B31-F161-5F82-0748-1C718FD6CC02}"/>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DB6DEBD2-0D5A-1E47-3906-05F097084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E8270-DA4F-66CB-CC95-0F2D21BE17C8}"/>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23492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B66D7-7617-24DB-1616-7A9B18413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CFF3C-0A33-DFC2-6717-86FB536ED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CDBD2-9147-7C85-4BFE-1DDA158579D1}"/>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926EE272-FE27-58CE-0AD8-3AB430C2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42608-01EE-747E-BA85-F1913F5C15D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5824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CC61-6929-EBC1-DBF6-5A29F081939F}"/>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F9F582F2-CE45-6C2F-8722-A0A1C5440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342E-BD4E-3707-28EA-8E8B80ADE7E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3128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BE29-4C2D-7AAB-6ACE-2D013EAC6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9F92F-37A5-3151-A3A5-D9FF31A74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32A5B-908E-21D3-60F4-D58B4C91B4DD}"/>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7C873C71-D7AF-971A-0D9C-4650CF98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CBA31-592C-015C-B42B-BFE3AD3EB8B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7378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8B7FE-8A5B-8415-89A4-40F055D4C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a:xfrm>
            <a:off x="6172200" y="1825625"/>
            <a:ext cx="5181600" cy="4351338"/>
          </a:xfrm>
        </p:spPr>
        <p:txBody>
          <a:bodyPr/>
          <a:lstStyle>
            <a:lvl1pPr>
              <a:defRPr sz="20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D9A5B4E-102B-7943-127C-1B5E42A92933}"/>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6" name="Footer Placeholder 5">
            <a:extLst>
              <a:ext uri="{FF2B5EF4-FFF2-40B4-BE49-F238E27FC236}">
                <a16:creationId xmlns:a16="http://schemas.microsoft.com/office/drawing/2014/main" id="{E4FBA9D1-E526-E64F-8A1E-2232C3A34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994CD-B34E-129B-E495-9BB94CB2C29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7147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99A6-95A2-E0BB-1AE3-A7E450B8968A}"/>
              </a:ext>
            </a:extLst>
          </p:cNvPr>
          <p:cNvSpPr>
            <a:spLocks noGrp="1"/>
          </p:cNvSpPr>
          <p:nvPr>
            <p:ph type="title"/>
          </p:nvPr>
        </p:nvSpPr>
        <p:spPr>
          <a:xfrm>
            <a:off x="1962614" y="365125"/>
            <a:ext cx="939277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E69C782-8C52-87E9-A8B6-2096548EE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C046-A6AC-104D-61A0-C92519F86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8D877-C077-48CF-E223-A03CB997F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0A395-F125-3253-1027-1C90D4E51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109C0-780A-8DFC-2DA1-A5110A5768EA}"/>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8" name="Footer Placeholder 7">
            <a:extLst>
              <a:ext uri="{FF2B5EF4-FFF2-40B4-BE49-F238E27FC236}">
                <a16:creationId xmlns:a16="http://schemas.microsoft.com/office/drawing/2014/main" id="{50A9B83F-0A24-2BDF-AEEE-98D94FAF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F4CD1-7404-E085-C5C5-5DE6BEB99027}"/>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9890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BAE-9F98-0D97-6FCC-293A662C47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EA868-6C0D-5065-54E1-04F1A1250264}"/>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4" name="Footer Placeholder 3">
            <a:extLst>
              <a:ext uri="{FF2B5EF4-FFF2-40B4-BE49-F238E27FC236}">
                <a16:creationId xmlns:a16="http://schemas.microsoft.com/office/drawing/2014/main" id="{8AE02867-3B3F-06B8-D320-61D6C780A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319079-C46A-AF19-4C6E-D449BD6C21CA}"/>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80048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2B0F8-6154-DC90-B25D-696CAFAEF103}"/>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3" name="Footer Placeholder 2">
            <a:extLst>
              <a:ext uri="{FF2B5EF4-FFF2-40B4-BE49-F238E27FC236}">
                <a16:creationId xmlns:a16="http://schemas.microsoft.com/office/drawing/2014/main" id="{FB819280-84B9-685B-2AB6-FB17272F9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49CA3-9658-4463-77CB-124CE82EE445}"/>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40467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EBC-C5A1-0587-774C-974BDD62E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40198-DA0F-2214-1FEC-91C52B1B5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CF194-8870-7777-5567-0A9995AD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E1B18-4D27-8311-A73D-7F278ACCAB3E}"/>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6" name="Footer Placeholder 5">
            <a:extLst>
              <a:ext uri="{FF2B5EF4-FFF2-40B4-BE49-F238E27FC236}">
                <a16:creationId xmlns:a16="http://schemas.microsoft.com/office/drawing/2014/main" id="{6C5F0995-1C2B-511F-845A-E8FAFBBA1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7ADCF-36A8-C41A-B829-7AE4EA12D0A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8872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599A-88E3-1243-3F2C-1D0B65E4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3988E-D4C5-D2FF-D12E-58518E2E4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1500A-AE37-A13F-7846-21135CAC2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C437-8554-D9D3-1E7D-9487EBEEB4E4}"/>
              </a:ext>
            </a:extLst>
          </p:cNvPr>
          <p:cNvSpPr>
            <a:spLocks noGrp="1"/>
          </p:cNvSpPr>
          <p:nvPr>
            <p:ph type="dt" sz="half" idx="10"/>
          </p:nvPr>
        </p:nvSpPr>
        <p:spPr/>
        <p:txBody>
          <a:bodyPr/>
          <a:lstStyle/>
          <a:p>
            <a:fld id="{521F61A1-E152-4A41-9335-275FF01A2F5B}" type="datetimeFigureOut">
              <a:rPr lang="en-US" smtClean="0"/>
              <a:t>11/15/23</a:t>
            </a:fld>
            <a:endParaRPr lang="en-US"/>
          </a:p>
        </p:txBody>
      </p:sp>
      <p:sp>
        <p:nvSpPr>
          <p:cNvPr id="6" name="Footer Placeholder 5">
            <a:extLst>
              <a:ext uri="{FF2B5EF4-FFF2-40B4-BE49-F238E27FC236}">
                <a16:creationId xmlns:a16="http://schemas.microsoft.com/office/drawing/2014/main" id="{ED8CF74B-4DC5-91EC-C05C-9C034FB4C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BDFCC-8383-20EC-6915-D32D83514F7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847868890"/>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B8A23-0C05-4B48-3386-0EC59D1C72BD}"/>
              </a:ext>
            </a:extLst>
          </p:cNvPr>
          <p:cNvSpPr>
            <a:spLocks noGrp="1"/>
          </p:cNvSpPr>
          <p:nvPr>
            <p:ph type="title"/>
          </p:nvPr>
        </p:nvSpPr>
        <p:spPr>
          <a:xfrm>
            <a:off x="1918010" y="365125"/>
            <a:ext cx="943579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901105BC-1BFE-801D-A7F3-9D15BB08DA1E}"/>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0AC6-CBCF-3EF1-384F-43812102C6FF}"/>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521F61A1-E152-4A41-9335-275FF01A2F5B}" type="datetimeFigureOut">
              <a:rPr lang="en-US" smtClean="0"/>
              <a:t>11/15/23</a:t>
            </a:fld>
            <a:endParaRPr lang="en-US"/>
          </a:p>
        </p:txBody>
      </p:sp>
      <p:sp>
        <p:nvSpPr>
          <p:cNvPr id="5" name="Footer Placeholder 4">
            <a:extLst>
              <a:ext uri="{FF2B5EF4-FFF2-40B4-BE49-F238E27FC236}">
                <a16:creationId xmlns:a16="http://schemas.microsoft.com/office/drawing/2014/main" id="{2287B5F0-5133-CF04-5B55-5C464534952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B05027-D10F-4653-BE82-1DA5F74B20B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86C18E9-4DE4-7549-A680-73EFBA2DBFE0}" type="slidenum">
              <a:rPr lang="en-US" smtClean="0"/>
              <a:t>‹#›</a:t>
            </a:fld>
            <a:endParaRPr lang="en-US"/>
          </a:p>
        </p:txBody>
      </p:sp>
    </p:spTree>
    <p:extLst>
      <p:ext uri="{BB962C8B-B14F-4D97-AF65-F5344CB8AC3E}">
        <p14:creationId xmlns:p14="http://schemas.microsoft.com/office/powerpoint/2010/main" val="50873290"/>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89906939-BCC9-B749-9295-75AFE8BEF9D2}"/>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idx="10" sz="half" type="dt"/>
          </p:nvPr>
        </p:nvSpPr>
        <p:spPr/>
        <p:txBody>
          <a:bodyPr/>
          <a:lstStyle/>
          <a:p>
            <a:pPr lvl="0" indent="0" marL="0">
              <a:buNone/>
            </a:pPr>
            <a:r>
              <a:rPr/>
              <a:t>Noviembre,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Integración Continua, DevOps y Despliegues de Capas</a:t>
            </a:r>
          </a:p>
        </p:txBody>
      </p:sp>
      <p:pic>
        <p:nvPicPr>
          <p:cNvPr descr="fig:  images/Migracion.4.CI.png" id="0" name="Picture 1"/>
          <p:cNvPicPr>
            <a:picLocks noGrp="1" noChangeAspect="1"/>
          </p:cNvPicPr>
          <p:nvPr/>
        </p:nvPicPr>
        <p:blipFill>
          <a:blip r:embed="rId2"/>
          <a:stretch>
            <a:fillRect/>
          </a:stretch>
        </p:blipFill>
        <p:spPr bwMode="auto">
          <a:xfrm>
            <a:off x="838200" y="2362200"/>
            <a:ext cx="5181600" cy="27432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Migracion.4. CI</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Migracion.4. CI</a:t>
            </a:r>
          </a:p>
          <a:p>
            <a:pPr lvl="0" indent="0" marL="0">
              <a:buNone/>
            </a:pPr>
            <a:r>
              <a:rPr/>
              <a:t>Las cadenas están separadas por tecnologías y plataformas distintas; son independientes y no presentan interbloqueos en cuanto a su ejecución. Pero, requieren administración integral.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Documento de Relación de Tecnologías y Licenciamiento</a:t>
            </a:r>
          </a:p>
        </p:txBody>
      </p:sp>
      <p:pic>
        <p:nvPicPr>
          <p:cNvPr descr="fig:  images/Migracion.5.Licenciamiento.png" id="0" name="Picture 1"/>
          <p:cNvPicPr>
            <a:picLocks noGrp="1" noChangeAspect="1"/>
          </p:cNvPicPr>
          <p:nvPr/>
        </p:nvPicPr>
        <p:blipFill>
          <a:blip r:embed="rId2"/>
          <a:stretch>
            <a:fillRect/>
          </a:stretch>
        </p:blipFill>
        <p:spPr bwMode="auto">
          <a:xfrm>
            <a:off x="2082800" y="1816100"/>
            <a:ext cx="2692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Migracion.5. Licenciamiento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Migracion.5. Licenciamiento</a:t>
            </a:r>
          </a:p>
          <a:p>
            <a:pPr lvl="0" indent="0" marL="0">
              <a:buNone/>
            </a:pPr>
            <a:r>
              <a:rPr/>
              <a:t>Los elementos resaltados de la vista actual requieren modelos de licenciamiento variado, bien sea por usuario, núcleo, despliegue (instalación), o renta por consumo.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pPr lvl="0" indent="0" marL="0">
              <a:buNone/>
            </a:pPr>
            <a:r>
              <a:rPr/>
              <a:t>Tabla de Contenido</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a:t>Diagrama de Arquitectura de la Solución Propuesta: vista de integración</a:t>
            </a:r>
          </a:p>
          <a:p>
            <a:pPr lvl="0"/>
            <a:r>
              <a:rPr/>
              <a:t>Diagrama de Arquitectura de la solución propuesta: vista física</a:t>
            </a:r>
          </a:p>
          <a:p>
            <a:pPr lvl="0"/>
            <a:r>
              <a:rPr/>
              <a:t>Diagrama de Arquitectura de la Solución Propuesta: motivadores del negocio</a:t>
            </a:r>
          </a:p>
          <a:p>
            <a:pPr lvl="0"/>
            <a:r>
              <a:rPr/>
              <a:t>Diagrama de Arquitectura de la Solución Propuesta: interoperabilidad</a:t>
            </a:r>
          </a:p>
          <a:p>
            <a:pPr lvl="0"/>
            <a:r>
              <a:rPr/>
              <a:t>Diagrama de Arquitectura de la Solución Propuesta: gestión de autenticación, usuarios y roles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vista de integración</a:t>
            </a:r>
          </a:p>
        </p:txBody>
      </p:sp>
      <p:pic>
        <p:nvPicPr>
          <p:cNvPr descr="fig:  images/Migracion.1a.b.SIUContextoMódulos.png" id="0" name="Picture 1"/>
          <p:cNvPicPr>
            <a:picLocks noGrp="1" noChangeAspect="1"/>
          </p:cNvPicPr>
          <p:nvPr/>
        </p:nvPicPr>
        <p:blipFill>
          <a:blip r:embed="rId2"/>
          <a:stretch>
            <a:fillRect/>
          </a:stretch>
        </p:blipFill>
        <p:spPr bwMode="auto">
          <a:xfrm>
            <a:off x="1879600" y="1816100"/>
            <a:ext cx="30861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Migracion.1a.b.SIU Contexto Módulos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Migracion.1a.b.SIU Contexto Módulos</a:t>
            </a:r>
          </a:p>
          <a:p>
            <a:pPr lvl="0" indent="0" marL="0">
              <a:buNone/>
            </a:pPr>
            <a:r>
              <a:rPr/>
              <a:t>La vista presenta en contexto a los módulos SUI migrados e indica los modos de comunicación, sincrónica/asincrónica, que utilizan.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vista física</a:t>
            </a:r>
          </a:p>
        </p:txBody>
      </p:sp>
      <p:pic>
        <p:nvPicPr>
          <p:cNvPr descr="fig:  images/Lineabase.0.SIUAplicación.Física.png" id="0" name="Picture 1"/>
          <p:cNvPicPr>
            <a:picLocks noGrp="1" noChangeAspect="1"/>
          </p:cNvPicPr>
          <p:nvPr/>
        </p:nvPicPr>
        <p:blipFill>
          <a:blip r:embed="rId2"/>
          <a:stretch>
            <a:fillRect/>
          </a:stretch>
        </p:blipFill>
        <p:spPr bwMode="auto">
          <a:xfrm>
            <a:off x="838200" y="2032000"/>
            <a:ext cx="5181600" cy="34036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Lineabase.0.SIU Aplicación. Física</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Lineabase.0.SIU Aplicación. Física</a:t>
            </a:r>
          </a:p>
          <a:p>
            <a:pPr lvl="0" indent="0" marL="0">
              <a:buNone/>
            </a:pPr>
            <a:r>
              <a:rPr/>
              <a:t>Elementos de infraestructura física que soportan a la aplicación Sistema de Información Único, SIU de la PGN. Presentación de componentes de software y hardware requeridos por la implementación de Fase II (presente proyecto).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motivadores del negocio</a:t>
            </a:r>
          </a:p>
        </p:txBody>
      </p:sp>
      <p:pic>
        <p:nvPicPr>
          <p:cNvPr descr="fig:  images/Migracion.1a.a.SIUContextoMódulo.png" id="0" name="Picture 1"/>
          <p:cNvPicPr>
            <a:picLocks noGrp="1" noChangeAspect="1"/>
          </p:cNvPicPr>
          <p:nvPr/>
        </p:nvPicPr>
        <p:blipFill>
          <a:blip r:embed="rId2"/>
          <a:stretch>
            <a:fillRect/>
          </a:stretch>
        </p:blipFill>
        <p:spPr bwMode="auto">
          <a:xfrm>
            <a:off x="838200" y="2057400"/>
            <a:ext cx="5181600" cy="33401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Migracion.1a.a.SIU Contexto Módulo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Migracion.1a.a.SIU Contexto Módulo</a:t>
            </a:r>
          </a:p>
          <a:p>
            <a:pPr lvl="0" indent="0" marL="0">
              <a:buNone/>
            </a:pPr>
            <a:r>
              <a:rPr/>
              <a:t>Módulos y submódulos del Sistema Único de Información (SUI) de la PGN. Todos los sistemas de información del SUI siguen la directiva de separar a los componentes misionales de los utilitarios.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interoperabilidad</a:t>
            </a:r>
          </a:p>
        </p:txBody>
      </p:sp>
      <p:pic>
        <p:nvPicPr>
          <p:cNvPr descr="fig:  images/Migracion.1c.SIUMódulosColaboración.png" id="0" name="Picture 1"/>
          <p:cNvPicPr>
            <a:picLocks noGrp="1" noChangeAspect="1"/>
          </p:cNvPicPr>
          <p:nvPr/>
        </p:nvPicPr>
        <p:blipFill>
          <a:blip r:embed="rId2"/>
          <a:stretch>
            <a:fillRect/>
          </a:stretch>
        </p:blipFill>
        <p:spPr bwMode="auto">
          <a:xfrm>
            <a:off x="1092200" y="1816100"/>
            <a:ext cx="46736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Migracion.1c.SIU Módulos Colaboración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Migracion.1c.SIU Módulos Colaboración</a:t>
            </a:r>
          </a:p>
          <a:p>
            <a:pPr lvl="0" indent="0" marL="0">
              <a:buNone/>
            </a:pPr>
            <a:r>
              <a:rPr/>
              <a:t>Colaboración y comunicación de los componentes internos del SUI mediada por interfaces provistas por el grupo de componentes misionales, PGN SUI: mantener reducido y controlado el número de interfaces.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gestión de autenticación, usuarios y roles</a:t>
            </a:r>
          </a:p>
        </p:txBody>
      </p:sp>
      <p:pic>
        <p:nvPicPr>
          <p:cNvPr descr="fig:  images/Seguridad.2.Lineabase.0.SIUAplicación.png" id="0" name="Picture 1"/>
          <p:cNvPicPr>
            <a:picLocks noGrp="1" noChangeAspect="1"/>
          </p:cNvPicPr>
          <p:nvPr/>
        </p:nvPicPr>
        <p:blipFill>
          <a:blip r:embed="rId2"/>
          <a:stretch>
            <a:fillRect/>
          </a:stretch>
        </p:blipFill>
        <p:spPr bwMode="auto">
          <a:xfrm>
            <a:off x="838200" y="1866900"/>
            <a:ext cx="5181600" cy="37338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Seguridad.2. Lineabase.0.SIU Aplicación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Lineabase.0.SIU Aplicación</a:t>
            </a:r>
          </a:p>
          <a:p>
            <a:pPr lvl="0" indent="0" marL="0">
              <a:buNone/>
            </a:pPr>
            <a:r>
              <a:rPr/>
              <a:t>Métodos de Seguridad del SIU Migrado</a:t>
            </a:r>
          </a:p>
          <a:p>
            <a:pPr lvl="0"/>
            <a:r>
              <a:rPr/>
              <a:t>Control de acceso y autorización basado en roles (RBAC)</a:t>
            </a:r>
          </a:p>
          <a:p>
            <a:pPr lvl="0"/>
            <a:r>
              <a:rPr/>
              <a:t>Gestión de identidades</a:t>
            </a:r>
          </a:p>
          <a:p>
            <a:pPr lvl="0"/>
            <a:r>
              <a:rPr/>
              <a:t>Aprovisionamiento de Cuentas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Clases y Componentes de Solución (a)</a:t>
            </a:r>
          </a:p>
        </p:txBody>
      </p:sp>
      <p:pic>
        <p:nvPicPr>
          <p:cNvPr descr="fig:  images/Migracion.1b.1.SIUMódulosComponentes.png" id="0" name="Picture 1"/>
          <p:cNvPicPr>
            <a:picLocks noGrp="1" noChangeAspect="1"/>
          </p:cNvPicPr>
          <p:nvPr/>
        </p:nvPicPr>
        <p:blipFill>
          <a:blip r:embed="rId2"/>
          <a:stretch>
            <a:fillRect/>
          </a:stretch>
        </p:blipFill>
        <p:spPr bwMode="auto">
          <a:xfrm>
            <a:off x="838200" y="1892300"/>
            <a:ext cx="5181600" cy="3670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Migracion.1b.1. SIU Módulos Componentes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Migracion.1b.1. SIU Módulos Componentes</a:t>
            </a:r>
          </a:p>
          <a:p>
            <a:pPr lvl="0" indent="0" marL="0">
              <a:buNone/>
            </a:pPr>
            <a:r>
              <a:rP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Clases y Componentes de Solución</a:t>
            </a:r>
          </a:p>
        </p:txBody>
      </p:sp>
      <p:pic>
        <p:nvPicPr>
          <p:cNvPr descr="fig:  images/Migracion.1b.3.SIUMódulosClases.png" id="0" name="Picture 1"/>
          <p:cNvPicPr>
            <a:picLocks noGrp="1" noChangeAspect="1"/>
          </p:cNvPicPr>
          <p:nvPr/>
        </p:nvPicPr>
        <p:blipFill>
          <a:blip r:embed="rId2"/>
          <a:stretch>
            <a:fillRect/>
          </a:stretch>
        </p:blipFill>
        <p:spPr bwMode="auto">
          <a:xfrm>
            <a:off x="1168400" y="1816100"/>
            <a:ext cx="45212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Migracion.1b.3. SIU Módulos Clases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Migracion.1b.3. SIU Módulos Clases</a:t>
            </a:r>
          </a:p>
          <a:p>
            <a:pPr lvl="0"/>
            <a:r>
              <a:rPr/>
              <a:t>El diseño actual antepone un servicio como punto de acceso a un caso de uso, de tal forma que este se encarga únicamente (por responsabilidad) de coordinar las entradas y las salidas del caso de uso</a:t>
            </a:r>
          </a:p>
          <a:p>
            <a:pPr lvl="0"/>
            <a:r>
              <a:rP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2023-11-15T19:15:02Z</dcterms:created>
  <dcterms:modified xsi:type="dcterms:W3CDTF">2023-11-15T19:15:02Z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