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89"/>
    <p:restoredTop sz="96327"/>
  </p:normalViewPr>
  <p:slideViewPr>
    <p:cSldViewPr snapToGrid="0">
      <p:cViewPr>
        <p:scale>
          <a:sx n="91" d="100"/>
          <a:sy n="91" d="100"/>
        </p:scale>
        <p:origin x="-19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88B3-624D-043A-2B81-8795DCEB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kumimoji="0" lang="es-ES_tradnl" sz="4000" b="0" i="0" u="none" strike="noStrike" kern="1200" cap="none" spc="0" normalizeH="0" baseline="0" dirty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841F2-4AC3-B21F-2709-BDD2BBF90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5431-DF96-B33E-5F94-F3E29880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9845-21CC-7B50-1D35-0476CA16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46FF-498A-4003-C246-0F187D50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CuadroTexto 1">
            <a:extLst>
              <a:ext uri="{FF2B5EF4-FFF2-40B4-BE49-F238E27FC236}">
                <a16:creationId xmlns:a16="http://schemas.microsoft.com/office/drawing/2014/main" id="{E3B822DA-C428-6BBB-9F46-9CEC620F177D}"/>
              </a:ext>
            </a:extLst>
          </p:cNvPr>
          <p:cNvSpPr txBox="1"/>
          <p:nvPr userDrawn="1"/>
        </p:nvSpPr>
        <p:spPr>
          <a:xfrm>
            <a:off x="838200" y="6048573"/>
            <a:ext cx="1872208" cy="30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s-CO" dirty="0"/>
              <a:t>FT-121-OP V.3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259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3287-A564-CB54-AFD1-E67A0CAA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378D9-A55E-0314-B160-8FAD77049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240C0-8A84-97F9-EB63-A6BABD1A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18837-93D3-99B3-C42C-6F0AA77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02106-EE43-6605-F437-DB1A2D48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F2BC2-72FC-94F8-745A-3E7ACECB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16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242B-CF76-74C1-94DC-2307558C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A230B-77FE-2CC4-0C33-231934349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F186-99C3-94B1-355C-EC6ADB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FE5FF-880B-CF2A-D0F8-B37BA03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6CA1-A638-B3E3-A4E1-E8F9045E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29CDE70E-0C5A-939A-ABED-23A3A539B1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3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126F4-D877-1025-4F83-5EE90D537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E9A97-57AE-0285-2C76-19F529138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C35C-5B7B-C00C-3C61-3F98E32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7977-3294-4882-4894-80293E81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6DC0-AED1-AF1A-1557-EA5E8D4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978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5C8-FAC5-C096-F0F7-9235C6B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827E-2FAC-935D-C318-C00D054B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B923-6147-37CD-4229-27E5201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FB9A-3778-F9F1-E3DB-2932FB82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0004-CA6A-831B-38FE-A17D8638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08837630-1E38-046F-A401-9257C2E3BDBC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2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E2EC44-D236-4948-B6BA-26297009E8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FB0C9ED-4275-4C21-9166-A954BBE6C380}"/>
              </a:ext>
            </a:extLst>
          </p:cNvPr>
          <p:cNvSpPr/>
          <p:nvPr/>
        </p:nvSpPr>
        <p:spPr>
          <a:xfrm>
            <a:off x="0" y="0"/>
            <a:ext cx="4906046" cy="68580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325A13-9F4F-4A4D-B702-1625058DA810}"/>
              </a:ext>
            </a:extLst>
          </p:cNvPr>
          <p:cNvSpPr/>
          <p:nvPr/>
        </p:nvSpPr>
        <p:spPr>
          <a:xfrm>
            <a:off x="0" y="3413126"/>
            <a:ext cx="3656180" cy="3444875"/>
          </a:xfrm>
          <a:custGeom>
            <a:avLst/>
            <a:gdLst>
              <a:gd name="connsiteX0" fmla="*/ 3548079 w 3656180"/>
              <a:gd name="connsiteY0" fmla="*/ 3397376 h 3444875"/>
              <a:gd name="connsiteX1" fmla="*/ 3532636 w 3656180"/>
              <a:gd name="connsiteY1" fmla="*/ 3444875 h 3444875"/>
              <a:gd name="connsiteX2" fmla="*/ 3498557 w 3656180"/>
              <a:gd name="connsiteY2" fmla="*/ 3444875 h 3444875"/>
              <a:gd name="connsiteX3" fmla="*/ 3632186 w 3656180"/>
              <a:gd name="connsiteY3" fmla="*/ 3005171 h 3444875"/>
              <a:gd name="connsiteX4" fmla="*/ 3619689 w 3656180"/>
              <a:gd name="connsiteY4" fmla="*/ 3087624 h 3444875"/>
              <a:gd name="connsiteX5" fmla="*/ 3274274 w 3656180"/>
              <a:gd name="connsiteY5" fmla="*/ 3444875 h 3444875"/>
              <a:gd name="connsiteX6" fmla="*/ 3173756 w 3656180"/>
              <a:gd name="connsiteY6" fmla="*/ 3444875 h 3444875"/>
              <a:gd name="connsiteX7" fmla="*/ 3656180 w 3656180"/>
              <a:gd name="connsiteY7" fmla="*/ 2670622 h 3444875"/>
              <a:gd name="connsiteX8" fmla="*/ 3655079 w 3656180"/>
              <a:gd name="connsiteY8" fmla="*/ 2727515 h 3444875"/>
              <a:gd name="connsiteX9" fmla="*/ 2961486 w 3656180"/>
              <a:gd name="connsiteY9" fmla="*/ 3444875 h 3444875"/>
              <a:gd name="connsiteX10" fmla="*/ 2848952 w 3656180"/>
              <a:gd name="connsiteY10" fmla="*/ 3444875 h 3444875"/>
              <a:gd name="connsiteX11" fmla="*/ 3642163 w 3656180"/>
              <a:gd name="connsiteY11" fmla="*/ 2372524 h 3444875"/>
              <a:gd name="connsiteX12" fmla="*/ 3646069 w 3656180"/>
              <a:gd name="connsiteY12" fmla="*/ 2413324 h 3444875"/>
              <a:gd name="connsiteX13" fmla="*/ 2648697 w 3656180"/>
              <a:gd name="connsiteY13" fmla="*/ 3444875 h 3444875"/>
              <a:gd name="connsiteX14" fmla="*/ 2524143 w 3656180"/>
              <a:gd name="connsiteY14" fmla="*/ 3444875 h 3444875"/>
              <a:gd name="connsiteX15" fmla="*/ 3599765 w 3656180"/>
              <a:gd name="connsiteY15" fmla="*/ 2101653 h 3444875"/>
              <a:gd name="connsiteX16" fmla="*/ 3605841 w 3656180"/>
              <a:gd name="connsiteY16" fmla="*/ 2131427 h 3444875"/>
              <a:gd name="connsiteX17" fmla="*/ 2335906 w 3656180"/>
              <a:gd name="connsiteY17" fmla="*/ 3444875 h 3444875"/>
              <a:gd name="connsiteX18" fmla="*/ 2199336 w 3656180"/>
              <a:gd name="connsiteY18" fmla="*/ 3444875 h 3444875"/>
              <a:gd name="connsiteX19" fmla="*/ 3534501 w 3656180"/>
              <a:gd name="connsiteY19" fmla="*/ 1852715 h 3444875"/>
              <a:gd name="connsiteX20" fmla="*/ 3541305 w 3656180"/>
              <a:gd name="connsiteY20" fmla="*/ 1874665 h 3444875"/>
              <a:gd name="connsiteX21" fmla="*/ 2023117 w 3656180"/>
              <a:gd name="connsiteY21" fmla="*/ 3444875 h 3444875"/>
              <a:gd name="connsiteX22" fmla="*/ 1874535 w 3656180"/>
              <a:gd name="connsiteY22" fmla="*/ 3444875 h 3444875"/>
              <a:gd name="connsiteX23" fmla="*/ 3449800 w 3656180"/>
              <a:gd name="connsiteY23" fmla="*/ 1622417 h 3444875"/>
              <a:gd name="connsiteX24" fmla="*/ 3456617 w 3656180"/>
              <a:gd name="connsiteY24" fmla="*/ 1638749 h 3444875"/>
              <a:gd name="connsiteX25" fmla="*/ 1710333 w 3656180"/>
              <a:gd name="connsiteY25" fmla="*/ 3444875 h 3444875"/>
              <a:gd name="connsiteX26" fmla="*/ 1549729 w 3656180"/>
              <a:gd name="connsiteY26" fmla="*/ 3444875 h 3444875"/>
              <a:gd name="connsiteX27" fmla="*/ 3347982 w 3656180"/>
              <a:gd name="connsiteY27" fmla="*/ 1408540 h 3444875"/>
              <a:gd name="connsiteX28" fmla="*/ 3354494 w 3656180"/>
              <a:gd name="connsiteY28" fmla="*/ 1420867 h 3444875"/>
              <a:gd name="connsiteX29" fmla="*/ 1397545 w 3656180"/>
              <a:gd name="connsiteY29" fmla="*/ 3444875 h 3444875"/>
              <a:gd name="connsiteX30" fmla="*/ 1224922 w 3656180"/>
              <a:gd name="connsiteY30" fmla="*/ 3444875 h 3444875"/>
              <a:gd name="connsiteX31" fmla="*/ 3230590 w 3656180"/>
              <a:gd name="connsiteY31" fmla="*/ 1209610 h 3444875"/>
              <a:gd name="connsiteX32" fmla="*/ 3236787 w 3656180"/>
              <a:gd name="connsiteY32" fmla="*/ 1219113 h 3444875"/>
              <a:gd name="connsiteX33" fmla="*/ 1084761 w 3656180"/>
              <a:gd name="connsiteY33" fmla="*/ 3444875 h 3444875"/>
              <a:gd name="connsiteX34" fmla="*/ 900119 w 3656180"/>
              <a:gd name="connsiteY34" fmla="*/ 3444875 h 3444875"/>
              <a:gd name="connsiteX35" fmla="*/ 3098633 w 3656180"/>
              <a:gd name="connsiteY35" fmla="*/ 1024630 h 3444875"/>
              <a:gd name="connsiteX36" fmla="*/ 3104614 w 3656180"/>
              <a:gd name="connsiteY36" fmla="*/ 1032303 h 3444875"/>
              <a:gd name="connsiteX37" fmla="*/ 771968 w 3656180"/>
              <a:gd name="connsiteY37" fmla="*/ 3444875 h 3444875"/>
              <a:gd name="connsiteX38" fmla="*/ 575311 w 3656180"/>
              <a:gd name="connsiteY38" fmla="*/ 3444875 h 3444875"/>
              <a:gd name="connsiteX39" fmla="*/ 2952730 w 3656180"/>
              <a:gd name="connsiteY39" fmla="*/ 853035 h 3444875"/>
              <a:gd name="connsiteX40" fmla="*/ 2958798 w 3656180"/>
              <a:gd name="connsiteY40" fmla="*/ 859603 h 3444875"/>
              <a:gd name="connsiteX41" fmla="*/ 459182 w 3656180"/>
              <a:gd name="connsiteY41" fmla="*/ 3444875 h 3444875"/>
              <a:gd name="connsiteX42" fmla="*/ 250505 w 3656180"/>
              <a:gd name="connsiteY42" fmla="*/ 3444875 h 3444875"/>
              <a:gd name="connsiteX43" fmla="*/ 2793131 w 3656180"/>
              <a:gd name="connsiteY43" fmla="*/ 694585 h 3444875"/>
              <a:gd name="connsiteX44" fmla="*/ 2799725 w 3656180"/>
              <a:gd name="connsiteY44" fmla="*/ 700629 h 3444875"/>
              <a:gd name="connsiteX45" fmla="*/ 146395 w 3656180"/>
              <a:gd name="connsiteY45" fmla="*/ 3444875 h 3444875"/>
              <a:gd name="connsiteX46" fmla="*/ 0 w 3656180"/>
              <a:gd name="connsiteY46" fmla="*/ 3444875 h 3444875"/>
              <a:gd name="connsiteX47" fmla="*/ 0 w 3656180"/>
              <a:gd name="connsiteY47" fmla="*/ 3373614 h 3444875"/>
              <a:gd name="connsiteX48" fmla="*/ 2619730 w 3656180"/>
              <a:gd name="connsiteY48" fmla="*/ 549358 h 3444875"/>
              <a:gd name="connsiteX49" fmla="*/ 2627431 w 3656180"/>
              <a:gd name="connsiteY49" fmla="*/ 555312 h 3444875"/>
              <a:gd name="connsiteX50" fmla="*/ 0 w 3656180"/>
              <a:gd name="connsiteY50" fmla="*/ 3272777 h 3444875"/>
              <a:gd name="connsiteX51" fmla="*/ 0 w 3656180"/>
              <a:gd name="connsiteY51" fmla="*/ 3062073 h 3444875"/>
              <a:gd name="connsiteX52" fmla="*/ 2432170 w 3656180"/>
              <a:gd name="connsiteY52" fmla="*/ 417720 h 3444875"/>
              <a:gd name="connsiteX53" fmla="*/ 2441711 w 3656180"/>
              <a:gd name="connsiteY53" fmla="*/ 423891 h 3444875"/>
              <a:gd name="connsiteX54" fmla="*/ 0 w 3656180"/>
              <a:gd name="connsiteY54" fmla="*/ 2949268 h 3444875"/>
              <a:gd name="connsiteX55" fmla="*/ 0 w 3656180"/>
              <a:gd name="connsiteY55" fmla="*/ 2750542 h 3444875"/>
              <a:gd name="connsiteX56" fmla="*/ 2229608 w 3656180"/>
              <a:gd name="connsiteY56" fmla="*/ 300471 h 3444875"/>
              <a:gd name="connsiteX57" fmla="*/ 2241987 w 3656180"/>
              <a:gd name="connsiteY57" fmla="*/ 306955 h 3444875"/>
              <a:gd name="connsiteX58" fmla="*/ 0 w 3656180"/>
              <a:gd name="connsiteY58" fmla="*/ 2625766 h 3444875"/>
              <a:gd name="connsiteX59" fmla="*/ 0 w 3656180"/>
              <a:gd name="connsiteY59" fmla="*/ 2438996 h 3444875"/>
              <a:gd name="connsiteX60" fmla="*/ 2010843 w 3656180"/>
              <a:gd name="connsiteY60" fmla="*/ 198759 h 3444875"/>
              <a:gd name="connsiteX61" fmla="*/ 2027243 w 3656180"/>
              <a:gd name="connsiteY61" fmla="*/ 205550 h 3444875"/>
              <a:gd name="connsiteX62" fmla="*/ 0 w 3656180"/>
              <a:gd name="connsiteY62" fmla="*/ 2302258 h 3444875"/>
              <a:gd name="connsiteX63" fmla="*/ 0 w 3656180"/>
              <a:gd name="connsiteY63" fmla="*/ 2127460 h 3444875"/>
              <a:gd name="connsiteX64" fmla="*/ 1773991 w 3656180"/>
              <a:gd name="connsiteY64" fmla="*/ 114408 h 3444875"/>
              <a:gd name="connsiteX65" fmla="*/ 1796028 w 3656180"/>
              <a:gd name="connsiteY65" fmla="*/ 121185 h 3444875"/>
              <a:gd name="connsiteX66" fmla="*/ 0 w 3656180"/>
              <a:gd name="connsiteY66" fmla="*/ 1978755 h 3444875"/>
              <a:gd name="connsiteX67" fmla="*/ 0 w 3656180"/>
              <a:gd name="connsiteY67" fmla="*/ 1815934 h 3444875"/>
              <a:gd name="connsiteX68" fmla="*/ 245157 w 3656180"/>
              <a:gd name="connsiteY68" fmla="*/ 107669 h 3444875"/>
              <a:gd name="connsiteX69" fmla="*/ 0 w 3656180"/>
              <a:gd name="connsiteY69" fmla="*/ 361226 h 3444875"/>
              <a:gd name="connsiteX70" fmla="*/ 0 w 3656180"/>
              <a:gd name="connsiteY70" fmla="*/ 258242 h 3444875"/>
              <a:gd name="connsiteX71" fmla="*/ 112323 w 3656180"/>
              <a:gd name="connsiteY71" fmla="*/ 150509 h 3444875"/>
              <a:gd name="connsiteX72" fmla="*/ 245157 w 3656180"/>
              <a:gd name="connsiteY72" fmla="*/ 107669 h 3444875"/>
              <a:gd name="connsiteX73" fmla="*/ 1516194 w 3656180"/>
              <a:gd name="connsiteY73" fmla="*/ 50130 h 3444875"/>
              <a:gd name="connsiteX74" fmla="*/ 1546086 w 3656180"/>
              <a:gd name="connsiteY74" fmla="*/ 56182 h 3444875"/>
              <a:gd name="connsiteX75" fmla="*/ 0 w 3656180"/>
              <a:gd name="connsiteY75" fmla="*/ 1655245 h 3444875"/>
              <a:gd name="connsiteX76" fmla="*/ 0 w 3656180"/>
              <a:gd name="connsiteY76" fmla="*/ 1504390 h 3444875"/>
              <a:gd name="connsiteX77" fmla="*/ 638934 w 3656180"/>
              <a:gd name="connsiteY77" fmla="*/ 23899 h 3444875"/>
              <a:gd name="connsiteX78" fmla="*/ 0 w 3656180"/>
              <a:gd name="connsiteY78" fmla="*/ 684727 h 3444875"/>
              <a:gd name="connsiteX79" fmla="*/ 0 w 3656180"/>
              <a:gd name="connsiteY79" fmla="*/ 569779 h 3444875"/>
              <a:gd name="connsiteX80" fmla="*/ 556153 w 3656180"/>
              <a:gd name="connsiteY80" fmla="*/ 36345 h 3444875"/>
              <a:gd name="connsiteX81" fmla="*/ 638934 w 3656180"/>
              <a:gd name="connsiteY81" fmla="*/ 23899 h 3444875"/>
              <a:gd name="connsiteX82" fmla="*/ 1233160 w 3656180"/>
              <a:gd name="connsiteY82" fmla="*/ 10073 h 3444875"/>
              <a:gd name="connsiteX83" fmla="*/ 1274124 w 3656180"/>
              <a:gd name="connsiteY83" fmla="*/ 13967 h 3444875"/>
              <a:gd name="connsiteX84" fmla="*/ 0 w 3656180"/>
              <a:gd name="connsiteY84" fmla="*/ 1331746 h 3444875"/>
              <a:gd name="connsiteX85" fmla="*/ 0 w 3656180"/>
              <a:gd name="connsiteY85" fmla="*/ 1192857 h 3444875"/>
              <a:gd name="connsiteX86" fmla="*/ 974826 w 3656180"/>
              <a:gd name="connsiteY86" fmla="*/ 0 h 3444875"/>
              <a:gd name="connsiteX87" fmla="*/ 0 w 3656180"/>
              <a:gd name="connsiteY87" fmla="*/ 1008229 h 3444875"/>
              <a:gd name="connsiteX88" fmla="*/ 0 w 3656180"/>
              <a:gd name="connsiteY88" fmla="*/ 881312 h 3444875"/>
              <a:gd name="connsiteX89" fmla="*/ 917705 w 3656180"/>
              <a:gd name="connsiteY89" fmla="*/ 1092 h 3444875"/>
              <a:gd name="connsiteX90" fmla="*/ 974826 w 3656180"/>
              <a:gd name="connsiteY90" fmla="*/ 0 h 344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656180" h="3444875">
                <a:moveTo>
                  <a:pt x="3548079" y="3397376"/>
                </a:moveTo>
                <a:lnTo>
                  <a:pt x="3532636" y="3444875"/>
                </a:lnTo>
                <a:lnTo>
                  <a:pt x="3498557" y="3444875"/>
                </a:lnTo>
                <a:close/>
                <a:moveTo>
                  <a:pt x="3632186" y="3005171"/>
                </a:moveTo>
                <a:cubicBezTo>
                  <a:pt x="3628435" y="3032792"/>
                  <a:pt x="3624288" y="3060280"/>
                  <a:pt x="3619689" y="3087624"/>
                </a:cubicBezTo>
                <a:lnTo>
                  <a:pt x="3274274" y="3444875"/>
                </a:lnTo>
                <a:lnTo>
                  <a:pt x="3173756" y="3444875"/>
                </a:lnTo>
                <a:close/>
                <a:moveTo>
                  <a:pt x="3656180" y="2670622"/>
                </a:moveTo>
                <a:cubicBezTo>
                  <a:pt x="3656017" y="2689636"/>
                  <a:pt x="3655640" y="2708599"/>
                  <a:pt x="3655079" y="2727515"/>
                </a:cubicBezTo>
                <a:lnTo>
                  <a:pt x="2961486" y="3444875"/>
                </a:lnTo>
                <a:lnTo>
                  <a:pt x="2848952" y="3444875"/>
                </a:lnTo>
                <a:close/>
                <a:moveTo>
                  <a:pt x="3642163" y="2372524"/>
                </a:moveTo>
                <a:cubicBezTo>
                  <a:pt x="3643564" y="2386091"/>
                  <a:pt x="3644870" y="2399697"/>
                  <a:pt x="3646069" y="2413324"/>
                </a:cubicBezTo>
                <a:lnTo>
                  <a:pt x="2648697" y="3444875"/>
                </a:lnTo>
                <a:lnTo>
                  <a:pt x="2524143" y="3444875"/>
                </a:lnTo>
                <a:close/>
                <a:moveTo>
                  <a:pt x="3599765" y="2101653"/>
                </a:moveTo>
                <a:cubicBezTo>
                  <a:pt x="3601845" y="2111561"/>
                  <a:pt x="3603870" y="2121482"/>
                  <a:pt x="3605841" y="2131427"/>
                </a:cubicBezTo>
                <a:lnTo>
                  <a:pt x="2335906" y="3444875"/>
                </a:lnTo>
                <a:lnTo>
                  <a:pt x="2199336" y="3444875"/>
                </a:lnTo>
                <a:close/>
                <a:moveTo>
                  <a:pt x="3534501" y="1852715"/>
                </a:moveTo>
                <a:cubicBezTo>
                  <a:pt x="3536804" y="1860014"/>
                  <a:pt x="3539064" y="1867336"/>
                  <a:pt x="3541305" y="1874665"/>
                </a:cubicBezTo>
                <a:lnTo>
                  <a:pt x="2023117" y="3444875"/>
                </a:lnTo>
                <a:lnTo>
                  <a:pt x="1874535" y="3444875"/>
                </a:lnTo>
                <a:close/>
                <a:moveTo>
                  <a:pt x="3449800" y="1622417"/>
                </a:moveTo>
                <a:cubicBezTo>
                  <a:pt x="3452095" y="1627850"/>
                  <a:pt x="3454360" y="1633297"/>
                  <a:pt x="3456617" y="1638749"/>
                </a:cubicBezTo>
                <a:lnTo>
                  <a:pt x="1710333" y="3444875"/>
                </a:lnTo>
                <a:lnTo>
                  <a:pt x="1549729" y="3444875"/>
                </a:lnTo>
                <a:close/>
                <a:moveTo>
                  <a:pt x="3347982" y="1408540"/>
                </a:moveTo>
                <a:cubicBezTo>
                  <a:pt x="3350165" y="1412642"/>
                  <a:pt x="3352333" y="1416750"/>
                  <a:pt x="3354494" y="1420867"/>
                </a:cubicBezTo>
                <a:lnTo>
                  <a:pt x="1397545" y="3444875"/>
                </a:lnTo>
                <a:lnTo>
                  <a:pt x="1224922" y="3444875"/>
                </a:lnTo>
                <a:close/>
                <a:moveTo>
                  <a:pt x="3230590" y="1209610"/>
                </a:moveTo>
                <a:cubicBezTo>
                  <a:pt x="3232651" y="1212778"/>
                  <a:pt x="3234739" y="1215930"/>
                  <a:pt x="3236787" y="1219113"/>
                </a:cubicBezTo>
                <a:lnTo>
                  <a:pt x="1084761" y="3444875"/>
                </a:lnTo>
                <a:lnTo>
                  <a:pt x="900119" y="3444875"/>
                </a:lnTo>
                <a:close/>
                <a:moveTo>
                  <a:pt x="3098633" y="1024630"/>
                </a:moveTo>
                <a:cubicBezTo>
                  <a:pt x="3100632" y="1027185"/>
                  <a:pt x="3102632" y="1029740"/>
                  <a:pt x="3104614" y="1032303"/>
                </a:cubicBezTo>
                <a:lnTo>
                  <a:pt x="771968" y="3444875"/>
                </a:lnTo>
                <a:lnTo>
                  <a:pt x="575311" y="3444875"/>
                </a:lnTo>
                <a:close/>
                <a:moveTo>
                  <a:pt x="2952730" y="853035"/>
                </a:moveTo>
                <a:cubicBezTo>
                  <a:pt x="2954755" y="855216"/>
                  <a:pt x="2956784" y="857404"/>
                  <a:pt x="2958798" y="859603"/>
                </a:cubicBezTo>
                <a:lnTo>
                  <a:pt x="459182" y="3444875"/>
                </a:lnTo>
                <a:lnTo>
                  <a:pt x="250505" y="3444875"/>
                </a:lnTo>
                <a:close/>
                <a:moveTo>
                  <a:pt x="2793131" y="694585"/>
                </a:moveTo>
                <a:cubicBezTo>
                  <a:pt x="2795331" y="696594"/>
                  <a:pt x="2797525" y="698612"/>
                  <a:pt x="2799725" y="700629"/>
                </a:cubicBezTo>
                <a:lnTo>
                  <a:pt x="146395" y="3444875"/>
                </a:lnTo>
                <a:lnTo>
                  <a:pt x="0" y="3444875"/>
                </a:lnTo>
                <a:lnTo>
                  <a:pt x="0" y="3373614"/>
                </a:lnTo>
                <a:close/>
                <a:moveTo>
                  <a:pt x="2619730" y="549358"/>
                </a:moveTo>
                <a:cubicBezTo>
                  <a:pt x="2622301" y="551329"/>
                  <a:pt x="2624866" y="553324"/>
                  <a:pt x="2627431" y="555312"/>
                </a:cubicBezTo>
                <a:lnTo>
                  <a:pt x="0" y="3272777"/>
                </a:lnTo>
                <a:lnTo>
                  <a:pt x="0" y="3062073"/>
                </a:lnTo>
                <a:close/>
                <a:moveTo>
                  <a:pt x="2432170" y="417720"/>
                </a:moveTo>
                <a:cubicBezTo>
                  <a:pt x="2435365" y="419759"/>
                  <a:pt x="2438532" y="421836"/>
                  <a:pt x="2441711" y="423891"/>
                </a:cubicBezTo>
                <a:lnTo>
                  <a:pt x="0" y="2949268"/>
                </a:lnTo>
                <a:lnTo>
                  <a:pt x="0" y="2750542"/>
                </a:lnTo>
                <a:close/>
                <a:moveTo>
                  <a:pt x="2229608" y="300471"/>
                </a:moveTo>
                <a:cubicBezTo>
                  <a:pt x="2233741" y="302622"/>
                  <a:pt x="2237868" y="304783"/>
                  <a:pt x="2241987" y="306955"/>
                </a:cubicBezTo>
                <a:lnTo>
                  <a:pt x="0" y="2625766"/>
                </a:lnTo>
                <a:lnTo>
                  <a:pt x="0" y="2438996"/>
                </a:lnTo>
                <a:close/>
                <a:moveTo>
                  <a:pt x="2010843" y="198759"/>
                </a:moveTo>
                <a:cubicBezTo>
                  <a:pt x="2016323" y="201008"/>
                  <a:pt x="2021788" y="203264"/>
                  <a:pt x="2027243" y="205550"/>
                </a:cubicBezTo>
                <a:lnTo>
                  <a:pt x="0" y="2302258"/>
                </a:lnTo>
                <a:lnTo>
                  <a:pt x="0" y="2127460"/>
                </a:lnTo>
                <a:close/>
                <a:moveTo>
                  <a:pt x="1773991" y="114408"/>
                </a:moveTo>
                <a:cubicBezTo>
                  <a:pt x="1781349" y="116643"/>
                  <a:pt x="1788701" y="118891"/>
                  <a:pt x="1796028" y="121185"/>
                </a:cubicBezTo>
                <a:lnTo>
                  <a:pt x="0" y="1978755"/>
                </a:lnTo>
                <a:lnTo>
                  <a:pt x="0" y="1815934"/>
                </a:lnTo>
                <a:close/>
                <a:moveTo>
                  <a:pt x="245157" y="107669"/>
                </a:moveTo>
                <a:lnTo>
                  <a:pt x="0" y="361226"/>
                </a:lnTo>
                <a:lnTo>
                  <a:pt x="0" y="258242"/>
                </a:lnTo>
                <a:lnTo>
                  <a:pt x="112323" y="150509"/>
                </a:lnTo>
                <a:cubicBezTo>
                  <a:pt x="156086" y="135103"/>
                  <a:pt x="200374" y="120819"/>
                  <a:pt x="245157" y="107669"/>
                </a:cubicBezTo>
                <a:close/>
                <a:moveTo>
                  <a:pt x="1516194" y="50130"/>
                </a:moveTo>
                <a:cubicBezTo>
                  <a:pt x="1526177" y="52087"/>
                  <a:pt x="1536146" y="54105"/>
                  <a:pt x="1546086" y="56182"/>
                </a:cubicBezTo>
                <a:lnTo>
                  <a:pt x="0" y="1655245"/>
                </a:lnTo>
                <a:lnTo>
                  <a:pt x="0" y="1504390"/>
                </a:lnTo>
                <a:close/>
                <a:moveTo>
                  <a:pt x="638934" y="23899"/>
                </a:moveTo>
                <a:lnTo>
                  <a:pt x="0" y="684727"/>
                </a:lnTo>
                <a:lnTo>
                  <a:pt x="0" y="569779"/>
                </a:lnTo>
                <a:lnTo>
                  <a:pt x="556153" y="36345"/>
                </a:lnTo>
                <a:cubicBezTo>
                  <a:pt x="583607" y="31765"/>
                  <a:pt x="611205" y="27635"/>
                  <a:pt x="638934" y="23899"/>
                </a:cubicBezTo>
                <a:close/>
                <a:moveTo>
                  <a:pt x="1233160" y="10073"/>
                </a:moveTo>
                <a:cubicBezTo>
                  <a:pt x="1246842" y="11268"/>
                  <a:pt x="1260502" y="12569"/>
                  <a:pt x="1274124" y="13967"/>
                </a:cubicBezTo>
                <a:lnTo>
                  <a:pt x="0" y="1331746"/>
                </a:lnTo>
                <a:lnTo>
                  <a:pt x="0" y="1192857"/>
                </a:lnTo>
                <a:close/>
                <a:moveTo>
                  <a:pt x="974826" y="0"/>
                </a:moveTo>
                <a:lnTo>
                  <a:pt x="0" y="1008229"/>
                </a:lnTo>
                <a:lnTo>
                  <a:pt x="0" y="881312"/>
                </a:lnTo>
                <a:lnTo>
                  <a:pt x="917705" y="1092"/>
                </a:lnTo>
                <a:cubicBezTo>
                  <a:pt x="936697" y="530"/>
                  <a:pt x="955736" y="163"/>
                  <a:pt x="97482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2000"/>
            </a:schemeClr>
          </a:solidFill>
          <a:ln w="48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4930D5-7B76-4AE1-B9A6-8C9ABAE26A59}"/>
              </a:ext>
            </a:extLst>
          </p:cNvPr>
          <p:cNvSpPr/>
          <p:nvPr/>
        </p:nvSpPr>
        <p:spPr>
          <a:xfrm>
            <a:off x="691744" y="4943960"/>
            <a:ext cx="1179576" cy="1179576"/>
          </a:xfrm>
          <a:custGeom>
            <a:avLst/>
            <a:gdLst>
              <a:gd name="connsiteX0" fmla="*/ 1830827 w 1950038"/>
              <a:gd name="connsiteY0" fmla="*/ 1442624 h 1950035"/>
              <a:gd name="connsiteX1" fmla="*/ 1739783 w 1950038"/>
              <a:gd name="connsiteY1" fmla="*/ 1579915 h 1950035"/>
              <a:gd name="connsiteX2" fmla="*/ 1608523 w 1950038"/>
              <a:gd name="connsiteY2" fmla="*/ 1716219 h 1950035"/>
              <a:gd name="connsiteX3" fmla="*/ 1410014 w 1950038"/>
              <a:gd name="connsiteY3" fmla="*/ 1847867 h 1950035"/>
              <a:gd name="connsiteX4" fmla="*/ 1910383 w 1950038"/>
              <a:gd name="connsiteY4" fmla="*/ 1251270 h 1950035"/>
              <a:gd name="connsiteX5" fmla="*/ 1894604 w 1950038"/>
              <a:gd name="connsiteY5" fmla="*/ 1299997 h 1950035"/>
              <a:gd name="connsiteX6" fmla="*/ 1334487 w 1950038"/>
              <a:gd name="connsiteY6" fmla="*/ 1881633 h 1950035"/>
              <a:gd name="connsiteX7" fmla="*/ 1215916 w 1950038"/>
              <a:gd name="connsiteY7" fmla="*/ 1920041 h 1950035"/>
              <a:gd name="connsiteX8" fmla="*/ 1941236 w 1950038"/>
              <a:gd name="connsiteY8" fmla="*/ 1106819 h 1950035"/>
              <a:gd name="connsiteX9" fmla="*/ 1936652 w 1950038"/>
              <a:gd name="connsiteY9" fmla="*/ 1137187 h 1950035"/>
              <a:gd name="connsiteX10" fmla="*/ 1173309 w 1950038"/>
              <a:gd name="connsiteY10" fmla="*/ 1929855 h 1950035"/>
              <a:gd name="connsiteX11" fmla="*/ 1070425 w 1950038"/>
              <a:gd name="connsiteY11" fmla="*/ 1945413 h 1950035"/>
              <a:gd name="connsiteX12" fmla="*/ 1950038 w 1950038"/>
              <a:gd name="connsiteY12" fmla="*/ 983603 h 1950035"/>
              <a:gd name="connsiteX13" fmla="*/ 1949634 w 1950038"/>
              <a:gd name="connsiteY13" fmla="*/ 1004557 h 1950035"/>
              <a:gd name="connsiteX14" fmla="*/ 1041285 w 1950038"/>
              <a:gd name="connsiteY14" fmla="*/ 1947804 h 1950035"/>
              <a:gd name="connsiteX15" fmla="*/ 975046 w 1950038"/>
              <a:gd name="connsiteY15" fmla="*/ 1950035 h 1950035"/>
              <a:gd name="connsiteX16" fmla="*/ 946904 w 1950038"/>
              <a:gd name="connsiteY16" fmla="*/ 1949623 h 1950035"/>
              <a:gd name="connsiteX17" fmla="*/ 1944896 w 1950038"/>
              <a:gd name="connsiteY17" fmla="*/ 873812 h 1950035"/>
              <a:gd name="connsiteX18" fmla="*/ 1946329 w 1950038"/>
              <a:gd name="connsiteY18" fmla="*/ 888839 h 1950035"/>
              <a:gd name="connsiteX19" fmla="*/ 925587 w 1950038"/>
              <a:gd name="connsiteY19" fmla="*/ 1948800 h 1950035"/>
              <a:gd name="connsiteX20" fmla="*/ 837353 w 1950038"/>
              <a:gd name="connsiteY20" fmla="*/ 1940379 h 1950035"/>
              <a:gd name="connsiteX21" fmla="*/ 1929343 w 1950038"/>
              <a:gd name="connsiteY21" fmla="*/ 774049 h 1950035"/>
              <a:gd name="connsiteX22" fmla="*/ 1931572 w 1950038"/>
              <a:gd name="connsiteY22" fmla="*/ 785015 h 1950035"/>
              <a:gd name="connsiteX23" fmla="*/ 821280 w 1950038"/>
              <a:gd name="connsiteY23" fmla="*/ 1937961 h 1950035"/>
              <a:gd name="connsiteX24" fmla="*/ 738258 w 1950038"/>
              <a:gd name="connsiteY24" fmla="*/ 1921066 h 1950035"/>
              <a:gd name="connsiteX25" fmla="*/ 1905402 w 1950038"/>
              <a:gd name="connsiteY25" fmla="*/ 682364 h 1950035"/>
              <a:gd name="connsiteX26" fmla="*/ 1907898 w 1950038"/>
              <a:gd name="connsiteY26" fmla="*/ 690448 h 1950035"/>
              <a:gd name="connsiteX27" fmla="*/ 725871 w 1950038"/>
              <a:gd name="connsiteY27" fmla="*/ 1917887 h 1950035"/>
              <a:gd name="connsiteX28" fmla="*/ 647566 w 1950038"/>
              <a:gd name="connsiteY28" fmla="*/ 1893664 h 1950035"/>
              <a:gd name="connsiteX29" fmla="*/ 1874331 w 1950038"/>
              <a:gd name="connsiteY29" fmla="*/ 597544 h 1950035"/>
              <a:gd name="connsiteX30" fmla="*/ 1876832 w 1950038"/>
              <a:gd name="connsiteY30" fmla="*/ 603559 h 1950035"/>
              <a:gd name="connsiteX31" fmla="*/ 637848 w 1950038"/>
              <a:gd name="connsiteY31" fmla="*/ 1890146 h 1950035"/>
              <a:gd name="connsiteX32" fmla="*/ 563992 w 1950038"/>
              <a:gd name="connsiteY32" fmla="*/ 1859406 h 1950035"/>
              <a:gd name="connsiteX33" fmla="*/ 1836981 w 1950038"/>
              <a:gd name="connsiteY33" fmla="*/ 518772 h 1950035"/>
              <a:gd name="connsiteX34" fmla="*/ 1839370 w 1950038"/>
              <a:gd name="connsiteY34" fmla="*/ 523312 h 1950035"/>
              <a:gd name="connsiteX35" fmla="*/ 556238 w 1950038"/>
              <a:gd name="connsiteY35" fmla="*/ 1855742 h 1950035"/>
              <a:gd name="connsiteX36" fmla="*/ 486699 w 1950038"/>
              <a:gd name="connsiteY36" fmla="*/ 1819097 h 1950035"/>
              <a:gd name="connsiteX37" fmla="*/ 1793918 w 1950038"/>
              <a:gd name="connsiteY37" fmla="*/ 445505 h 1950035"/>
              <a:gd name="connsiteX38" fmla="*/ 1796191 w 1950038"/>
              <a:gd name="connsiteY38" fmla="*/ 449005 h 1950035"/>
              <a:gd name="connsiteX39" fmla="*/ 480350 w 1950038"/>
              <a:gd name="connsiteY39" fmla="*/ 1815396 h 1950035"/>
              <a:gd name="connsiteX40" fmla="*/ 415102 w 1950038"/>
              <a:gd name="connsiteY40" fmla="*/ 1773303 h 1950035"/>
              <a:gd name="connsiteX41" fmla="*/ 1745512 w 1950038"/>
              <a:gd name="connsiteY41" fmla="*/ 377376 h 1950035"/>
              <a:gd name="connsiteX42" fmla="*/ 1747706 w 1950038"/>
              <a:gd name="connsiteY42" fmla="*/ 380202 h 1950035"/>
              <a:gd name="connsiteX43" fmla="*/ 409766 w 1950038"/>
              <a:gd name="connsiteY43" fmla="*/ 1769542 h 1950035"/>
              <a:gd name="connsiteX44" fmla="*/ 348835 w 1950038"/>
              <a:gd name="connsiteY44" fmla="*/ 1722378 h 1950035"/>
              <a:gd name="connsiteX45" fmla="*/ 1691990 w 1950038"/>
              <a:gd name="connsiteY45" fmla="*/ 314177 h 1950035"/>
              <a:gd name="connsiteX46" fmla="*/ 1694216 w 1950038"/>
              <a:gd name="connsiteY46" fmla="*/ 316596 h 1950035"/>
              <a:gd name="connsiteX47" fmla="*/ 344204 w 1950038"/>
              <a:gd name="connsiteY47" fmla="*/ 1718476 h 1950035"/>
              <a:gd name="connsiteX48" fmla="*/ 287684 w 1950038"/>
              <a:gd name="connsiteY48" fmla="*/ 1666526 h 1950035"/>
              <a:gd name="connsiteX49" fmla="*/ 1633444 w 1950038"/>
              <a:gd name="connsiteY49" fmla="*/ 255819 h 1950035"/>
              <a:gd name="connsiteX50" fmla="*/ 1635863 w 1950038"/>
              <a:gd name="connsiteY50" fmla="*/ 258045 h 1950035"/>
              <a:gd name="connsiteX51" fmla="*/ 283510 w 1950038"/>
              <a:gd name="connsiteY51" fmla="*/ 1662352 h 1950035"/>
              <a:gd name="connsiteX52" fmla="*/ 231563 w 1950038"/>
              <a:gd name="connsiteY52" fmla="*/ 1605831 h 1950035"/>
              <a:gd name="connsiteX53" fmla="*/ 1569835 w 1950038"/>
              <a:gd name="connsiteY53" fmla="*/ 202331 h 1950035"/>
              <a:gd name="connsiteX54" fmla="*/ 1572660 w 1950038"/>
              <a:gd name="connsiteY54" fmla="*/ 204524 h 1950035"/>
              <a:gd name="connsiteX55" fmla="*/ 227657 w 1950038"/>
              <a:gd name="connsiteY55" fmla="*/ 1601202 h 1950035"/>
              <a:gd name="connsiteX56" fmla="*/ 180493 w 1950038"/>
              <a:gd name="connsiteY56" fmla="*/ 1540270 h 1950035"/>
              <a:gd name="connsiteX57" fmla="*/ 1501032 w 1950038"/>
              <a:gd name="connsiteY57" fmla="*/ 153848 h 1950035"/>
              <a:gd name="connsiteX58" fmla="*/ 1504532 w 1950038"/>
              <a:gd name="connsiteY58" fmla="*/ 156121 h 1950035"/>
              <a:gd name="connsiteX59" fmla="*/ 176731 w 1950038"/>
              <a:gd name="connsiteY59" fmla="*/ 1534934 h 1950035"/>
              <a:gd name="connsiteX60" fmla="*/ 134641 w 1950038"/>
              <a:gd name="connsiteY60" fmla="*/ 1469688 h 1950035"/>
              <a:gd name="connsiteX61" fmla="*/ 507414 w 1950038"/>
              <a:gd name="connsiteY61" fmla="*/ 119212 h 1950035"/>
              <a:gd name="connsiteX62" fmla="*/ 102168 w 1950038"/>
              <a:gd name="connsiteY62" fmla="*/ 540025 h 1950035"/>
              <a:gd name="connsiteX63" fmla="*/ 233816 w 1950038"/>
              <a:gd name="connsiteY63" fmla="*/ 341515 h 1950035"/>
              <a:gd name="connsiteX64" fmla="*/ 370122 w 1950038"/>
              <a:gd name="connsiteY64" fmla="*/ 210255 h 1950035"/>
              <a:gd name="connsiteX65" fmla="*/ 507414 w 1950038"/>
              <a:gd name="connsiteY65" fmla="*/ 119212 h 1950035"/>
              <a:gd name="connsiteX66" fmla="*/ 1426726 w 1950038"/>
              <a:gd name="connsiteY66" fmla="*/ 110665 h 1950035"/>
              <a:gd name="connsiteX67" fmla="*/ 1431267 w 1950038"/>
              <a:gd name="connsiteY67" fmla="*/ 113053 h 1950035"/>
              <a:gd name="connsiteX68" fmla="*/ 130941 w 1950038"/>
              <a:gd name="connsiteY68" fmla="*/ 1463336 h 1950035"/>
              <a:gd name="connsiteX69" fmla="*/ 94293 w 1950038"/>
              <a:gd name="connsiteY69" fmla="*/ 1393797 h 1950035"/>
              <a:gd name="connsiteX70" fmla="*/ 1346476 w 1950038"/>
              <a:gd name="connsiteY70" fmla="*/ 73204 h 1950035"/>
              <a:gd name="connsiteX71" fmla="*/ 1352492 w 1950038"/>
              <a:gd name="connsiteY71" fmla="*/ 75705 h 1950035"/>
              <a:gd name="connsiteX72" fmla="*/ 90629 w 1950038"/>
              <a:gd name="connsiteY72" fmla="*/ 1386047 h 1950035"/>
              <a:gd name="connsiteX73" fmla="*/ 59890 w 1950038"/>
              <a:gd name="connsiteY73" fmla="*/ 1312188 h 1950035"/>
              <a:gd name="connsiteX74" fmla="*/ 1259591 w 1950038"/>
              <a:gd name="connsiteY74" fmla="*/ 42137 h 1950035"/>
              <a:gd name="connsiteX75" fmla="*/ 1267675 w 1950038"/>
              <a:gd name="connsiteY75" fmla="*/ 44633 h 1950035"/>
              <a:gd name="connsiteX76" fmla="*/ 56375 w 1950038"/>
              <a:gd name="connsiteY76" fmla="*/ 1302469 h 1950035"/>
              <a:gd name="connsiteX77" fmla="*/ 32152 w 1950038"/>
              <a:gd name="connsiteY77" fmla="*/ 1224164 h 1950035"/>
              <a:gd name="connsiteX78" fmla="*/ 698766 w 1950038"/>
              <a:gd name="connsiteY78" fmla="*/ 39655 h 1950035"/>
              <a:gd name="connsiteX79" fmla="*/ 29995 w 1950038"/>
              <a:gd name="connsiteY79" fmla="*/ 734118 h 1950035"/>
              <a:gd name="connsiteX80" fmla="*/ 68403 w 1950038"/>
              <a:gd name="connsiteY80" fmla="*/ 615547 h 1950035"/>
              <a:gd name="connsiteX81" fmla="*/ 650038 w 1950038"/>
              <a:gd name="connsiteY81" fmla="*/ 55433 h 1950035"/>
              <a:gd name="connsiteX82" fmla="*/ 698766 w 1950038"/>
              <a:gd name="connsiteY82" fmla="*/ 39655 h 1950035"/>
              <a:gd name="connsiteX83" fmla="*/ 1165023 w 1950038"/>
              <a:gd name="connsiteY83" fmla="*/ 18463 h 1950035"/>
              <a:gd name="connsiteX84" fmla="*/ 1175988 w 1950038"/>
              <a:gd name="connsiteY84" fmla="*/ 20692 h 1950035"/>
              <a:gd name="connsiteX85" fmla="*/ 28970 w 1950038"/>
              <a:gd name="connsiteY85" fmla="*/ 1211777 h 1950035"/>
              <a:gd name="connsiteX86" fmla="*/ 12075 w 1950038"/>
              <a:gd name="connsiteY86" fmla="*/ 1128755 h 1950035"/>
              <a:gd name="connsiteX87" fmla="*/ 843216 w 1950038"/>
              <a:gd name="connsiteY87" fmla="*/ 8802 h 1950035"/>
              <a:gd name="connsiteX88" fmla="*/ 4623 w 1950038"/>
              <a:gd name="connsiteY88" fmla="*/ 879613 h 1950035"/>
              <a:gd name="connsiteX89" fmla="*/ 20181 w 1950038"/>
              <a:gd name="connsiteY89" fmla="*/ 776727 h 1950035"/>
              <a:gd name="connsiteX90" fmla="*/ 812849 w 1950038"/>
              <a:gd name="connsiteY90" fmla="*/ 13386 h 1950035"/>
              <a:gd name="connsiteX91" fmla="*/ 843216 w 1950038"/>
              <a:gd name="connsiteY91" fmla="*/ 8802 h 1950035"/>
              <a:gd name="connsiteX92" fmla="*/ 1061197 w 1950038"/>
              <a:gd name="connsiteY92" fmla="*/ 3710 h 1950035"/>
              <a:gd name="connsiteX93" fmla="*/ 1076224 w 1950038"/>
              <a:gd name="connsiteY93" fmla="*/ 5144 h 1950035"/>
              <a:gd name="connsiteX94" fmla="*/ 9655 w 1950038"/>
              <a:gd name="connsiteY94" fmla="*/ 1112686 h 1950035"/>
              <a:gd name="connsiteX95" fmla="*/ 1238 w 1950038"/>
              <a:gd name="connsiteY95" fmla="*/ 1024450 h 1950035"/>
              <a:gd name="connsiteX96" fmla="*/ 966432 w 1950038"/>
              <a:gd name="connsiteY96" fmla="*/ 0 h 1950035"/>
              <a:gd name="connsiteX97" fmla="*/ 413 w 1950038"/>
              <a:gd name="connsiteY97" fmla="*/ 1003131 h 1950035"/>
              <a:gd name="connsiteX98" fmla="*/ 0 w 1950038"/>
              <a:gd name="connsiteY98" fmla="*/ 974990 h 1950035"/>
              <a:gd name="connsiteX99" fmla="*/ 2232 w 1950038"/>
              <a:gd name="connsiteY99" fmla="*/ 908753 h 1950035"/>
              <a:gd name="connsiteX100" fmla="*/ 945478 w 1950038"/>
              <a:gd name="connsiteY100" fmla="*/ 402 h 1950035"/>
              <a:gd name="connsiteX101" fmla="*/ 966432 w 1950038"/>
              <a:gd name="connsiteY101" fmla="*/ 0 h 19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950038" h="1950035">
                <a:moveTo>
                  <a:pt x="1830827" y="1442624"/>
                </a:moveTo>
                <a:cubicBezTo>
                  <a:pt x="1804319" y="1491030"/>
                  <a:pt x="1773825" y="1536939"/>
                  <a:pt x="1739783" y="1579915"/>
                </a:cubicBezTo>
                <a:lnTo>
                  <a:pt x="1608523" y="1716219"/>
                </a:lnTo>
                <a:cubicBezTo>
                  <a:pt x="1548263" y="1767767"/>
                  <a:pt x="1481652" y="1812100"/>
                  <a:pt x="1410014" y="1847867"/>
                </a:cubicBezTo>
                <a:close/>
                <a:moveTo>
                  <a:pt x="1910383" y="1251270"/>
                </a:moveTo>
                <a:cubicBezTo>
                  <a:pt x="1905540" y="1267695"/>
                  <a:pt x="1900278" y="1283944"/>
                  <a:pt x="1894604" y="1299997"/>
                </a:cubicBezTo>
                <a:lnTo>
                  <a:pt x="1334487" y="1881633"/>
                </a:lnTo>
                <a:cubicBezTo>
                  <a:pt x="1296101" y="1896864"/>
                  <a:pt x="1256518" y="1909725"/>
                  <a:pt x="1215916" y="1920041"/>
                </a:cubicBezTo>
                <a:close/>
                <a:moveTo>
                  <a:pt x="1941236" y="1106819"/>
                </a:moveTo>
                <a:cubicBezTo>
                  <a:pt x="1939860" y="1116992"/>
                  <a:pt x="1938339" y="1127116"/>
                  <a:pt x="1936652" y="1137187"/>
                </a:cubicBezTo>
                <a:lnTo>
                  <a:pt x="1173309" y="1929855"/>
                </a:lnTo>
                <a:cubicBezTo>
                  <a:pt x="1139617" y="1936814"/>
                  <a:pt x="1105290" y="1942028"/>
                  <a:pt x="1070425" y="1945413"/>
                </a:cubicBezTo>
                <a:close/>
                <a:moveTo>
                  <a:pt x="1950038" y="983603"/>
                </a:moveTo>
                <a:cubicBezTo>
                  <a:pt x="1949978" y="990606"/>
                  <a:pt x="1949840" y="997590"/>
                  <a:pt x="1949634" y="1004557"/>
                </a:cubicBezTo>
                <a:lnTo>
                  <a:pt x="1041285" y="1947804"/>
                </a:lnTo>
                <a:cubicBezTo>
                  <a:pt x="1019392" y="1949273"/>
                  <a:pt x="997310" y="1950035"/>
                  <a:pt x="975046" y="1950035"/>
                </a:cubicBezTo>
                <a:cubicBezTo>
                  <a:pt x="965632" y="1950035"/>
                  <a:pt x="956252" y="1949886"/>
                  <a:pt x="946904" y="1949623"/>
                </a:cubicBezTo>
                <a:close/>
                <a:moveTo>
                  <a:pt x="1944896" y="873812"/>
                </a:moveTo>
                <a:cubicBezTo>
                  <a:pt x="1945410" y="878809"/>
                  <a:pt x="1945889" y="883820"/>
                  <a:pt x="1946329" y="888839"/>
                </a:cubicBezTo>
                <a:lnTo>
                  <a:pt x="925587" y="1948800"/>
                </a:lnTo>
                <a:cubicBezTo>
                  <a:pt x="895802" y="1947311"/>
                  <a:pt x="866373" y="1944483"/>
                  <a:pt x="837353" y="1940379"/>
                </a:cubicBezTo>
                <a:close/>
                <a:moveTo>
                  <a:pt x="1929343" y="774049"/>
                </a:moveTo>
                <a:cubicBezTo>
                  <a:pt x="1930106" y="777698"/>
                  <a:pt x="1930849" y="781352"/>
                  <a:pt x="1931572" y="785015"/>
                </a:cubicBezTo>
                <a:lnTo>
                  <a:pt x="821280" y="1937961"/>
                </a:lnTo>
                <a:cubicBezTo>
                  <a:pt x="793191" y="1933511"/>
                  <a:pt x="765497" y="1927862"/>
                  <a:pt x="738258" y="1921066"/>
                </a:cubicBezTo>
                <a:close/>
                <a:moveTo>
                  <a:pt x="1905402" y="682364"/>
                </a:moveTo>
                <a:cubicBezTo>
                  <a:pt x="1906247" y="685052"/>
                  <a:pt x="1907076" y="687749"/>
                  <a:pt x="1907898" y="690448"/>
                </a:cubicBezTo>
                <a:lnTo>
                  <a:pt x="725871" y="1917887"/>
                </a:lnTo>
                <a:cubicBezTo>
                  <a:pt x="699309" y="1910887"/>
                  <a:pt x="673190" y="1902797"/>
                  <a:pt x="647566" y="1893664"/>
                </a:cubicBezTo>
                <a:close/>
                <a:moveTo>
                  <a:pt x="1874331" y="597544"/>
                </a:moveTo>
                <a:cubicBezTo>
                  <a:pt x="1875173" y="599545"/>
                  <a:pt x="1876004" y="601551"/>
                  <a:pt x="1876832" y="603559"/>
                </a:cubicBezTo>
                <a:lnTo>
                  <a:pt x="637848" y="1890146"/>
                </a:lnTo>
                <a:cubicBezTo>
                  <a:pt x="612728" y="1880886"/>
                  <a:pt x="588091" y="1870628"/>
                  <a:pt x="563992" y="1859406"/>
                </a:cubicBezTo>
                <a:close/>
                <a:moveTo>
                  <a:pt x="1836981" y="518772"/>
                </a:moveTo>
                <a:cubicBezTo>
                  <a:pt x="1837782" y="520283"/>
                  <a:pt x="1838577" y="521796"/>
                  <a:pt x="1839370" y="523312"/>
                </a:cubicBezTo>
                <a:lnTo>
                  <a:pt x="556238" y="1855742"/>
                </a:lnTo>
                <a:cubicBezTo>
                  <a:pt x="532515" y="1844440"/>
                  <a:pt x="509318" y="1832212"/>
                  <a:pt x="486699" y="1819097"/>
                </a:cubicBezTo>
                <a:close/>
                <a:moveTo>
                  <a:pt x="1793918" y="445505"/>
                </a:moveTo>
                <a:cubicBezTo>
                  <a:pt x="1794674" y="446672"/>
                  <a:pt x="1795440" y="447833"/>
                  <a:pt x="1796191" y="449005"/>
                </a:cubicBezTo>
                <a:lnTo>
                  <a:pt x="480350" y="1815396"/>
                </a:lnTo>
                <a:cubicBezTo>
                  <a:pt x="458012" y="1802218"/>
                  <a:pt x="436252" y="1788165"/>
                  <a:pt x="415102" y="1773303"/>
                </a:cubicBezTo>
                <a:close/>
                <a:moveTo>
                  <a:pt x="1745512" y="377376"/>
                </a:moveTo>
                <a:cubicBezTo>
                  <a:pt x="1746245" y="378317"/>
                  <a:pt x="1746979" y="379258"/>
                  <a:pt x="1747706" y="380202"/>
                </a:cubicBezTo>
                <a:lnTo>
                  <a:pt x="409766" y="1769542"/>
                </a:lnTo>
                <a:cubicBezTo>
                  <a:pt x="388823" y="1754614"/>
                  <a:pt x="368504" y="1738874"/>
                  <a:pt x="348835" y="1722378"/>
                </a:cubicBezTo>
                <a:close/>
                <a:moveTo>
                  <a:pt x="1691990" y="314177"/>
                </a:moveTo>
                <a:cubicBezTo>
                  <a:pt x="1692733" y="314980"/>
                  <a:pt x="1693477" y="315786"/>
                  <a:pt x="1694216" y="316596"/>
                </a:cubicBezTo>
                <a:lnTo>
                  <a:pt x="344204" y="1718476"/>
                </a:lnTo>
                <a:cubicBezTo>
                  <a:pt x="324686" y="1701899"/>
                  <a:pt x="305834" y="1684567"/>
                  <a:pt x="287684" y="1666526"/>
                </a:cubicBezTo>
                <a:close/>
                <a:moveTo>
                  <a:pt x="1633444" y="255819"/>
                </a:moveTo>
                <a:cubicBezTo>
                  <a:pt x="1634251" y="256559"/>
                  <a:pt x="1635056" y="257302"/>
                  <a:pt x="1635863" y="258045"/>
                </a:cubicBezTo>
                <a:lnTo>
                  <a:pt x="283510" y="1662352"/>
                </a:lnTo>
                <a:cubicBezTo>
                  <a:pt x="265470" y="1644201"/>
                  <a:pt x="248136" y="1625349"/>
                  <a:pt x="231563" y="1605831"/>
                </a:cubicBezTo>
                <a:close/>
                <a:moveTo>
                  <a:pt x="1569835" y="202331"/>
                </a:moveTo>
                <a:cubicBezTo>
                  <a:pt x="1570778" y="203057"/>
                  <a:pt x="1571719" y="203792"/>
                  <a:pt x="1572660" y="204524"/>
                </a:cubicBezTo>
                <a:lnTo>
                  <a:pt x="227657" y="1601202"/>
                </a:lnTo>
                <a:cubicBezTo>
                  <a:pt x="211161" y="1581535"/>
                  <a:pt x="195421" y="1561214"/>
                  <a:pt x="180493" y="1540270"/>
                </a:cubicBezTo>
                <a:close/>
                <a:moveTo>
                  <a:pt x="1501032" y="153848"/>
                </a:moveTo>
                <a:cubicBezTo>
                  <a:pt x="1502204" y="154599"/>
                  <a:pt x="1503366" y="155364"/>
                  <a:pt x="1504532" y="156121"/>
                </a:cubicBezTo>
                <a:lnTo>
                  <a:pt x="176731" y="1534934"/>
                </a:lnTo>
                <a:cubicBezTo>
                  <a:pt x="161869" y="1513784"/>
                  <a:pt x="147819" y="1492024"/>
                  <a:pt x="134641" y="1469688"/>
                </a:cubicBezTo>
                <a:close/>
                <a:moveTo>
                  <a:pt x="507414" y="119212"/>
                </a:moveTo>
                <a:lnTo>
                  <a:pt x="102168" y="540025"/>
                </a:lnTo>
                <a:cubicBezTo>
                  <a:pt x="137935" y="468386"/>
                  <a:pt x="182268" y="401772"/>
                  <a:pt x="233816" y="341515"/>
                </a:cubicBezTo>
                <a:lnTo>
                  <a:pt x="370122" y="210255"/>
                </a:lnTo>
                <a:cubicBezTo>
                  <a:pt x="413099" y="176213"/>
                  <a:pt x="459008" y="145719"/>
                  <a:pt x="507414" y="119212"/>
                </a:cubicBezTo>
                <a:close/>
                <a:moveTo>
                  <a:pt x="1426726" y="110665"/>
                </a:moveTo>
                <a:cubicBezTo>
                  <a:pt x="1428242" y="111457"/>
                  <a:pt x="1429756" y="112253"/>
                  <a:pt x="1431267" y="113053"/>
                </a:cubicBezTo>
                <a:lnTo>
                  <a:pt x="130941" y="1463336"/>
                </a:lnTo>
                <a:cubicBezTo>
                  <a:pt x="117826" y="1440717"/>
                  <a:pt x="105594" y="1417523"/>
                  <a:pt x="94293" y="1393797"/>
                </a:cubicBezTo>
                <a:close/>
                <a:moveTo>
                  <a:pt x="1346476" y="73204"/>
                </a:moveTo>
                <a:cubicBezTo>
                  <a:pt x="1348486" y="74032"/>
                  <a:pt x="1350491" y="74863"/>
                  <a:pt x="1352492" y="75705"/>
                </a:cubicBezTo>
                <a:lnTo>
                  <a:pt x="90629" y="1386047"/>
                </a:lnTo>
                <a:cubicBezTo>
                  <a:pt x="79411" y="1361947"/>
                  <a:pt x="69149" y="1337308"/>
                  <a:pt x="59890" y="1312188"/>
                </a:cubicBezTo>
                <a:close/>
                <a:moveTo>
                  <a:pt x="1259591" y="42137"/>
                </a:moveTo>
                <a:cubicBezTo>
                  <a:pt x="1262290" y="42960"/>
                  <a:pt x="1264987" y="43788"/>
                  <a:pt x="1267675" y="44633"/>
                </a:cubicBezTo>
                <a:lnTo>
                  <a:pt x="56375" y="1302469"/>
                </a:lnTo>
                <a:cubicBezTo>
                  <a:pt x="47240" y="1276846"/>
                  <a:pt x="39150" y="1250729"/>
                  <a:pt x="32152" y="1224164"/>
                </a:cubicBezTo>
                <a:close/>
                <a:moveTo>
                  <a:pt x="698766" y="39655"/>
                </a:moveTo>
                <a:lnTo>
                  <a:pt x="29995" y="734118"/>
                </a:lnTo>
                <a:cubicBezTo>
                  <a:pt x="40311" y="693519"/>
                  <a:pt x="53173" y="653933"/>
                  <a:pt x="68403" y="615547"/>
                </a:cubicBezTo>
                <a:lnTo>
                  <a:pt x="650038" y="55433"/>
                </a:lnTo>
                <a:cubicBezTo>
                  <a:pt x="666092" y="49759"/>
                  <a:pt x="682338" y="44498"/>
                  <a:pt x="698766" y="39655"/>
                </a:cubicBezTo>
                <a:close/>
                <a:moveTo>
                  <a:pt x="1165023" y="18463"/>
                </a:moveTo>
                <a:cubicBezTo>
                  <a:pt x="1168685" y="19184"/>
                  <a:pt x="1172342" y="19927"/>
                  <a:pt x="1175988" y="20692"/>
                </a:cubicBezTo>
                <a:lnTo>
                  <a:pt x="28970" y="1211777"/>
                </a:lnTo>
                <a:cubicBezTo>
                  <a:pt x="22174" y="1184538"/>
                  <a:pt x="16527" y="1156844"/>
                  <a:pt x="12075" y="1128755"/>
                </a:cubicBezTo>
                <a:close/>
                <a:moveTo>
                  <a:pt x="843216" y="8802"/>
                </a:moveTo>
                <a:lnTo>
                  <a:pt x="4623" y="879613"/>
                </a:lnTo>
                <a:cubicBezTo>
                  <a:pt x="8010" y="844749"/>
                  <a:pt x="13222" y="810418"/>
                  <a:pt x="20181" y="776727"/>
                </a:cubicBezTo>
                <a:lnTo>
                  <a:pt x="812849" y="13386"/>
                </a:lnTo>
                <a:cubicBezTo>
                  <a:pt x="822920" y="11699"/>
                  <a:pt x="833044" y="10178"/>
                  <a:pt x="843216" y="8802"/>
                </a:cubicBezTo>
                <a:close/>
                <a:moveTo>
                  <a:pt x="1061197" y="3710"/>
                </a:moveTo>
                <a:cubicBezTo>
                  <a:pt x="1066216" y="4150"/>
                  <a:pt x="1071227" y="4629"/>
                  <a:pt x="1076224" y="5144"/>
                </a:cubicBezTo>
                <a:lnTo>
                  <a:pt x="9655" y="1112686"/>
                </a:lnTo>
                <a:cubicBezTo>
                  <a:pt x="5553" y="1083664"/>
                  <a:pt x="2726" y="1054234"/>
                  <a:pt x="1238" y="1024450"/>
                </a:cubicBezTo>
                <a:close/>
                <a:moveTo>
                  <a:pt x="966432" y="0"/>
                </a:moveTo>
                <a:lnTo>
                  <a:pt x="413" y="1003131"/>
                </a:lnTo>
                <a:cubicBezTo>
                  <a:pt x="148" y="993783"/>
                  <a:pt x="0" y="984403"/>
                  <a:pt x="0" y="974990"/>
                </a:cubicBezTo>
                <a:cubicBezTo>
                  <a:pt x="0" y="952728"/>
                  <a:pt x="762" y="930643"/>
                  <a:pt x="2232" y="908753"/>
                </a:cubicBezTo>
                <a:lnTo>
                  <a:pt x="945478" y="402"/>
                </a:lnTo>
                <a:cubicBezTo>
                  <a:pt x="952445" y="195"/>
                  <a:pt x="959429" y="60"/>
                  <a:pt x="96643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8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4876800" cy="381000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438" y="4914900"/>
            <a:ext cx="4711700" cy="12573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29/11/23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47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F1AF-749A-441C-A6E5-82B73DEE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s-ES_tradnl" sz="6000" b="0" i="0" u="none" strike="noStrike" kern="1200" cap="none" spc="0" normalizeH="0" baseline="0" dirty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D45F8-9AFD-C6BB-DA34-EBB651D7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38CF-2FD1-23A2-DB4F-9F71E556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1892-8874-C596-2426-67CF73E4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12FB-A5FB-A4A5-A143-7AD74DCE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044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9B42-F4CD-335E-A027-A49C9670E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26DD-C5A5-30DC-B25A-A55BD443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5FF1F-0D0F-2B5C-D55F-0D09941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A9E24-DF66-697E-1805-5DB6C78F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7F0AA4A1-86BE-8D2A-58AE-6D5D90243D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0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17D3-F2AA-EA19-6A41-87AF1EEF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4B588-A5F8-FB18-CB62-CF7EE8EE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259B-B206-3404-7552-0E9ACB0B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4B129-3FBB-ACE2-3D7C-09BBD4712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758BE-7537-0896-E584-C2619D9EF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1CDF9-CFA7-46F0-2F71-4D58612E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B4C7F-6B13-CAB9-950D-A59D58BA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531E9-E8C6-0BC5-5E5E-1EDF3BC5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0" name="Conector recto 8">
            <a:extLst>
              <a:ext uri="{FF2B5EF4-FFF2-40B4-BE49-F238E27FC236}">
                <a16:creationId xmlns:a16="http://schemas.microsoft.com/office/drawing/2014/main" id="{2DC66339-2A8A-4150-8A11-5A5917737DA7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8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FAE2-8750-D0C0-7DC0-3F77C25C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B4746-FCA5-E254-BC65-355315A0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51032-F9B4-3783-A9D1-8D9E44DF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447FA-C8A7-D953-2882-28B9B97A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6" name="Conector recto 8">
            <a:extLst>
              <a:ext uri="{FF2B5EF4-FFF2-40B4-BE49-F238E27FC236}">
                <a16:creationId xmlns:a16="http://schemas.microsoft.com/office/drawing/2014/main" id="{E72349E0-4A54-59B6-9EC3-BA2092A0080F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4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B0581-BCFF-3911-BDE5-F8ECAAD9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79D30-51F0-5CFD-1A11-959EC6D5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950E9-D23A-56A5-EFD4-C21501A7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5" name="Conector recto 8">
            <a:extLst>
              <a:ext uri="{FF2B5EF4-FFF2-40B4-BE49-F238E27FC236}">
                <a16:creationId xmlns:a16="http://schemas.microsoft.com/office/drawing/2014/main" id="{32DDB316-B678-58BE-B1F3-DC641CFC2BDE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9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0216-DB1F-242E-C2C0-8104EA36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21B1-22A7-0FD9-760D-D236648B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D4C79-9FC1-BB8D-9036-F31D16C38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90C90-905C-E7A4-AB61-FF90E0F7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89972-6104-D91C-B71B-5A7A8AAD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50EA-4F85-BB1F-AF91-5A824A5D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675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049EE-2EC1-C5B0-4552-54D3A46E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64"/>
            <a:ext cx="10515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E1DEF-6FCC-154A-22BE-CDA49CF7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85B7-6EC4-1DE4-7A89-8787147C2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07D2-18AB-23C2-014B-C17F6195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8D9B9-C8AE-64D2-308A-802B6179A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pic>
        <p:nvPicPr>
          <p:cNvPr id="8" name="Imagen 2" descr="Imagen que contiene Logotipo  Descripción generada automáticamente">
            <a:extLst>
              <a:ext uri="{FF2B5EF4-FFF2-40B4-BE49-F238E27FC236}">
                <a16:creationId xmlns:a16="http://schemas.microsoft.com/office/drawing/2014/main" id="{8ABF1EFF-BEA6-E82B-E081-A04EED7D173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EF70-3D05-3CF1-B4E8-9F0A76F15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4000" b="0" dirty="0">
                <a:solidFill>
                  <a:srgbClr val="E0287A"/>
                </a:solidFill>
                <a:effectLst/>
                <a:latin typeface="Arial Rounded MT Bold"/>
              </a:rPr>
              <a:t>Procuraduría General de la Nación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E692A-CD65-2FEA-2A94-39820A209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b="1" dirty="0"/>
              <a:t>Migración Funcional SUI</a:t>
            </a:r>
          </a:p>
          <a:p>
            <a:r>
              <a:rPr lang="es-ES_tradnl" b="1" dirty="0"/>
              <a:t>078-2023</a:t>
            </a:r>
          </a:p>
        </p:txBody>
      </p:sp>
    </p:spTree>
    <p:extLst>
      <p:ext uri="{BB962C8B-B14F-4D97-AF65-F5344CB8AC3E}">
        <p14:creationId xmlns:p14="http://schemas.microsoft.com/office/powerpoint/2010/main" val="116877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de Arquitectura de la Solución Propuesta</a:t>
            </a:r>
          </a:p>
        </p:txBody>
      </p:sp>
      <p:pic>
        <p:nvPicPr>
          <p:cNvPr id="3" name="Picture 1" descr="fig:  images/Seguridad.2.Lineabase.0.SIUAplicació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5181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Seguridad.2. Lineabase.0.SUI Aplicación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Gestión de Autenticación Usuarios y Roles</a:t>
            </a:r>
          </a:p>
          <a:p>
            <a:pPr marL="0" lvl="0" indent="0">
              <a:buNone/>
            </a:pPr>
            <a:r>
              <a:t>Métodos de Seguridad del SUI Migrado</a:t>
            </a:r>
          </a:p>
          <a:p>
            <a:pPr lvl="0"/>
            <a:r>
              <a:t>Control de acceso y autorización basado en roles (RBAC)</a:t>
            </a:r>
          </a:p>
          <a:p>
            <a:pPr lvl="0"/>
            <a:r>
              <a:t>Gestión de identidades</a:t>
            </a:r>
          </a:p>
          <a:p>
            <a:pPr lvl="0"/>
            <a:r>
              <a:t>Aprovisionamiento de Cuentas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de Clases y Componentes de Solución (a)</a:t>
            </a:r>
          </a:p>
        </p:txBody>
      </p:sp>
      <p:pic>
        <p:nvPicPr>
          <p:cNvPr id="3" name="Picture 1" descr="fig:  images/Migracion.1b.1.SIUMódulosComponent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92300"/>
            <a:ext cx="5181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Migracion.1b.1. SUI Módulos Componentes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000" b="1" dirty="0"/>
              <a:t>SUI </a:t>
            </a:r>
            <a:r>
              <a:rPr sz="2000" b="1" dirty="0" err="1"/>
              <a:t>Componentes</a:t>
            </a:r>
            <a:r>
              <a:rPr sz="2000" b="1" dirty="0"/>
              <a:t> de </a:t>
            </a:r>
            <a:r>
              <a:rPr sz="2000" b="1" dirty="0" err="1"/>
              <a:t>Módulos</a:t>
            </a:r>
            <a:endParaRPr sz="2000" b="1" dirty="0"/>
          </a:p>
          <a:p>
            <a:pPr marL="0" lvl="0" indent="0">
              <a:buNone/>
            </a:pPr>
            <a:r>
              <a:rPr sz="2000" dirty="0" err="1"/>
              <a:t>Componentes</a:t>
            </a:r>
            <a:r>
              <a:rPr sz="2000" dirty="0"/>
              <a:t> </a:t>
            </a:r>
            <a:r>
              <a:rPr sz="2000" dirty="0" err="1"/>
              <a:t>internos</a:t>
            </a:r>
            <a:r>
              <a:rPr sz="2000" dirty="0"/>
              <a:t> de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submódulos</a:t>
            </a:r>
            <a:r>
              <a:rPr sz="2000" dirty="0"/>
              <a:t> del </a:t>
            </a:r>
            <a:r>
              <a:rPr sz="2000" dirty="0" err="1"/>
              <a:t>sistema</a:t>
            </a:r>
            <a:r>
              <a:rPr sz="2000" dirty="0"/>
              <a:t> </a:t>
            </a:r>
            <a:r>
              <a:rPr sz="2000" dirty="0" err="1"/>
              <a:t>único</a:t>
            </a:r>
            <a:r>
              <a:rPr sz="2000" dirty="0"/>
              <a:t> de </a:t>
            </a:r>
            <a:r>
              <a:rPr sz="2000" dirty="0" err="1"/>
              <a:t>información</a:t>
            </a:r>
            <a:r>
              <a:rPr sz="2000" dirty="0"/>
              <a:t> </a:t>
            </a:r>
            <a:r>
              <a:rPr sz="2000" dirty="0" err="1"/>
              <a:t>migrado</a:t>
            </a:r>
            <a:r>
              <a:rPr sz="2000" dirty="0"/>
              <a:t>, SUI de PGN. </a:t>
            </a:r>
            <a:r>
              <a:rPr sz="2000" dirty="0" err="1"/>
              <a:t>Organización</a:t>
            </a:r>
            <a:r>
              <a:rPr sz="2000" dirty="0"/>
              <a:t> interna de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servicios</a:t>
            </a:r>
            <a:r>
              <a:rPr sz="2000" dirty="0"/>
              <a:t> y </a:t>
            </a:r>
            <a:r>
              <a:rPr sz="2000" dirty="0" err="1"/>
              <a:t>paquetes</a:t>
            </a:r>
            <a:r>
              <a:rPr sz="2000" dirty="0"/>
              <a:t> que </a:t>
            </a:r>
            <a:r>
              <a:rPr sz="2000" dirty="0" err="1"/>
              <a:t>integran</a:t>
            </a:r>
            <a:r>
              <a:rPr sz="2000" dirty="0"/>
              <a:t> </a:t>
            </a:r>
            <a:r>
              <a:rPr sz="2000" dirty="0" err="1"/>
              <a:t>cada</a:t>
            </a:r>
            <a:r>
              <a:rPr sz="2000" dirty="0"/>
              <a:t> </a:t>
            </a:r>
            <a:r>
              <a:rPr sz="2000" dirty="0" err="1"/>
              <a:t>submódulo</a:t>
            </a:r>
            <a:r>
              <a:rPr sz="2000" dirty="0"/>
              <a:t> del SUI. </a:t>
            </a:r>
            <a:r>
              <a:rPr sz="2000" dirty="0" err="1"/>
              <a:t>Todos</a:t>
            </a:r>
            <a:r>
              <a:rPr sz="2000" dirty="0"/>
              <a:t>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sistemas</a:t>
            </a:r>
            <a:r>
              <a:rPr sz="2000" dirty="0"/>
              <a:t> de </a:t>
            </a:r>
            <a:r>
              <a:rPr sz="2000" dirty="0" err="1"/>
              <a:t>información</a:t>
            </a:r>
            <a:r>
              <a:rPr sz="2000" dirty="0"/>
              <a:t> del SUI </a:t>
            </a:r>
            <a:r>
              <a:rPr sz="2000" dirty="0" err="1"/>
              <a:t>siguen</a:t>
            </a:r>
            <a:r>
              <a:rPr sz="2000" dirty="0"/>
              <a:t> </a:t>
            </a:r>
            <a:r>
              <a:rPr sz="2000" dirty="0" err="1"/>
              <a:t>esta</a:t>
            </a:r>
            <a:r>
              <a:rPr sz="2000" dirty="0"/>
              <a:t> </a:t>
            </a:r>
            <a:r>
              <a:rPr sz="2000" dirty="0" err="1"/>
              <a:t>directiva</a:t>
            </a:r>
            <a:r>
              <a:rPr sz="2000" dirty="0"/>
              <a:t>: </a:t>
            </a:r>
            <a:r>
              <a:rPr sz="2000" dirty="0" err="1"/>
              <a:t>estarán</a:t>
            </a:r>
            <a:r>
              <a:rPr sz="2000" dirty="0"/>
              <a:t> </a:t>
            </a:r>
            <a:r>
              <a:rPr sz="2000" dirty="0" err="1"/>
              <a:t>constituidos</a:t>
            </a:r>
            <a:r>
              <a:rPr sz="2000" dirty="0"/>
              <a:t> </a:t>
            </a:r>
            <a:r>
              <a:rPr sz="2000" dirty="0" err="1"/>
              <a:t>por</a:t>
            </a:r>
            <a:r>
              <a:rPr sz="2000" dirty="0"/>
              <a:t> </a:t>
            </a:r>
            <a:r>
              <a:rPr sz="2000" dirty="0" err="1"/>
              <a:t>submódulos</a:t>
            </a:r>
            <a:r>
              <a:rPr sz="2000" dirty="0"/>
              <a:t> </a:t>
            </a:r>
            <a:r>
              <a:rPr sz="2000" dirty="0" err="1"/>
              <a:t>dispuestos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relación</a:t>
            </a:r>
            <a:r>
              <a:rPr sz="2000" dirty="0"/>
              <a:t> de </a:t>
            </a:r>
            <a:r>
              <a:rPr sz="2000" dirty="0" err="1"/>
              <a:t>utilitarios</a:t>
            </a:r>
            <a:r>
              <a:rPr sz="2000" dirty="0"/>
              <a:t> (que </a:t>
            </a:r>
            <a:r>
              <a:rPr sz="2000" dirty="0" err="1"/>
              <a:t>sirven</a:t>
            </a:r>
            <a:r>
              <a:rPr sz="2000" dirty="0"/>
              <a:t>) a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componentes</a:t>
            </a:r>
            <a:r>
              <a:rPr sz="2000" dirty="0"/>
              <a:t> </a:t>
            </a:r>
            <a:r>
              <a:rPr sz="2000" dirty="0" err="1"/>
              <a:t>misionales</a:t>
            </a:r>
            <a:r>
              <a:rPr sz="2000" dirty="0"/>
              <a:t> del SUI, </a:t>
            </a:r>
            <a:r>
              <a:rPr sz="2000" dirty="0" err="1"/>
              <a:t>ubicados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centro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diagrama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de Clases y Componentes de Solución (b)</a:t>
            </a:r>
          </a:p>
        </p:txBody>
      </p:sp>
      <p:pic>
        <p:nvPicPr>
          <p:cNvPr id="3" name="Picture 1" descr="fig:  images/Migracion.1b.3.SIUMódulosClas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816100"/>
            <a:ext cx="4521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Migracion.1b.3. SUI Módulos Clases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000" b="1" dirty="0"/>
              <a:t>SUI </a:t>
            </a:r>
            <a:r>
              <a:rPr sz="2000" b="1" dirty="0" err="1"/>
              <a:t>Estructura</a:t>
            </a:r>
            <a:r>
              <a:rPr sz="2000" b="1" dirty="0"/>
              <a:t> de </a:t>
            </a:r>
            <a:r>
              <a:rPr sz="2000" b="1" dirty="0" err="1"/>
              <a:t>Clases</a:t>
            </a:r>
            <a:endParaRPr sz="2000" b="1" dirty="0"/>
          </a:p>
          <a:p>
            <a:pPr lvl="0"/>
            <a:r>
              <a:rPr sz="2000" dirty="0"/>
              <a:t>El </a:t>
            </a:r>
            <a:r>
              <a:rPr sz="2000" dirty="0" err="1"/>
              <a:t>diseño</a:t>
            </a:r>
            <a:r>
              <a:rPr sz="2000" dirty="0"/>
              <a:t> actual </a:t>
            </a:r>
            <a:r>
              <a:rPr sz="2000" dirty="0" err="1"/>
              <a:t>antepone</a:t>
            </a:r>
            <a:r>
              <a:rPr sz="2000" dirty="0"/>
              <a:t> un </a:t>
            </a:r>
            <a:r>
              <a:rPr sz="2000" dirty="0" err="1"/>
              <a:t>servicio</a:t>
            </a:r>
            <a:r>
              <a:rPr sz="2000" dirty="0"/>
              <a:t> </a:t>
            </a:r>
            <a:r>
              <a:rPr sz="2000" dirty="0" err="1"/>
              <a:t>como</a:t>
            </a:r>
            <a:r>
              <a:rPr sz="2000" dirty="0"/>
              <a:t> punto de </a:t>
            </a:r>
            <a:r>
              <a:rPr sz="2000" dirty="0" err="1"/>
              <a:t>acceso</a:t>
            </a:r>
            <a:r>
              <a:rPr sz="2000" dirty="0"/>
              <a:t> a un </a:t>
            </a:r>
            <a:r>
              <a:rPr sz="2000" dirty="0" err="1"/>
              <a:t>caso</a:t>
            </a:r>
            <a:r>
              <a:rPr sz="2000" dirty="0"/>
              <a:t> de </a:t>
            </a:r>
            <a:r>
              <a:rPr sz="2000" dirty="0" err="1"/>
              <a:t>uso</a:t>
            </a:r>
            <a:r>
              <a:rPr sz="2000" dirty="0"/>
              <a:t>, de </a:t>
            </a:r>
            <a:r>
              <a:rPr sz="2000" dirty="0" err="1"/>
              <a:t>tal</a:t>
            </a:r>
            <a:r>
              <a:rPr sz="2000" dirty="0"/>
              <a:t> forma que </a:t>
            </a:r>
            <a:r>
              <a:rPr sz="2000" dirty="0" err="1"/>
              <a:t>este</a:t>
            </a:r>
            <a:r>
              <a:rPr sz="2000" dirty="0"/>
              <a:t> se </a:t>
            </a:r>
            <a:r>
              <a:rPr sz="2000" dirty="0" err="1"/>
              <a:t>encarga</a:t>
            </a:r>
            <a:r>
              <a:rPr sz="2000" dirty="0"/>
              <a:t> </a:t>
            </a:r>
            <a:r>
              <a:rPr sz="2000" dirty="0" err="1"/>
              <a:t>únicamente</a:t>
            </a:r>
            <a:r>
              <a:rPr sz="2000" dirty="0"/>
              <a:t> (</a:t>
            </a:r>
            <a:r>
              <a:rPr sz="2000" dirty="0" err="1"/>
              <a:t>por</a:t>
            </a:r>
            <a:r>
              <a:rPr sz="2000" dirty="0"/>
              <a:t> </a:t>
            </a:r>
            <a:r>
              <a:rPr sz="2000" dirty="0" err="1"/>
              <a:t>responsabilidad</a:t>
            </a:r>
            <a:r>
              <a:rPr sz="2000" dirty="0"/>
              <a:t>) de </a:t>
            </a:r>
            <a:r>
              <a:rPr sz="2000" dirty="0" err="1"/>
              <a:t>coordinar</a:t>
            </a:r>
            <a:r>
              <a:rPr sz="2000" dirty="0"/>
              <a:t> las entradas y las </a:t>
            </a:r>
            <a:r>
              <a:rPr sz="2000" dirty="0" err="1"/>
              <a:t>salidas</a:t>
            </a:r>
            <a:r>
              <a:rPr sz="2000" dirty="0"/>
              <a:t> del </a:t>
            </a:r>
            <a:r>
              <a:rPr sz="2000" dirty="0" err="1"/>
              <a:t>caso</a:t>
            </a:r>
            <a:r>
              <a:rPr sz="2000" dirty="0"/>
              <a:t> de </a:t>
            </a:r>
            <a:r>
              <a:rPr sz="2000" dirty="0" err="1"/>
              <a:t>uso</a:t>
            </a:r>
            <a:endParaRPr sz="2000" dirty="0"/>
          </a:p>
          <a:p>
            <a:pPr lvl="0"/>
            <a:r>
              <a:rPr sz="2000" dirty="0"/>
              <a:t>El </a:t>
            </a:r>
            <a:r>
              <a:rPr sz="2000" dirty="0" err="1"/>
              <a:t>modelo</a:t>
            </a:r>
            <a:r>
              <a:rPr sz="2000" dirty="0"/>
              <a:t> </a:t>
            </a:r>
            <a:r>
              <a:rPr sz="2000" dirty="0" err="1"/>
              <a:t>propicia</a:t>
            </a:r>
            <a:r>
              <a:rPr sz="2000" dirty="0"/>
              <a:t> la </a:t>
            </a:r>
            <a:r>
              <a:rPr sz="2000" dirty="0" err="1"/>
              <a:t>separación</a:t>
            </a:r>
            <a:r>
              <a:rPr sz="2000" dirty="0"/>
              <a:t> de la </a:t>
            </a:r>
            <a:r>
              <a:rPr sz="2000" dirty="0" err="1"/>
              <a:t>lógica</a:t>
            </a:r>
            <a:r>
              <a:rPr sz="2000" dirty="0"/>
              <a:t> de </a:t>
            </a:r>
            <a:r>
              <a:rPr sz="2000" dirty="0" err="1"/>
              <a:t>aplicación</a:t>
            </a:r>
            <a:r>
              <a:rPr sz="2000" dirty="0"/>
              <a:t> y la </a:t>
            </a:r>
            <a:r>
              <a:rPr sz="2000" dirty="0" err="1"/>
              <a:t>lógica</a:t>
            </a:r>
            <a:r>
              <a:rPr sz="2000" dirty="0"/>
              <a:t> de </a:t>
            </a:r>
            <a:r>
              <a:rPr sz="2000" dirty="0" err="1"/>
              <a:t>negocio</a:t>
            </a:r>
            <a:r>
              <a:rPr sz="2000" dirty="0"/>
              <a:t>.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este</a:t>
            </a:r>
            <a:r>
              <a:rPr sz="2000" dirty="0"/>
              <a:t> </a:t>
            </a:r>
            <a:r>
              <a:rPr sz="2000" dirty="0" err="1"/>
              <a:t>diseño</a:t>
            </a:r>
            <a:r>
              <a:rPr sz="2000" dirty="0"/>
              <a:t>, la </a:t>
            </a:r>
            <a:r>
              <a:rPr sz="2000" dirty="0" err="1"/>
              <a:t>primera</a:t>
            </a:r>
            <a:r>
              <a:rPr sz="2000" dirty="0"/>
              <a:t> </a:t>
            </a:r>
            <a:r>
              <a:rPr sz="2000" dirty="0" err="1"/>
              <a:t>está</a:t>
            </a:r>
            <a:r>
              <a:rPr sz="2000" dirty="0"/>
              <a:t> </a:t>
            </a:r>
            <a:r>
              <a:rPr sz="2000" dirty="0" err="1"/>
              <a:t>encapsulada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Caso de </a:t>
            </a:r>
            <a:r>
              <a:rPr sz="2000" dirty="0" err="1"/>
              <a:t>Uso</a:t>
            </a:r>
            <a:r>
              <a:rPr sz="2000" dirty="0"/>
              <a:t> </a:t>
            </a:r>
            <a:r>
              <a:rPr sz="2000" dirty="0" err="1"/>
              <a:t>ejecutable</a:t>
            </a:r>
            <a:r>
              <a:rPr sz="2000" dirty="0"/>
              <a:t> (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diagrama</a:t>
            </a:r>
            <a:r>
              <a:rPr sz="2000" dirty="0"/>
              <a:t>), </a:t>
            </a:r>
            <a:r>
              <a:rPr sz="2000" dirty="0" err="1"/>
              <a:t>mientras</a:t>
            </a:r>
            <a:r>
              <a:rPr sz="2000" dirty="0"/>
              <a:t> que la </a:t>
            </a:r>
            <a:r>
              <a:rPr sz="2000" dirty="0" err="1"/>
              <a:t>lógica</a:t>
            </a:r>
            <a:r>
              <a:rPr sz="2000" dirty="0"/>
              <a:t> de </a:t>
            </a:r>
            <a:r>
              <a:rPr sz="2000" dirty="0" err="1"/>
              <a:t>negocio</a:t>
            </a:r>
            <a:r>
              <a:rPr sz="2000" dirty="0"/>
              <a:t> lo </a:t>
            </a:r>
            <a:r>
              <a:rPr sz="2000" dirty="0" err="1"/>
              <a:t>está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una</a:t>
            </a:r>
            <a:r>
              <a:rPr sz="2000" dirty="0"/>
              <a:t> </a:t>
            </a:r>
            <a:r>
              <a:rPr sz="2000" dirty="0" err="1"/>
              <a:t>función</a:t>
            </a:r>
            <a:r>
              <a:rPr sz="2000" dirty="0"/>
              <a:t> de </a:t>
            </a:r>
            <a:r>
              <a:rPr sz="2000" dirty="0" err="1"/>
              <a:t>negocio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Diagrama de Arquitectura de Integración Continua, DevOps y Despliegues de Capas</a:t>
            </a:r>
          </a:p>
        </p:txBody>
      </p:sp>
      <p:pic>
        <p:nvPicPr>
          <p:cNvPr id="3" name="Picture 1" descr="fig:  images/Migracion.4.C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5181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Migracion.4. CI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Integración Continua</a:t>
            </a:r>
          </a:p>
          <a:p>
            <a:pPr marL="0" lvl="0" indent="0">
              <a:buNone/>
            </a:pPr>
            <a:r>
              <a:t>Las cadenas están separadas por tecnologías y plataformas distintas; son independientes y no presentan interbloqueos en cuanto a su ejecución. Pero, requieren administración integral.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Documento de Relación de Tecnologías y Licenciamiento</a:t>
            </a:r>
          </a:p>
        </p:txBody>
      </p:sp>
      <p:pic>
        <p:nvPicPr>
          <p:cNvPr id="3" name="Picture 1" descr="fig:  images/Migracion.5.Licenciamient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816100"/>
            <a:ext cx="2692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Migracion.5. Licenciamiento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Aprovisionamiento de Licencias</a:t>
            </a:r>
          </a:p>
          <a:p>
            <a:pPr marL="0" lvl="0" indent="0">
              <a:buNone/>
            </a:pPr>
            <a:r>
              <a:t>Los elementos resaltados de la vista actual requieren modelos de licenciamiento variado, bien sea por usuario, núcleo, despliegue (instalación), o renta por consumo.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5C8-FAC5-C096-F0F7-9235C6B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Entregables de Arquitectura de Información (Datos)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827E-2FAC-935D-C318-C00D054B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Diagrama Modelo de Datos Conceptual</a:t>
            </a:r>
          </a:p>
          <a:p>
            <a:pPr lvl="0"/>
            <a:r>
              <a:t>Diagrama Modelo de Datos Físico (diagramas entidad-relación)</a:t>
            </a:r>
          </a:p>
          <a:p>
            <a:pPr lvl="0"/>
            <a:r>
              <a:t>Diagrama Modelo de Datos Lógico</a:t>
            </a:r>
          </a:p>
          <a:p>
            <a:pPr lvl="0"/>
            <a:r>
              <a:t>Documento Diccionarios de Datos</a:t>
            </a:r>
          </a:p>
          <a:p>
            <a:pPr lvl="0"/>
            <a:r>
              <a:t>Mapa de Información (flujos de información)</a:t>
            </a:r>
          </a:p>
          <a:p>
            <a:pPr lvl="0"/>
            <a:r>
              <a:t>Modelo Ontológico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Modelo de Datos Conceptual</a:t>
            </a:r>
          </a:p>
        </p:txBody>
      </p:sp>
      <p:pic>
        <p:nvPicPr>
          <p:cNvPr id="3" name="Picture 1" descr="fig:  images/Migracion.2a.a1.DatosInformació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368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Migracion.2a.a1.Datos Información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000" b="1" dirty="0"/>
              <a:t>Migracion.2a.a1.Datos </a:t>
            </a:r>
            <a:r>
              <a:rPr sz="2000" b="1" dirty="0" err="1"/>
              <a:t>Información</a:t>
            </a:r>
            <a:endParaRPr sz="2000" b="1" dirty="0"/>
          </a:p>
          <a:p>
            <a:pPr marL="0" lvl="0" indent="0">
              <a:buNone/>
            </a:pPr>
            <a:r>
              <a:rPr sz="2000" dirty="0" err="1"/>
              <a:t>Modelo</a:t>
            </a:r>
            <a:r>
              <a:rPr sz="2000" dirty="0"/>
              <a:t> de </a:t>
            </a:r>
            <a:r>
              <a:rPr sz="2000" dirty="0" err="1"/>
              <a:t>información</a:t>
            </a:r>
            <a:r>
              <a:rPr sz="2000" dirty="0"/>
              <a:t>. </a:t>
            </a:r>
            <a:r>
              <a:rPr sz="2000" dirty="0" err="1"/>
              <a:t>Organización</a:t>
            </a:r>
            <a:r>
              <a:rPr sz="2000" dirty="0"/>
              <a:t> y </a:t>
            </a:r>
            <a:r>
              <a:rPr sz="2000" dirty="0" err="1"/>
              <a:t>jerarquía</a:t>
            </a:r>
            <a:r>
              <a:rPr sz="2000" dirty="0"/>
              <a:t> de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grupos</a:t>
            </a:r>
            <a:r>
              <a:rPr sz="2000" dirty="0"/>
              <a:t> de </a:t>
            </a:r>
            <a:r>
              <a:rPr sz="2000" dirty="0" err="1"/>
              <a:t>datos</a:t>
            </a:r>
            <a:r>
              <a:rPr sz="2000" dirty="0"/>
              <a:t> (</a:t>
            </a:r>
            <a:r>
              <a:rPr sz="2000" dirty="0" err="1"/>
              <a:t>dominios</a:t>
            </a:r>
            <a:r>
              <a:rPr sz="2000" dirty="0"/>
              <a:t>) del SUI </a:t>
            </a:r>
            <a:r>
              <a:rPr sz="2000" dirty="0" err="1"/>
              <a:t>Migrado</a:t>
            </a:r>
            <a:r>
              <a:rPr sz="2000" dirty="0"/>
              <a:t>, 2023.</a:t>
            </a:r>
          </a:p>
          <a:p>
            <a:pPr marL="0" lvl="0" indent="0">
              <a:buNone/>
            </a:pPr>
            <a:r>
              <a:rPr sz="2000" dirty="0" err="1"/>
              <a:t>Dominios</a:t>
            </a:r>
            <a:r>
              <a:rPr sz="2000" dirty="0"/>
              <a:t> </a:t>
            </a:r>
            <a:r>
              <a:rPr sz="2000" dirty="0" err="1"/>
              <a:t>Principales</a:t>
            </a:r>
            <a:r>
              <a:rPr sz="2000" dirty="0"/>
              <a:t> de </a:t>
            </a:r>
            <a:r>
              <a:rPr sz="2000" dirty="0" err="1"/>
              <a:t>Información</a:t>
            </a:r>
            <a:r>
              <a:rPr sz="2000" dirty="0"/>
              <a:t> SUI </a:t>
            </a:r>
            <a:r>
              <a:rPr sz="2000" dirty="0" err="1"/>
              <a:t>Migrado</a:t>
            </a:r>
            <a:endParaRPr sz="2000" dirty="0"/>
          </a:p>
          <a:p>
            <a:pPr lvl="0"/>
            <a:r>
              <a:rPr sz="2000" dirty="0" err="1"/>
              <a:t>Dominio</a:t>
            </a:r>
            <a:r>
              <a:rPr sz="2000" dirty="0"/>
              <a:t> </a:t>
            </a:r>
            <a:r>
              <a:rPr sz="2000" dirty="0" err="1"/>
              <a:t>común</a:t>
            </a:r>
            <a:r>
              <a:rPr sz="2000" dirty="0"/>
              <a:t>: SIM</a:t>
            </a:r>
          </a:p>
          <a:p>
            <a:pPr lvl="0"/>
            <a:r>
              <a:rPr sz="2000" dirty="0" err="1"/>
              <a:t>Dominios</a:t>
            </a:r>
            <a:r>
              <a:rPr sz="2000" dirty="0"/>
              <a:t> </a:t>
            </a:r>
            <a:r>
              <a:rPr sz="2000" dirty="0" err="1"/>
              <a:t>individuales</a:t>
            </a:r>
            <a:endParaRPr sz="2000" dirty="0"/>
          </a:p>
          <a:p>
            <a:pPr lvl="1"/>
            <a:r>
              <a:rPr sz="1800" dirty="0"/>
              <a:t>Hominis: Planta de personal, Hojas de </a:t>
            </a:r>
            <a:r>
              <a:rPr sz="1800" dirty="0" err="1"/>
              <a:t>vida</a:t>
            </a:r>
            <a:r>
              <a:rPr sz="1800" dirty="0"/>
              <a:t>, </a:t>
            </a:r>
            <a:r>
              <a:rPr sz="1800" dirty="0" err="1"/>
              <a:t>Seguimiento</a:t>
            </a:r>
            <a:r>
              <a:rPr sz="1800" dirty="0"/>
              <a:t> de </a:t>
            </a:r>
            <a:r>
              <a:rPr sz="1800" dirty="0" err="1"/>
              <a:t>desempeño</a:t>
            </a:r>
            <a:r>
              <a:rPr sz="1800" dirty="0"/>
              <a:t>, Carrera </a:t>
            </a:r>
            <a:r>
              <a:rPr sz="1800" dirty="0" err="1"/>
              <a:t>administrativa</a:t>
            </a:r>
            <a:endParaRPr sz="1800" dirty="0"/>
          </a:p>
          <a:p>
            <a:pPr lvl="1"/>
            <a:r>
              <a:rPr sz="1800" dirty="0"/>
              <a:t>Conjunto de </a:t>
            </a:r>
            <a:r>
              <a:rPr sz="1800" dirty="0" err="1"/>
              <a:t>datos</a:t>
            </a:r>
            <a:r>
              <a:rPr sz="1800" dirty="0"/>
              <a:t> </a:t>
            </a:r>
            <a:r>
              <a:rPr sz="1800" dirty="0" err="1"/>
              <a:t>Relatoría</a:t>
            </a:r>
            <a:endParaRPr sz="1800" dirty="0"/>
          </a:p>
          <a:p>
            <a:pPr lvl="1"/>
            <a:r>
              <a:rPr sz="1800" dirty="0"/>
              <a:t>Control </a:t>
            </a:r>
            <a:r>
              <a:rPr sz="1800" dirty="0" err="1"/>
              <a:t>Interno</a:t>
            </a:r>
            <a:endParaRPr sz="1800" dirty="0"/>
          </a:p>
          <a:p>
            <a:pPr lvl="1"/>
            <a:r>
              <a:rPr sz="1800" dirty="0" err="1"/>
              <a:t>Conciliación</a:t>
            </a:r>
            <a:r>
              <a:rPr sz="1800" dirty="0"/>
              <a:t> </a:t>
            </a:r>
            <a:r>
              <a:rPr sz="1800" dirty="0" err="1"/>
              <a:t>Administrativa</a:t>
            </a:r>
            <a:endParaRPr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Modelo de Datos Físico (diagramas entidad-relación)</a:t>
            </a:r>
          </a:p>
        </p:txBody>
      </p:sp>
      <p:pic>
        <p:nvPicPr>
          <p:cNvPr id="3" name="Picture 1" descr="fig:  images/ER-SIU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816100"/>
            <a:ext cx="4597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Migracion.2a.a3. Datos Modelo Físico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400" b="1" dirty="0"/>
              <a:t>Migracion.2a.a3. </a:t>
            </a:r>
            <a:r>
              <a:rPr sz="2400" b="1" dirty="0" err="1"/>
              <a:t>Datos</a:t>
            </a:r>
            <a:r>
              <a:rPr sz="2400" b="1" dirty="0"/>
              <a:t> </a:t>
            </a:r>
            <a:r>
              <a:rPr sz="2400" b="1" dirty="0" err="1"/>
              <a:t>Modelo</a:t>
            </a:r>
            <a:r>
              <a:rPr sz="2400" b="1" dirty="0"/>
              <a:t> </a:t>
            </a:r>
            <a:r>
              <a:rPr sz="2400" b="1" dirty="0" err="1"/>
              <a:t>Físico</a:t>
            </a:r>
            <a:endParaRPr sz="2400" b="1" dirty="0"/>
          </a:p>
          <a:p>
            <a:pPr marL="0" lvl="0" indent="0">
              <a:buNone/>
            </a:pPr>
            <a:r>
              <a:rPr sz="2400" dirty="0"/>
              <a:t>Los </a:t>
            </a:r>
            <a:r>
              <a:rPr sz="2400" dirty="0" err="1"/>
              <a:t>modelos</a:t>
            </a:r>
            <a:r>
              <a:rPr sz="2400" dirty="0"/>
              <a:t> </a:t>
            </a:r>
            <a:r>
              <a:rPr sz="2400" dirty="0" err="1"/>
              <a:t>físicos</a:t>
            </a:r>
            <a:r>
              <a:rPr sz="2400" dirty="0"/>
              <a:t> </a:t>
            </a:r>
            <a:r>
              <a:rPr sz="2400" dirty="0" err="1"/>
              <a:t>representados</a:t>
            </a:r>
            <a:r>
              <a:rPr sz="2400" dirty="0"/>
              <a:t>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diagramas</a:t>
            </a:r>
            <a:r>
              <a:rPr sz="2400" dirty="0"/>
              <a:t> </a:t>
            </a:r>
            <a:r>
              <a:rPr sz="2400" dirty="0" err="1"/>
              <a:t>entidad</a:t>
            </a:r>
            <a:r>
              <a:rPr sz="2400" dirty="0"/>
              <a:t> - </a:t>
            </a:r>
            <a:r>
              <a:rPr sz="2400" dirty="0" err="1"/>
              <a:t>relación</a:t>
            </a:r>
            <a:r>
              <a:rPr sz="2400" dirty="0"/>
              <a:t> (ER) de </a:t>
            </a:r>
            <a:r>
              <a:rPr sz="2400" dirty="0" err="1"/>
              <a:t>los</a:t>
            </a:r>
            <a:r>
              <a:rPr sz="2400" dirty="0"/>
              <a:t> </a:t>
            </a:r>
            <a:r>
              <a:rPr sz="2400" dirty="0" err="1"/>
              <a:t>módulos</a:t>
            </a:r>
            <a:r>
              <a:rPr sz="2400" dirty="0"/>
              <a:t> SUI </a:t>
            </a:r>
            <a:r>
              <a:rPr sz="2400" dirty="0" err="1"/>
              <a:t>Migrado</a:t>
            </a:r>
            <a:r>
              <a:rPr sz="2400" dirty="0"/>
              <a:t>, </a:t>
            </a:r>
            <a:r>
              <a:rPr sz="2400" dirty="0" err="1"/>
              <a:t>como</a:t>
            </a:r>
            <a:r>
              <a:rPr sz="2400" dirty="0"/>
              <a:t> Hominis, Control </a:t>
            </a:r>
            <a:r>
              <a:rPr sz="2400" dirty="0" err="1"/>
              <a:t>Interno</a:t>
            </a:r>
            <a:r>
              <a:rPr sz="2400" dirty="0"/>
              <a:t>, </a:t>
            </a:r>
            <a:r>
              <a:rPr sz="2400" dirty="0" err="1"/>
              <a:t>Relatoría</a:t>
            </a:r>
            <a:r>
              <a:rPr sz="2400" dirty="0"/>
              <a:t>, SIRI, </a:t>
            </a:r>
            <a:r>
              <a:rPr sz="2400" dirty="0" err="1"/>
              <a:t>serán</a:t>
            </a:r>
            <a:r>
              <a:rPr sz="2400" dirty="0"/>
              <a:t> </a:t>
            </a:r>
            <a:r>
              <a:rPr sz="2400" dirty="0" err="1"/>
              <a:t>entregados</a:t>
            </a:r>
            <a:r>
              <a:rPr sz="2400" dirty="0"/>
              <a:t> </a:t>
            </a:r>
            <a:r>
              <a:rPr sz="2400" dirty="0" err="1"/>
              <a:t>como</a:t>
            </a:r>
            <a:r>
              <a:rPr sz="2400" dirty="0"/>
              <a:t> </a:t>
            </a:r>
            <a:r>
              <a:rPr sz="2400" dirty="0" err="1"/>
              <a:t>documentos</a:t>
            </a:r>
            <a:r>
              <a:rPr sz="2400" dirty="0"/>
              <a:t> </a:t>
            </a:r>
            <a:r>
              <a:rPr sz="2400" dirty="0" err="1"/>
              <a:t>aparte</a:t>
            </a:r>
            <a:r>
              <a:rPr sz="2400" dirty="0"/>
              <a:t>, </a:t>
            </a:r>
            <a:r>
              <a:rPr sz="2400" dirty="0" err="1"/>
              <a:t>anexos</a:t>
            </a:r>
            <a:r>
              <a:rPr sz="2400" dirty="0"/>
              <a:t> al </a:t>
            </a:r>
            <a:r>
              <a:rPr sz="2400" dirty="0" err="1"/>
              <a:t>documento</a:t>
            </a:r>
            <a:r>
              <a:rPr sz="2400" dirty="0"/>
              <a:t> actual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formato</a:t>
            </a:r>
            <a:r>
              <a:rPr sz="2400" dirty="0"/>
              <a:t> reproducible.</a:t>
            </a:r>
          </a:p>
          <a:p>
            <a:pPr marL="0" lvl="0" indent="0">
              <a:buNone/>
            </a:pPr>
            <a:r>
              <a:rPr sz="2400" dirty="0"/>
              <a:t>El </a:t>
            </a:r>
            <a:r>
              <a:rPr sz="2400" dirty="0" err="1"/>
              <a:t>formato</a:t>
            </a:r>
            <a:r>
              <a:rPr sz="2400" dirty="0"/>
              <a:t> reproducible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el</a:t>
            </a:r>
            <a:r>
              <a:rPr sz="2400" dirty="0"/>
              <a:t> que </a:t>
            </a:r>
            <a:r>
              <a:rPr sz="2400" dirty="0" err="1"/>
              <a:t>entregamos</a:t>
            </a:r>
            <a:r>
              <a:rPr sz="2400" dirty="0"/>
              <a:t> </a:t>
            </a:r>
            <a:r>
              <a:rPr sz="2400" dirty="0" err="1"/>
              <a:t>el</a:t>
            </a:r>
            <a:r>
              <a:rPr sz="2400" dirty="0"/>
              <a:t> </a:t>
            </a:r>
            <a:r>
              <a:rPr sz="2400" dirty="0" err="1"/>
              <a:t>modelo</a:t>
            </a:r>
            <a:r>
              <a:rPr sz="2400" dirty="0"/>
              <a:t> </a:t>
            </a:r>
            <a:r>
              <a:rPr sz="2400" dirty="0" err="1"/>
              <a:t>físico</a:t>
            </a:r>
            <a:r>
              <a:rPr sz="2400" dirty="0"/>
              <a:t> </a:t>
            </a:r>
            <a:r>
              <a:rPr sz="2400" dirty="0" err="1"/>
              <a:t>mediante</a:t>
            </a:r>
            <a:r>
              <a:rPr sz="2400" dirty="0"/>
              <a:t> la </a:t>
            </a:r>
            <a:r>
              <a:rPr sz="2400" dirty="0" err="1"/>
              <a:t>herramienta</a:t>
            </a:r>
            <a:r>
              <a:rPr sz="2400" dirty="0"/>
              <a:t> libre </a:t>
            </a:r>
            <a:r>
              <a:rPr sz="2400" dirty="0" err="1"/>
              <a:t>Draw.io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Modelo de Datos Lógico</a:t>
            </a:r>
          </a:p>
        </p:txBody>
      </p:sp>
      <p:pic>
        <p:nvPicPr>
          <p:cNvPr id="3" name="Picture 1" descr="fig:  images/Migracion.2c1.DatosSI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816100"/>
            <a:ext cx="3429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Migracion.2c1. Datos SIM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Migracion.2c1. Datos SIM</a:t>
            </a:r>
          </a:p>
          <a:p>
            <a:pPr marL="0" lvl="0" indent="0">
              <a:buNone/>
            </a:pPr>
            <a:r>
              <a:t>Identificación de entidades de datos de negocio relacionadas a los módulos SUI Migrado.</a:t>
            </a:r>
          </a:p>
          <a:p>
            <a:pPr marL="0" lvl="0" indent="0">
              <a:buNone/>
            </a:pPr>
            <a:r>
              <a:t>Las entidades de negocio son tipos de datos internos del SUI consideradas para el manejo del ciclo de vida de los datos.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88B3-624D-043A-2B81-8795DCEB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Declaración de Arquitectura Migración Funcional SUI, PGN,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841F2-4AC3-B21F-2709-BDD2BBF90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Softgic - PGN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5431-DF96-B33E-5F94-F3E29880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Noviembre, 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5C8-FAC5-C096-F0F7-9235C6B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Entregables de Arquitectura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827E-2FAC-935D-C318-C00D054B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400" dirty="0" err="1"/>
              <a:t>Diagrama</a:t>
            </a:r>
            <a:r>
              <a:rPr sz="2400" dirty="0"/>
              <a:t> de </a:t>
            </a:r>
            <a:r>
              <a:rPr sz="2400" dirty="0" err="1"/>
              <a:t>Arquitectura</a:t>
            </a:r>
            <a:r>
              <a:rPr sz="2400" dirty="0"/>
              <a:t> de la </a:t>
            </a:r>
            <a:r>
              <a:rPr sz="2400" dirty="0" err="1"/>
              <a:t>Solución</a:t>
            </a:r>
            <a:r>
              <a:rPr sz="2400" dirty="0"/>
              <a:t> </a:t>
            </a:r>
            <a:r>
              <a:rPr sz="2400" dirty="0" err="1"/>
              <a:t>Propuesta</a:t>
            </a:r>
            <a:r>
              <a:rPr sz="2400" dirty="0"/>
              <a:t>: vista de </a:t>
            </a:r>
            <a:r>
              <a:rPr sz="2400" dirty="0" err="1"/>
              <a:t>integración</a:t>
            </a:r>
            <a:endParaRPr sz="2400" dirty="0"/>
          </a:p>
          <a:p>
            <a:pPr lvl="0"/>
            <a:r>
              <a:rPr sz="2400" dirty="0" err="1"/>
              <a:t>Diagrama</a:t>
            </a:r>
            <a:r>
              <a:rPr sz="2400" dirty="0"/>
              <a:t> de </a:t>
            </a:r>
            <a:r>
              <a:rPr sz="2400" dirty="0" err="1"/>
              <a:t>Arquitectura</a:t>
            </a:r>
            <a:r>
              <a:rPr sz="2400" dirty="0"/>
              <a:t> de la </a:t>
            </a:r>
            <a:r>
              <a:rPr sz="2400" dirty="0" err="1"/>
              <a:t>solución</a:t>
            </a:r>
            <a:r>
              <a:rPr sz="2400" dirty="0"/>
              <a:t> </a:t>
            </a:r>
            <a:r>
              <a:rPr sz="2400" dirty="0" err="1"/>
              <a:t>propuesta</a:t>
            </a:r>
            <a:r>
              <a:rPr sz="2400" dirty="0"/>
              <a:t>: vista </a:t>
            </a:r>
            <a:r>
              <a:rPr sz="2400" dirty="0" err="1"/>
              <a:t>física</a:t>
            </a:r>
            <a:endParaRPr sz="2400" dirty="0"/>
          </a:p>
          <a:p>
            <a:pPr lvl="0"/>
            <a:r>
              <a:rPr sz="2400" dirty="0" err="1"/>
              <a:t>Diagrama</a:t>
            </a:r>
            <a:r>
              <a:rPr sz="2400" dirty="0"/>
              <a:t> de </a:t>
            </a:r>
            <a:r>
              <a:rPr sz="2400" dirty="0" err="1"/>
              <a:t>Arquitectura</a:t>
            </a:r>
            <a:r>
              <a:rPr sz="2400" dirty="0"/>
              <a:t> de la </a:t>
            </a:r>
            <a:r>
              <a:rPr sz="2400" dirty="0" err="1"/>
              <a:t>Solución</a:t>
            </a:r>
            <a:r>
              <a:rPr sz="2400" dirty="0"/>
              <a:t> </a:t>
            </a:r>
            <a:r>
              <a:rPr sz="2400" dirty="0" err="1"/>
              <a:t>Propuesta</a:t>
            </a:r>
            <a:r>
              <a:rPr sz="2400" dirty="0"/>
              <a:t>: </a:t>
            </a:r>
            <a:r>
              <a:rPr sz="2400" dirty="0" err="1"/>
              <a:t>motivadores</a:t>
            </a:r>
            <a:r>
              <a:rPr sz="2400" dirty="0"/>
              <a:t> del </a:t>
            </a:r>
            <a:r>
              <a:rPr sz="2400" dirty="0" err="1"/>
              <a:t>negocio</a:t>
            </a:r>
            <a:endParaRPr sz="2400" dirty="0"/>
          </a:p>
          <a:p>
            <a:pPr lvl="0"/>
            <a:r>
              <a:rPr sz="2400" dirty="0" err="1"/>
              <a:t>Diagrama</a:t>
            </a:r>
            <a:r>
              <a:rPr sz="2400" dirty="0"/>
              <a:t> de </a:t>
            </a:r>
            <a:r>
              <a:rPr sz="2400" dirty="0" err="1"/>
              <a:t>Arquitectura</a:t>
            </a:r>
            <a:r>
              <a:rPr sz="2400" dirty="0"/>
              <a:t> de la </a:t>
            </a:r>
            <a:r>
              <a:rPr sz="2400" dirty="0" err="1"/>
              <a:t>Solución</a:t>
            </a:r>
            <a:r>
              <a:rPr sz="2400" dirty="0"/>
              <a:t> </a:t>
            </a:r>
            <a:r>
              <a:rPr sz="2400" dirty="0" err="1"/>
              <a:t>Propuesta</a:t>
            </a:r>
            <a:r>
              <a:rPr sz="2400" dirty="0"/>
              <a:t>: </a:t>
            </a:r>
            <a:r>
              <a:rPr sz="2400" dirty="0" err="1"/>
              <a:t>interoperabilidad</a:t>
            </a:r>
            <a:endParaRPr sz="2400" dirty="0"/>
          </a:p>
          <a:p>
            <a:pPr lvl="0"/>
            <a:r>
              <a:rPr sz="2400" dirty="0" err="1"/>
              <a:t>Diagrama</a:t>
            </a:r>
            <a:r>
              <a:rPr sz="2400" dirty="0"/>
              <a:t> de </a:t>
            </a:r>
            <a:r>
              <a:rPr sz="2400" dirty="0" err="1"/>
              <a:t>Arquitectura</a:t>
            </a:r>
            <a:r>
              <a:rPr sz="2400" dirty="0"/>
              <a:t> de la </a:t>
            </a:r>
            <a:r>
              <a:rPr sz="2400" dirty="0" err="1"/>
              <a:t>Solución</a:t>
            </a:r>
            <a:r>
              <a:rPr sz="2400" dirty="0"/>
              <a:t> </a:t>
            </a:r>
            <a:r>
              <a:rPr sz="2400" dirty="0" err="1"/>
              <a:t>Propuesta</a:t>
            </a:r>
            <a:r>
              <a:rPr sz="2400" dirty="0"/>
              <a:t>: </a:t>
            </a:r>
            <a:r>
              <a:rPr sz="2400" dirty="0" err="1"/>
              <a:t>gestión</a:t>
            </a:r>
            <a:r>
              <a:rPr sz="2400" dirty="0"/>
              <a:t> de </a:t>
            </a:r>
            <a:r>
              <a:rPr sz="2400" dirty="0" err="1"/>
              <a:t>autenticación</a:t>
            </a:r>
            <a:r>
              <a:rPr sz="2400" dirty="0"/>
              <a:t>, </a:t>
            </a:r>
            <a:r>
              <a:rPr sz="2400" dirty="0" err="1"/>
              <a:t>usuarios</a:t>
            </a:r>
            <a:r>
              <a:rPr sz="2400" dirty="0"/>
              <a:t> y roles</a:t>
            </a:r>
          </a:p>
          <a:p>
            <a:pPr lvl="0"/>
            <a:r>
              <a:rPr sz="2400" dirty="0" err="1"/>
              <a:t>Diagrama</a:t>
            </a:r>
            <a:r>
              <a:rPr sz="2400" dirty="0"/>
              <a:t> de </a:t>
            </a:r>
            <a:r>
              <a:rPr sz="2400" dirty="0" err="1"/>
              <a:t>Clases</a:t>
            </a:r>
            <a:r>
              <a:rPr sz="2400" dirty="0"/>
              <a:t> y </a:t>
            </a:r>
            <a:r>
              <a:rPr sz="2400" dirty="0" err="1"/>
              <a:t>Componentes</a:t>
            </a:r>
            <a:r>
              <a:rPr sz="2400" dirty="0"/>
              <a:t> de </a:t>
            </a:r>
            <a:r>
              <a:rPr sz="2400" dirty="0" err="1"/>
              <a:t>Solución</a:t>
            </a:r>
            <a:endParaRPr sz="2400" dirty="0"/>
          </a:p>
          <a:p>
            <a:pPr lvl="0"/>
            <a:r>
              <a:rPr sz="2400" dirty="0" err="1"/>
              <a:t>Diagrama</a:t>
            </a:r>
            <a:r>
              <a:rPr sz="2400" dirty="0"/>
              <a:t> de </a:t>
            </a:r>
            <a:r>
              <a:rPr sz="2400" dirty="0" err="1"/>
              <a:t>Arquitectura</a:t>
            </a:r>
            <a:r>
              <a:rPr sz="2400" dirty="0"/>
              <a:t> de </a:t>
            </a:r>
            <a:r>
              <a:rPr sz="2400" dirty="0" err="1"/>
              <a:t>Integración</a:t>
            </a:r>
            <a:r>
              <a:rPr sz="2400" dirty="0"/>
              <a:t> Continua, DevOps y </a:t>
            </a:r>
            <a:r>
              <a:rPr sz="2400" dirty="0" err="1"/>
              <a:t>Despliegues</a:t>
            </a:r>
            <a:r>
              <a:rPr sz="2400" dirty="0"/>
              <a:t> de </a:t>
            </a:r>
            <a:r>
              <a:rPr sz="2400" dirty="0" err="1"/>
              <a:t>Capas</a:t>
            </a:r>
            <a:endParaRPr sz="2400" dirty="0"/>
          </a:p>
          <a:p>
            <a:pPr lvl="0"/>
            <a:r>
              <a:rPr sz="2400" dirty="0" err="1"/>
              <a:t>Documento</a:t>
            </a:r>
            <a:r>
              <a:rPr sz="2400" dirty="0"/>
              <a:t> de </a:t>
            </a:r>
            <a:r>
              <a:rPr sz="2400" dirty="0" err="1"/>
              <a:t>Relación</a:t>
            </a:r>
            <a:r>
              <a:rPr sz="2400" dirty="0"/>
              <a:t> de </a:t>
            </a:r>
            <a:r>
              <a:rPr sz="2400" dirty="0" err="1"/>
              <a:t>Tecnologías</a:t>
            </a:r>
            <a:r>
              <a:rPr sz="2400" dirty="0"/>
              <a:t> y </a:t>
            </a:r>
            <a:r>
              <a:rPr sz="2400" dirty="0" err="1"/>
              <a:t>Licenciamiento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Línea Base SUI PGN</a:t>
            </a:r>
          </a:p>
        </p:txBody>
      </p:sp>
      <p:pic>
        <p:nvPicPr>
          <p:cNvPr id="3" name="Picture 1" descr="images/Lineabase.0.SUIAplicació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5181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Lineabase.0.SUI Aplicación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Representación</a:t>
            </a:r>
            <a:r>
              <a:rPr b="1" dirty="0"/>
              <a:t> de </a:t>
            </a:r>
            <a:r>
              <a:rPr b="1" dirty="0" err="1"/>
              <a:t>Arquitectura</a:t>
            </a:r>
            <a:endParaRPr b="1" dirty="0"/>
          </a:p>
          <a:p>
            <a:pPr marL="0" lvl="0" indent="0">
              <a:buNone/>
            </a:pPr>
            <a:r>
              <a:rPr dirty="0"/>
              <a:t>Con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arquitectura</a:t>
            </a:r>
            <a:r>
              <a:rPr dirty="0"/>
              <a:t> </a:t>
            </a:r>
            <a:r>
              <a:rPr dirty="0" err="1"/>
              <a:t>orientada</a:t>
            </a:r>
            <a:r>
              <a:rPr dirty="0"/>
              <a:t> a </a:t>
            </a:r>
            <a:r>
              <a:rPr dirty="0" err="1"/>
              <a:t>servicios</a:t>
            </a:r>
            <a:r>
              <a:rPr dirty="0"/>
              <a:t> SUI </a:t>
            </a:r>
            <a:r>
              <a:rPr dirty="0" err="1"/>
              <a:t>recopila</a:t>
            </a:r>
            <a:r>
              <a:rPr dirty="0"/>
              <a:t>:</a:t>
            </a:r>
          </a:p>
          <a:p>
            <a:pPr marL="457200" lvl="0" indent="-457200">
              <a:buAutoNum type="arabicPeriod"/>
            </a:pPr>
            <a:r>
              <a:rPr dirty="0"/>
              <a:t>Runtime: Es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servicio</a:t>
            </a:r>
            <a:r>
              <a:rPr dirty="0"/>
              <a:t> que </a:t>
            </a:r>
            <a:r>
              <a:rPr dirty="0" err="1"/>
              <a:t>interactúa</a:t>
            </a:r>
            <a:r>
              <a:rPr dirty="0"/>
              <a:t> con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usuario</a:t>
            </a:r>
            <a:r>
              <a:rPr dirty="0"/>
              <a:t> final (GUI) </a:t>
            </a:r>
            <a:r>
              <a:rPr dirty="0" err="1"/>
              <a:t>elaborado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Angular 11</a:t>
            </a:r>
          </a:p>
          <a:p>
            <a:pPr marL="457200" lvl="0" indent="-457200">
              <a:buAutoNum type="arabicPeriod"/>
            </a:pPr>
            <a:r>
              <a:rPr dirty="0"/>
              <a:t>API Tx: </a:t>
            </a:r>
            <a:r>
              <a:rPr sz="2400" dirty="0" err="1"/>
              <a:t>Servicio</a:t>
            </a:r>
            <a:r>
              <a:rPr dirty="0"/>
              <a:t> </a:t>
            </a:r>
            <a:r>
              <a:rPr dirty="0" err="1"/>
              <a:t>api</a:t>
            </a:r>
            <a:r>
              <a:rPr dirty="0"/>
              <a:t> rest base node </a:t>
            </a:r>
            <a:r>
              <a:rPr dirty="0" err="1"/>
              <a:t>encargado</a:t>
            </a:r>
            <a:r>
              <a:rPr dirty="0"/>
              <a:t> de </a:t>
            </a:r>
            <a:r>
              <a:rPr dirty="0" err="1"/>
              <a:t>realizar</a:t>
            </a:r>
            <a:r>
              <a:rPr dirty="0"/>
              <a:t> las </a:t>
            </a:r>
            <a:r>
              <a:rPr dirty="0" err="1"/>
              <a:t>transacciones</a:t>
            </a:r>
            <a:r>
              <a:rPr dirty="0"/>
              <a:t> </a:t>
            </a:r>
            <a:r>
              <a:rPr dirty="0" err="1"/>
              <a:t>básicas</a:t>
            </a:r>
            <a:r>
              <a:rPr dirty="0"/>
              <a:t> CRUD</a:t>
            </a:r>
          </a:p>
          <a:p>
            <a:pPr marL="457200" lvl="0" indent="-457200">
              <a:buAutoNum type="arabicPeriod"/>
            </a:pPr>
            <a:r>
              <a:rPr dirty="0"/>
              <a:t>API Config / </a:t>
            </a:r>
            <a:r>
              <a:rPr dirty="0" err="1"/>
              <a:t>Seguridad</a:t>
            </a:r>
            <a:r>
              <a:rPr dirty="0"/>
              <a:t>. </a:t>
            </a:r>
            <a:r>
              <a:rPr dirty="0" err="1"/>
              <a:t>Servicio</a:t>
            </a:r>
            <a:r>
              <a:rPr dirty="0"/>
              <a:t> Web API </a:t>
            </a:r>
            <a:r>
              <a:rPr dirty="0" err="1"/>
              <a:t>.Net</a:t>
            </a:r>
            <a:r>
              <a:rPr dirty="0"/>
              <a:t> Framework </a:t>
            </a:r>
            <a:r>
              <a:rPr dirty="0" err="1"/>
              <a:t>encargado</a:t>
            </a:r>
            <a:r>
              <a:rPr dirty="0"/>
              <a:t> de </a:t>
            </a:r>
            <a:r>
              <a:rPr dirty="0" err="1"/>
              <a:t>gestionar</a:t>
            </a:r>
            <a:r>
              <a:rPr dirty="0"/>
              <a:t> </a:t>
            </a:r>
            <a:r>
              <a:rPr dirty="0" err="1"/>
              <a:t>características</a:t>
            </a:r>
            <a:r>
              <a:rPr dirty="0"/>
              <a:t> con la </a:t>
            </a:r>
            <a:r>
              <a:rPr dirty="0" err="1"/>
              <a:t>autenticación</a:t>
            </a:r>
            <a:r>
              <a:rPr dirty="0"/>
              <a:t> y </a:t>
            </a:r>
            <a:r>
              <a:rPr dirty="0" err="1"/>
              <a:t>configuración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Línea Base Portal PGN</a:t>
            </a:r>
          </a:p>
        </p:txBody>
      </p:sp>
      <p:pic>
        <p:nvPicPr>
          <p:cNvPr id="3" name="Picture 1" descr="fig:  images/Linebase.2.Porta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5181600" cy="100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Linebase.2.Portal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Representación</a:t>
            </a:r>
            <a:r>
              <a:rPr b="1" dirty="0"/>
              <a:t> de </a:t>
            </a:r>
            <a:r>
              <a:rPr b="1" dirty="0" err="1"/>
              <a:t>Arquitectura</a:t>
            </a:r>
            <a:endParaRPr b="1" dirty="0"/>
          </a:p>
          <a:p>
            <a:pPr marL="0" lvl="0" indent="0">
              <a:buNone/>
            </a:pPr>
            <a:r>
              <a:rPr dirty="0"/>
              <a:t>El portal es </a:t>
            </a:r>
            <a:r>
              <a:rPr dirty="0" err="1"/>
              <a:t>el</a:t>
            </a:r>
            <a:r>
              <a:rPr dirty="0"/>
              <a:t> conjunto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elementos</a:t>
            </a:r>
            <a:r>
              <a:rPr dirty="0"/>
              <a:t> </a:t>
            </a:r>
            <a:r>
              <a:rPr dirty="0" err="1"/>
              <a:t>físicos</a:t>
            </a:r>
            <a:r>
              <a:rPr dirty="0"/>
              <a:t> y </a:t>
            </a:r>
            <a:r>
              <a:rPr dirty="0" err="1"/>
              <a:t>lógicos</a:t>
            </a:r>
            <a:r>
              <a:rPr dirty="0"/>
              <a:t> </a:t>
            </a:r>
            <a:r>
              <a:rPr dirty="0" err="1"/>
              <a:t>necesarios</a:t>
            </a:r>
            <a:r>
              <a:rPr dirty="0"/>
              <a:t> para la </a:t>
            </a:r>
            <a:r>
              <a:rPr dirty="0" err="1"/>
              <a:t>implementación</a:t>
            </a:r>
            <a:r>
              <a:rPr dirty="0"/>
              <a:t> de la </a:t>
            </a:r>
            <a:r>
              <a:rPr dirty="0" err="1"/>
              <a:t>granja</a:t>
            </a:r>
            <a:r>
              <a:rPr dirty="0"/>
              <a:t> de </a:t>
            </a:r>
            <a:r>
              <a:rPr sz="2400" dirty="0" err="1"/>
              <a:t>servidores</a:t>
            </a:r>
            <a:r>
              <a:rPr dirty="0"/>
              <a:t> de SharePoint Server 2019 para </a:t>
            </a:r>
            <a:r>
              <a:rPr dirty="0" err="1"/>
              <a:t>el</a:t>
            </a:r>
            <a:r>
              <a:rPr dirty="0"/>
              <a:t> portal de la PROCURADURIA.</a:t>
            </a:r>
          </a:p>
          <a:p>
            <a:pPr lvl="0"/>
            <a:r>
              <a:rPr dirty="0" err="1"/>
              <a:t>Servidores</a:t>
            </a:r>
            <a:r>
              <a:rPr dirty="0"/>
              <a:t> Web Front End</a:t>
            </a:r>
          </a:p>
          <a:p>
            <a:pPr lvl="0"/>
            <a:r>
              <a:rPr dirty="0" err="1"/>
              <a:t>Servidores</a:t>
            </a:r>
            <a:r>
              <a:rPr dirty="0"/>
              <a:t> de </a:t>
            </a:r>
            <a:r>
              <a:rPr dirty="0" err="1"/>
              <a:t>Aplicaciones</a:t>
            </a:r>
            <a:endParaRPr dirty="0"/>
          </a:p>
          <a:p>
            <a:pPr lvl="0"/>
            <a:r>
              <a:rPr dirty="0" err="1"/>
              <a:t>Servidores</a:t>
            </a:r>
            <a:r>
              <a:rPr dirty="0"/>
              <a:t> de SQL 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de Arquitectura de la Solución Propuesta</a:t>
            </a:r>
          </a:p>
        </p:txBody>
      </p:sp>
      <p:pic>
        <p:nvPicPr>
          <p:cNvPr id="3" name="Picture 1" descr="fig:  images/Migracion.1a.b.SIUContextoMódulo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816100"/>
            <a:ext cx="3086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Migracion.1a.b.SUI Contexto Módulos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Vista de Integración</a:t>
            </a:r>
          </a:p>
          <a:p>
            <a:pPr marL="0" lvl="0" indent="0">
              <a:buNone/>
            </a:pPr>
            <a:r>
              <a:t>La vista presenta en contexto a los módulos SUI migrados e indica los modos de comunicación, sincrónica/asincrónica, que utilizan.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de Arquitectura de la Solución Propuesta</a:t>
            </a:r>
          </a:p>
        </p:txBody>
      </p:sp>
      <p:pic>
        <p:nvPicPr>
          <p:cNvPr id="3" name="Picture 1" descr="fig:  images/Lineabase.0.SIUAplicación.Físic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32000"/>
            <a:ext cx="51816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Lineabase.0.SUI Aplicación. Física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Vista Física</a:t>
            </a:r>
          </a:p>
          <a:p>
            <a:pPr marL="0" lvl="0" indent="0">
              <a:buNone/>
            </a:pPr>
            <a:r>
              <a:t>Elementos de infraestructura física (hardware) para la implementación Fase II (presente proyecto) del Sistema de Información Único, SUI de la PGN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de Arquitectura de la Solución Propuesta</a:t>
            </a:r>
          </a:p>
        </p:txBody>
      </p:sp>
      <p:pic>
        <p:nvPicPr>
          <p:cNvPr id="3" name="Picture 1" descr="fig:  images/Migracion.1a.a.SIUContextoMódul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51816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Migracion.1a.a.SUI Contexto Módulo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Motivadores de Negocio</a:t>
            </a:r>
          </a:p>
          <a:p>
            <a:pPr marL="0" lvl="0" indent="0">
              <a:buNone/>
            </a:pPr>
            <a:r>
              <a:t>Módulos y submódulos del Sistema Único de Información (SUI) de la PGN. Todos los sistemas de información del SUI separan a los componentes misionales de los utilitarios.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de Arquitectura de la Solución Propuesta</a:t>
            </a:r>
          </a:p>
        </p:txBody>
      </p:sp>
      <p:pic>
        <p:nvPicPr>
          <p:cNvPr id="3" name="Picture 1" descr="fig:  images/Migracion.1c.SIUMódulosColaboració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816100"/>
            <a:ext cx="4673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Migracion.1c.SUI Módulos Colaboración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Interoperabilidad y Colaboración</a:t>
            </a:r>
          </a:p>
          <a:p>
            <a:pPr marL="0" lvl="0" indent="0">
              <a:buNone/>
            </a:pPr>
            <a:r>
              <a:t>Colaboración y comunicación de los componentes internos del SUI mediada por interfaces provistas por el grupo de componentes misionales, PGN SUI: mantener reducido y controlado el número de interfaces.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1056</Words>
  <Application>Microsoft Macintosh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Rounded MT Bold</vt:lpstr>
      <vt:lpstr>Calibri</vt:lpstr>
      <vt:lpstr>Office Theme</vt:lpstr>
      <vt:lpstr>Procuraduría General de la Nación</vt:lpstr>
      <vt:lpstr>Declaración de Arquitectura Migración Funcional SUI, PGN, 2023</vt:lpstr>
      <vt:lpstr>Entregables de Arquitectura de Software</vt:lpstr>
      <vt:lpstr>Línea Base SUI PGN</vt:lpstr>
      <vt:lpstr>Línea Base Portal PGN</vt:lpstr>
      <vt:lpstr>Diagrama de Arquitectura de la Solución Propuesta</vt:lpstr>
      <vt:lpstr>Diagrama de Arquitectura de la Solución Propuesta</vt:lpstr>
      <vt:lpstr>Diagrama de Arquitectura de la Solución Propuesta</vt:lpstr>
      <vt:lpstr>Diagrama de Arquitectura de la Solución Propuesta</vt:lpstr>
      <vt:lpstr>Diagrama de Arquitectura de la Solución Propuesta</vt:lpstr>
      <vt:lpstr>Diagrama de Clases y Componentes de Solución (a)</vt:lpstr>
      <vt:lpstr>Diagrama de Clases y Componentes de Solución (b)</vt:lpstr>
      <vt:lpstr>Diagrama de Arquitectura de Integración Continua, DevOps y Despliegues de Capas</vt:lpstr>
      <vt:lpstr>Documento de Relación de Tecnologías y Licenciamiento</vt:lpstr>
      <vt:lpstr>Entregables de Arquitectura de Información (Datos)</vt:lpstr>
      <vt:lpstr>Diagrama Modelo de Datos Conceptual</vt:lpstr>
      <vt:lpstr>Diagrama Modelo de Datos Físico (diagramas entidad-relación)</vt:lpstr>
      <vt:lpstr>Diagrama Modelo de Datos Lógico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Declaración de Arquitectura Migración Funcional SUI, PGN, 2023</dc:title>
  <dc:creator>Softgic - PGN</dc:creator>
  <cp:keywords/>
  <cp:lastModifiedBy>Harry Alfredo Wong Molina</cp:lastModifiedBy>
  <cp:revision>7</cp:revision>
  <dcterms:created xsi:type="dcterms:W3CDTF">2023-11-29T21:15:20Z</dcterms:created>
  <dcterms:modified xsi:type="dcterms:W3CDTF">2023-11-29T21:22:45Z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Noviembre, 2023</vt:lpwstr>
  </property>
  <property fmtid="{D5CDD505-2E9C-101B-9397-08002B2CF9AE}" pid="3" name="subtitle">
    <vt:lpwstr/>
  </property>
</Properties>
</file>