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1861"/>
    <p:restoredTop sz="96327"/>
  </p:normalViewPr>
  <p:slideViewPr>
    <p:cSldViewPr snapToGrid="0">
      <p:cViewPr varScale="1">
        <p:scale>
          <a:sx d="100" n="57"/>
          <a:sy d="100" n="57"/>
        </p:scale>
        <p:origin x="176" y="93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E-Service. Arquitectura FNA y Capacidades TI</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Stefanini - FNA</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Octubre 10,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Oportunidad 2. Monitoreo de los índices de eficacia de Servicios FNA</a:t>
            </a:r>
          </a:p>
          <a:p>
            <a:pPr lvl="0" indent="0" marL="0">
              <a:buNone/>
            </a:pPr>
            <a:r>
              <a:rPr/>
              <a:t>La oportunidad de monitorear el desarrollo SOA con la arquitectura de referencia asegura una mejora alineación y focalización de los esfuerzos operativos (del día a día), evolutivos, correctivos, y los de inversión de tecnología para el negocio, que son planes de mediano y largo plazo.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Oportunidad 3. Utilización de la Tecnología SOA del FNA</a:t>
            </a:r>
          </a:p>
          <a:p>
            <a:pPr lvl="0" indent="0" marL="0">
              <a:buNone/>
            </a:pPr>
            <a:r>
              <a:rPr/>
              <a:t>En el FNA hay un campo grande de análisis para determinar con exactitud señalado: analizar el nivel de utilización de cada uno de las características de las plataformas, soluciones y productos de proveedor en los que el FNA invierte.</a:t>
            </a:r>
          </a:p>
          <a:p>
            <a:pPr lvl="0" indent="0" marL="0">
              <a:buNone/>
            </a:pPr>
            <a:r>
              <a:rPr/>
              <a:t>Al momento no hay tal información en el repositorio del FNA.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Oportunidad 4. Gestión de la Tecnología (gobierno) por Medio de Arquitectura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69C782-8C52-87E9-A8B6-2096548EEE67}"/>
              </a:ext>
            </a:extLst>
          </p:cNvPr>
          <p:cNvSpPr>
            <a:spLocks noGrp="1"/>
          </p:cNvSpPr>
          <p:nvPr>
            <p:ph idx="1" type="body"/>
          </p:nvPr>
        </p:nvSpPr>
        <p:spPr/>
        <p:txBody>
          <a:bodyPr/>
          <a:lstStyle/>
          <a:p>
            <a:pPr lvl="0" indent="0" marL="0">
              <a:buNone/>
            </a:pPr>
            <a:r>
              <a:rPr/>
              <a:t>Impulsar la evolución de la alineación de la tecnología con las áreas misionales del FNA dado que su repositorio de arquitectura contiene información inicial para este objetivo</a:t>
            </a:r>
          </a:p>
        </p:txBody>
      </p:sp>
      <p:graphicFrame>
        <p:nvGraphicFramePr>
          <p:cNvPr id="6" name="Content Placeholder 5"/>
          <p:cNvGraphicFramePr>
            <a:graphicFrameLocks noGrp="1"/>
          </p:cNvGraphicFramePr>
          <p:nvPr>
            <p:ph idx="1"/>
          </p:nvPr>
        </p:nvGraphicFramePr>
        <p:xfrm>
          <a:off x="838200" y="2501900"/>
          <a:ext cx="5156200" cy="3683000"/>
        </p:xfrm>
        <a:graphic>
          <a:graphicData uri="http://schemas.openxmlformats.org/drawingml/2006/table">
            <a:tbl>
              <a:tblPr firstRow="1" bandRow="1">
                <a:tableStyleId>{5C22544A-7EE6-4342-B048-85BDC9FD1C3A}</a:tableStyleId>
              </a:tblPr>
              <a:tblGrid>
                <a:gridCol w="2578100"/>
                <a:gridCol w="2578100"/>
              </a:tblGrid>
              <a:tr h="0">
                <a:tc>
                  <a:txBody>
                    <a:bodyPr/>
                    <a:lstStyle/>
                    <a:p>
                      <a:pPr lvl="0" indent="0" marL="0">
                        <a:buNone/>
                      </a:pPr>
                      <a:r>
                        <a:rPr b="1"/>
                        <a:t>Contenidos FNA</a:t>
                      </a:r>
                    </a:p>
                  </a:txBody>
                  <a:tcPr/>
                </a:tc>
                <a:tc>
                  <a:txBody>
                    <a:bodyPr/>
                    <a:lstStyle/>
                    <a:p>
                      <a:endParaRPr/>
                    </a:p>
                  </a:txBody>
                  <a:tcPr/>
                </a:tc>
              </a:tr>
              <a:tr h="0">
                <a:tc>
                  <a:txBody>
                    <a:bodyPr/>
                    <a:lstStyle/>
                    <a:p>
                      <a:pPr lvl="0" indent="0" marL="0">
                        <a:buNone/>
                      </a:pPr>
                      <a:r>
                        <a:rPr/>
                        <a:t>Servicios</a:t>
                      </a:r>
                    </a:p>
                  </a:txBody>
                </a:tc>
                <a:tc>
                  <a:txBody>
                    <a:bodyPr/>
                    <a:lstStyle/>
                    <a:p>
                      <a:pPr lvl="0" indent="0" marL="0">
                        <a:buNone/>
                      </a:pPr>
                      <a:r>
                        <a:rPr b="1"/>
                        <a:t>543</a:t>
                      </a:r>
                    </a:p>
                  </a:txBody>
                </a:tc>
              </a:tr>
              <a:tr h="0">
                <a:tc>
                  <a:txBody>
                    <a:bodyPr/>
                    <a:lstStyle/>
                    <a:p>
                      <a:pPr lvl="0" indent="0" marL="0">
                        <a:buNone/>
                      </a:pPr>
                      <a:r>
                        <a:rPr/>
                        <a:t>Arquitectura</a:t>
                      </a:r>
                    </a:p>
                  </a:txBody>
                </a:tc>
                <a:tc>
                  <a:txBody>
                    <a:bodyPr/>
                    <a:lstStyle/>
                    <a:p>
                      <a:pPr lvl="0" indent="0" marL="0">
                        <a:buNone/>
                      </a:pPr>
                      <a:r>
                        <a:rPr/>
                        <a:t>352</a:t>
                      </a:r>
                    </a:p>
                  </a:txBody>
                </a:tc>
              </a:tr>
              <a:tr h="0">
                <a:tc>
                  <a:txBody>
                    <a:bodyPr/>
                    <a:lstStyle/>
                    <a:p>
                      <a:pPr lvl="0" indent="0" marL="0">
                        <a:buNone/>
                      </a:pPr>
                      <a:r>
                        <a:rPr/>
                        <a:t>Información</a:t>
                      </a:r>
                    </a:p>
                  </a:txBody>
                </a:tc>
                <a:tc>
                  <a:txBody>
                    <a:bodyPr/>
                    <a:lstStyle/>
                    <a:p>
                      <a:pPr lvl="0" indent="0" marL="0">
                        <a:buNone/>
                      </a:pPr>
                      <a:r>
                        <a:rPr/>
                        <a:t>248</a:t>
                      </a:r>
                    </a:p>
                  </a:txBody>
                </a:tc>
              </a:tr>
              <a:tr h="0">
                <a:tc>
                  <a:txBody>
                    <a:bodyPr/>
                    <a:lstStyle/>
                    <a:p>
                      <a:pPr lvl="0" indent="0" marL="0">
                        <a:buNone/>
                      </a:pPr>
                      <a:r>
                        <a:rPr/>
                        <a:t>Aplicación</a:t>
                      </a:r>
                    </a:p>
                  </a:txBody>
                </a:tc>
                <a:tc>
                  <a:txBody>
                    <a:bodyPr/>
                    <a:lstStyle/>
                    <a:p>
                      <a:pPr lvl="0" indent="0" marL="0">
                        <a:buNone/>
                      </a:pPr>
                      <a:r>
                        <a:rPr/>
                        <a:t>107</a:t>
                      </a:r>
                    </a:p>
                  </a:txBody>
                </a:tc>
              </a:tr>
              <a:tr h="0">
                <a:tc>
                  <a:txBody>
                    <a:bodyPr/>
                    <a:lstStyle/>
                    <a:p>
                      <a:pPr lvl="0" indent="0" marL="0">
                        <a:buNone/>
                      </a:pPr>
                      <a:r>
                        <a:rPr/>
                        <a:t>Funcional</a:t>
                      </a:r>
                    </a:p>
                  </a:txBody>
                </a:tc>
                <a:tc>
                  <a:txBody>
                    <a:bodyPr/>
                    <a:lstStyle/>
                    <a:p>
                      <a:pPr lvl="0" indent="0" marL="0">
                        <a:buNone/>
                      </a:pPr>
                      <a:r>
                        <a:rPr/>
                        <a:t>61</a:t>
                      </a:r>
                    </a:p>
                  </a:txBody>
                </a:tc>
              </a:tr>
              <a:tr h="0">
                <a:tc>
                  <a:txBody>
                    <a:bodyPr/>
                    <a:lstStyle/>
                    <a:p>
                      <a:pPr lvl="0" indent="0" marL="0">
                        <a:buNone/>
                      </a:pPr>
                      <a:r>
                        <a:rPr b="1"/>
                        <a:t>Total Contenidos FNA revisados</a:t>
                      </a:r>
                    </a:p>
                  </a:txBody>
                </a:tc>
                <a:tc>
                  <a:txBody>
                    <a:bodyPr/>
                    <a:lstStyle/>
                    <a:p>
                      <a:pPr lvl="0" indent="0" marL="0">
                        <a:buNone/>
                      </a:pPr>
                      <a:r>
                        <a:rPr b="1"/>
                        <a:t>1311</a:t>
                      </a:r>
                    </a:p>
                  </a:txBody>
                </a:tc>
              </a:tr>
            </a:tbl>
          </a:graphicData>
        </a:graphic>
      </p:graphicFrame>
      <p:sp>
        <p:nvSpPr>
          <p:cNvPr id="5" name="Text Placeholder 4">
            <a:extLst>
              <a:ext uri="{FF2B5EF4-FFF2-40B4-BE49-F238E27FC236}">
                <a16:creationId xmlns:a16="http://schemas.microsoft.com/office/drawing/2014/main" id="{D218D877-C077-48CF-E223-A03CB997F889}"/>
              </a:ext>
            </a:extLst>
          </p:cNvPr>
          <p:cNvSpPr>
            <a:spLocks noGrp="1"/>
          </p:cNvSpPr>
          <p:nvPr>
            <p:ph idx="3" sz="quarter" type="body"/>
          </p:nvPr>
        </p:nvSpPr>
        <p:spPr/>
        <p:txBody>
          <a:bodyPr/>
          <a:lstStyle/>
          <a:p>
            <a:pPr lvl="0" indent="0" marL="0">
              <a:buNone/>
            </a:pPr>
            <a:r>
              <a:rPr/>
              <a:t>Antes de dar paso a la gestión de la tecnología para el negocio de FNA hay que subsanar problemática de información del repositorio de arquitectura</a:t>
            </a:r>
          </a:p>
          <a:p>
            <a:pPr lvl="0" indent="-457200" marL="457200">
              <a:buAutoNum type="arabicPeriod"/>
            </a:pPr>
            <a:r>
              <a:rPr/>
              <a:t>Redundancias y el atraso de la información de los modelos y conceptos.</a:t>
            </a:r>
          </a:p>
          <a:p>
            <a:pPr lvl="0" indent="-457200" marL="457200">
              <a:buAutoNum type="arabicPeriod"/>
            </a:pPr>
            <a:r>
              <a:rPr/>
              <a:t>Incompletitud en el modelamiento de conceptos, capacidades y procesos de negocio FNA.</a:t>
            </a:r>
          </a:p>
          <a:p>
            <a:pPr lvl="0" indent="-457200" marL="457200">
              <a:buAutoNum type="arabicPeriod"/>
            </a:pPr>
            <a:r>
              <a:rPr/>
              <a:t>Inconsistencia en el lenguaje de modelado: falta estandarización de representación de los conceptos.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Hoja de Ruta E-Service FNA de los Proyectos de Cambio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8B7FE-8A5B-8415-89A4-40F055D4CFFD}"/>
              </a:ext>
            </a:extLst>
          </p:cNvPr>
          <p:cNvSpPr>
            <a:spLocks noGrp="1"/>
          </p:cNvSpPr>
          <p:nvPr>
            <p:ph idx="1" sz="half"/>
          </p:nvPr>
        </p:nvSpPr>
        <p:spPr/>
        <p:txBody>
          <a:bodyPr/>
          <a:lstStyle/>
          <a:p>
            <a:pPr lvl="0" indent="0" marL="0">
              <a:buNone/>
            </a:pPr>
            <a:r>
              <a:rPr/>
              <a:t>Proyectos de cierre de brecha FNA. Prioridades, dependencias, secuencia, puntos de control de la evolución de la arquitectura de referencia SOA 2.0 del Fondo.</a:t>
            </a:r>
          </a:p>
          <a:p>
            <a:pPr lvl="0" indent="0" marL="0">
              <a:buNone/>
            </a:pPr>
            <a:r>
              <a:rPr/>
              <a:t>La hoja de ruta E-Service busca los objetivos</a:t>
            </a:r>
          </a:p>
          <a:p>
            <a:pPr lvl="0"/>
            <a:r>
              <a:rPr/>
              <a:t>Flexibilidad y tiempo de mercado (OBJ3)</a:t>
            </a:r>
          </a:p>
          <a:p>
            <a:pPr lvl="0"/>
            <a:r>
              <a:rPr/>
              <a:t>Fortaleza SOA de las aplicaciones (OBJ2)</a:t>
            </a:r>
          </a:p>
          <a:p>
            <a:pPr lvl="0"/>
            <a:r>
              <a:rPr/>
              <a:t>Independencia de proveedor (OBJ1)</a:t>
            </a:r>
          </a:p>
        </p:txBody>
      </p:sp>
      <p:pic>
        <p:nvPicPr>
          <p:cNvPr descr="../output/images/hojaruta1.png" id="0" name="Picture 1"/>
          <p:cNvPicPr>
            <a:picLocks noGrp="1" noChangeAspect="1"/>
          </p:cNvPicPr>
          <p:nvPr/>
        </p:nvPicPr>
        <p:blipFill>
          <a:blip r:embed="rId2"/>
          <a:stretch>
            <a:fillRect/>
          </a:stretch>
        </p:blipFill>
        <p:spPr bwMode="auto">
          <a:xfrm>
            <a:off x="6172200" y="2552700"/>
            <a:ext cx="5181600" cy="2870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Hoja de Ruta E-Service FNA de los Proyectos de Cambio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8B7FE-8A5B-8415-89A4-40F055D4CFFD}"/>
              </a:ext>
            </a:extLst>
          </p:cNvPr>
          <p:cNvSpPr>
            <a:spLocks noGrp="1"/>
          </p:cNvSpPr>
          <p:nvPr>
            <p:ph idx="1" sz="half"/>
          </p:nvPr>
        </p:nvSpPr>
        <p:spPr/>
        <p:txBody>
          <a:bodyPr/>
          <a:lstStyle/>
          <a:p>
            <a:pPr lvl="0" indent="0" marL="0">
              <a:buNone/>
            </a:pPr>
            <a:r>
              <a:rPr/>
              <a:t>La hoja de ruta E-Service está orientada a impactar los siguientes brechas y oportunidades:</a:t>
            </a:r>
          </a:p>
          <a:p>
            <a:pPr lvl="0"/>
            <a:r>
              <a:rPr/>
              <a:t>OP1. Instaurar la figura de gobierno SOA, capacidad, proceso y recursos</a:t>
            </a:r>
          </a:p>
          <a:p>
            <a:pPr lvl="0"/>
            <a:r>
              <a:rPr/>
              <a:t>OP2. Mejorar proceso de diseño, construcción y DevOps de soluciones SOA</a:t>
            </a:r>
          </a:p>
          <a:p>
            <a:pPr lvl="0"/>
            <a:r>
              <a:rPr/>
              <a:t>OP3. Mejorar la oferta de servicios analíticos en segmento FNA</a:t>
            </a:r>
          </a:p>
          <a:p>
            <a:pPr lvl="0"/>
            <a:r>
              <a:rPr/>
              <a:t>OP4. Aumentar el nivel de utilización de la Tecnología SOA del FNA</a:t>
            </a:r>
          </a:p>
          <a:p>
            <a:pPr lvl="0"/>
            <a:r>
              <a:rPr/>
              <a:t>OP5. Desarrollo de Servicios FNA guiada por la arquitectura de referencia 2.0</a:t>
            </a:r>
          </a:p>
        </p:txBody>
      </p:sp>
      <p:pic>
        <p:nvPicPr>
          <p:cNvPr descr="../output/images/hojaruta1.png" id="0" name="Picture 1"/>
          <p:cNvPicPr>
            <a:picLocks noGrp="1" noChangeAspect="1"/>
          </p:cNvPicPr>
          <p:nvPr/>
        </p:nvPicPr>
        <p:blipFill>
          <a:blip r:embed="rId2"/>
          <a:stretch>
            <a:fillRect/>
          </a:stretch>
        </p:blipFill>
        <p:spPr bwMode="auto">
          <a:xfrm>
            <a:off x="6172200" y="2552700"/>
            <a:ext cx="5181600" cy="2870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Diagnóstico de Arquitectura</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buNone/>
            </a:pPr>
            <a:r>
              <a:rPr/>
              <a:t>Resumen de las problemática del portafolio de servicios SOA FNA.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Acoplamiento de las capacidades de negocio del FNA a COBIS</a:t>
            </a:r>
          </a:p>
          <a:p>
            <a:pPr lvl="0" indent="0" marL="0">
              <a:buNone/>
            </a:pPr>
            <a:r>
              <a:rPr/>
              <a:t>Existen más de 96 relaciones entre las capacidades de negocio y las herramientas de software de COBIS.</a:t>
            </a:r>
          </a:p>
          <a:p>
            <a:pPr lvl="0" indent="0" marL="0">
              <a:buNone/>
            </a:pPr>
            <a:r>
              <a:rPr/>
              <a:t>Todo acoplamiento produce rigidez. Esta rigidez es la causa que afecta a la flexibilidad de negocio y al tiempo de mercado.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Alto grado de relación de dependencia</a:t>
            </a:r>
          </a:p>
          <a:p>
            <a:pPr lvl="0" indent="0" marL="0">
              <a:buNone/>
            </a:pPr>
            <a:r>
              <a:rPr/>
              <a:t>El grado de relación de dependencia de las aplicaciones proveedoras de servicios es alto y requiere de intervención que prevenga y controle su aumento. El aumento de la cantidad de relaciones entre los servicios del portafolio causa problemas de degradación, mantenimiento y rigidez al cambio.</a:t>
            </a:r>
          </a:p>
          <a:p>
            <a:pPr lvl="0" indent="0" marL="0">
              <a:buNone/>
            </a:pPr>
            <a:r>
              <a:rPr/>
              <a:t>Aplicaciones como COBIS Clientes y COBIS Cartera suman más de 60 relaciones con otros servicios. En total, el grupo de aplicaciones de COBIS suma más de 100 relaciones a servicios SOA del portafolio del Fondo.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Bajo relacionamiento servicios-negocio</a:t>
            </a:r>
          </a:p>
          <a:p>
            <a:pPr lvl="0" indent="0" marL="0">
              <a:buNone/>
            </a:pPr>
            <a:r>
              <a:rPr/>
              <a:t>El bajo relacionamiento de los servicios con los requerimientos de las vicepresidencias de Crédito y la vicepresidencia de Operaciones evidenciada en los modelos del FNA es causa de complicaciones en la gestión de la demanda y afecta a la eficacia del portafolio de servicios, que empieza a llenarse de servicios de tipo intermediarios o servicios utilitarios que terminan consumiendo mayores recursos que los servicios de negocio.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Dificultades en información de arquitecturas FNA</a:t>
            </a:r>
          </a:p>
          <a:p>
            <a:pPr lvl="0" indent="0" marL="0">
              <a:buNone/>
            </a:pPr>
            <a:r>
              <a:rPr/>
              <a:t>Problemática general que agrava a las anteriores. El repositorio de arquitectura del FNA presenta redundancias y desactualizaciones que causan dificultades al entendimiento de los conceptos y modelos de arquitectura del FNA. Encontrar un modelo o un concepto repetido entre todas las consultorías anteriores. Todo esto complica los análisis con base a este.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E4CF194-8870-7777-5567-0A9995ADC192}"/>
              </a:ext>
            </a:extLst>
          </p:cNvPr>
          <p:cNvSpPr>
            <a:spLocks noGrp="1"/>
          </p:cNvSpPr>
          <p:nvPr>
            <p:ph idx="2" sz="half" type="body"/>
          </p:nvPr>
        </p:nvSpPr>
        <p:spPr/>
        <p:txBody>
          <a:bodyPr/>
          <a:lstStyle/>
          <a:p>
            <a:pPr lvl="0" indent="0" marL="0">
              <a:spcBef>
                <a:spcPts val="3000"/>
              </a:spcBef>
              <a:buNone/>
            </a:pPr>
            <a:r>
              <a:rPr b="1"/>
              <a:t>Interdependencias del Portafolio FNA</a:t>
            </a:r>
          </a:p>
        </p:txBody>
      </p:sp>
      <p:pic>
        <p:nvPicPr>
          <p:cNvPr descr="../output/images/VistaPortafolio-CatalogoServiciosFNA.1.png" id="0" name="Picture 1"/>
          <p:cNvPicPr>
            <a:picLocks noGrp="1" noChangeAspect="1"/>
          </p:cNvPicPr>
          <p:nvPr/>
        </p:nvPicPr>
        <p:blipFill>
          <a:blip r:embed="rId2"/>
          <a:stretch>
            <a:fillRect/>
          </a:stretch>
        </p:blipFill>
        <p:spPr bwMode="auto">
          <a:xfrm>
            <a:off x="6794500" y="977900"/>
            <a:ext cx="2946400" cy="4864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indent="0" marL="0">
              <a:spcBef>
                <a:spcPts val="3000"/>
              </a:spcBef>
              <a:buNone/>
            </a:pPr>
            <a:r>
              <a:rPr b="1"/>
              <a:t>Oportunidades y Beneficios SOA Futuros</a:t>
            </a:r>
          </a:p>
          <a:p>
            <a:pPr lvl="0" indent="0" marL="0">
              <a:buNone/>
            </a:pPr>
            <a:r>
              <a:rPr/>
              <a:t>Las problemática de rigidez de cambio, entendida como el tiempo de mercado, o el tiempo que toma entregar a producción una mejora, cambio o funcionalidad evidenciada en los diagnósticos de acoplamiento de las capacidades de negocio al proveedor la prevalencia del enfoque ascendente, esto es desde el proveedor hacia el negocio, los diagnósticos anteriores en aspectos como tecnología, decisiones de los tipos de servicios del portafolio del FNA, y del bajo uso de soluciones modernas de gestión de reglas de negocio</a:t>
            </a:r>
          </a:p>
          <a:p>
            <a:pPr lvl="0" indent="0" marL="0">
              <a:buNone/>
            </a:pPr>
            <a:r>
              <a:rPr/>
              <a:t>Dejan oportunidades y retos.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E4CF194-8870-7777-5567-0A9995ADC192}"/>
              </a:ext>
            </a:extLst>
          </p:cNvPr>
          <p:cNvSpPr>
            <a:spLocks noGrp="1"/>
          </p:cNvSpPr>
          <p:nvPr>
            <p:ph idx="2" sz="half" type="body"/>
          </p:nvPr>
        </p:nvSpPr>
        <p:spPr/>
        <p:txBody>
          <a:bodyPr/>
          <a:lstStyle/>
          <a:p>
            <a:pPr lvl="0" indent="0" marL="0">
              <a:spcBef>
                <a:spcPts val="3000"/>
              </a:spcBef>
              <a:buNone/>
            </a:pPr>
            <a:r>
              <a:rPr b="1"/>
              <a:t>Oportunidad 1. Desarrollo de Servicios FNA Guiada por la Arquitectura de Referencia</a:t>
            </a:r>
          </a:p>
          <a:p>
            <a:pPr lvl="0" indent="0" marL="0">
              <a:buNone/>
            </a:pPr>
            <a:r>
              <a:rPr/>
              <a:t>Con base en el análisis de alineación SOA, que muestra que el enfoque predominante no es el descendente, si no que, los servicios del portafolio del FNA provienen más de las aplicaciones de los proveedores que desde las vicepresidencia de Crédito o de Operaciones, tenemos la oportunidad de reforzar la arquitectura de referencia SOA del Fondo.</a:t>
            </a:r>
          </a:p>
        </p:txBody>
      </p:sp>
      <p:pic>
        <p:nvPicPr>
          <p:cNvPr descr="../output/images/vistafuncional.png" id="0" name="Picture 1"/>
          <p:cNvPicPr>
            <a:picLocks noGrp="1" noChangeAspect="1"/>
          </p:cNvPicPr>
          <p:nvPr/>
        </p:nvPicPr>
        <p:blipFill>
          <a:blip r:embed="rId2"/>
          <a:stretch>
            <a:fillRect/>
          </a:stretch>
        </p:blipFill>
        <p:spPr bwMode="auto">
          <a:xfrm>
            <a:off x="5181600" y="1651000"/>
            <a:ext cx="6172200" cy="3517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E-Service. Arquitectura FNA y Capacidades TI</dc:title>
  <dc:creator>Stefanini - FNA</dc:creator>
  <cp:keywords/>
  <dcterms:created xsi:type="dcterms:W3CDTF">2023-10-19T20:58:25Z</dcterms:created>
  <dcterms:modified xsi:type="dcterms:W3CDTF">2023-10-19T20:58:25Z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Octubre 10, 2022</vt:lpwstr>
  </property>
  <property fmtid="{D5CDD505-2E9C-101B-9397-08002B2CF9AE}" pid="3" name="subtitle">
    <vt:lpwstr/>
  </property>
</Properties>
</file>