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p:cViewPr varScale="1">
        <p:scale>
          <a:sx n="72" d="100"/>
          <a:sy n="72" d="100"/>
        </p:scale>
        <p:origin x="22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nchor="b"/>
          <a:lstStyle>
            <a:lvl1pPr algn="ctr">
              <a:defRPr kumimoji="0" lang="es-ES_tradnl" sz="4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05FD9845-21CC-7B50-1D35-0476CA16938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7646FF-498A-4003-C246-0F187D508FC8}"/>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
        <p:nvSpPr>
          <p:cNvPr id="7" name="CuadroTexto 1">
            <a:extLst>
              <a:ext uri="{FF2B5EF4-FFF2-40B4-BE49-F238E27FC236}">
                <a16:creationId xmlns:a16="http://schemas.microsoft.com/office/drawing/2014/main" id="{E3B822DA-C428-6BBB-9F46-9CEC620F177D}"/>
              </a:ext>
            </a:extLst>
          </p:cNvPr>
          <p:cNvSpPr txBox="1"/>
          <p:nvPr userDrawn="1"/>
        </p:nvSpPr>
        <p:spPr>
          <a:xfrm>
            <a:off x="838200" y="6048573"/>
            <a:ext cx="1872208" cy="307777"/>
          </a:xfrm>
          <a:prstGeom prst="rect">
            <a:avLst/>
          </a:prstGeom>
        </p:spPr>
        <p:txBody>
          <a:bodyPr vert="horz" lIns="91440" tIns="45720" rIns="91440" bIns="45720" rtlCol="0" anchor="ctr"/>
          <a:lstStyle>
            <a:defPPr>
              <a:defRPr lang="en-US"/>
            </a:defPPr>
            <a:lvl1pPr>
              <a:defRPr sz="1200">
                <a:solidFill>
                  <a:schemeClr val="tx1">
                    <a:tint val="75000"/>
                  </a:schemeClr>
                </a:solidFill>
              </a:defRPr>
            </a:lvl1pPr>
          </a:lstStyle>
          <a:p>
            <a:pPr lvl="0"/>
            <a:r>
              <a:rPr lang="es-CO" dirty="0"/>
              <a:t>FT-121-OP V.3</a:t>
            </a:r>
            <a:endParaRPr lang="es-ES" dirty="0"/>
          </a:p>
        </p:txBody>
      </p:sp>
    </p:spTree>
    <p:extLst>
      <p:ext uri="{BB962C8B-B14F-4D97-AF65-F5344CB8AC3E}">
        <p14:creationId xmlns:p14="http://schemas.microsoft.com/office/powerpoint/2010/main" val="7325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42B-CF76-74C1-94DC-2307558CB468}"/>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07A230B-77FE-2CC4-0C33-231934349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74DF186-99C3-94B1-355C-EC6ADB2C36A5}"/>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9CEFE5FF-880B-CF2A-D0F8-B37BA034C57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D06CA1-A638-B3E3-A4E1-E8F9045E5C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29CDE70E-0C5A-939A-ABED-23A3A539B1A8}"/>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6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126F4-D877-1025-4F83-5EE90D537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D0E9A97-57AE-0285-2C76-19F529138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D1CC35C-5B7B-C00C-3C61-3F98E323162D}"/>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522D7977-3294-4882-4894-80293E81CC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BDD6DC0-AED1-AF1A-1557-EA5E8D479DCA}"/>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67978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normAutofit/>
          </a:bodyPr>
          <a:lstStyle>
            <a:lvl1pPr>
              <a:defRPr sz="2000" b="0" i="0">
                <a:latin typeface="Arial" panose="020B0604020202020204" pitchFamily="34" charset="0"/>
                <a:cs typeface="Arial" panose="020B0604020202020204" pitchFamily="34" charset="0"/>
              </a:defRPr>
            </a:lvl1pPr>
            <a:lvl2pPr>
              <a:defRPr sz="1800" b="0" i="0">
                <a:latin typeface="Arial" panose="020B0604020202020204" pitchFamily="34" charset="0"/>
                <a:cs typeface="Arial" panose="020B0604020202020204" pitchFamily="34" charset="0"/>
              </a:defRPr>
            </a:lvl2pPr>
            <a:lvl3pPr>
              <a:defRPr sz="16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16B923-6147-37CD-4229-27E5201CCEFE}"/>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1FA7FB9A-3778-F9F1-E3DB-2932FB82603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5A80004-CA6A-831B-38FE-A17D86389E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08837630-1E38-046F-A401-9257C2E3BDBC}"/>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2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8AD206-46D9-1F1A-63D0-A9FFB503F9D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0" cy="6857999"/>
          </a:xfrm>
          <a:prstGeom prst="rect">
            <a:avLst/>
          </a:prstGeom>
        </p:spPr>
      </p:pic>
      <p:sp>
        <p:nvSpPr>
          <p:cNvPr id="8" name="Rectangle 7">
            <a:extLst>
              <a:ext uri="{FF2B5EF4-FFF2-40B4-BE49-F238E27FC236}">
                <a16:creationId xmlns:a16="http://schemas.microsoft.com/office/drawing/2014/main" id="{D5CE9FB6-6948-F33D-CB6E-7FC93F71D6E1}"/>
              </a:ext>
            </a:extLst>
          </p:cNvPr>
          <p:cNvSpPr/>
          <p:nvPr userDrawn="1"/>
        </p:nvSpPr>
        <p:spPr>
          <a:xfrm>
            <a:off x="0" y="0"/>
            <a:ext cx="4906046" cy="68580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4">
            <a:extLst>
              <a:ext uri="{FF2B5EF4-FFF2-40B4-BE49-F238E27FC236}">
                <a16:creationId xmlns:a16="http://schemas.microsoft.com/office/drawing/2014/main" id="{227FF8E3-0493-9116-5526-9C0BE824160A}"/>
              </a:ext>
            </a:extLst>
          </p:cNvPr>
          <p:cNvSpPr/>
          <p:nvPr userDrawn="1"/>
        </p:nvSpPr>
        <p:spPr>
          <a:xfrm>
            <a:off x="0" y="3413126"/>
            <a:ext cx="3656180" cy="3444875"/>
          </a:xfrm>
          <a:custGeom>
            <a:avLst/>
            <a:gdLst>
              <a:gd name="connsiteX0" fmla="*/ 3548079 w 3656180"/>
              <a:gd name="connsiteY0" fmla="*/ 3397376 h 3444875"/>
              <a:gd name="connsiteX1" fmla="*/ 3532636 w 3656180"/>
              <a:gd name="connsiteY1" fmla="*/ 3444875 h 3444875"/>
              <a:gd name="connsiteX2" fmla="*/ 3498557 w 3656180"/>
              <a:gd name="connsiteY2" fmla="*/ 3444875 h 3444875"/>
              <a:gd name="connsiteX3" fmla="*/ 3632186 w 3656180"/>
              <a:gd name="connsiteY3" fmla="*/ 3005171 h 3444875"/>
              <a:gd name="connsiteX4" fmla="*/ 3619689 w 3656180"/>
              <a:gd name="connsiteY4" fmla="*/ 3087624 h 3444875"/>
              <a:gd name="connsiteX5" fmla="*/ 3274274 w 3656180"/>
              <a:gd name="connsiteY5" fmla="*/ 3444875 h 3444875"/>
              <a:gd name="connsiteX6" fmla="*/ 3173756 w 3656180"/>
              <a:gd name="connsiteY6" fmla="*/ 3444875 h 3444875"/>
              <a:gd name="connsiteX7" fmla="*/ 3656180 w 3656180"/>
              <a:gd name="connsiteY7" fmla="*/ 2670622 h 3444875"/>
              <a:gd name="connsiteX8" fmla="*/ 3655079 w 3656180"/>
              <a:gd name="connsiteY8" fmla="*/ 2727515 h 3444875"/>
              <a:gd name="connsiteX9" fmla="*/ 2961486 w 3656180"/>
              <a:gd name="connsiteY9" fmla="*/ 3444875 h 3444875"/>
              <a:gd name="connsiteX10" fmla="*/ 2848952 w 3656180"/>
              <a:gd name="connsiteY10" fmla="*/ 3444875 h 3444875"/>
              <a:gd name="connsiteX11" fmla="*/ 3642163 w 3656180"/>
              <a:gd name="connsiteY11" fmla="*/ 2372524 h 3444875"/>
              <a:gd name="connsiteX12" fmla="*/ 3646069 w 3656180"/>
              <a:gd name="connsiteY12" fmla="*/ 2413324 h 3444875"/>
              <a:gd name="connsiteX13" fmla="*/ 2648697 w 3656180"/>
              <a:gd name="connsiteY13" fmla="*/ 3444875 h 3444875"/>
              <a:gd name="connsiteX14" fmla="*/ 2524143 w 3656180"/>
              <a:gd name="connsiteY14" fmla="*/ 3444875 h 3444875"/>
              <a:gd name="connsiteX15" fmla="*/ 3599765 w 3656180"/>
              <a:gd name="connsiteY15" fmla="*/ 2101653 h 3444875"/>
              <a:gd name="connsiteX16" fmla="*/ 3605841 w 3656180"/>
              <a:gd name="connsiteY16" fmla="*/ 2131427 h 3444875"/>
              <a:gd name="connsiteX17" fmla="*/ 2335906 w 3656180"/>
              <a:gd name="connsiteY17" fmla="*/ 3444875 h 3444875"/>
              <a:gd name="connsiteX18" fmla="*/ 2199336 w 3656180"/>
              <a:gd name="connsiteY18" fmla="*/ 3444875 h 3444875"/>
              <a:gd name="connsiteX19" fmla="*/ 3534501 w 3656180"/>
              <a:gd name="connsiteY19" fmla="*/ 1852715 h 3444875"/>
              <a:gd name="connsiteX20" fmla="*/ 3541305 w 3656180"/>
              <a:gd name="connsiteY20" fmla="*/ 1874665 h 3444875"/>
              <a:gd name="connsiteX21" fmla="*/ 2023117 w 3656180"/>
              <a:gd name="connsiteY21" fmla="*/ 3444875 h 3444875"/>
              <a:gd name="connsiteX22" fmla="*/ 1874535 w 3656180"/>
              <a:gd name="connsiteY22" fmla="*/ 3444875 h 3444875"/>
              <a:gd name="connsiteX23" fmla="*/ 3449800 w 3656180"/>
              <a:gd name="connsiteY23" fmla="*/ 1622417 h 3444875"/>
              <a:gd name="connsiteX24" fmla="*/ 3456617 w 3656180"/>
              <a:gd name="connsiteY24" fmla="*/ 1638749 h 3444875"/>
              <a:gd name="connsiteX25" fmla="*/ 1710333 w 3656180"/>
              <a:gd name="connsiteY25" fmla="*/ 3444875 h 3444875"/>
              <a:gd name="connsiteX26" fmla="*/ 1549729 w 3656180"/>
              <a:gd name="connsiteY26" fmla="*/ 3444875 h 3444875"/>
              <a:gd name="connsiteX27" fmla="*/ 3347982 w 3656180"/>
              <a:gd name="connsiteY27" fmla="*/ 1408540 h 3444875"/>
              <a:gd name="connsiteX28" fmla="*/ 3354494 w 3656180"/>
              <a:gd name="connsiteY28" fmla="*/ 1420867 h 3444875"/>
              <a:gd name="connsiteX29" fmla="*/ 1397545 w 3656180"/>
              <a:gd name="connsiteY29" fmla="*/ 3444875 h 3444875"/>
              <a:gd name="connsiteX30" fmla="*/ 1224922 w 3656180"/>
              <a:gd name="connsiteY30" fmla="*/ 3444875 h 3444875"/>
              <a:gd name="connsiteX31" fmla="*/ 3230590 w 3656180"/>
              <a:gd name="connsiteY31" fmla="*/ 1209610 h 3444875"/>
              <a:gd name="connsiteX32" fmla="*/ 3236787 w 3656180"/>
              <a:gd name="connsiteY32" fmla="*/ 1219113 h 3444875"/>
              <a:gd name="connsiteX33" fmla="*/ 1084761 w 3656180"/>
              <a:gd name="connsiteY33" fmla="*/ 3444875 h 3444875"/>
              <a:gd name="connsiteX34" fmla="*/ 900119 w 3656180"/>
              <a:gd name="connsiteY34" fmla="*/ 3444875 h 3444875"/>
              <a:gd name="connsiteX35" fmla="*/ 3098633 w 3656180"/>
              <a:gd name="connsiteY35" fmla="*/ 1024630 h 3444875"/>
              <a:gd name="connsiteX36" fmla="*/ 3104614 w 3656180"/>
              <a:gd name="connsiteY36" fmla="*/ 1032303 h 3444875"/>
              <a:gd name="connsiteX37" fmla="*/ 771968 w 3656180"/>
              <a:gd name="connsiteY37" fmla="*/ 3444875 h 3444875"/>
              <a:gd name="connsiteX38" fmla="*/ 575311 w 3656180"/>
              <a:gd name="connsiteY38" fmla="*/ 3444875 h 3444875"/>
              <a:gd name="connsiteX39" fmla="*/ 2952730 w 3656180"/>
              <a:gd name="connsiteY39" fmla="*/ 853035 h 3444875"/>
              <a:gd name="connsiteX40" fmla="*/ 2958798 w 3656180"/>
              <a:gd name="connsiteY40" fmla="*/ 859603 h 3444875"/>
              <a:gd name="connsiteX41" fmla="*/ 459182 w 3656180"/>
              <a:gd name="connsiteY41" fmla="*/ 3444875 h 3444875"/>
              <a:gd name="connsiteX42" fmla="*/ 250505 w 3656180"/>
              <a:gd name="connsiteY42" fmla="*/ 3444875 h 3444875"/>
              <a:gd name="connsiteX43" fmla="*/ 2793131 w 3656180"/>
              <a:gd name="connsiteY43" fmla="*/ 694585 h 3444875"/>
              <a:gd name="connsiteX44" fmla="*/ 2799725 w 3656180"/>
              <a:gd name="connsiteY44" fmla="*/ 700629 h 3444875"/>
              <a:gd name="connsiteX45" fmla="*/ 146395 w 3656180"/>
              <a:gd name="connsiteY45" fmla="*/ 3444875 h 3444875"/>
              <a:gd name="connsiteX46" fmla="*/ 0 w 3656180"/>
              <a:gd name="connsiteY46" fmla="*/ 3444875 h 3444875"/>
              <a:gd name="connsiteX47" fmla="*/ 0 w 3656180"/>
              <a:gd name="connsiteY47" fmla="*/ 3373614 h 3444875"/>
              <a:gd name="connsiteX48" fmla="*/ 2619730 w 3656180"/>
              <a:gd name="connsiteY48" fmla="*/ 549358 h 3444875"/>
              <a:gd name="connsiteX49" fmla="*/ 2627431 w 3656180"/>
              <a:gd name="connsiteY49" fmla="*/ 555312 h 3444875"/>
              <a:gd name="connsiteX50" fmla="*/ 0 w 3656180"/>
              <a:gd name="connsiteY50" fmla="*/ 3272777 h 3444875"/>
              <a:gd name="connsiteX51" fmla="*/ 0 w 3656180"/>
              <a:gd name="connsiteY51" fmla="*/ 3062073 h 3444875"/>
              <a:gd name="connsiteX52" fmla="*/ 2432170 w 3656180"/>
              <a:gd name="connsiteY52" fmla="*/ 417720 h 3444875"/>
              <a:gd name="connsiteX53" fmla="*/ 2441711 w 3656180"/>
              <a:gd name="connsiteY53" fmla="*/ 423891 h 3444875"/>
              <a:gd name="connsiteX54" fmla="*/ 0 w 3656180"/>
              <a:gd name="connsiteY54" fmla="*/ 2949268 h 3444875"/>
              <a:gd name="connsiteX55" fmla="*/ 0 w 3656180"/>
              <a:gd name="connsiteY55" fmla="*/ 2750542 h 3444875"/>
              <a:gd name="connsiteX56" fmla="*/ 2229608 w 3656180"/>
              <a:gd name="connsiteY56" fmla="*/ 300471 h 3444875"/>
              <a:gd name="connsiteX57" fmla="*/ 2241987 w 3656180"/>
              <a:gd name="connsiteY57" fmla="*/ 306955 h 3444875"/>
              <a:gd name="connsiteX58" fmla="*/ 0 w 3656180"/>
              <a:gd name="connsiteY58" fmla="*/ 2625766 h 3444875"/>
              <a:gd name="connsiteX59" fmla="*/ 0 w 3656180"/>
              <a:gd name="connsiteY59" fmla="*/ 2438996 h 3444875"/>
              <a:gd name="connsiteX60" fmla="*/ 2010843 w 3656180"/>
              <a:gd name="connsiteY60" fmla="*/ 198759 h 3444875"/>
              <a:gd name="connsiteX61" fmla="*/ 2027243 w 3656180"/>
              <a:gd name="connsiteY61" fmla="*/ 205550 h 3444875"/>
              <a:gd name="connsiteX62" fmla="*/ 0 w 3656180"/>
              <a:gd name="connsiteY62" fmla="*/ 2302258 h 3444875"/>
              <a:gd name="connsiteX63" fmla="*/ 0 w 3656180"/>
              <a:gd name="connsiteY63" fmla="*/ 2127460 h 3444875"/>
              <a:gd name="connsiteX64" fmla="*/ 1773991 w 3656180"/>
              <a:gd name="connsiteY64" fmla="*/ 114408 h 3444875"/>
              <a:gd name="connsiteX65" fmla="*/ 1796028 w 3656180"/>
              <a:gd name="connsiteY65" fmla="*/ 121185 h 3444875"/>
              <a:gd name="connsiteX66" fmla="*/ 0 w 3656180"/>
              <a:gd name="connsiteY66" fmla="*/ 1978755 h 3444875"/>
              <a:gd name="connsiteX67" fmla="*/ 0 w 3656180"/>
              <a:gd name="connsiteY67" fmla="*/ 1815934 h 3444875"/>
              <a:gd name="connsiteX68" fmla="*/ 245157 w 3656180"/>
              <a:gd name="connsiteY68" fmla="*/ 107669 h 3444875"/>
              <a:gd name="connsiteX69" fmla="*/ 0 w 3656180"/>
              <a:gd name="connsiteY69" fmla="*/ 361226 h 3444875"/>
              <a:gd name="connsiteX70" fmla="*/ 0 w 3656180"/>
              <a:gd name="connsiteY70" fmla="*/ 258242 h 3444875"/>
              <a:gd name="connsiteX71" fmla="*/ 112323 w 3656180"/>
              <a:gd name="connsiteY71" fmla="*/ 150509 h 3444875"/>
              <a:gd name="connsiteX72" fmla="*/ 245157 w 3656180"/>
              <a:gd name="connsiteY72" fmla="*/ 107669 h 3444875"/>
              <a:gd name="connsiteX73" fmla="*/ 1516194 w 3656180"/>
              <a:gd name="connsiteY73" fmla="*/ 50130 h 3444875"/>
              <a:gd name="connsiteX74" fmla="*/ 1546086 w 3656180"/>
              <a:gd name="connsiteY74" fmla="*/ 56182 h 3444875"/>
              <a:gd name="connsiteX75" fmla="*/ 0 w 3656180"/>
              <a:gd name="connsiteY75" fmla="*/ 1655245 h 3444875"/>
              <a:gd name="connsiteX76" fmla="*/ 0 w 3656180"/>
              <a:gd name="connsiteY76" fmla="*/ 1504390 h 3444875"/>
              <a:gd name="connsiteX77" fmla="*/ 638934 w 3656180"/>
              <a:gd name="connsiteY77" fmla="*/ 23899 h 3444875"/>
              <a:gd name="connsiteX78" fmla="*/ 0 w 3656180"/>
              <a:gd name="connsiteY78" fmla="*/ 684727 h 3444875"/>
              <a:gd name="connsiteX79" fmla="*/ 0 w 3656180"/>
              <a:gd name="connsiteY79" fmla="*/ 569779 h 3444875"/>
              <a:gd name="connsiteX80" fmla="*/ 556153 w 3656180"/>
              <a:gd name="connsiteY80" fmla="*/ 36345 h 3444875"/>
              <a:gd name="connsiteX81" fmla="*/ 638934 w 3656180"/>
              <a:gd name="connsiteY81" fmla="*/ 23899 h 3444875"/>
              <a:gd name="connsiteX82" fmla="*/ 1233160 w 3656180"/>
              <a:gd name="connsiteY82" fmla="*/ 10073 h 3444875"/>
              <a:gd name="connsiteX83" fmla="*/ 1274124 w 3656180"/>
              <a:gd name="connsiteY83" fmla="*/ 13967 h 3444875"/>
              <a:gd name="connsiteX84" fmla="*/ 0 w 3656180"/>
              <a:gd name="connsiteY84" fmla="*/ 1331746 h 3444875"/>
              <a:gd name="connsiteX85" fmla="*/ 0 w 3656180"/>
              <a:gd name="connsiteY85" fmla="*/ 1192857 h 3444875"/>
              <a:gd name="connsiteX86" fmla="*/ 974826 w 3656180"/>
              <a:gd name="connsiteY86" fmla="*/ 0 h 3444875"/>
              <a:gd name="connsiteX87" fmla="*/ 0 w 3656180"/>
              <a:gd name="connsiteY87" fmla="*/ 1008229 h 3444875"/>
              <a:gd name="connsiteX88" fmla="*/ 0 w 3656180"/>
              <a:gd name="connsiteY88" fmla="*/ 881312 h 3444875"/>
              <a:gd name="connsiteX89" fmla="*/ 917705 w 3656180"/>
              <a:gd name="connsiteY89" fmla="*/ 1092 h 3444875"/>
              <a:gd name="connsiteX90" fmla="*/ 974826 w 3656180"/>
              <a:gd name="connsiteY90" fmla="*/ 0 h 344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656180" h="3444875">
                <a:moveTo>
                  <a:pt x="3548079" y="3397376"/>
                </a:moveTo>
                <a:lnTo>
                  <a:pt x="3532636" y="3444875"/>
                </a:lnTo>
                <a:lnTo>
                  <a:pt x="3498557" y="3444875"/>
                </a:lnTo>
                <a:close/>
                <a:moveTo>
                  <a:pt x="3632186" y="3005171"/>
                </a:moveTo>
                <a:cubicBezTo>
                  <a:pt x="3628435" y="3032792"/>
                  <a:pt x="3624288" y="3060280"/>
                  <a:pt x="3619689" y="3087624"/>
                </a:cubicBezTo>
                <a:lnTo>
                  <a:pt x="3274274" y="3444875"/>
                </a:lnTo>
                <a:lnTo>
                  <a:pt x="3173756" y="3444875"/>
                </a:lnTo>
                <a:close/>
                <a:moveTo>
                  <a:pt x="3656180" y="2670622"/>
                </a:moveTo>
                <a:cubicBezTo>
                  <a:pt x="3656017" y="2689636"/>
                  <a:pt x="3655640" y="2708599"/>
                  <a:pt x="3655079" y="2727515"/>
                </a:cubicBezTo>
                <a:lnTo>
                  <a:pt x="2961486" y="3444875"/>
                </a:lnTo>
                <a:lnTo>
                  <a:pt x="2848952" y="3444875"/>
                </a:lnTo>
                <a:close/>
                <a:moveTo>
                  <a:pt x="3642163" y="2372524"/>
                </a:moveTo>
                <a:cubicBezTo>
                  <a:pt x="3643564" y="2386091"/>
                  <a:pt x="3644870" y="2399697"/>
                  <a:pt x="3646069" y="2413324"/>
                </a:cubicBezTo>
                <a:lnTo>
                  <a:pt x="2648697" y="3444875"/>
                </a:lnTo>
                <a:lnTo>
                  <a:pt x="2524143" y="3444875"/>
                </a:lnTo>
                <a:close/>
                <a:moveTo>
                  <a:pt x="3599765" y="2101653"/>
                </a:moveTo>
                <a:cubicBezTo>
                  <a:pt x="3601845" y="2111561"/>
                  <a:pt x="3603870" y="2121482"/>
                  <a:pt x="3605841" y="2131427"/>
                </a:cubicBezTo>
                <a:lnTo>
                  <a:pt x="2335906" y="3444875"/>
                </a:lnTo>
                <a:lnTo>
                  <a:pt x="2199336" y="3444875"/>
                </a:lnTo>
                <a:close/>
                <a:moveTo>
                  <a:pt x="3534501" y="1852715"/>
                </a:moveTo>
                <a:cubicBezTo>
                  <a:pt x="3536804" y="1860014"/>
                  <a:pt x="3539064" y="1867336"/>
                  <a:pt x="3541305" y="1874665"/>
                </a:cubicBezTo>
                <a:lnTo>
                  <a:pt x="2023117" y="3444875"/>
                </a:lnTo>
                <a:lnTo>
                  <a:pt x="1874535" y="3444875"/>
                </a:lnTo>
                <a:close/>
                <a:moveTo>
                  <a:pt x="3449800" y="1622417"/>
                </a:moveTo>
                <a:cubicBezTo>
                  <a:pt x="3452095" y="1627850"/>
                  <a:pt x="3454360" y="1633297"/>
                  <a:pt x="3456617" y="1638749"/>
                </a:cubicBezTo>
                <a:lnTo>
                  <a:pt x="1710333" y="3444875"/>
                </a:lnTo>
                <a:lnTo>
                  <a:pt x="1549729" y="3444875"/>
                </a:lnTo>
                <a:close/>
                <a:moveTo>
                  <a:pt x="3347982" y="1408540"/>
                </a:moveTo>
                <a:cubicBezTo>
                  <a:pt x="3350165" y="1412642"/>
                  <a:pt x="3352333" y="1416750"/>
                  <a:pt x="3354494" y="1420867"/>
                </a:cubicBezTo>
                <a:lnTo>
                  <a:pt x="1397545" y="3444875"/>
                </a:lnTo>
                <a:lnTo>
                  <a:pt x="1224922" y="3444875"/>
                </a:lnTo>
                <a:close/>
                <a:moveTo>
                  <a:pt x="3230590" y="1209610"/>
                </a:moveTo>
                <a:cubicBezTo>
                  <a:pt x="3232651" y="1212778"/>
                  <a:pt x="3234739" y="1215930"/>
                  <a:pt x="3236787" y="1219113"/>
                </a:cubicBezTo>
                <a:lnTo>
                  <a:pt x="1084761" y="3444875"/>
                </a:lnTo>
                <a:lnTo>
                  <a:pt x="900119" y="3444875"/>
                </a:lnTo>
                <a:close/>
                <a:moveTo>
                  <a:pt x="3098633" y="1024630"/>
                </a:moveTo>
                <a:cubicBezTo>
                  <a:pt x="3100632" y="1027185"/>
                  <a:pt x="3102632" y="1029740"/>
                  <a:pt x="3104614" y="1032303"/>
                </a:cubicBezTo>
                <a:lnTo>
                  <a:pt x="771968" y="3444875"/>
                </a:lnTo>
                <a:lnTo>
                  <a:pt x="575311" y="3444875"/>
                </a:lnTo>
                <a:close/>
                <a:moveTo>
                  <a:pt x="2952730" y="853035"/>
                </a:moveTo>
                <a:cubicBezTo>
                  <a:pt x="2954755" y="855216"/>
                  <a:pt x="2956784" y="857404"/>
                  <a:pt x="2958798" y="859603"/>
                </a:cubicBezTo>
                <a:lnTo>
                  <a:pt x="459182" y="3444875"/>
                </a:lnTo>
                <a:lnTo>
                  <a:pt x="250505" y="3444875"/>
                </a:lnTo>
                <a:close/>
                <a:moveTo>
                  <a:pt x="2793131" y="694585"/>
                </a:moveTo>
                <a:cubicBezTo>
                  <a:pt x="2795331" y="696594"/>
                  <a:pt x="2797525" y="698612"/>
                  <a:pt x="2799725" y="700629"/>
                </a:cubicBezTo>
                <a:lnTo>
                  <a:pt x="146395" y="3444875"/>
                </a:lnTo>
                <a:lnTo>
                  <a:pt x="0" y="3444875"/>
                </a:lnTo>
                <a:lnTo>
                  <a:pt x="0" y="3373614"/>
                </a:lnTo>
                <a:close/>
                <a:moveTo>
                  <a:pt x="2619730" y="549358"/>
                </a:moveTo>
                <a:cubicBezTo>
                  <a:pt x="2622301" y="551329"/>
                  <a:pt x="2624866" y="553324"/>
                  <a:pt x="2627431" y="555312"/>
                </a:cubicBezTo>
                <a:lnTo>
                  <a:pt x="0" y="3272777"/>
                </a:lnTo>
                <a:lnTo>
                  <a:pt x="0" y="3062073"/>
                </a:lnTo>
                <a:close/>
                <a:moveTo>
                  <a:pt x="2432170" y="417720"/>
                </a:moveTo>
                <a:cubicBezTo>
                  <a:pt x="2435365" y="419759"/>
                  <a:pt x="2438532" y="421836"/>
                  <a:pt x="2441711" y="423891"/>
                </a:cubicBezTo>
                <a:lnTo>
                  <a:pt x="0" y="2949268"/>
                </a:lnTo>
                <a:lnTo>
                  <a:pt x="0" y="2750542"/>
                </a:lnTo>
                <a:close/>
                <a:moveTo>
                  <a:pt x="2229608" y="300471"/>
                </a:moveTo>
                <a:cubicBezTo>
                  <a:pt x="2233741" y="302622"/>
                  <a:pt x="2237868" y="304783"/>
                  <a:pt x="2241987" y="306955"/>
                </a:cubicBezTo>
                <a:lnTo>
                  <a:pt x="0" y="2625766"/>
                </a:lnTo>
                <a:lnTo>
                  <a:pt x="0" y="2438996"/>
                </a:lnTo>
                <a:close/>
                <a:moveTo>
                  <a:pt x="2010843" y="198759"/>
                </a:moveTo>
                <a:cubicBezTo>
                  <a:pt x="2016323" y="201008"/>
                  <a:pt x="2021788" y="203264"/>
                  <a:pt x="2027243" y="205550"/>
                </a:cubicBezTo>
                <a:lnTo>
                  <a:pt x="0" y="2302258"/>
                </a:lnTo>
                <a:lnTo>
                  <a:pt x="0" y="2127460"/>
                </a:lnTo>
                <a:close/>
                <a:moveTo>
                  <a:pt x="1773991" y="114408"/>
                </a:moveTo>
                <a:cubicBezTo>
                  <a:pt x="1781349" y="116643"/>
                  <a:pt x="1788701" y="118891"/>
                  <a:pt x="1796028" y="121185"/>
                </a:cubicBezTo>
                <a:lnTo>
                  <a:pt x="0" y="1978755"/>
                </a:lnTo>
                <a:lnTo>
                  <a:pt x="0" y="1815934"/>
                </a:lnTo>
                <a:close/>
                <a:moveTo>
                  <a:pt x="245157" y="107669"/>
                </a:moveTo>
                <a:lnTo>
                  <a:pt x="0" y="361226"/>
                </a:lnTo>
                <a:lnTo>
                  <a:pt x="0" y="258242"/>
                </a:lnTo>
                <a:lnTo>
                  <a:pt x="112323" y="150509"/>
                </a:lnTo>
                <a:cubicBezTo>
                  <a:pt x="156086" y="135103"/>
                  <a:pt x="200374" y="120819"/>
                  <a:pt x="245157" y="107669"/>
                </a:cubicBezTo>
                <a:close/>
                <a:moveTo>
                  <a:pt x="1516194" y="50130"/>
                </a:moveTo>
                <a:cubicBezTo>
                  <a:pt x="1526177" y="52087"/>
                  <a:pt x="1536146" y="54105"/>
                  <a:pt x="1546086" y="56182"/>
                </a:cubicBezTo>
                <a:lnTo>
                  <a:pt x="0" y="1655245"/>
                </a:lnTo>
                <a:lnTo>
                  <a:pt x="0" y="1504390"/>
                </a:lnTo>
                <a:close/>
                <a:moveTo>
                  <a:pt x="638934" y="23899"/>
                </a:moveTo>
                <a:lnTo>
                  <a:pt x="0" y="684727"/>
                </a:lnTo>
                <a:lnTo>
                  <a:pt x="0" y="569779"/>
                </a:lnTo>
                <a:lnTo>
                  <a:pt x="556153" y="36345"/>
                </a:lnTo>
                <a:cubicBezTo>
                  <a:pt x="583607" y="31765"/>
                  <a:pt x="611205" y="27635"/>
                  <a:pt x="638934" y="23899"/>
                </a:cubicBezTo>
                <a:close/>
                <a:moveTo>
                  <a:pt x="1233160" y="10073"/>
                </a:moveTo>
                <a:cubicBezTo>
                  <a:pt x="1246842" y="11268"/>
                  <a:pt x="1260502" y="12569"/>
                  <a:pt x="1274124" y="13967"/>
                </a:cubicBezTo>
                <a:lnTo>
                  <a:pt x="0" y="1331746"/>
                </a:lnTo>
                <a:lnTo>
                  <a:pt x="0" y="1192857"/>
                </a:lnTo>
                <a:close/>
                <a:moveTo>
                  <a:pt x="974826" y="0"/>
                </a:moveTo>
                <a:lnTo>
                  <a:pt x="0" y="1008229"/>
                </a:lnTo>
                <a:lnTo>
                  <a:pt x="0" y="881312"/>
                </a:lnTo>
                <a:lnTo>
                  <a:pt x="917705" y="1092"/>
                </a:lnTo>
                <a:cubicBezTo>
                  <a:pt x="936697" y="530"/>
                  <a:pt x="955736" y="163"/>
                  <a:pt x="974826" y="0"/>
                </a:cubicBezTo>
                <a:close/>
              </a:path>
            </a:pathLst>
          </a:custGeom>
          <a:solidFill>
            <a:schemeClr val="accent1">
              <a:lumMod val="20000"/>
              <a:lumOff val="80000"/>
              <a:alpha val="42000"/>
            </a:schemeClr>
          </a:solidFill>
          <a:ln w="4838" cap="flat">
            <a:noFill/>
            <a:prstDash val="solid"/>
            <a:miter/>
          </a:ln>
        </p:spPr>
        <p:txBody>
          <a:bodyPr wrap="square" rtlCol="0" anchor="ctr">
            <a:noAutofit/>
          </a:bodyPr>
          <a:lstStyle/>
          <a:p>
            <a:endParaRPr lang="en-US"/>
          </a:p>
        </p:txBody>
      </p:sp>
      <p:sp>
        <p:nvSpPr>
          <p:cNvPr id="10" name="Freeform: Shape 10">
            <a:extLst>
              <a:ext uri="{FF2B5EF4-FFF2-40B4-BE49-F238E27FC236}">
                <a16:creationId xmlns:a16="http://schemas.microsoft.com/office/drawing/2014/main" id="{ACDEA288-8406-D8D2-58C4-88138C173AD4}"/>
              </a:ext>
            </a:extLst>
          </p:cNvPr>
          <p:cNvSpPr/>
          <p:nvPr userDrawn="1"/>
        </p:nvSpPr>
        <p:spPr>
          <a:xfrm>
            <a:off x="691744" y="4943960"/>
            <a:ext cx="1179576" cy="1179576"/>
          </a:xfrm>
          <a:custGeom>
            <a:avLst/>
            <a:gdLst>
              <a:gd name="connsiteX0" fmla="*/ 1830827 w 1950038"/>
              <a:gd name="connsiteY0" fmla="*/ 1442624 h 1950035"/>
              <a:gd name="connsiteX1" fmla="*/ 1739783 w 1950038"/>
              <a:gd name="connsiteY1" fmla="*/ 1579915 h 1950035"/>
              <a:gd name="connsiteX2" fmla="*/ 1608523 w 1950038"/>
              <a:gd name="connsiteY2" fmla="*/ 1716219 h 1950035"/>
              <a:gd name="connsiteX3" fmla="*/ 1410014 w 1950038"/>
              <a:gd name="connsiteY3" fmla="*/ 1847867 h 1950035"/>
              <a:gd name="connsiteX4" fmla="*/ 1910383 w 1950038"/>
              <a:gd name="connsiteY4" fmla="*/ 1251270 h 1950035"/>
              <a:gd name="connsiteX5" fmla="*/ 1894604 w 1950038"/>
              <a:gd name="connsiteY5" fmla="*/ 1299997 h 1950035"/>
              <a:gd name="connsiteX6" fmla="*/ 1334487 w 1950038"/>
              <a:gd name="connsiteY6" fmla="*/ 1881633 h 1950035"/>
              <a:gd name="connsiteX7" fmla="*/ 1215916 w 1950038"/>
              <a:gd name="connsiteY7" fmla="*/ 1920041 h 1950035"/>
              <a:gd name="connsiteX8" fmla="*/ 1941236 w 1950038"/>
              <a:gd name="connsiteY8" fmla="*/ 1106819 h 1950035"/>
              <a:gd name="connsiteX9" fmla="*/ 1936652 w 1950038"/>
              <a:gd name="connsiteY9" fmla="*/ 1137187 h 1950035"/>
              <a:gd name="connsiteX10" fmla="*/ 1173309 w 1950038"/>
              <a:gd name="connsiteY10" fmla="*/ 1929855 h 1950035"/>
              <a:gd name="connsiteX11" fmla="*/ 1070425 w 1950038"/>
              <a:gd name="connsiteY11" fmla="*/ 1945413 h 1950035"/>
              <a:gd name="connsiteX12" fmla="*/ 1950038 w 1950038"/>
              <a:gd name="connsiteY12" fmla="*/ 983603 h 1950035"/>
              <a:gd name="connsiteX13" fmla="*/ 1949634 w 1950038"/>
              <a:gd name="connsiteY13" fmla="*/ 1004557 h 1950035"/>
              <a:gd name="connsiteX14" fmla="*/ 1041285 w 1950038"/>
              <a:gd name="connsiteY14" fmla="*/ 1947804 h 1950035"/>
              <a:gd name="connsiteX15" fmla="*/ 975046 w 1950038"/>
              <a:gd name="connsiteY15" fmla="*/ 1950035 h 1950035"/>
              <a:gd name="connsiteX16" fmla="*/ 946904 w 1950038"/>
              <a:gd name="connsiteY16" fmla="*/ 1949623 h 1950035"/>
              <a:gd name="connsiteX17" fmla="*/ 1944896 w 1950038"/>
              <a:gd name="connsiteY17" fmla="*/ 873812 h 1950035"/>
              <a:gd name="connsiteX18" fmla="*/ 1946329 w 1950038"/>
              <a:gd name="connsiteY18" fmla="*/ 888839 h 1950035"/>
              <a:gd name="connsiteX19" fmla="*/ 925587 w 1950038"/>
              <a:gd name="connsiteY19" fmla="*/ 1948800 h 1950035"/>
              <a:gd name="connsiteX20" fmla="*/ 837353 w 1950038"/>
              <a:gd name="connsiteY20" fmla="*/ 1940379 h 1950035"/>
              <a:gd name="connsiteX21" fmla="*/ 1929343 w 1950038"/>
              <a:gd name="connsiteY21" fmla="*/ 774049 h 1950035"/>
              <a:gd name="connsiteX22" fmla="*/ 1931572 w 1950038"/>
              <a:gd name="connsiteY22" fmla="*/ 785015 h 1950035"/>
              <a:gd name="connsiteX23" fmla="*/ 821280 w 1950038"/>
              <a:gd name="connsiteY23" fmla="*/ 1937961 h 1950035"/>
              <a:gd name="connsiteX24" fmla="*/ 738258 w 1950038"/>
              <a:gd name="connsiteY24" fmla="*/ 1921066 h 1950035"/>
              <a:gd name="connsiteX25" fmla="*/ 1905402 w 1950038"/>
              <a:gd name="connsiteY25" fmla="*/ 682364 h 1950035"/>
              <a:gd name="connsiteX26" fmla="*/ 1907898 w 1950038"/>
              <a:gd name="connsiteY26" fmla="*/ 690448 h 1950035"/>
              <a:gd name="connsiteX27" fmla="*/ 725871 w 1950038"/>
              <a:gd name="connsiteY27" fmla="*/ 1917887 h 1950035"/>
              <a:gd name="connsiteX28" fmla="*/ 647566 w 1950038"/>
              <a:gd name="connsiteY28" fmla="*/ 1893664 h 1950035"/>
              <a:gd name="connsiteX29" fmla="*/ 1874331 w 1950038"/>
              <a:gd name="connsiteY29" fmla="*/ 597544 h 1950035"/>
              <a:gd name="connsiteX30" fmla="*/ 1876832 w 1950038"/>
              <a:gd name="connsiteY30" fmla="*/ 603559 h 1950035"/>
              <a:gd name="connsiteX31" fmla="*/ 637848 w 1950038"/>
              <a:gd name="connsiteY31" fmla="*/ 1890146 h 1950035"/>
              <a:gd name="connsiteX32" fmla="*/ 563992 w 1950038"/>
              <a:gd name="connsiteY32" fmla="*/ 1859406 h 1950035"/>
              <a:gd name="connsiteX33" fmla="*/ 1836981 w 1950038"/>
              <a:gd name="connsiteY33" fmla="*/ 518772 h 1950035"/>
              <a:gd name="connsiteX34" fmla="*/ 1839370 w 1950038"/>
              <a:gd name="connsiteY34" fmla="*/ 523312 h 1950035"/>
              <a:gd name="connsiteX35" fmla="*/ 556238 w 1950038"/>
              <a:gd name="connsiteY35" fmla="*/ 1855742 h 1950035"/>
              <a:gd name="connsiteX36" fmla="*/ 486699 w 1950038"/>
              <a:gd name="connsiteY36" fmla="*/ 1819097 h 1950035"/>
              <a:gd name="connsiteX37" fmla="*/ 1793918 w 1950038"/>
              <a:gd name="connsiteY37" fmla="*/ 445505 h 1950035"/>
              <a:gd name="connsiteX38" fmla="*/ 1796191 w 1950038"/>
              <a:gd name="connsiteY38" fmla="*/ 449005 h 1950035"/>
              <a:gd name="connsiteX39" fmla="*/ 480350 w 1950038"/>
              <a:gd name="connsiteY39" fmla="*/ 1815396 h 1950035"/>
              <a:gd name="connsiteX40" fmla="*/ 415102 w 1950038"/>
              <a:gd name="connsiteY40" fmla="*/ 1773303 h 1950035"/>
              <a:gd name="connsiteX41" fmla="*/ 1745512 w 1950038"/>
              <a:gd name="connsiteY41" fmla="*/ 377376 h 1950035"/>
              <a:gd name="connsiteX42" fmla="*/ 1747706 w 1950038"/>
              <a:gd name="connsiteY42" fmla="*/ 380202 h 1950035"/>
              <a:gd name="connsiteX43" fmla="*/ 409766 w 1950038"/>
              <a:gd name="connsiteY43" fmla="*/ 1769542 h 1950035"/>
              <a:gd name="connsiteX44" fmla="*/ 348835 w 1950038"/>
              <a:gd name="connsiteY44" fmla="*/ 1722378 h 1950035"/>
              <a:gd name="connsiteX45" fmla="*/ 1691990 w 1950038"/>
              <a:gd name="connsiteY45" fmla="*/ 314177 h 1950035"/>
              <a:gd name="connsiteX46" fmla="*/ 1694216 w 1950038"/>
              <a:gd name="connsiteY46" fmla="*/ 316596 h 1950035"/>
              <a:gd name="connsiteX47" fmla="*/ 344204 w 1950038"/>
              <a:gd name="connsiteY47" fmla="*/ 1718476 h 1950035"/>
              <a:gd name="connsiteX48" fmla="*/ 287684 w 1950038"/>
              <a:gd name="connsiteY48" fmla="*/ 1666526 h 1950035"/>
              <a:gd name="connsiteX49" fmla="*/ 1633444 w 1950038"/>
              <a:gd name="connsiteY49" fmla="*/ 255819 h 1950035"/>
              <a:gd name="connsiteX50" fmla="*/ 1635863 w 1950038"/>
              <a:gd name="connsiteY50" fmla="*/ 258045 h 1950035"/>
              <a:gd name="connsiteX51" fmla="*/ 283510 w 1950038"/>
              <a:gd name="connsiteY51" fmla="*/ 1662352 h 1950035"/>
              <a:gd name="connsiteX52" fmla="*/ 231563 w 1950038"/>
              <a:gd name="connsiteY52" fmla="*/ 1605831 h 1950035"/>
              <a:gd name="connsiteX53" fmla="*/ 1569835 w 1950038"/>
              <a:gd name="connsiteY53" fmla="*/ 202331 h 1950035"/>
              <a:gd name="connsiteX54" fmla="*/ 1572660 w 1950038"/>
              <a:gd name="connsiteY54" fmla="*/ 204524 h 1950035"/>
              <a:gd name="connsiteX55" fmla="*/ 227657 w 1950038"/>
              <a:gd name="connsiteY55" fmla="*/ 1601202 h 1950035"/>
              <a:gd name="connsiteX56" fmla="*/ 180493 w 1950038"/>
              <a:gd name="connsiteY56" fmla="*/ 1540270 h 1950035"/>
              <a:gd name="connsiteX57" fmla="*/ 1501032 w 1950038"/>
              <a:gd name="connsiteY57" fmla="*/ 153848 h 1950035"/>
              <a:gd name="connsiteX58" fmla="*/ 1504532 w 1950038"/>
              <a:gd name="connsiteY58" fmla="*/ 156121 h 1950035"/>
              <a:gd name="connsiteX59" fmla="*/ 176731 w 1950038"/>
              <a:gd name="connsiteY59" fmla="*/ 1534934 h 1950035"/>
              <a:gd name="connsiteX60" fmla="*/ 134641 w 1950038"/>
              <a:gd name="connsiteY60" fmla="*/ 1469688 h 1950035"/>
              <a:gd name="connsiteX61" fmla="*/ 507414 w 1950038"/>
              <a:gd name="connsiteY61" fmla="*/ 119212 h 1950035"/>
              <a:gd name="connsiteX62" fmla="*/ 102168 w 1950038"/>
              <a:gd name="connsiteY62" fmla="*/ 540025 h 1950035"/>
              <a:gd name="connsiteX63" fmla="*/ 233816 w 1950038"/>
              <a:gd name="connsiteY63" fmla="*/ 341515 h 1950035"/>
              <a:gd name="connsiteX64" fmla="*/ 370122 w 1950038"/>
              <a:gd name="connsiteY64" fmla="*/ 210255 h 1950035"/>
              <a:gd name="connsiteX65" fmla="*/ 507414 w 1950038"/>
              <a:gd name="connsiteY65" fmla="*/ 119212 h 1950035"/>
              <a:gd name="connsiteX66" fmla="*/ 1426726 w 1950038"/>
              <a:gd name="connsiteY66" fmla="*/ 110665 h 1950035"/>
              <a:gd name="connsiteX67" fmla="*/ 1431267 w 1950038"/>
              <a:gd name="connsiteY67" fmla="*/ 113053 h 1950035"/>
              <a:gd name="connsiteX68" fmla="*/ 130941 w 1950038"/>
              <a:gd name="connsiteY68" fmla="*/ 1463336 h 1950035"/>
              <a:gd name="connsiteX69" fmla="*/ 94293 w 1950038"/>
              <a:gd name="connsiteY69" fmla="*/ 1393797 h 1950035"/>
              <a:gd name="connsiteX70" fmla="*/ 1346476 w 1950038"/>
              <a:gd name="connsiteY70" fmla="*/ 73204 h 1950035"/>
              <a:gd name="connsiteX71" fmla="*/ 1352492 w 1950038"/>
              <a:gd name="connsiteY71" fmla="*/ 75705 h 1950035"/>
              <a:gd name="connsiteX72" fmla="*/ 90629 w 1950038"/>
              <a:gd name="connsiteY72" fmla="*/ 1386047 h 1950035"/>
              <a:gd name="connsiteX73" fmla="*/ 59890 w 1950038"/>
              <a:gd name="connsiteY73" fmla="*/ 1312188 h 1950035"/>
              <a:gd name="connsiteX74" fmla="*/ 1259591 w 1950038"/>
              <a:gd name="connsiteY74" fmla="*/ 42137 h 1950035"/>
              <a:gd name="connsiteX75" fmla="*/ 1267675 w 1950038"/>
              <a:gd name="connsiteY75" fmla="*/ 44633 h 1950035"/>
              <a:gd name="connsiteX76" fmla="*/ 56375 w 1950038"/>
              <a:gd name="connsiteY76" fmla="*/ 1302469 h 1950035"/>
              <a:gd name="connsiteX77" fmla="*/ 32152 w 1950038"/>
              <a:gd name="connsiteY77" fmla="*/ 1224164 h 1950035"/>
              <a:gd name="connsiteX78" fmla="*/ 698766 w 1950038"/>
              <a:gd name="connsiteY78" fmla="*/ 39655 h 1950035"/>
              <a:gd name="connsiteX79" fmla="*/ 29995 w 1950038"/>
              <a:gd name="connsiteY79" fmla="*/ 734118 h 1950035"/>
              <a:gd name="connsiteX80" fmla="*/ 68403 w 1950038"/>
              <a:gd name="connsiteY80" fmla="*/ 615547 h 1950035"/>
              <a:gd name="connsiteX81" fmla="*/ 650038 w 1950038"/>
              <a:gd name="connsiteY81" fmla="*/ 55433 h 1950035"/>
              <a:gd name="connsiteX82" fmla="*/ 698766 w 1950038"/>
              <a:gd name="connsiteY82" fmla="*/ 39655 h 1950035"/>
              <a:gd name="connsiteX83" fmla="*/ 1165023 w 1950038"/>
              <a:gd name="connsiteY83" fmla="*/ 18463 h 1950035"/>
              <a:gd name="connsiteX84" fmla="*/ 1175988 w 1950038"/>
              <a:gd name="connsiteY84" fmla="*/ 20692 h 1950035"/>
              <a:gd name="connsiteX85" fmla="*/ 28970 w 1950038"/>
              <a:gd name="connsiteY85" fmla="*/ 1211777 h 1950035"/>
              <a:gd name="connsiteX86" fmla="*/ 12075 w 1950038"/>
              <a:gd name="connsiteY86" fmla="*/ 1128755 h 1950035"/>
              <a:gd name="connsiteX87" fmla="*/ 843216 w 1950038"/>
              <a:gd name="connsiteY87" fmla="*/ 8802 h 1950035"/>
              <a:gd name="connsiteX88" fmla="*/ 4623 w 1950038"/>
              <a:gd name="connsiteY88" fmla="*/ 879613 h 1950035"/>
              <a:gd name="connsiteX89" fmla="*/ 20181 w 1950038"/>
              <a:gd name="connsiteY89" fmla="*/ 776727 h 1950035"/>
              <a:gd name="connsiteX90" fmla="*/ 812849 w 1950038"/>
              <a:gd name="connsiteY90" fmla="*/ 13386 h 1950035"/>
              <a:gd name="connsiteX91" fmla="*/ 843216 w 1950038"/>
              <a:gd name="connsiteY91" fmla="*/ 8802 h 1950035"/>
              <a:gd name="connsiteX92" fmla="*/ 1061197 w 1950038"/>
              <a:gd name="connsiteY92" fmla="*/ 3710 h 1950035"/>
              <a:gd name="connsiteX93" fmla="*/ 1076224 w 1950038"/>
              <a:gd name="connsiteY93" fmla="*/ 5144 h 1950035"/>
              <a:gd name="connsiteX94" fmla="*/ 9655 w 1950038"/>
              <a:gd name="connsiteY94" fmla="*/ 1112686 h 1950035"/>
              <a:gd name="connsiteX95" fmla="*/ 1238 w 1950038"/>
              <a:gd name="connsiteY95" fmla="*/ 1024450 h 1950035"/>
              <a:gd name="connsiteX96" fmla="*/ 966432 w 1950038"/>
              <a:gd name="connsiteY96" fmla="*/ 0 h 1950035"/>
              <a:gd name="connsiteX97" fmla="*/ 413 w 1950038"/>
              <a:gd name="connsiteY97" fmla="*/ 1003131 h 1950035"/>
              <a:gd name="connsiteX98" fmla="*/ 0 w 1950038"/>
              <a:gd name="connsiteY98" fmla="*/ 974990 h 1950035"/>
              <a:gd name="connsiteX99" fmla="*/ 2232 w 1950038"/>
              <a:gd name="connsiteY99" fmla="*/ 908753 h 1950035"/>
              <a:gd name="connsiteX100" fmla="*/ 945478 w 1950038"/>
              <a:gd name="connsiteY100" fmla="*/ 402 h 1950035"/>
              <a:gd name="connsiteX101" fmla="*/ 966432 w 1950038"/>
              <a:gd name="connsiteY101" fmla="*/ 0 h 195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950038" h="1950035">
                <a:moveTo>
                  <a:pt x="1830827" y="1442624"/>
                </a:moveTo>
                <a:cubicBezTo>
                  <a:pt x="1804319" y="1491030"/>
                  <a:pt x="1773825" y="1536939"/>
                  <a:pt x="1739783" y="1579915"/>
                </a:cubicBezTo>
                <a:lnTo>
                  <a:pt x="1608523" y="1716219"/>
                </a:lnTo>
                <a:cubicBezTo>
                  <a:pt x="1548263" y="1767767"/>
                  <a:pt x="1481652" y="1812100"/>
                  <a:pt x="1410014" y="1847867"/>
                </a:cubicBezTo>
                <a:close/>
                <a:moveTo>
                  <a:pt x="1910383" y="1251270"/>
                </a:moveTo>
                <a:cubicBezTo>
                  <a:pt x="1905540" y="1267695"/>
                  <a:pt x="1900278" y="1283944"/>
                  <a:pt x="1894604" y="1299997"/>
                </a:cubicBezTo>
                <a:lnTo>
                  <a:pt x="1334487" y="1881633"/>
                </a:lnTo>
                <a:cubicBezTo>
                  <a:pt x="1296101" y="1896864"/>
                  <a:pt x="1256518" y="1909725"/>
                  <a:pt x="1215916" y="1920041"/>
                </a:cubicBezTo>
                <a:close/>
                <a:moveTo>
                  <a:pt x="1941236" y="1106819"/>
                </a:moveTo>
                <a:cubicBezTo>
                  <a:pt x="1939860" y="1116992"/>
                  <a:pt x="1938339" y="1127116"/>
                  <a:pt x="1936652" y="1137187"/>
                </a:cubicBezTo>
                <a:lnTo>
                  <a:pt x="1173309" y="1929855"/>
                </a:lnTo>
                <a:cubicBezTo>
                  <a:pt x="1139617" y="1936814"/>
                  <a:pt x="1105290" y="1942028"/>
                  <a:pt x="1070425" y="1945413"/>
                </a:cubicBezTo>
                <a:close/>
                <a:moveTo>
                  <a:pt x="1950038" y="983603"/>
                </a:moveTo>
                <a:cubicBezTo>
                  <a:pt x="1949978" y="990606"/>
                  <a:pt x="1949840" y="997590"/>
                  <a:pt x="1949634" y="1004557"/>
                </a:cubicBezTo>
                <a:lnTo>
                  <a:pt x="1041285" y="1947804"/>
                </a:lnTo>
                <a:cubicBezTo>
                  <a:pt x="1019392" y="1949273"/>
                  <a:pt x="997310" y="1950035"/>
                  <a:pt x="975046" y="1950035"/>
                </a:cubicBezTo>
                <a:cubicBezTo>
                  <a:pt x="965632" y="1950035"/>
                  <a:pt x="956252" y="1949886"/>
                  <a:pt x="946904" y="1949623"/>
                </a:cubicBezTo>
                <a:close/>
                <a:moveTo>
                  <a:pt x="1944896" y="873812"/>
                </a:moveTo>
                <a:cubicBezTo>
                  <a:pt x="1945410" y="878809"/>
                  <a:pt x="1945889" y="883820"/>
                  <a:pt x="1946329" y="888839"/>
                </a:cubicBezTo>
                <a:lnTo>
                  <a:pt x="925587" y="1948800"/>
                </a:lnTo>
                <a:cubicBezTo>
                  <a:pt x="895802" y="1947311"/>
                  <a:pt x="866373" y="1944483"/>
                  <a:pt x="837353" y="1940379"/>
                </a:cubicBezTo>
                <a:close/>
                <a:moveTo>
                  <a:pt x="1929343" y="774049"/>
                </a:moveTo>
                <a:cubicBezTo>
                  <a:pt x="1930106" y="777698"/>
                  <a:pt x="1930849" y="781352"/>
                  <a:pt x="1931572" y="785015"/>
                </a:cubicBezTo>
                <a:lnTo>
                  <a:pt x="821280" y="1937961"/>
                </a:lnTo>
                <a:cubicBezTo>
                  <a:pt x="793191" y="1933511"/>
                  <a:pt x="765497" y="1927862"/>
                  <a:pt x="738258" y="1921066"/>
                </a:cubicBezTo>
                <a:close/>
                <a:moveTo>
                  <a:pt x="1905402" y="682364"/>
                </a:moveTo>
                <a:cubicBezTo>
                  <a:pt x="1906247" y="685052"/>
                  <a:pt x="1907076" y="687749"/>
                  <a:pt x="1907898" y="690448"/>
                </a:cubicBezTo>
                <a:lnTo>
                  <a:pt x="725871" y="1917887"/>
                </a:lnTo>
                <a:cubicBezTo>
                  <a:pt x="699309" y="1910887"/>
                  <a:pt x="673190" y="1902797"/>
                  <a:pt x="647566" y="1893664"/>
                </a:cubicBezTo>
                <a:close/>
                <a:moveTo>
                  <a:pt x="1874331" y="597544"/>
                </a:moveTo>
                <a:cubicBezTo>
                  <a:pt x="1875173" y="599545"/>
                  <a:pt x="1876004" y="601551"/>
                  <a:pt x="1876832" y="603559"/>
                </a:cubicBezTo>
                <a:lnTo>
                  <a:pt x="637848" y="1890146"/>
                </a:lnTo>
                <a:cubicBezTo>
                  <a:pt x="612728" y="1880886"/>
                  <a:pt x="588091" y="1870628"/>
                  <a:pt x="563992" y="1859406"/>
                </a:cubicBezTo>
                <a:close/>
                <a:moveTo>
                  <a:pt x="1836981" y="518772"/>
                </a:moveTo>
                <a:cubicBezTo>
                  <a:pt x="1837782" y="520283"/>
                  <a:pt x="1838577" y="521796"/>
                  <a:pt x="1839370" y="523312"/>
                </a:cubicBezTo>
                <a:lnTo>
                  <a:pt x="556238" y="1855742"/>
                </a:lnTo>
                <a:cubicBezTo>
                  <a:pt x="532515" y="1844440"/>
                  <a:pt x="509318" y="1832212"/>
                  <a:pt x="486699" y="1819097"/>
                </a:cubicBezTo>
                <a:close/>
                <a:moveTo>
                  <a:pt x="1793918" y="445505"/>
                </a:moveTo>
                <a:cubicBezTo>
                  <a:pt x="1794674" y="446672"/>
                  <a:pt x="1795440" y="447833"/>
                  <a:pt x="1796191" y="449005"/>
                </a:cubicBezTo>
                <a:lnTo>
                  <a:pt x="480350" y="1815396"/>
                </a:lnTo>
                <a:cubicBezTo>
                  <a:pt x="458012" y="1802218"/>
                  <a:pt x="436252" y="1788165"/>
                  <a:pt x="415102" y="1773303"/>
                </a:cubicBezTo>
                <a:close/>
                <a:moveTo>
                  <a:pt x="1745512" y="377376"/>
                </a:moveTo>
                <a:cubicBezTo>
                  <a:pt x="1746245" y="378317"/>
                  <a:pt x="1746979" y="379258"/>
                  <a:pt x="1747706" y="380202"/>
                </a:cubicBezTo>
                <a:lnTo>
                  <a:pt x="409766" y="1769542"/>
                </a:lnTo>
                <a:cubicBezTo>
                  <a:pt x="388823" y="1754614"/>
                  <a:pt x="368504" y="1738874"/>
                  <a:pt x="348835" y="1722378"/>
                </a:cubicBezTo>
                <a:close/>
                <a:moveTo>
                  <a:pt x="1691990" y="314177"/>
                </a:moveTo>
                <a:cubicBezTo>
                  <a:pt x="1692733" y="314980"/>
                  <a:pt x="1693477" y="315786"/>
                  <a:pt x="1694216" y="316596"/>
                </a:cubicBezTo>
                <a:lnTo>
                  <a:pt x="344204" y="1718476"/>
                </a:lnTo>
                <a:cubicBezTo>
                  <a:pt x="324686" y="1701899"/>
                  <a:pt x="305834" y="1684567"/>
                  <a:pt x="287684" y="1666526"/>
                </a:cubicBezTo>
                <a:close/>
                <a:moveTo>
                  <a:pt x="1633444" y="255819"/>
                </a:moveTo>
                <a:cubicBezTo>
                  <a:pt x="1634251" y="256559"/>
                  <a:pt x="1635056" y="257302"/>
                  <a:pt x="1635863" y="258045"/>
                </a:cubicBezTo>
                <a:lnTo>
                  <a:pt x="283510" y="1662352"/>
                </a:lnTo>
                <a:cubicBezTo>
                  <a:pt x="265470" y="1644201"/>
                  <a:pt x="248136" y="1625349"/>
                  <a:pt x="231563" y="1605831"/>
                </a:cubicBezTo>
                <a:close/>
                <a:moveTo>
                  <a:pt x="1569835" y="202331"/>
                </a:moveTo>
                <a:cubicBezTo>
                  <a:pt x="1570778" y="203057"/>
                  <a:pt x="1571719" y="203792"/>
                  <a:pt x="1572660" y="204524"/>
                </a:cubicBezTo>
                <a:lnTo>
                  <a:pt x="227657" y="1601202"/>
                </a:lnTo>
                <a:cubicBezTo>
                  <a:pt x="211161" y="1581535"/>
                  <a:pt x="195421" y="1561214"/>
                  <a:pt x="180493" y="1540270"/>
                </a:cubicBezTo>
                <a:close/>
                <a:moveTo>
                  <a:pt x="1501032" y="153848"/>
                </a:moveTo>
                <a:cubicBezTo>
                  <a:pt x="1502204" y="154599"/>
                  <a:pt x="1503366" y="155364"/>
                  <a:pt x="1504532" y="156121"/>
                </a:cubicBezTo>
                <a:lnTo>
                  <a:pt x="176731" y="1534934"/>
                </a:lnTo>
                <a:cubicBezTo>
                  <a:pt x="161869" y="1513784"/>
                  <a:pt x="147819" y="1492024"/>
                  <a:pt x="134641" y="1469688"/>
                </a:cubicBezTo>
                <a:close/>
                <a:moveTo>
                  <a:pt x="507414" y="119212"/>
                </a:moveTo>
                <a:lnTo>
                  <a:pt x="102168" y="540025"/>
                </a:lnTo>
                <a:cubicBezTo>
                  <a:pt x="137935" y="468386"/>
                  <a:pt x="182268" y="401772"/>
                  <a:pt x="233816" y="341515"/>
                </a:cubicBezTo>
                <a:lnTo>
                  <a:pt x="370122" y="210255"/>
                </a:lnTo>
                <a:cubicBezTo>
                  <a:pt x="413099" y="176213"/>
                  <a:pt x="459008" y="145719"/>
                  <a:pt x="507414" y="119212"/>
                </a:cubicBezTo>
                <a:close/>
                <a:moveTo>
                  <a:pt x="1426726" y="110665"/>
                </a:moveTo>
                <a:cubicBezTo>
                  <a:pt x="1428242" y="111457"/>
                  <a:pt x="1429756" y="112253"/>
                  <a:pt x="1431267" y="113053"/>
                </a:cubicBezTo>
                <a:lnTo>
                  <a:pt x="130941" y="1463336"/>
                </a:lnTo>
                <a:cubicBezTo>
                  <a:pt x="117826" y="1440717"/>
                  <a:pt x="105594" y="1417523"/>
                  <a:pt x="94293" y="1393797"/>
                </a:cubicBezTo>
                <a:close/>
                <a:moveTo>
                  <a:pt x="1346476" y="73204"/>
                </a:moveTo>
                <a:cubicBezTo>
                  <a:pt x="1348486" y="74032"/>
                  <a:pt x="1350491" y="74863"/>
                  <a:pt x="1352492" y="75705"/>
                </a:cubicBezTo>
                <a:lnTo>
                  <a:pt x="90629" y="1386047"/>
                </a:lnTo>
                <a:cubicBezTo>
                  <a:pt x="79411" y="1361947"/>
                  <a:pt x="69149" y="1337308"/>
                  <a:pt x="59890" y="1312188"/>
                </a:cubicBezTo>
                <a:close/>
                <a:moveTo>
                  <a:pt x="1259591" y="42137"/>
                </a:moveTo>
                <a:cubicBezTo>
                  <a:pt x="1262290" y="42960"/>
                  <a:pt x="1264987" y="43788"/>
                  <a:pt x="1267675" y="44633"/>
                </a:cubicBezTo>
                <a:lnTo>
                  <a:pt x="56375" y="1302469"/>
                </a:lnTo>
                <a:cubicBezTo>
                  <a:pt x="47240" y="1276846"/>
                  <a:pt x="39150" y="1250729"/>
                  <a:pt x="32152" y="1224164"/>
                </a:cubicBezTo>
                <a:close/>
                <a:moveTo>
                  <a:pt x="698766" y="39655"/>
                </a:moveTo>
                <a:lnTo>
                  <a:pt x="29995" y="734118"/>
                </a:lnTo>
                <a:cubicBezTo>
                  <a:pt x="40311" y="693519"/>
                  <a:pt x="53173" y="653933"/>
                  <a:pt x="68403" y="615547"/>
                </a:cubicBezTo>
                <a:lnTo>
                  <a:pt x="650038" y="55433"/>
                </a:lnTo>
                <a:cubicBezTo>
                  <a:pt x="666092" y="49759"/>
                  <a:pt x="682338" y="44498"/>
                  <a:pt x="698766" y="39655"/>
                </a:cubicBezTo>
                <a:close/>
                <a:moveTo>
                  <a:pt x="1165023" y="18463"/>
                </a:moveTo>
                <a:cubicBezTo>
                  <a:pt x="1168685" y="19184"/>
                  <a:pt x="1172342" y="19927"/>
                  <a:pt x="1175988" y="20692"/>
                </a:cubicBezTo>
                <a:lnTo>
                  <a:pt x="28970" y="1211777"/>
                </a:lnTo>
                <a:cubicBezTo>
                  <a:pt x="22174" y="1184538"/>
                  <a:pt x="16527" y="1156844"/>
                  <a:pt x="12075" y="1128755"/>
                </a:cubicBezTo>
                <a:close/>
                <a:moveTo>
                  <a:pt x="843216" y="8802"/>
                </a:moveTo>
                <a:lnTo>
                  <a:pt x="4623" y="879613"/>
                </a:lnTo>
                <a:cubicBezTo>
                  <a:pt x="8010" y="844749"/>
                  <a:pt x="13222" y="810418"/>
                  <a:pt x="20181" y="776727"/>
                </a:cubicBezTo>
                <a:lnTo>
                  <a:pt x="812849" y="13386"/>
                </a:lnTo>
                <a:cubicBezTo>
                  <a:pt x="822920" y="11699"/>
                  <a:pt x="833044" y="10178"/>
                  <a:pt x="843216" y="8802"/>
                </a:cubicBezTo>
                <a:close/>
                <a:moveTo>
                  <a:pt x="1061197" y="3710"/>
                </a:moveTo>
                <a:cubicBezTo>
                  <a:pt x="1066216" y="4150"/>
                  <a:pt x="1071227" y="4629"/>
                  <a:pt x="1076224" y="5144"/>
                </a:cubicBezTo>
                <a:lnTo>
                  <a:pt x="9655" y="1112686"/>
                </a:lnTo>
                <a:cubicBezTo>
                  <a:pt x="5553" y="1083664"/>
                  <a:pt x="2726" y="1054234"/>
                  <a:pt x="1238" y="1024450"/>
                </a:cubicBezTo>
                <a:close/>
                <a:moveTo>
                  <a:pt x="966432" y="0"/>
                </a:moveTo>
                <a:lnTo>
                  <a:pt x="413" y="1003131"/>
                </a:lnTo>
                <a:cubicBezTo>
                  <a:pt x="148" y="993783"/>
                  <a:pt x="0" y="984403"/>
                  <a:pt x="0" y="974990"/>
                </a:cubicBezTo>
                <a:cubicBezTo>
                  <a:pt x="0" y="952728"/>
                  <a:pt x="762" y="930643"/>
                  <a:pt x="2232" y="908753"/>
                </a:cubicBezTo>
                <a:lnTo>
                  <a:pt x="945478" y="402"/>
                </a:lnTo>
                <a:cubicBezTo>
                  <a:pt x="952445" y="195"/>
                  <a:pt x="959429" y="60"/>
                  <a:pt x="966432" y="0"/>
                </a:cubicBezTo>
                <a:close/>
              </a:path>
            </a:pathLst>
          </a:custGeom>
          <a:solidFill>
            <a:schemeClr val="accent1">
              <a:lumMod val="20000"/>
              <a:lumOff val="80000"/>
            </a:schemeClr>
          </a:solidFill>
          <a:ln w="4838" cap="flat">
            <a:noFill/>
            <a:prstDash val="solid"/>
            <a:miter/>
          </a:ln>
        </p:spPr>
        <p:txBody>
          <a:bodyPr wrap="square" rtlCol="0" anchor="ctr">
            <a:noAutofit/>
          </a:bodyPr>
          <a:lstStyle/>
          <a:p>
            <a:endParaRPr lang="en-US">
              <a:solidFill>
                <a:schemeClr val="tx2"/>
              </a:solidFill>
            </a:endParaRPr>
          </a:p>
        </p:txBody>
      </p:sp>
      <p:sp>
        <p:nvSpPr>
          <p:cNvPr id="11" name="Title 1">
            <a:extLst>
              <a:ext uri="{FF2B5EF4-FFF2-40B4-BE49-F238E27FC236}">
                <a16:creationId xmlns:a16="http://schemas.microsoft.com/office/drawing/2014/main" id="{213EDD85-FE5B-D061-47EB-8356DC235A6E}"/>
              </a:ext>
            </a:extLst>
          </p:cNvPr>
          <p:cNvSpPr>
            <a:spLocks noGrp="1"/>
          </p:cNvSpPr>
          <p:nvPr>
            <p:ph type="ctrTitle"/>
          </p:nvPr>
        </p:nvSpPr>
        <p:spPr>
          <a:xfrm>
            <a:off x="0" y="914400"/>
            <a:ext cx="4876800" cy="3810000"/>
          </a:xfrm>
        </p:spPr>
        <p:txBody>
          <a:bodyPr anchor="ctr"/>
          <a:lstStyle>
            <a:lvl1pPr algn="ctr">
              <a:lnSpc>
                <a:spcPct val="100000"/>
              </a:lnSpc>
              <a:defRPr sz="6000" b="1">
                <a:solidFill>
                  <a:schemeClr val="accent2"/>
                </a:solidFill>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12" name="Subtitle 2">
            <a:extLst>
              <a:ext uri="{FF2B5EF4-FFF2-40B4-BE49-F238E27FC236}">
                <a16:creationId xmlns:a16="http://schemas.microsoft.com/office/drawing/2014/main" id="{460274C2-32CB-B3B3-9374-14B5E0F63BF0}"/>
              </a:ext>
            </a:extLst>
          </p:cNvPr>
          <p:cNvSpPr>
            <a:spLocks noGrp="1"/>
          </p:cNvSpPr>
          <p:nvPr>
            <p:ph type="subTitle" idx="1"/>
          </p:nvPr>
        </p:nvSpPr>
        <p:spPr>
          <a:xfrm>
            <a:off x="706438" y="4914900"/>
            <a:ext cx="4711700" cy="1257300"/>
          </a:xfrm>
        </p:spPr>
        <p:txBody>
          <a:bodyPr anchor="ctr">
            <a:normAutofit/>
          </a:bodyPr>
          <a:lstStyle>
            <a:lvl1pPr marL="0" indent="0" algn="l">
              <a:lnSpc>
                <a:spcPct val="100000"/>
              </a:lnSpc>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13" name="Date Placeholder 3">
            <a:extLst>
              <a:ext uri="{FF2B5EF4-FFF2-40B4-BE49-F238E27FC236}">
                <a16:creationId xmlns:a16="http://schemas.microsoft.com/office/drawing/2014/main" id="{12B693B9-7F17-A1E9-97B4-A78B3276228A}"/>
              </a:ext>
            </a:extLst>
          </p:cNvPr>
          <p:cNvSpPr>
            <a:spLocks noGrp="1"/>
          </p:cNvSpPr>
          <p:nvPr>
            <p:ph type="dt" sz="half" idx="10"/>
          </p:nvPr>
        </p:nvSpPr>
        <p:spPr>
          <a:xfrm>
            <a:off x="838200" y="6356350"/>
            <a:ext cx="2743200" cy="365125"/>
          </a:xfrm>
        </p:spPr>
        <p:txBody>
          <a:bodyPr/>
          <a:lstStyle/>
          <a:p>
            <a:fld id="{533222FB-C955-4AD4-9435-9A5B5007D973}" type="datetimeFigureOut">
              <a:rPr lang="es-CO" smtClean="0"/>
              <a:t>30/11/23</a:t>
            </a:fld>
            <a:endParaRPr lang="es-CO"/>
          </a:p>
        </p:txBody>
      </p:sp>
      <p:sp>
        <p:nvSpPr>
          <p:cNvPr id="14" name="Footer Placeholder 4">
            <a:extLst>
              <a:ext uri="{FF2B5EF4-FFF2-40B4-BE49-F238E27FC236}">
                <a16:creationId xmlns:a16="http://schemas.microsoft.com/office/drawing/2014/main" id="{DAA90E3A-E965-5C6B-8552-0211B0E6D90B}"/>
              </a:ext>
            </a:extLst>
          </p:cNvPr>
          <p:cNvSpPr>
            <a:spLocks noGrp="1"/>
          </p:cNvSpPr>
          <p:nvPr>
            <p:ph type="ftr" sz="quarter" idx="11"/>
          </p:nvPr>
        </p:nvSpPr>
        <p:spPr>
          <a:xfrm>
            <a:off x="4038600" y="6356350"/>
            <a:ext cx="4114800" cy="365125"/>
          </a:xfrm>
        </p:spPr>
        <p:txBody>
          <a:bodyPr/>
          <a:lstStyle/>
          <a:p>
            <a:endParaRPr lang="es-CO"/>
          </a:p>
        </p:txBody>
      </p:sp>
      <p:sp>
        <p:nvSpPr>
          <p:cNvPr id="15" name="Slide Number Placeholder 5">
            <a:extLst>
              <a:ext uri="{FF2B5EF4-FFF2-40B4-BE49-F238E27FC236}">
                <a16:creationId xmlns:a16="http://schemas.microsoft.com/office/drawing/2014/main" id="{C435F1C7-3981-8B86-7EF7-373D62DCEF72}"/>
              </a:ext>
            </a:extLst>
          </p:cNvPr>
          <p:cNvSpPr>
            <a:spLocks noGrp="1"/>
          </p:cNvSpPr>
          <p:nvPr>
            <p:ph type="sldNum" sz="quarter" idx="12"/>
          </p:nvPr>
        </p:nvSpPr>
        <p:spPr>
          <a:xfrm>
            <a:off x="8610600" y="6356350"/>
            <a:ext cx="2743200" cy="365125"/>
          </a:xfrm>
        </p:spPr>
        <p:txBody>
          <a:bodyPr/>
          <a:lstStyle/>
          <a:p>
            <a:fld id="{35680457-BA6E-4119-B3A5-1FB163962D98}" type="slidenum">
              <a:rPr lang="es-CO" smtClean="0"/>
              <a:t>‹#›</a:t>
            </a:fld>
            <a:endParaRPr lang="es-CO"/>
          </a:p>
        </p:txBody>
      </p:sp>
    </p:spTree>
    <p:extLst>
      <p:ext uri="{BB962C8B-B14F-4D97-AF65-F5344CB8AC3E}">
        <p14:creationId xmlns:p14="http://schemas.microsoft.com/office/powerpoint/2010/main" val="3500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a:bodyPr>
          <a:lstStyle>
            <a:lvl1pPr>
              <a:defRPr sz="28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225B9B42-F4CD-335E-A027-A49C9670E89C}"/>
              </a:ext>
            </a:extLst>
          </p:cNvPr>
          <p:cNvSpPr>
            <a:spLocks noGrp="1"/>
          </p:cNvSpPr>
          <p:nvPr>
            <p:ph sz="half" idx="1"/>
          </p:nvPr>
        </p:nvSpPr>
        <p:spPr>
          <a:xfrm>
            <a:off x="838200" y="1825625"/>
            <a:ext cx="5181600" cy="4351338"/>
          </a:xfrm>
        </p:spPr>
        <p:txBody>
          <a:bodyPr>
            <a:normAutofit/>
          </a:bodyPr>
          <a:lstStyle>
            <a:lvl1pPr>
              <a:defRPr sz="2000" b="0" i="0">
                <a:latin typeface="Arial" panose="020B0604020202020204" pitchFamily="34" charset="0"/>
                <a:cs typeface="Arial" panose="020B0604020202020204" pitchFamily="34" charset="0"/>
              </a:defRPr>
            </a:lvl1pPr>
            <a:lvl2pPr>
              <a:defRPr sz="1800" b="0" i="0">
                <a:latin typeface="Arial" panose="020B0604020202020204" pitchFamily="34" charset="0"/>
                <a:cs typeface="Arial" panose="020B0604020202020204" pitchFamily="34" charset="0"/>
              </a:defRPr>
            </a:lvl2pPr>
            <a:lvl3pPr>
              <a:defRPr sz="16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a:xfrm>
            <a:off x="6172200" y="1825625"/>
            <a:ext cx="5181600" cy="4351338"/>
          </a:xfrm>
        </p:spPr>
        <p:txBody>
          <a:bodyPr>
            <a:normAutofit/>
          </a:bodyPr>
          <a:lstStyle>
            <a:lvl1pPr>
              <a:defRPr sz="2000" b="0" i="0">
                <a:latin typeface="Arial" panose="020B0604020202020204" pitchFamily="34" charset="0"/>
                <a:cs typeface="Arial" panose="020B0604020202020204" pitchFamily="34" charset="0"/>
              </a:defRPr>
            </a:lvl1pPr>
            <a:lvl2pPr>
              <a:defRPr sz="1800" b="0" i="0">
                <a:latin typeface="Arial" panose="020B0604020202020204" pitchFamily="34" charset="0"/>
                <a:cs typeface="Arial" panose="020B0604020202020204" pitchFamily="34" charset="0"/>
              </a:defRPr>
            </a:lvl2pPr>
            <a:lvl3pPr>
              <a:defRPr sz="16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8F326DD-C5A5-30DC-B25A-A55BD443BC4F}"/>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9575FF1F-0D0F-2B5C-D55F-0D0994137D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54A9E24-DF66-697E-1805-5DB6C78FA774}"/>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8" name="Conector recto 8">
            <a:extLst>
              <a:ext uri="{FF2B5EF4-FFF2-40B4-BE49-F238E27FC236}">
                <a16:creationId xmlns:a16="http://schemas.microsoft.com/office/drawing/2014/main" id="{7F0AA4A1-86BE-8D2A-58AE-6D5D90243D20}"/>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2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17D3-F2AA-EA19-6A41-87AF1EEF8AA5}"/>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B14B588-A5F8-FB18-CB62-CF7EE8EECD90}"/>
              </a:ext>
            </a:extLst>
          </p:cNvPr>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D259B-B206-3404-7552-0E9ACB0B9D0E}"/>
              </a:ext>
            </a:extLst>
          </p:cNvPr>
          <p:cNvSpPr>
            <a:spLocks noGrp="1"/>
          </p:cNvSpPr>
          <p:nvPr>
            <p:ph sz="half" idx="2"/>
          </p:nvPr>
        </p:nvSpPr>
        <p:spPr>
          <a:xfrm>
            <a:off x="839788" y="2505075"/>
            <a:ext cx="5157787" cy="3684588"/>
          </a:xfr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F64B129-3FBB-ACE2-3D7C-09BBD4712BB3}"/>
              </a:ext>
            </a:extLst>
          </p:cNvPr>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58BE-7537-0896-E584-C2619D9EFAD8}"/>
              </a:ext>
            </a:extLst>
          </p:cNvPr>
          <p:cNvSpPr>
            <a:spLocks noGrp="1"/>
          </p:cNvSpPr>
          <p:nvPr>
            <p:ph sz="quarter" idx="4"/>
          </p:nvPr>
        </p:nvSpPr>
        <p:spPr>
          <a:xfrm>
            <a:off x="6172200" y="2505075"/>
            <a:ext cx="5183188" cy="3684588"/>
          </a:xfr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2BB1CDF9-CFA7-46F0-2F71-4D58612EF857}"/>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8" name="Footer Placeholder 7">
            <a:extLst>
              <a:ext uri="{FF2B5EF4-FFF2-40B4-BE49-F238E27FC236}">
                <a16:creationId xmlns:a16="http://schemas.microsoft.com/office/drawing/2014/main" id="{8EAB4C7F-6B13-CAB9-950D-A59D58BA4286}"/>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C531E9-E8C6-0BC5-5E5E-1EDF3BC5CE3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10" name="Conector recto 8">
            <a:extLst>
              <a:ext uri="{FF2B5EF4-FFF2-40B4-BE49-F238E27FC236}">
                <a16:creationId xmlns:a16="http://schemas.microsoft.com/office/drawing/2014/main" id="{2DC66339-2A8A-4150-8A11-5A5917737DA7}"/>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84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AE2-8750-D0C0-7DC0-3F77C25C20F8}"/>
              </a:ext>
            </a:extLst>
          </p:cNvPr>
          <p:cNvSpPr>
            <a:spLocks noGrp="1"/>
          </p:cNvSpPr>
          <p:nvPr>
            <p:ph type="title"/>
          </p:nvPr>
        </p:nvSpPr>
        <p:spPr/>
        <p:txBody>
          <a:bodyPr/>
          <a:lstStyle/>
          <a:p>
            <a:r>
              <a:rPr lang="en-US" dirty="0"/>
              <a:t>Click to edit Master title style</a:t>
            </a:r>
            <a:endParaRPr lang="es-ES_tradnl" dirty="0"/>
          </a:p>
        </p:txBody>
      </p:sp>
      <p:sp>
        <p:nvSpPr>
          <p:cNvPr id="3" name="Date Placeholder 2">
            <a:extLst>
              <a:ext uri="{FF2B5EF4-FFF2-40B4-BE49-F238E27FC236}">
                <a16:creationId xmlns:a16="http://schemas.microsoft.com/office/drawing/2014/main" id="{45DB4746-FCA5-E254-BC65-355315A056E7}"/>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4" name="Footer Placeholder 3">
            <a:extLst>
              <a:ext uri="{FF2B5EF4-FFF2-40B4-BE49-F238E27FC236}">
                <a16:creationId xmlns:a16="http://schemas.microsoft.com/office/drawing/2014/main" id="{6F651032-F9B4-3783-A9D1-8D9E44DFEE0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E0D447FA-C8A7-D953-2882-28B9B97A7B8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6" name="Conector recto 8">
            <a:extLst>
              <a:ext uri="{FF2B5EF4-FFF2-40B4-BE49-F238E27FC236}">
                <a16:creationId xmlns:a16="http://schemas.microsoft.com/office/drawing/2014/main" id="{E72349E0-4A54-59B6-9EC3-BA2092A0080F}"/>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6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B0581-BCFF-3911-BDE5-F8ECAAD9FC2A}"/>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3" name="Footer Placeholder 2">
            <a:extLst>
              <a:ext uri="{FF2B5EF4-FFF2-40B4-BE49-F238E27FC236}">
                <a16:creationId xmlns:a16="http://schemas.microsoft.com/office/drawing/2014/main" id="{CB679D30-51F0-5CFD-1A11-959EC6D57432}"/>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1A950E9-D23A-56A5-EFD4-C21501A7903B}"/>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5" name="Conector recto 8">
            <a:extLst>
              <a:ext uri="{FF2B5EF4-FFF2-40B4-BE49-F238E27FC236}">
                <a16:creationId xmlns:a16="http://schemas.microsoft.com/office/drawing/2014/main" id="{32DDB316-B678-58BE-B1F3-DC641CFC2BDE}"/>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44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0216-DB1F-242E-C2C0-8104EA36E1C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96CA21B1-22A7-0FD9-760D-D236648BE0AA}"/>
              </a:ext>
            </a:extLst>
          </p:cNvPr>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3CD4C79-9FC1-BB8D-9036-F31D16C385A9}"/>
              </a:ext>
            </a:extLst>
          </p:cNvPr>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90C90-905C-E7A4-AB61-FF90E0F7C91C}"/>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2E089972-6104-D91C-B71B-5A7A8AADFAF9}"/>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0C50EA-4F85-BB1F-AF91-5A824A5D748F}"/>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36675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287-A564-CB54-AFD1-E67A0CAA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E8D378D9-A55E-0314-B160-8FAD7704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DA240C0-8A84-97F9-EB63-A6BABD1A4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18837-93D3-99B3-C42C-6F0AA77BF2EC}"/>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E0402106-EE43-6605-F437-DB1A2D48D1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36F2BC2-72FC-94F8-745A-3E7ACECB8027}"/>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84167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049EE-2EC1-C5B0-4552-54D3A46EA42D}"/>
              </a:ext>
            </a:extLst>
          </p:cNvPr>
          <p:cNvSpPr>
            <a:spLocks noGrp="1"/>
          </p:cNvSpPr>
          <p:nvPr>
            <p:ph type="title"/>
          </p:nvPr>
        </p:nvSpPr>
        <p:spPr>
          <a:xfrm>
            <a:off x="838200" y="68264"/>
            <a:ext cx="10515600" cy="563562"/>
          </a:xfrm>
          <a:prstGeom prst="rect">
            <a:avLst/>
          </a:prstGeom>
        </p:spPr>
        <p:txBody>
          <a:bodyPr vert="horz" lIns="91440" tIns="45720" rIns="91440" bIns="45720" rtlCol="0" anchor="ctr">
            <a:noAutofit/>
          </a:bodyPr>
          <a:lstStyle/>
          <a:p>
            <a:r>
              <a:rPr lang="en-US" dirty="0"/>
              <a:t>Click to edit Master title style</a:t>
            </a:r>
            <a:endParaRPr lang="es-ES_tradnl" dirty="0"/>
          </a:p>
        </p:txBody>
      </p:sp>
      <p:sp>
        <p:nvSpPr>
          <p:cNvPr id="3" name="Text Placeholder 2">
            <a:extLst>
              <a:ext uri="{FF2B5EF4-FFF2-40B4-BE49-F238E27FC236}">
                <a16:creationId xmlns:a16="http://schemas.microsoft.com/office/drawing/2014/main" id="{215E1DEF-6FCC-154A-22BE-CDA49CF72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A6285B7-6EC4-1DE4-7A89-8787147C2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CA1F07D2-18AB-23C2-014B-C17F6195B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52C8D9B9-C8AE-64D2-308A-802B6179A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1FB27-E2AF-734E-95A0-74ADA25D2E5C}" type="slidenum">
              <a:rPr lang="es-ES_tradnl" smtClean="0"/>
              <a:t>‹#›</a:t>
            </a:fld>
            <a:endParaRPr lang="es-ES_tradnl"/>
          </a:p>
        </p:txBody>
      </p:sp>
      <p:pic>
        <p:nvPicPr>
          <p:cNvPr id="8" name="Imagen 2" descr="Imagen que contiene Logotipo  Descripción generada automáticamente">
            <a:extLst>
              <a:ext uri="{FF2B5EF4-FFF2-40B4-BE49-F238E27FC236}">
                <a16:creationId xmlns:a16="http://schemas.microsoft.com/office/drawing/2014/main" id="{8ABF1EFF-BEA6-E82B-E081-A04EED7D1735}"/>
              </a:ext>
            </a:extLst>
          </p:cNvPr>
          <p:cNvPicPr>
            <a:picLocks noChangeAspect="1"/>
          </p:cNvPicPr>
          <p:nvPr userDrawn="1"/>
        </p:nvPicPr>
        <p:blipFill>
          <a:blip r:embed="rId13"/>
          <a:stretch>
            <a:fillRect/>
          </a:stretch>
        </p:blipFill>
        <p:spPr>
          <a:xfrm>
            <a:off x="9774043" y="5840772"/>
            <a:ext cx="2417957" cy="1090632"/>
          </a:xfrm>
          <a:prstGeom prst="rect">
            <a:avLst/>
          </a:prstGeom>
        </p:spPr>
      </p:pic>
    </p:spTree>
    <p:extLst>
      <p:ext uri="{BB962C8B-B14F-4D97-AF65-F5344CB8AC3E}">
        <p14:creationId xmlns:p14="http://schemas.microsoft.com/office/powerpoint/2010/main" val="167950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Arial Rounded MT Bold" panose="020F070403050403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lstStyle/>
          <a:p>
            <a:pPr marL="0" lvl="0" indent="0">
              <a:buNone/>
            </a:pPr>
            <a:r>
              <a:t>Declaración de Arquitectura Migración Funcional SUI, PGN, 2023</a:t>
            </a:r>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p>
            <a:pPr marL="0" lvl="0" indent="0">
              <a:buNone/>
            </a:pPr>
            <a:br/>
            <a:br/>
            <a:r>
              <a:t>Softgic - PGN</a:t>
            </a:r>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pPr marL="0" lvl="0" indent="0">
              <a:buNone/>
            </a:pPr>
            <a:r>
              <a:t>Noviembre,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Clases y Componentes de Solución (a)</a:t>
            </a:r>
          </a:p>
        </p:txBody>
      </p:sp>
      <p:pic>
        <p:nvPicPr>
          <p:cNvPr id="3" name="Picture 1" descr="fig:  images/Migracion.1b.1.SIUMódulosComponentes.png"/>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Migracion.1b.1. SUI Módulos Componentes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SUI Componentes de Módulos</a:t>
            </a:r>
          </a:p>
          <a:p>
            <a:pPr marL="0" lvl="0" indent="0">
              <a:buNone/>
            </a:pPr>
            <a: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Clases y Componentes de Solución (b)</a:t>
            </a:r>
          </a:p>
        </p:txBody>
      </p:sp>
      <p:pic>
        <p:nvPicPr>
          <p:cNvPr id="3" name="Picture 1" descr="fig:  images/Migracion.1b.3.SIUMódulosClases.png"/>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Migracion.1b.3. SUI Módulos Clases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SUI Estructura de Clases</a:t>
            </a:r>
          </a:p>
          <a:p>
            <a:pPr lvl="0"/>
            <a:r>
              <a:t>El diseño actual antepone un servicio como punto de acceso a un caso de uso, de tal forma que este se encarga únicamente (por responsabilidad) de coordinar las entradas y las salidas del caso de uso</a:t>
            </a:r>
          </a:p>
          <a:p>
            <a:pPr lvl="0"/>
            <a: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Arquitectura. 2. Escalabilidad. Funcional</a:t>
            </a:r>
          </a:p>
        </p:txBody>
      </p:sp>
      <p:pic>
        <p:nvPicPr>
          <p:cNvPr id="3" name="Picture 1" descr="fig:  images/Arquitectura.2.Escalabilidad.Funcional.png"/>
          <p:cNvPicPr>
            <a:picLocks noGrp="1" noChangeAspect="1"/>
          </p:cNvPicPr>
          <p:nvPr/>
        </p:nvPicPr>
        <p:blipFill>
          <a:blip r:embed="rId2"/>
          <a:stretch>
            <a:fillRect/>
          </a:stretch>
        </p:blipFill>
        <p:spPr bwMode="auto">
          <a:xfrm>
            <a:off x="838200" y="2235200"/>
            <a:ext cx="5181600" cy="29972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Arquitectura. 2. Escalabilidad. Funcional</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Casos de Uso Ejecutables</a:t>
            </a:r>
          </a:p>
          <a:p>
            <a:pPr marL="0" lvl="0" indent="0">
              <a:buNone/>
            </a:pPr>
            <a:r>
              <a:t>Escalabilidad funcional realizada mediante la agregación (o incremento de versión) de los casos de uso, que a su vez están implementados por componentes ejecutables, como servicio, u objetos C#.</a:t>
            </a:r>
          </a:p>
          <a:p>
            <a:pPr marL="0" lvl="0" indent="0">
              <a:buNone/>
            </a:pPr>
            <a:r>
              <a:t>En lo posible, los requerimientos nuevos no interfieren con los requerimientos base.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Arquitectura. 2a. Escalabilidad. Física</a:t>
            </a:r>
          </a:p>
        </p:txBody>
      </p:sp>
      <p:pic>
        <p:nvPicPr>
          <p:cNvPr id="3" name="Picture 1" descr="fig:  images/Arquitectura.2a.Escalabilidad.Física.png"/>
          <p:cNvPicPr>
            <a:picLocks noGrp="1" noChangeAspect="1"/>
          </p:cNvPicPr>
          <p:nvPr/>
        </p:nvPicPr>
        <p:blipFill>
          <a:blip r:embed="rId2"/>
          <a:stretch>
            <a:fillRect/>
          </a:stretch>
        </p:blipFill>
        <p:spPr bwMode="auto">
          <a:xfrm>
            <a:off x="1308100" y="1816100"/>
            <a:ext cx="42418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Arquitectura. 2a. Escalabilidad.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Escalabilidad Horizontal</a:t>
            </a:r>
          </a:p>
          <a:p>
            <a:pPr marL="0" lvl="0" indent="0">
              <a:buNone/>
            </a:pPr>
            <a:r>
              <a:t>Escalabilidad física (escalabilidad horizontal) realizada mediante el incremente de procesamiento (servidores) para ejecutar los casos de uso, que a su vez están implementados por componentes ejecutables, como servicio, u objetos C#.</a:t>
            </a:r>
          </a:p>
          <a:p>
            <a:pPr marL="0" lvl="0" indent="0">
              <a:buNone/>
            </a:pPr>
            <a:r>
              <a:t>En lo posible, los equipos de hardware, o máquinas virtuales nuevas no interfieren con la base actual.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Arquitectura. 3. Decisiones de Arquitectura SUI</a:t>
            </a:r>
          </a:p>
        </p:txBody>
      </p:sp>
      <p:pic>
        <p:nvPicPr>
          <p:cNvPr id="3" name="Picture 1" descr="fig:  images/Arquitectura.3.Decisiones.png"/>
          <p:cNvPicPr>
            <a:picLocks noGrp="1" noChangeAspect="1"/>
          </p:cNvPicPr>
          <p:nvPr/>
        </p:nvPicPr>
        <p:blipFill>
          <a:blip r:embed="rId2"/>
          <a:stretch>
            <a:fillRect/>
          </a:stretch>
        </p:blipFill>
        <p:spPr bwMode="auto">
          <a:xfrm>
            <a:off x="838200" y="1905000"/>
            <a:ext cx="5181600" cy="36449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Arquitectura. 3. Decisiones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normAutofit fontScale="92500" lnSpcReduction="10000"/>
          </a:bodyPr>
          <a:lstStyle/>
          <a:p>
            <a:pPr marL="0" lvl="0" indent="0">
              <a:spcBef>
                <a:spcPts val="3000"/>
              </a:spcBef>
              <a:buNone/>
            </a:pPr>
            <a:r>
              <a:rPr b="1"/>
              <a:t>Restricciones de Diseño</a:t>
            </a:r>
          </a:p>
          <a:p>
            <a:pPr lvl="0"/>
            <a:r>
              <a:t>Consistencia. La consistencia persigue que el resultado de la lógica de negocio sea la misma entre los módulos del SUI migrado.</a:t>
            </a:r>
          </a:p>
          <a:p>
            <a:pPr lvl="0"/>
            <a:r>
              <a:t>Mantenibilidad. La mantenibilidad por control de dependencias que optimiza el diseño Migración SUI está dada por el control de cambios no programados sobre los componentes misionales del SUI (corrupción de componentes).</a:t>
            </a:r>
          </a:p>
          <a:p>
            <a:pPr lvl="0"/>
            <a:r>
              <a:t>Extensibilidad. La extensibilidad que optimiza el diseño Migración SUI está dada por el intercambio de submódulos no misionales, como el gestor documental, sin afectación de los componentes misionales que este diseño protege.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fontScale="90000"/>
          </a:bodyPr>
          <a:lstStyle/>
          <a:p>
            <a:pPr marL="0" lvl="0" indent="0">
              <a:buNone/>
            </a:pPr>
            <a:r>
              <a:t>Diagrama de Arquitectura de Integración Continua, DevOps y Despliegues de Capas</a:t>
            </a:r>
          </a:p>
        </p:txBody>
      </p:sp>
      <p:pic>
        <p:nvPicPr>
          <p:cNvPr id="3" name="Picture 1" descr="fig:  images/Migracion.4.CI.png"/>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Migracion.4. CI</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Integración Continua</a:t>
            </a:r>
          </a:p>
          <a:p>
            <a:pPr marL="0" lvl="0" indent="0">
              <a:buNone/>
            </a:pPr>
            <a:r>
              <a:t>Las cadenas están separadas por tecnologías y plataformas distintas; son independientes y no presentan interbloqueos en cuanto a su ejecución. Pero, requieren administración integral.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Documento de Relación de Tecnologías y Licenciamiento</a:t>
            </a:r>
          </a:p>
        </p:txBody>
      </p:sp>
      <p:pic>
        <p:nvPicPr>
          <p:cNvPr id="3" name="Picture 1" descr="fig:  images/Migracion.5.Licenciamiento.png"/>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Migracion.5. Licenciamiento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Aprovisionamiento de Licencias</a:t>
            </a:r>
          </a:p>
          <a:p>
            <a:pPr marL="0" lvl="0" indent="0">
              <a:buNone/>
            </a:pPr>
            <a:r>
              <a:t>Los elementos resaltados de la vista actual requieren modelos de licenciamiento variado, bien sea por usuario, núcleo, despliegue (instalación), o renta por consumo.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Arquitectura. 1. Dev Docs</a:t>
            </a:r>
          </a:p>
        </p:txBody>
      </p:sp>
      <p:pic>
        <p:nvPicPr>
          <p:cNvPr id="3" name="Picture 1" descr="fig:  images/Arquitectura.1.DevDocs.png"/>
          <p:cNvPicPr>
            <a:picLocks noGrp="1" noChangeAspect="1"/>
          </p:cNvPicPr>
          <p:nvPr/>
        </p:nvPicPr>
        <p:blipFill>
          <a:blip r:embed="rId2"/>
          <a:stretch>
            <a:fillRect/>
          </a:stretch>
        </p:blipFill>
        <p:spPr bwMode="auto">
          <a:xfrm>
            <a:off x="977900" y="1816100"/>
            <a:ext cx="49022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Arquitectura. 1. Dev Docs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Flujo de Trabajo Repositorio de Arquitectura SUI Migrado, PGN</a:t>
            </a:r>
          </a:p>
          <a:p>
            <a:pPr marL="0" lvl="0" indent="0">
              <a:buNone/>
            </a:pPr>
            <a:r>
              <a:t>El repositorio de arquitectura es parte de los entregables del Proyecto.</a:t>
            </a:r>
          </a:p>
          <a:p>
            <a:pPr marL="0" lvl="0" indent="0">
              <a:buNone/>
            </a:pPr>
            <a:r>
              <a:t>Partes del repositorio de arquitectura</a:t>
            </a:r>
          </a:p>
          <a:p>
            <a:pPr marL="457200" lvl="0" indent="-457200">
              <a:buAutoNum type="arabicPeriod"/>
            </a:pPr>
            <a:r>
              <a:t>Bitácora de decisiones de arquitectura</a:t>
            </a:r>
          </a:p>
          <a:p>
            <a:pPr marL="457200" lvl="0" indent="-457200">
              <a:buAutoNum type="arabicPeriod"/>
            </a:pPr>
            <a:r>
              <a:t>El depósito de modelos y descripciones de los ítems de arquitectura</a:t>
            </a:r>
          </a:p>
          <a:p>
            <a:pPr marL="457200" lvl="0" indent="-457200">
              <a:buAutoNum type="arabicPeriod"/>
            </a:pPr>
            <a:r>
              <a:t>Los anexos de análisis de riesgos e impactos relacionados con los los ítems de arquitectura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marL="0" lvl="0" indent="0">
              <a:buNone/>
            </a:pPr>
            <a: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lang="en-US"/>
              <a:t>Observaciones</a:t>
            </a:r>
            <a:endParaRPr/>
          </a:p>
        </p:txBody>
      </p:sp>
    </p:spTree>
    <p:extLst>
      <p:ext uri="{BB962C8B-B14F-4D97-AF65-F5344CB8AC3E}">
        <p14:creationId xmlns:p14="http://schemas.microsoft.com/office/powerpoint/2010/main" val="229555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marL="0" lvl="0" indent="0">
              <a:buNone/>
            </a:pPr>
            <a: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t>Diagrama de Arquitectura de la Solución Propuesta: vista de integración</a:t>
            </a:r>
          </a:p>
          <a:p>
            <a:pPr lvl="0"/>
            <a:r>
              <a:t>Diagrama de Arquitectura de la solución propuesta: vista física</a:t>
            </a:r>
          </a:p>
          <a:p>
            <a:pPr lvl="0"/>
            <a:r>
              <a:t>Diagrama de Arquitectura de la Solución Propuesta: motivadores del negocio</a:t>
            </a:r>
          </a:p>
          <a:p>
            <a:pPr lvl="0"/>
            <a:r>
              <a:t>Diagrama de Arquitectura de la Solución Propuesta: interoperabilidad</a:t>
            </a:r>
          </a:p>
          <a:p>
            <a:pPr lvl="0"/>
            <a:r>
              <a:t>Diagrama de Arquitectura de la Solución Propuesta: gestión de autenticación, usuarios y roles</a:t>
            </a:r>
          </a:p>
          <a:p>
            <a:pPr lvl="0"/>
            <a:r>
              <a:t>Diagrama de Clases y Componentes de Solución</a:t>
            </a:r>
          </a:p>
          <a:p>
            <a:pPr lvl="0"/>
            <a:r>
              <a:t>Diagrama de Arquitectura de Integración Continua, DevOps y Despliegues de Capas</a:t>
            </a:r>
          </a:p>
          <a:p>
            <a:pPr lvl="0"/>
            <a:r>
              <a:t>Documento de Relación de Tecnologías y Licenciamiento</a:t>
            </a:r>
            <a:endParaRPr lang="en-US"/>
          </a:p>
          <a:p>
            <a:pPr lvl="0"/>
            <a:r>
              <a:rPr lang="en-US"/>
              <a:t>Observaciones</a:t>
            </a:r>
          </a:p>
          <a:p>
            <a:pPr lvl="0"/>
            <a:r>
              <a:rPr lang="en-US"/>
              <a:t>Cierre Sesión no.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Línea Base SUI PGN</a:t>
            </a:r>
          </a:p>
        </p:txBody>
      </p:sp>
      <p:pic>
        <p:nvPicPr>
          <p:cNvPr id="3" name="Picture 1" descr="images/Lineabase.0.SUIAplicación.png"/>
          <p:cNvPicPr>
            <a:picLocks noGrp="1" noChangeAspect="1"/>
          </p:cNvPicPr>
          <p:nvPr/>
        </p:nvPicPr>
        <p:blipFill>
          <a:blip r:embed="rId2"/>
          <a:stretch>
            <a:fillRect/>
          </a:stretch>
        </p:blipFill>
        <p:spPr bwMode="auto">
          <a:xfrm>
            <a:off x="838200" y="2730500"/>
            <a:ext cx="5181600" cy="19939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Representación de Arquitectura</a:t>
            </a:r>
          </a:p>
          <a:p>
            <a:pPr marL="0" lvl="0" indent="0">
              <a:buNone/>
            </a:pPr>
            <a:r>
              <a:t>Con una arquitectura orientada a servicios SUI recopila:</a:t>
            </a:r>
          </a:p>
          <a:p>
            <a:pPr marL="457200" lvl="0" indent="-457200">
              <a:buAutoNum type="arabicPeriod"/>
            </a:pPr>
            <a:r>
              <a:t>Runtime: Es el servicio que interactúa con el usuario final (GUI) elaborado en Angular 11</a:t>
            </a:r>
          </a:p>
          <a:p>
            <a:pPr marL="457200" lvl="0" indent="-457200">
              <a:buAutoNum type="arabicPeriod"/>
            </a:pPr>
            <a:r>
              <a:t>API Tx: Servicio api rest base node encargado de realizar las transacciones básicas CRUD</a:t>
            </a:r>
          </a:p>
          <a:p>
            <a:pPr marL="457200" lvl="0" indent="-457200">
              <a:buAutoNum type="arabicPeriod"/>
            </a:pPr>
            <a:r>
              <a:t>API Config / Seguridad. Servicio Web API .Net Framework encargado de gestionar características con la autenticación y configuración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Línea Base Portal PGN</a:t>
            </a:r>
          </a:p>
        </p:txBody>
      </p:sp>
      <p:pic>
        <p:nvPicPr>
          <p:cNvPr id="3" name="Picture 1" descr="fig:  images/Linebase.2.Portal.png"/>
          <p:cNvPicPr>
            <a:picLocks noGrp="1" noChangeAspect="1"/>
          </p:cNvPicPr>
          <p:nvPr/>
        </p:nvPicPr>
        <p:blipFill>
          <a:blip r:embed="rId2"/>
          <a:stretch>
            <a:fillRect/>
          </a:stretch>
        </p:blipFill>
        <p:spPr bwMode="auto">
          <a:xfrm>
            <a:off x="838200" y="3225800"/>
            <a:ext cx="5181600" cy="10033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Linebase.2.Portal</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Representación de Arquitectura</a:t>
            </a:r>
          </a:p>
          <a:p>
            <a:pPr marL="0" lvl="0" indent="0">
              <a:buNone/>
            </a:pPr>
            <a:r>
              <a:t>El portal es el conjunto de los elementos físicos y lógicos necesarios para la implementación de la granja de servidores de SharePoint Server 2019 para el portal de la Procuraduria.</a:t>
            </a:r>
          </a:p>
          <a:p>
            <a:pPr lvl="0"/>
            <a:r>
              <a:t>Servidores Web Front End</a:t>
            </a:r>
          </a:p>
          <a:p>
            <a:pPr lvl="0"/>
            <a:r>
              <a:t>Servidores de Aplicaciones</a:t>
            </a:r>
          </a:p>
          <a:p>
            <a:pPr lvl="0"/>
            <a:r>
              <a:t>Servidores de SQL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Migracion.1a.b.SIUContextoMódulos.png"/>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Migracion.1a.b.SUI Contexto Módulos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Vista de Integración</a:t>
            </a:r>
          </a:p>
          <a:p>
            <a:pPr marL="0" lvl="0" indent="0">
              <a:buNone/>
            </a:pPr>
            <a:r>
              <a:t>La vista presenta en contexto a los módulos SUI migrados e indica los modos de comunicación, sincrónica/asincrónica, que utilizan.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Lineabase.0.SIUAplicación.Física.png"/>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Lineabase.0.SUI Aplicación.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Vista Física</a:t>
            </a:r>
          </a:p>
          <a:p>
            <a:pPr marL="0" lvl="0" indent="0">
              <a:buNone/>
            </a:pPr>
            <a:r>
              <a:t>Elementos de infraestructura física (hardware) para la implementación Fase II (presente proyecto) del Sistema de Información Único, SUI de la PGN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Migracion.1a.a.SIUContextoMódulo.png"/>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Migracion.1a.a.SUI Contexto Módulo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Motivadores de Negocio</a:t>
            </a:r>
          </a:p>
          <a:p>
            <a:pPr marL="0" lvl="0" indent="0">
              <a:buNone/>
            </a:pPr>
            <a:r>
              <a:t>Módulos y submódulos del Sistema Único de Información (SUI) de la PGN. Todos los sistemas de información del SUI separan a los componentes misionales de los utilitarios.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Migracion.1c.SIUMódulosColaboración.png"/>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Migracion.1c.SUI Módulos Colaboración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Interoperabilidad y Colaboración</a:t>
            </a:r>
          </a:p>
          <a:p>
            <a:pPr marL="0" lvl="0" indent="0">
              <a:buNone/>
            </a:pPr>
            <a:r>
              <a:t>Colaboración y comunicación de los componentes internos del SUI mediada por interfaces provistas por el grupo de componentes misionales, PGN SUI: mantener reducido y controlado el número de interfaces.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Seguridad.2.Lineabase.0.SIUAplicación.png"/>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Seguridad.2.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Gestión de Autenticación Usuarios y Roles</a:t>
            </a:r>
          </a:p>
          <a:p>
            <a:pPr marL="0" lvl="0" indent="0">
              <a:buNone/>
            </a:pPr>
            <a:r>
              <a:t>Métodos de Seguridad del SUI Migrado</a:t>
            </a:r>
          </a:p>
          <a:p>
            <a:pPr lvl="0"/>
            <a:r>
              <a:t>Control de acceso y autorización basado en roles (RBAC)</a:t>
            </a:r>
          </a:p>
          <a:p>
            <a:pPr lvl="0"/>
            <a:r>
              <a:t>Gestión de identidades</a:t>
            </a:r>
          </a:p>
          <a:p>
            <a:pPr lvl="0"/>
            <a:r>
              <a:t>Aprovisionamiento de Cuentas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1122</Words>
  <Application>Microsoft Macintosh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Rounded MT Bold</vt:lpstr>
      <vt:lpstr>Calibri</vt:lpstr>
      <vt:lpstr>Office Theme</vt:lpstr>
      <vt:lpstr>Declaración de Arquitectura Migración Funcional SUI, PGN, 2023</vt:lpstr>
      <vt:lpstr>Entregables de Arquitectura de Software</vt:lpstr>
      <vt:lpstr>Línea Base SUI PGN</vt:lpstr>
      <vt:lpstr>Línea Base Portal PGN</vt:lpstr>
      <vt:lpstr>Diagrama de Arquitectura de la Solución Propuesta</vt:lpstr>
      <vt:lpstr>Diagrama de Arquitectura de la Solución Propuesta</vt:lpstr>
      <vt:lpstr>Diagrama de Arquitectura de la Solución Propuesta</vt:lpstr>
      <vt:lpstr>Diagrama de Arquitectura de la Solución Propuesta</vt:lpstr>
      <vt:lpstr>Diagrama de Arquitectura de la Solución Propuesta</vt:lpstr>
      <vt:lpstr>Diagrama de Clases y Componentes de Solución (a)</vt:lpstr>
      <vt:lpstr>Diagrama de Clases y Componentes de Solución (b)</vt:lpstr>
      <vt:lpstr>Arquitectura. 2. Escalabilidad. Funcional</vt:lpstr>
      <vt:lpstr>Arquitectura. 2a. Escalabilidad. Física</vt:lpstr>
      <vt:lpstr>Arquitectura. 3. Decisiones de Arquitectura SUI</vt:lpstr>
      <vt:lpstr>Diagrama de Arquitectura de Integración Continua, DevOps y Despliegues de Capas</vt:lpstr>
      <vt:lpstr>Documento de Relación de Tecnologías y Licenciamiento</vt:lpstr>
      <vt:lpstr>Arquitectura. 1. Dev Docs</vt:lpstr>
      <vt:lpstr>Entregables de Arquitectura de Software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cp:lastModifiedBy>Harry Alfredo Wong Molina</cp:lastModifiedBy>
  <cp:revision>3</cp:revision>
  <dcterms:created xsi:type="dcterms:W3CDTF">2023-11-30T19:34:24Z</dcterms:created>
  <dcterms:modified xsi:type="dcterms:W3CDTF">2023-11-30T19:36:04Z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