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5611"/>
    <p:restoredTop sz="96327"/>
  </p:normalViewPr>
  <p:slideViewPr>
    <p:cSldViewPr snapToGrid="0">
      <p:cViewPr varScale="1">
        <p:scale>
          <a:sx d="100" n="129"/>
          <a:sy d="100" n="129"/>
        </p:scale>
        <p:origin x="480" y="200"/>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A63841F2-4AC3-B21F-2709-BDD2BBF90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1CEB5431-DF96-B33E-5F94-F3E298801936}"/>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05FD9845-21CC-7B50-1D35-0476CA16938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17646FF-498A-4003-C246-0F187D508FC8}"/>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7325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242B-CF76-74C1-94DC-2307558CB468}"/>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07A230B-77FE-2CC4-0C33-231934349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F74DF186-99C3-94B1-355C-EC6ADB2C36A5}"/>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9CEFE5FF-880B-CF2A-D0F8-B37BA034C57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DD06CA1-A638-B3E3-A4E1-E8F9045E5C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4056232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126F4-D877-1025-4F83-5EE90D537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ED0E9A97-57AE-0285-2C76-19F5291380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BD1CC35C-5B7B-C00C-3C61-3F98E323162D}"/>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522D7977-3294-4882-4894-80293E81CC9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CBDD6DC0-AED1-AF1A-1557-EA5E8D479DCA}"/>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67978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16B923-6147-37CD-4229-27E5201CCEFE}"/>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1FA7FB9A-3778-F9F1-E3DB-2932FB82603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E5A80004-CA6A-831B-38FE-A17D86389EC2}"/>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224282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F1AF-749A-441C-A6E5-82B73DEE10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6BD45F8-9AFD-C6BB-DA34-EBB651D7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C38CF-2FD1-23A2-DB4F-9F71E556D369}"/>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56FC1892-8874-C596-2426-67CF73E48A2D}"/>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25B12FB-A5FB-A4A5-A143-7AD74DCE618C}"/>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5004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normAutofit/>
          </a:bodyPr>
          <a:lstStyle>
            <a:lvl1pPr>
              <a:defRPr sz="28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225B9B42-F4CD-335E-A027-A49C9670E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88F326DD-C5A5-30DC-B25A-A55BD443BC4F}"/>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9575FF1F-0D0F-2B5C-D55F-0D0994137D1D}"/>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54A9E24-DF66-697E-1805-5DB6C78FA774}"/>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1002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17D3-F2AA-EA19-6A41-87AF1EEF8AA5}"/>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B14B588-A5F8-FB18-CB62-CF7EE8EEC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D259B-B206-3404-7552-0E9ACB0B9D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9F64B129-3FBB-ACE2-3D7C-09BBD4712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58BE-7537-0896-E584-C2619D9EFA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2BB1CDF9-CFA7-46F0-2F71-4D58612EF857}"/>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8" name="Footer Placeholder 7">
            <a:extLst>
              <a:ext uri="{FF2B5EF4-FFF2-40B4-BE49-F238E27FC236}">
                <a16:creationId xmlns:a16="http://schemas.microsoft.com/office/drawing/2014/main" id="{8EAB4C7F-6B13-CAB9-950D-A59D58BA4286}"/>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C531E9-E8C6-0BC5-5E5E-1EDF3BC5CE3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254848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FAE2-8750-D0C0-7DC0-3F77C25C20F8}"/>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5DB4746-FCA5-E254-BC65-355315A056E7}"/>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4" name="Footer Placeholder 3">
            <a:extLst>
              <a:ext uri="{FF2B5EF4-FFF2-40B4-BE49-F238E27FC236}">
                <a16:creationId xmlns:a16="http://schemas.microsoft.com/office/drawing/2014/main" id="{6F651032-F9B4-3783-A9D1-8D9E44DFEE06}"/>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E0D447FA-C8A7-D953-2882-28B9B97A7B8E}"/>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4665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B0581-BCFF-3911-BDE5-F8ECAAD9FC2A}"/>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3" name="Footer Placeholder 2">
            <a:extLst>
              <a:ext uri="{FF2B5EF4-FFF2-40B4-BE49-F238E27FC236}">
                <a16:creationId xmlns:a16="http://schemas.microsoft.com/office/drawing/2014/main" id="{CB679D30-51F0-5CFD-1A11-959EC6D57432}"/>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1A950E9-D23A-56A5-EFD4-C21501A7903B}"/>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21444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0216-DB1F-242E-C2C0-8104EA36E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96CA21B1-22A7-0FD9-760D-D236648BE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3CD4C79-9FC1-BB8D-9036-F31D16C38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90C90-905C-E7A4-AB61-FF90E0F7C91C}"/>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2E089972-6104-D91C-B71B-5A7A8AADFAF9}"/>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320C50EA-4F85-BB1F-AF91-5A824A5D748F}"/>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36675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3287-A564-CB54-AFD1-E67A0CAA6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E8D378D9-A55E-0314-B160-8FAD7704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DA240C0-8A84-97F9-EB63-A6BABD1A4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18837-93D3-99B3-C42C-6F0AA77BF2EC}"/>
              </a:ext>
            </a:extLst>
          </p:cNvPr>
          <p:cNvSpPr>
            <a:spLocks noGrp="1"/>
          </p:cNvSpPr>
          <p:nvPr>
            <p:ph type="dt" sz="half" idx="10"/>
          </p:nvPr>
        </p:nvSpPr>
        <p:spPr/>
        <p:txBody>
          <a:bodyPr/>
          <a:lstStyle/>
          <a:p>
            <a:fld id="{B1D0D1D1-B849-0E4E-8830-1466A2D52B65}" type="datetimeFigureOut">
              <a:rPr lang="es-ES_tradnl" smtClean="0"/>
              <a:t>29/11/23</a:t>
            </a:fld>
            <a:endParaRPr lang="es-ES_tradnl"/>
          </a:p>
        </p:txBody>
      </p:sp>
      <p:sp>
        <p:nvSpPr>
          <p:cNvPr id="6" name="Footer Placeholder 5">
            <a:extLst>
              <a:ext uri="{FF2B5EF4-FFF2-40B4-BE49-F238E27FC236}">
                <a16:creationId xmlns:a16="http://schemas.microsoft.com/office/drawing/2014/main" id="{E0402106-EE43-6605-F437-DB1A2D48D1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D36F2BC2-72FC-94F8-745A-3E7ACECB8027}"/>
              </a:ext>
            </a:extLst>
          </p:cNvPr>
          <p:cNvSpPr>
            <a:spLocks noGrp="1"/>
          </p:cNvSpPr>
          <p:nvPr>
            <p:ph type="sldNum" sz="quarter" idx="12"/>
          </p:nvPr>
        </p:nvSpPr>
        <p:spPr/>
        <p:txBody>
          <a:body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384167729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F049EE-2EC1-C5B0-4552-54D3A46EA42D}"/>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215E1DEF-6FCC-154A-22BE-CDA49CF7294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4A6285B7-6EC4-1DE4-7A89-8787147C2511}"/>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B1D0D1D1-B849-0E4E-8830-1466A2D52B65}" type="datetimeFigureOut">
              <a:rPr lang="es-ES_tradnl" smtClean="0"/>
              <a:t>29/11/23</a:t>
            </a:fld>
            <a:endParaRPr lang="es-ES_tradnl"/>
          </a:p>
        </p:txBody>
      </p:sp>
      <p:sp>
        <p:nvSpPr>
          <p:cNvPr id="5" name="Footer Placeholder 4">
            <a:extLst>
              <a:ext uri="{FF2B5EF4-FFF2-40B4-BE49-F238E27FC236}">
                <a16:creationId xmlns:a16="http://schemas.microsoft.com/office/drawing/2014/main" id="{CA1F07D2-18AB-23C2-014B-C17F6195B550}"/>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s-ES_tradnl"/>
          </a:p>
        </p:txBody>
      </p:sp>
      <p:sp>
        <p:nvSpPr>
          <p:cNvPr id="6" name="Slide Number Placeholder 5">
            <a:extLst>
              <a:ext uri="{FF2B5EF4-FFF2-40B4-BE49-F238E27FC236}">
                <a16:creationId xmlns:a16="http://schemas.microsoft.com/office/drawing/2014/main" id="{52C8D9B9-C8AE-64D2-308A-802B6179A635}"/>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721FB27-E2AF-734E-95A0-74ADA25D2E5C}" type="slidenum">
              <a:rPr lang="es-ES_tradnl" smtClean="0"/>
              <a:t>‹#›</a:t>
            </a:fld>
            <a:endParaRPr lang="es-ES_tradnl"/>
          </a:p>
        </p:txBody>
      </p:sp>
    </p:spTree>
    <p:extLst>
      <p:ext uri="{BB962C8B-B14F-4D97-AF65-F5344CB8AC3E}">
        <p14:creationId xmlns:p14="http://schemas.microsoft.com/office/powerpoint/2010/main" val="167950966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8B3-624D-043A-2B81-8795DCEBC39A}"/>
              </a:ext>
            </a:extLst>
          </p:cNvPr>
          <p:cNvSpPr>
            <a:spLocks noGrp="1"/>
          </p:cNvSpPr>
          <p:nvPr>
            <p:ph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A63841F2-4AC3-B21F-2709-BDD2BBF90390}"/>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1CEB5431-DF96-B33E-5F94-F3E298801936}"/>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Integración Continua, DevOps y Despliegues de Capas</a:t>
            </a:r>
          </a:p>
        </p:txBody>
      </p:sp>
      <p:pic>
        <p:nvPicPr>
          <p:cNvPr descr="fig:  images/Migracion.4.CI.png" id="0" name="Picture 1"/>
          <p:cNvPicPr>
            <a:picLocks noGrp="1" noChangeAspect="1"/>
          </p:cNvPicPr>
          <p:nvPr/>
        </p:nvPicPr>
        <p:blipFill>
          <a:blip r:embed="rId2"/>
          <a:stretch>
            <a:fillRect/>
          </a:stretch>
        </p:blipFill>
        <p:spPr bwMode="auto">
          <a:xfrm>
            <a:off x="838200" y="2362200"/>
            <a:ext cx="5181600" cy="27432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Migracion.4. CI</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Documento de Relación de Tecnologías y Licenciamiento</a:t>
            </a:r>
          </a:p>
        </p:txBody>
      </p:sp>
      <p:pic>
        <p:nvPicPr>
          <p:cNvPr descr="fig:  images/Migracion.5.Licenciamiento.png" id="0" name="Picture 1"/>
          <p:cNvPicPr>
            <a:picLocks noGrp="1" noChangeAspect="1"/>
          </p:cNvPicPr>
          <p:nvPr/>
        </p:nvPicPr>
        <p:blipFill>
          <a:blip r:embed="rId2"/>
          <a:stretch>
            <a:fillRect/>
          </a:stretch>
        </p:blipFill>
        <p:spPr bwMode="auto">
          <a:xfrm>
            <a:off x="2082800" y="1816100"/>
            <a:ext cx="2692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Migracion.5. Licenciamiento</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 Arquitectura de Información (Datos)</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Conceptual</a:t>
            </a:r>
          </a:p>
        </p:txBody>
      </p:sp>
      <p:pic>
        <p:nvPicPr>
          <p:cNvPr descr="fig:  images/Migracion.2a.a1.DatosInformación.png" id="0" name="Picture 1"/>
          <p:cNvPicPr>
            <a:picLocks noGrp="1" noChangeAspect="1"/>
          </p:cNvPicPr>
          <p:nvPr/>
        </p:nvPicPr>
        <p:blipFill>
          <a:blip r:embed="rId2"/>
          <a:stretch>
            <a:fillRect/>
          </a:stretch>
        </p:blipFill>
        <p:spPr bwMode="auto">
          <a:xfrm>
            <a:off x="838200" y="2336800"/>
            <a:ext cx="5181600" cy="2781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Físico (diagramas entidad-relación)</a:t>
            </a:r>
          </a:p>
        </p:txBody>
      </p:sp>
      <p:pic>
        <p:nvPicPr>
          <p:cNvPr descr="fig:  images/ER-SIU.png" id="0" name="Picture 1"/>
          <p:cNvPicPr>
            <a:picLocks noGrp="1" noChangeAspect="1"/>
          </p:cNvPicPr>
          <p:nvPr/>
        </p:nvPicPr>
        <p:blipFill>
          <a:blip r:embed="rId2"/>
          <a:stretch>
            <a:fillRect/>
          </a:stretch>
        </p:blipFill>
        <p:spPr bwMode="auto">
          <a:xfrm>
            <a:off x="1130300" y="1816100"/>
            <a:ext cx="4597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Modelo de Datos Lógico</a:t>
            </a:r>
          </a:p>
        </p:txBody>
      </p:sp>
      <p:pic>
        <p:nvPicPr>
          <p:cNvPr descr="fig:  images/Migracion.2c1.DatosSIM.png" id="0" name="Picture 1"/>
          <p:cNvPicPr>
            <a:picLocks noGrp="1" noChangeAspect="1"/>
          </p:cNvPicPr>
          <p:nvPr/>
        </p:nvPicPr>
        <p:blipFill>
          <a:blip r:embed="rId2"/>
          <a:stretch>
            <a:fillRect/>
          </a:stretch>
        </p:blipFill>
        <p:spPr bwMode="auto">
          <a:xfrm>
            <a:off x="1714500" y="1816100"/>
            <a:ext cx="34290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95C8-FAC5-C096-F0F7-9235C6BAA4D3}"/>
              </a:ext>
            </a:extLst>
          </p:cNvPr>
          <p:cNvSpPr>
            <a:spLocks noGrp="1"/>
          </p:cNvSpPr>
          <p:nvPr>
            <p:ph type="title"/>
          </p:nvPr>
        </p:nvSpPr>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CEB6827E-2FAC-935D-C318-C00D054BA2DC}"/>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vista de integración</a:t>
            </a:r>
          </a:p>
        </p:txBody>
      </p:sp>
      <p:pic>
        <p:nvPicPr>
          <p:cNvPr descr="fig:  images/Migracion.1a.b.SIUContextoMódulos.png" id="0" name="Picture 1"/>
          <p:cNvPicPr>
            <a:picLocks noGrp="1" noChangeAspect="1"/>
          </p:cNvPicPr>
          <p:nvPr/>
        </p:nvPicPr>
        <p:blipFill>
          <a:blip r:embed="rId2"/>
          <a:stretch>
            <a:fillRect/>
          </a:stretch>
        </p:blipFill>
        <p:spPr bwMode="auto">
          <a:xfrm>
            <a:off x="1879600" y="1816100"/>
            <a:ext cx="30861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Migracion.1a.b.SUI Contexto Módulos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La vista presenta en contexto a los módulos SUI migrados e indica los modos de comunicación, sincrónica/asincrónica, que utilizan.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vista física</a:t>
            </a:r>
          </a:p>
        </p:txBody>
      </p:sp>
      <p:pic>
        <p:nvPicPr>
          <p:cNvPr descr="fig:  images/Lineabase.0.SIUAplicación.Física.png" id="0" name="Picture 1"/>
          <p:cNvPicPr>
            <a:picLocks noGrp="1" noChangeAspect="1"/>
          </p:cNvPicPr>
          <p:nvPr/>
        </p:nvPicPr>
        <p:blipFill>
          <a:blip r:embed="rId2"/>
          <a:stretch>
            <a:fillRect/>
          </a:stretch>
        </p:blipFill>
        <p:spPr bwMode="auto">
          <a:xfrm>
            <a:off x="838200" y="2032000"/>
            <a:ext cx="5181600" cy="34036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Lineabase.0.SUI Aplicación. Física</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Elementos de infraestructura física (hardware) para la implementación Fase II (presente proyecto) del Sistema de Información Único, SUI de la PGN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motivadores del negocio</a:t>
            </a:r>
          </a:p>
        </p:txBody>
      </p:sp>
      <p:pic>
        <p:nvPicPr>
          <p:cNvPr descr="fig:  images/Migracion.1a.a.SIUContextoMódulo.png" id="0" name="Picture 1"/>
          <p:cNvPicPr>
            <a:picLocks noGrp="1" noChangeAspect="1"/>
          </p:cNvPicPr>
          <p:nvPr/>
        </p:nvPicPr>
        <p:blipFill>
          <a:blip r:embed="rId2"/>
          <a:stretch>
            <a:fillRect/>
          </a:stretch>
        </p:blipFill>
        <p:spPr bwMode="auto">
          <a:xfrm>
            <a:off x="838200" y="2057400"/>
            <a:ext cx="5181600" cy="33401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Migracion.1a.a.SUI Contexto Módulo</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interoperabilidad</a:t>
            </a:r>
          </a:p>
        </p:txBody>
      </p:sp>
      <p:pic>
        <p:nvPicPr>
          <p:cNvPr descr="fig:  images/Migracion.1c.SIUMódulosColaboración.png" id="0" name="Picture 1"/>
          <p:cNvPicPr>
            <a:picLocks noGrp="1" noChangeAspect="1"/>
          </p:cNvPicPr>
          <p:nvPr/>
        </p:nvPicPr>
        <p:blipFill>
          <a:blip r:embed="rId2"/>
          <a:stretch>
            <a:fillRect/>
          </a:stretch>
        </p:blipFill>
        <p:spPr bwMode="auto">
          <a:xfrm>
            <a:off x="1092200" y="1816100"/>
            <a:ext cx="46736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Migracion.1c.SUI Módulos Colaboración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Migracion.1c.SUI Módulos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Arquitectura de la Solución Propuesta: gestión de autenticación, usuarios y roles</a:t>
            </a:r>
          </a:p>
        </p:txBody>
      </p:sp>
      <p:pic>
        <p:nvPicPr>
          <p:cNvPr descr="fig:  images/Seguridad.2.Lineabase.0.SIUAplicación.png" id="0" name="Picture 1"/>
          <p:cNvPicPr>
            <a:picLocks noGrp="1" noChangeAspect="1"/>
          </p:cNvPicPr>
          <p:nvPr/>
        </p:nvPicPr>
        <p:blipFill>
          <a:blip r:embed="rId2"/>
          <a:stretch>
            <a:fillRect/>
          </a:stretch>
        </p:blipFill>
        <p:spPr bwMode="auto">
          <a:xfrm>
            <a:off x="838200" y="1866900"/>
            <a:ext cx="5181600" cy="37338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Seguridad.2. Lineabase.0.SUI Aplicación</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Lineabase.0.SUI Aplicación</a:t>
            </a:r>
          </a:p>
          <a:p>
            <a:pPr lvl="0" indent="0" marL="0">
              <a:buNone/>
            </a:pPr>
            <a:r>
              <a:rPr/>
              <a:t>Métodos de Seguridad del SUI Migrado</a:t>
            </a:r>
          </a:p>
          <a:p>
            <a:pPr lvl="0"/>
            <a:r>
              <a:rPr/>
              <a:t>Control de acceso y autorización basado en roles (RBAC)</a:t>
            </a:r>
          </a:p>
          <a:p>
            <a:pPr lvl="0"/>
            <a:r>
              <a:rPr/>
              <a:t>Gestión de identidades</a:t>
            </a:r>
          </a:p>
          <a:p>
            <a:pPr lvl="0"/>
            <a:r>
              <a:rPr/>
              <a:t>Aprovisionamiento de Cuentas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(a)</a:t>
            </a:r>
          </a:p>
        </p:txBody>
      </p:sp>
      <p:pic>
        <p:nvPicPr>
          <p:cNvPr descr="fig:  images/Migracion.1b.1.SIUMódulosComponentes.png" id="0" name="Picture 1"/>
          <p:cNvPicPr>
            <a:picLocks noGrp="1" noChangeAspect="1"/>
          </p:cNvPicPr>
          <p:nvPr/>
        </p:nvPicPr>
        <p:blipFill>
          <a:blip r:embed="rId2"/>
          <a:stretch>
            <a:fillRect/>
          </a:stretch>
        </p:blipFill>
        <p:spPr bwMode="auto">
          <a:xfrm>
            <a:off x="838200" y="1892300"/>
            <a:ext cx="5181600" cy="36703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Migracion.1b.1. SUI Módulos Componentes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Migracion.1b.1. SUI Módulos Componentes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BDF3-40B0-9FFD-785D-6EE24EA30E17}"/>
              </a:ext>
            </a:extLst>
          </p:cNvPr>
          <p:cNvSpPr>
            <a:spLocks noGrp="1"/>
          </p:cNvSpPr>
          <p:nvPr>
            <p:ph type="title"/>
          </p:nvPr>
        </p:nvSpPr>
        <p:spPr/>
        <p:txBody>
          <a:bodyPr/>
          <a:lstStyle/>
          <a:p>
            <a:pPr lvl="0" indent="0" marL="0">
              <a:buNone/>
            </a:pPr>
            <a:r>
              <a:rPr/>
              <a:t>Diagrama de Clases y Componentes de Solución (b)</a:t>
            </a:r>
          </a:p>
        </p:txBody>
      </p:sp>
      <p:pic>
        <p:nvPicPr>
          <p:cNvPr descr="fig:  images/Migracion.1b.3.SIUMódulosClases.png" id="0" name="Picture 1"/>
          <p:cNvPicPr>
            <a:picLocks noGrp="1" noChangeAspect="1"/>
          </p:cNvPicPr>
          <p:nvPr/>
        </p:nvPicPr>
        <p:blipFill>
          <a:blip r:embed="rId2"/>
          <a:stretch>
            <a:fillRect/>
          </a:stretch>
        </p:blipFill>
        <p:spPr bwMode="auto">
          <a:xfrm>
            <a:off x="1168400" y="1816100"/>
            <a:ext cx="45212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Vista. Migracion.1b.3. SUI Módulos Clases</a:t>
            </a:r>
          </a:p>
        </p:txBody>
      </p:sp>
      <p:sp>
        <p:nvSpPr>
          <p:cNvPr id="4" name="Content Placeholder 3">
            <a:extLst>
              <a:ext uri="{FF2B5EF4-FFF2-40B4-BE49-F238E27FC236}">
                <a16:creationId xmlns:a16="http://schemas.microsoft.com/office/drawing/2014/main" id="{C261DBA9-0B0C-4FAA-DEB6-7E988D31A3EC}"/>
              </a:ext>
            </a:extLst>
          </p:cNvPr>
          <p:cNvSpPr>
            <a:spLocks noGrp="1"/>
          </p:cNvSpPr>
          <p:nvPr>
            <p:ph idx="2" sz="half"/>
          </p:nvPr>
        </p:nvSpPr>
        <p:spPr/>
        <p:txBody>
          <a:bodyPr/>
          <a:lstStyle/>
          <a:p>
            <a:pPr lvl="0" indent="0" marL="0">
              <a:spcBef>
                <a:spcPts val="3000"/>
              </a:spcBef>
              <a:buNone/>
            </a:pPr>
            <a:r>
              <a:rPr b="1"/>
              <a:t>Migracion.1b.3. SUI Módulos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2023-11-29T20:12:49Z</dcterms:created>
  <dcterms:modified xsi:type="dcterms:W3CDTF">2023-11-29T20:12:49Z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