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21863"/>
    <p:restoredTop sz="96327"/>
  </p:normalViewPr>
  <p:slideViewPr>
    <p:cSldViewPr snapToGrid="0">
      <p:cViewPr varScale="1">
        <p:scale>
          <a:sx d="100" n="125"/>
          <a:sy d="100" n="125"/>
        </p:scale>
        <p:origin x="184" y="264"/>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203200" y="1825625"/>
            <a:ext cx="740664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7609840" y="1825625"/>
            <a:ext cx="3743960" cy="435133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p:nvPr>
        </p:nvSpPr>
        <p:spPr>
          <a:xfrm>
            <a:off x="1962614" y="365125"/>
            <a:ext cx="939277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1918010" y="365125"/>
            <a:ext cx="9435790" cy="1325563"/>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86C18E9-4DE4-7549-A680-73EFBA2DBFE0}" type="slidenum">
              <a:rPr lang="en-US" smtClean="0"/>
              <a:t>‹#›</a:t>
            </a:fld>
            <a:endParaRPr lang="en-US"/>
          </a:p>
        </p:txBody>
      </p:sp>
    </p:spTree>
    <p:extLst>
      <p:ext uri="{BB962C8B-B14F-4D97-AF65-F5344CB8AC3E}">
        <p14:creationId xmlns:p14="http://schemas.microsoft.com/office/powerpoint/2010/main" val="50873290"/>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36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89906939-BCC9-B749-9295-75AFE8BEF9D2}"/>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279400" y="1816100"/>
            <a:ext cx="72517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Migracion.4. CI</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552700" y="1816100"/>
            <a:ext cx="2692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Migracion.5. Licenciamiento</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pPr lvl="0" indent="0" marL="0">
              <a:buNone/>
            </a:pPr>
            <a:r>
              <a:rPr/>
              <a:t>Entregables de # Arquitectura de Información (Datos)</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Modelo de Datos Conceptual</a:t>
            </a:r>
          </a:p>
        </p:txBody>
      </p:sp>
      <p:pic>
        <p:nvPicPr>
          <p:cNvPr descr="fig:  images/Migracion.2a.a1.DatosInformación.png" id="0" name="Picture 1"/>
          <p:cNvPicPr>
            <a:picLocks noGrp="1" noChangeAspect="1"/>
          </p:cNvPicPr>
          <p:nvPr/>
        </p:nvPicPr>
        <p:blipFill>
          <a:blip r:embed="rId2"/>
          <a:stretch>
            <a:fillRect/>
          </a:stretch>
        </p:blipFill>
        <p:spPr bwMode="auto">
          <a:xfrm>
            <a:off x="342900" y="1816100"/>
            <a:ext cx="7137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Modelo de Datos Físico (diagramas entidad-relación)</a:t>
            </a:r>
          </a:p>
        </p:txBody>
      </p:sp>
      <p:pic>
        <p:nvPicPr>
          <p:cNvPr descr="fig:  images/ER-SIU.png" id="0" name="Picture 1"/>
          <p:cNvPicPr>
            <a:picLocks noGrp="1" noChangeAspect="1"/>
          </p:cNvPicPr>
          <p:nvPr/>
        </p:nvPicPr>
        <p:blipFill>
          <a:blip r:embed="rId2"/>
          <a:stretch>
            <a:fillRect/>
          </a:stretch>
        </p:blipFill>
        <p:spPr bwMode="auto">
          <a:xfrm>
            <a:off x="1612900" y="1816100"/>
            <a:ext cx="4597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Modelo de Datos Lógico</a:t>
            </a:r>
          </a:p>
        </p:txBody>
      </p:sp>
      <p:pic>
        <p:nvPicPr>
          <p:cNvPr descr="fig:  images/Migracion.2c1.DatosSIM.png" id="0" name="Picture 1"/>
          <p:cNvPicPr>
            <a:picLocks noGrp="1" noChangeAspect="1"/>
          </p:cNvPicPr>
          <p:nvPr/>
        </p:nvPicPr>
        <p:blipFill>
          <a:blip r:embed="rId2"/>
          <a:stretch>
            <a:fillRect/>
          </a:stretch>
        </p:blipFill>
        <p:spPr bwMode="auto">
          <a:xfrm>
            <a:off x="2184400" y="1816100"/>
            <a:ext cx="34290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2362200" y="1816100"/>
            <a:ext cx="30861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Migracion.1a.b.SIU Contexto Módulos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La vista presenta en contexto a los módulos SUI migrados e indica los modos de comunicación, sincrónica/asincrónica, que utilizan.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990600" y="1816100"/>
            <a:ext cx="58420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Lineabase.0.SIU Aplicación. Física</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Elementos de infraestructura física (hardware) para la implementación Fase II (presente proyecto) del Sistema de Información Único, SIU de la PGN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927100" y="1816100"/>
            <a:ext cx="59436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Migracion.1a.a.SIU Contexto Módulo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574800" y="1816100"/>
            <a:ext cx="46736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Migracion.1c.SIU Módulos Colaboración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Migracion.1c.SIU Módulos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1244600" y="1816100"/>
            <a:ext cx="53213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Seguridad.2. Lineabase.0.SIU Aplicación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Lineabase.0.SIU Aplicación</a:t>
            </a:r>
          </a:p>
          <a:p>
            <a:pPr lvl="0" indent="0" marL="0">
              <a:buNone/>
            </a:pPr>
            <a:r>
              <a:rPr/>
              <a:t>Métodos de Seguridad del SIU Migrado</a:t>
            </a:r>
          </a:p>
          <a:p>
            <a:pPr lvl="0"/>
            <a:r>
              <a:rPr/>
              <a:t>Control de acceso y autorización basado en roles (RBAC)</a:t>
            </a:r>
          </a:p>
          <a:p>
            <a:pPr lvl="0"/>
            <a:r>
              <a:rPr/>
              <a:t>Gestión de identidades</a:t>
            </a:r>
          </a:p>
          <a:p>
            <a:pPr lvl="0"/>
            <a:r>
              <a:rPr/>
              <a:t>Aprovisionamiento de Cuentas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1206500" y="1816100"/>
            <a:ext cx="54102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Migracion.1b.1. SIU Módulos Componentes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Migracion.1b.1. SIU Módulos Componentes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lvl="0" indent="0" marL="0">
              <a:buNone/>
            </a:pPr>
            <a:r>
              <a:rPr/>
              <a:t>Diagrama de Clases y Componentes de Solución (b)</a:t>
            </a:r>
          </a:p>
        </p:txBody>
      </p:sp>
      <p:pic>
        <p:nvPicPr>
          <p:cNvPr descr="fig:  images/Migracion.1b.3.SIUMódulosClases.png" id="0" name="Picture 1"/>
          <p:cNvPicPr>
            <a:picLocks noGrp="1" noChangeAspect="1"/>
          </p:cNvPicPr>
          <p:nvPr/>
        </p:nvPicPr>
        <p:blipFill>
          <a:blip r:embed="rId2"/>
          <a:stretch>
            <a:fillRect/>
          </a:stretch>
        </p:blipFill>
        <p:spPr bwMode="auto">
          <a:xfrm>
            <a:off x="1651000" y="1816100"/>
            <a:ext cx="45212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Migracion.1b.3. SIU Módulos Clases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Migracion.1b.3. SIU Módulos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2023-11-23T12:57:32Z</dcterms:created>
  <dcterms:modified xsi:type="dcterms:W3CDTF">2023-11-23T12:57:32Z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