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31034"/>
    <p:restoredTop sz="96327"/>
  </p:normalViewPr>
  <p:slideViewPr>
    <p:cSldViewPr snapToGrid="0">
      <p:cViewPr varScale="1">
        <p:scale>
          <a:sx d="100" n="65"/>
          <a:sy d="100" n="65"/>
        </p:scale>
        <p:origin x="208" y="2080"/>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 Id="rId1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rgbClr val="FF40FF"/>
                </a:solidFill>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O" sz="4800" b="0" i="0" u="none" strike="noStrike" kern="1200" cap="none" spc="0" normalizeH="0" baseline="0" noProof="0" dirty="0">
                <a:ln>
                  <a:noFill/>
                </a:ln>
                <a:solidFill>
                  <a:srgbClr val="E0287A"/>
                </a:solidFill>
                <a:effectLst/>
                <a:uLnTx/>
                <a:uFillTx/>
                <a:latin typeface="Arial Rounded MT Bold"/>
                <a:ea typeface="+mj-ea"/>
                <a:cs typeface="+mj-cs"/>
              </a:rPr>
              <a:t>Informe de Avance</a:t>
            </a:r>
            <a:endParaRPr kumimoji="0" lang="es-CO" sz="4800" b="0" i="0" u="none" strike="noStrike" kern="1200" cap="none" spc="0" normalizeH="0" baseline="0" noProof="0" dirty="0">
              <a:ln>
                <a:noFill/>
              </a:ln>
              <a:solidFill>
                <a:srgbClr val="53C0EF"/>
              </a:solidFill>
              <a:effectLst/>
              <a:uLnTx/>
              <a:uFillTx/>
              <a:latin typeface="Arial Rounded MT Bold"/>
              <a:ea typeface="+mj-ea"/>
              <a:cs typeface="+mj-cs"/>
            </a:endParaRP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61838B89-EC29-A46A-A9E2-3FD0529E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16F-06BD-D82C-D5A8-09F695AE12D2}"/>
              </a:ext>
            </a:extLst>
          </p:cNvPr>
          <p:cNvSpPr>
            <a:spLocks noGrp="1"/>
          </p:cNvSpPr>
          <p:nvPr>
            <p:ph type="sldNum" sz="quarter" idx="12"/>
          </p:nvPr>
        </p:nvSpPr>
        <p:spPr/>
        <p:txBody>
          <a:bodyPr/>
          <a:lstStyle/>
          <a:p>
            <a:fld id="{C86C18E9-4DE4-7549-A680-73EFBA2DBFE0}" type="slidenum">
              <a:rPr lang="en-US" smtClean="0"/>
              <a:t>‹#›</a:t>
            </a:fld>
            <a:endParaRPr lang="en-US"/>
          </a:p>
        </p:txBody>
      </p:sp>
      <p:pic>
        <p:nvPicPr>
          <p:cNvPr id="20" name="Imagen 2" descr="Logotipo&#10;&#10;Descripción generada automáticamente">
            <a:extLst>
              <a:ext uri="{FF2B5EF4-FFF2-40B4-BE49-F238E27FC236}">
                <a16:creationId xmlns:a16="http://schemas.microsoft.com/office/drawing/2014/main" id="{DCBE7EFA-A7B3-E8EB-6193-EFDE29133A5F}"/>
              </a:ext>
            </a:extLst>
          </p:cNvPr>
          <p:cNvPicPr>
            <a:picLocks noChangeAspect="1"/>
          </p:cNvPicPr>
          <p:nvPr userDrawn="1"/>
        </p:nvPicPr>
        <p:blipFill>
          <a:blip r:embed="rId2"/>
          <a:stretch>
            <a:fillRect/>
          </a:stretch>
        </p:blipFill>
        <p:spPr>
          <a:xfrm>
            <a:off x="10201527" y="6074008"/>
            <a:ext cx="1590907" cy="600727"/>
          </a:xfrm>
          <a:prstGeom prst="rect">
            <a:avLst/>
          </a:prstGeom>
        </p:spPr>
      </p:pic>
      <p:sp>
        <p:nvSpPr>
          <p:cNvPr id="21" name="CuadroTexto 1">
            <a:extLst>
              <a:ext uri="{FF2B5EF4-FFF2-40B4-BE49-F238E27FC236}">
                <a16:creationId xmlns:a16="http://schemas.microsoft.com/office/drawing/2014/main" id="{A32D426F-91FF-8F40-6BA5-E40BA7F8BD52}"/>
              </a:ext>
            </a:extLst>
          </p:cNvPr>
          <p:cNvSpPr txBox="1"/>
          <p:nvPr userDrawn="1"/>
        </p:nvSpPr>
        <p:spPr>
          <a:xfrm>
            <a:off x="592253" y="5999853"/>
            <a:ext cx="1872208" cy="523220"/>
          </a:xfrm>
          <a:prstGeom prst="rect">
            <a:avLst/>
          </a:prstGeom>
          <a:noFill/>
        </p:spPr>
        <p:txBody>
          <a:bodyPr wrap="square" rtlCol="0">
            <a:spAutoFit/>
          </a:bodyPr>
          <a:lstStyle/>
          <a:p>
            <a:pPr>
              <a:tabLst>
                <a:tab pos="2806065" algn="ctr"/>
                <a:tab pos="5612130" algn="r"/>
                <a:tab pos="2226310" algn="l"/>
                <a:tab pos="2806065" algn="ctr"/>
                <a:tab pos="5612130" algn="r"/>
              </a:tabLst>
            </a:pPr>
            <a:r>
              <a:rPr lang="es-CO" sz="14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rPr>
              <a:t>FT-121-OP V.3</a:t>
            </a:r>
            <a:endPar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tabLst>
                <a:tab pos="2806065" algn="ctr"/>
                <a:tab pos="5612130" algn="r"/>
                <a:tab pos="2226310" algn="l"/>
                <a:tab pos="2806065" algn="ctr"/>
                <a:tab pos="5612130" algn="r"/>
              </a:tabLst>
            </a:pPr>
            <a:r>
              <a:rPr lang="es-CO" sz="14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rPr>
              <a:t>01/09/2022</a:t>
            </a:r>
            <a:endPar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69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03B-4D3E-BF0E-86CB-76515110CEBF}"/>
              </a:ext>
            </a:extLst>
          </p:cNvPr>
          <p:cNvSpPr>
            <a:spLocks noGrp="1"/>
          </p:cNvSpPr>
          <p:nvPr>
            <p:ph type="title"/>
          </p:nvPr>
        </p:nvSpPr>
        <p:spPr>
          <a:xfrm>
            <a:off x="1918010" y="365125"/>
            <a:ext cx="943579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DE4D5-5D08-FB41-02E5-006E61CC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B31-F161-5F82-0748-1C718FD6CC02}"/>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DB6DEBD2-0D5A-1E47-3906-05F097084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8270-DA4F-66CB-CC95-0F2D21BE17C8}"/>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2349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B66D7-7617-24DB-1616-7A9B1841395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CFF3C-0A33-DFC2-6717-86FB536ED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DBD2-9147-7C85-4BFE-1DDA158579D1}"/>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926EE272-FE27-58CE-0AD8-3AB430C2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2608-01EE-747E-BA85-F1913F5C15D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5824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hasCustomPrompt="1"/>
          </p:nvPr>
        </p:nvSpPr>
        <p:spPr>
          <a:xfrm>
            <a:off x="1918010" y="136525"/>
            <a:ext cx="9435790" cy="544513"/>
          </a:xfrm>
          <a:prstGeom prst="rect">
            <a:avLst/>
          </a:prstGeom>
        </p:spPr>
        <p:txBody>
          <a:bodyPr/>
          <a:lstStyle/>
          <a:p>
            <a:r>
              <a:rPr lang="es-CO" sz="3200" b="1" dirty="0">
                <a:solidFill>
                  <a:sysClr val="windowText" lastClr="000000"/>
                </a:solidFill>
              </a:rPr>
              <a:t>GESTIÓN DEL PROYECTO</a:t>
            </a:r>
            <a:endParaRPr lang="en-US" dirty="0"/>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CC61-6929-EBC1-DBF6-5A29F081939F}"/>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F9F582F2-CE45-6C2F-8722-A0A1C544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342E-BD4E-3707-28EA-8E8B80ADE7E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3128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E29-4C2D-7AAB-6ACE-2D013EAC640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9F92F-37A5-3151-A3A5-D9FF31A74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32A5B-908E-21D3-60F4-D58B4C91B4DD}"/>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7C873C71-D7AF-971A-0D9C-4650CF98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BA31-592C-015C-B42B-BFE3AD3EB8B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7378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hasCustomPrompt="1"/>
          </p:nvPr>
        </p:nvSpPr>
        <p:spPr>
          <a:xfrm>
            <a:off x="1918010" y="136525"/>
            <a:ext cx="9435790" cy="544513"/>
          </a:xfrm>
          <a:prstGeom prst="rect">
            <a:avLst/>
          </a:prstGeom>
        </p:spPr>
        <p:txBody>
          <a:bodyPr/>
          <a:lstStyle/>
          <a:p>
            <a:r>
              <a:rPr lang="es-CO" sz="3200" b="1" dirty="0">
                <a:solidFill>
                  <a:sysClr val="windowText" lastClr="000000"/>
                </a:solidFill>
              </a:rPr>
              <a:t>GESTIÓN DEL PROYECTO</a:t>
            </a:r>
            <a:endParaRPr lang="en-US" dirty="0"/>
          </a:p>
        </p:txBody>
      </p:sp>
      <p:sp>
        <p:nvSpPr>
          <p:cNvPr id="3" name="Content Placeholder 2">
            <a:extLst>
              <a:ext uri="{FF2B5EF4-FFF2-40B4-BE49-F238E27FC236}">
                <a16:creationId xmlns:a16="http://schemas.microsoft.com/office/drawing/2014/main" id="{81B8B7FE-8A5B-8415-89A4-40F055D4CFFD}"/>
              </a:ext>
            </a:extLst>
          </p:cNvPr>
          <p:cNvSpPr>
            <a:spLocks noGrp="1"/>
          </p:cNvSpPr>
          <p:nvPr>
            <p:ph sz="half" idx="1"/>
          </p:nvPr>
        </p:nvSpPr>
        <p:spPr>
          <a:xfrm>
            <a:off x="203200" y="1825625"/>
            <a:ext cx="740664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a:xfrm>
            <a:off x="7609840" y="1825625"/>
            <a:ext cx="3743960" cy="435133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D9A5B4E-102B-7943-127C-1B5E42A92933}"/>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6" name="Footer Placeholder 5">
            <a:extLst>
              <a:ext uri="{FF2B5EF4-FFF2-40B4-BE49-F238E27FC236}">
                <a16:creationId xmlns:a16="http://schemas.microsoft.com/office/drawing/2014/main" id="{E4FBA9D1-E526-E64F-8A1E-2232C3A34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994CD-B34E-129B-E495-9BB94CB2C29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7147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99A6-95A2-E0BB-1AE3-A7E450B8968A}"/>
              </a:ext>
            </a:extLst>
          </p:cNvPr>
          <p:cNvSpPr>
            <a:spLocks noGrp="1"/>
          </p:cNvSpPr>
          <p:nvPr>
            <p:ph type="title" hasCustomPrompt="1"/>
          </p:nvPr>
        </p:nvSpPr>
        <p:spPr>
          <a:xfrm>
            <a:off x="1962614" y="136525"/>
            <a:ext cx="9392773" cy="593725"/>
          </a:xfrm>
          <a:prstGeom prst="rect">
            <a:avLst/>
          </a:prstGeom>
        </p:spPr>
        <p:txBody>
          <a:bodyPr/>
          <a:lstStyle/>
          <a:p>
            <a:r>
              <a:rPr lang="es-CO" sz="3200" b="1" dirty="0">
                <a:solidFill>
                  <a:sysClr val="windowText" lastClr="000000"/>
                </a:solidFill>
              </a:rPr>
              <a:t>GESTIÓN DEL PROYECTO</a:t>
            </a:r>
            <a:endParaRPr lang="en-US" dirty="0"/>
          </a:p>
        </p:txBody>
      </p:sp>
      <p:sp>
        <p:nvSpPr>
          <p:cNvPr id="3" name="Text Placeholder 2">
            <a:extLst>
              <a:ext uri="{FF2B5EF4-FFF2-40B4-BE49-F238E27FC236}">
                <a16:creationId xmlns:a16="http://schemas.microsoft.com/office/drawing/2014/main" id="{9E69C782-8C52-87E9-A8B6-2096548EE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C046-A6AC-104D-61A0-C92519F8644F}"/>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218D877-C077-48CF-E223-A03CB997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0A395-F125-3253-1027-1C90D4E51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109C0-780A-8DFC-2DA1-A5110A5768EA}"/>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8" name="Footer Placeholder 7">
            <a:extLst>
              <a:ext uri="{FF2B5EF4-FFF2-40B4-BE49-F238E27FC236}">
                <a16:creationId xmlns:a16="http://schemas.microsoft.com/office/drawing/2014/main" id="{50A9B83F-0A24-2BDF-AEEE-98D94FAF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F4CD1-7404-E085-C5C5-5DE6BEB99027}"/>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9890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BAE-9F98-0D97-6FCC-293A662C4756}"/>
              </a:ext>
            </a:extLst>
          </p:cNvPr>
          <p:cNvSpPr>
            <a:spLocks noGrp="1"/>
          </p:cNvSpPr>
          <p:nvPr>
            <p:ph type="title" hasCustomPrompt="1"/>
          </p:nvPr>
        </p:nvSpPr>
        <p:spPr>
          <a:xfrm>
            <a:off x="1918010" y="136525"/>
            <a:ext cx="9435790" cy="593725"/>
          </a:xfrm>
          <a:prstGeom prst="rect">
            <a:avLst/>
          </a:prstGeom>
        </p:spPr>
        <p:txBody>
          <a:bodyPr/>
          <a:lstStyle/>
          <a:p>
            <a:r>
              <a:rPr lang="es-CO" sz="3200" b="1" dirty="0">
                <a:solidFill>
                  <a:sysClr val="windowText" lastClr="000000"/>
                </a:solidFill>
              </a:rPr>
              <a:t>GESTIÓN DEL PROYECTO</a:t>
            </a:r>
            <a:endParaRPr lang="en-US" dirty="0"/>
          </a:p>
        </p:txBody>
      </p:sp>
      <p:sp>
        <p:nvSpPr>
          <p:cNvPr id="3" name="Date Placeholder 2">
            <a:extLst>
              <a:ext uri="{FF2B5EF4-FFF2-40B4-BE49-F238E27FC236}">
                <a16:creationId xmlns:a16="http://schemas.microsoft.com/office/drawing/2014/main" id="{9B7EA868-6C0D-5065-54E1-04F1A1250264}"/>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4" name="Footer Placeholder 3">
            <a:extLst>
              <a:ext uri="{FF2B5EF4-FFF2-40B4-BE49-F238E27FC236}">
                <a16:creationId xmlns:a16="http://schemas.microsoft.com/office/drawing/2014/main" id="{8AE02867-3B3F-06B8-D320-61D6C780A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319079-C46A-AF19-4C6E-D449BD6C21CA}"/>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80048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B0F8-6154-DC90-B25D-696CAFAEF103}"/>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3" name="Footer Placeholder 2">
            <a:extLst>
              <a:ext uri="{FF2B5EF4-FFF2-40B4-BE49-F238E27FC236}">
                <a16:creationId xmlns:a16="http://schemas.microsoft.com/office/drawing/2014/main" id="{FB819280-84B9-685B-2AB6-FB17272F9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49CA3-9658-4463-77CB-124CE82EE445}"/>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40467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BC-C5A1-0587-774C-974BDD62E4D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40198-DA0F-2214-1FEC-91C52B1B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CF194-8870-7777-5567-0A9995AD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1B18-4D27-8311-A73D-7F278ACCAB3E}"/>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6" name="Footer Placeholder 5">
            <a:extLst>
              <a:ext uri="{FF2B5EF4-FFF2-40B4-BE49-F238E27FC236}">
                <a16:creationId xmlns:a16="http://schemas.microsoft.com/office/drawing/2014/main" id="{6C5F0995-1C2B-511F-845A-E8FAFBBA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7ADCF-36A8-C41A-B829-7AE4EA12D0A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8872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99A-88E3-1243-3F2C-1D0B65E44D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3988E-D4C5-D2FF-D12E-58518E2E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1500A-AE37-A13F-7846-21135CAC2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C437-8554-D9D3-1E7D-9487EBEEB4E4}"/>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6" name="Footer Placeholder 5">
            <a:extLst>
              <a:ext uri="{FF2B5EF4-FFF2-40B4-BE49-F238E27FC236}">
                <a16:creationId xmlns:a16="http://schemas.microsoft.com/office/drawing/2014/main" id="{ED8CF74B-4DC5-91EC-C05C-9C034FB4C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BDFCC-8383-20EC-6915-D32D83514F7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847868890"/>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B8A23-0C05-4B48-3386-0EC59D1C72BD}"/>
              </a:ext>
            </a:extLst>
          </p:cNvPr>
          <p:cNvSpPr>
            <a:spLocks noGrp="1"/>
          </p:cNvSpPr>
          <p:nvPr>
            <p:ph type="title"/>
          </p:nvPr>
        </p:nvSpPr>
        <p:spPr>
          <a:xfrm>
            <a:off x="334961" y="112185"/>
            <a:ext cx="11514137" cy="718608"/>
          </a:xfrm>
          <a:prstGeom prst="rect">
            <a:avLst/>
          </a:prstGeom>
        </p:spPr>
        <p:txBody>
          <a:bodyPr anchor="ctr" bIns="45720" lIns="91440" rIns="91440" rtlCol="0" tIns="45720" vert="horz">
            <a:normAutofit/>
          </a:bodyPr>
          <a:lstStyle/>
          <a:p>
            <a:r>
              <a:rPr b="1" dirty="0" lang="es-CO" sz="3600">
                <a:solidFill>
                  <a:sysClr lastClr="000000" val="windowText"/>
                </a:solidFill>
              </a:rPr>
              <a:t>GESTIÓN DEL PROYECTO</a:t>
            </a:r>
          </a:p>
        </p:txBody>
      </p:sp>
      <p:sp>
        <p:nvSpPr>
          <p:cNvPr id="3" name="Text Placeholder 2">
            <a:extLst>
              <a:ext uri="{FF2B5EF4-FFF2-40B4-BE49-F238E27FC236}">
                <a16:creationId xmlns:a16="http://schemas.microsoft.com/office/drawing/2014/main" id="{901105BC-1BFE-801D-A7F3-9D15BB08DA1E}"/>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F4B30AC6-CBCF-3EF1-384F-43812102C6F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2287B5F0-5133-CF04-5B55-5C464534952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05027-D10F-4653-BE82-1DA5F74B20B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86C18E9-4DE4-7549-A680-73EFBA2DBFE0}" type="slidenum">
              <a:rPr lang="en-US" smtClean="0"/>
              <a:t>‹#›</a:t>
            </a:fld>
            <a:endParaRPr lang="en-US"/>
          </a:p>
        </p:txBody>
      </p:sp>
      <p:pic>
        <p:nvPicPr>
          <p:cNvPr descr="Imagen que contiene Logotipo  Descripción generada automáticamente" id="15" name="Imagen 2">
            <a:extLst>
              <a:ext uri="{FF2B5EF4-FFF2-40B4-BE49-F238E27FC236}">
                <a16:creationId xmlns:a16="http://schemas.microsoft.com/office/drawing/2014/main" id="{E6F2BA06-31E3-48FE-587C-5801942D0F3C}"/>
              </a:ext>
            </a:extLst>
          </p:cNvPr>
          <p:cNvPicPr>
            <a:picLocks noChangeAspect="1"/>
          </p:cNvPicPr>
          <p:nvPr userDrawn="1"/>
        </p:nvPicPr>
        <p:blipFill>
          <a:blip r:embed="rId13"/>
          <a:stretch>
            <a:fillRect/>
          </a:stretch>
        </p:blipFill>
        <p:spPr>
          <a:xfrm>
            <a:off x="9774043" y="5840772"/>
            <a:ext cx="2417957" cy="1090632"/>
          </a:xfrm>
          <a:prstGeom prst="rect">
            <a:avLst/>
          </a:prstGeom>
        </p:spPr>
      </p:pic>
      <p:cxnSp>
        <p:nvCxnSpPr>
          <p:cNvPr id="17" name="Conector recto 8">
            <a:extLst>
              <a:ext uri="{FF2B5EF4-FFF2-40B4-BE49-F238E27FC236}">
                <a16:creationId xmlns:a16="http://schemas.microsoft.com/office/drawing/2014/main" id="{72848D0B-5CDA-2C5A-0D4C-D2D738FEE4C9}"/>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873290"/>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lnSpc>
          <a:spcPct val="90000"/>
        </a:lnSpc>
        <a:spcBef>
          <a:spcPct val="0"/>
        </a:spcBef>
        <a:buNone/>
        <a:defRPr kern="1200" sz="3200">
          <a:solidFill>
            <a:schemeClr val="tx1"/>
          </a:solidFill>
          <a:latin typeface="+mn-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hasCustomPrompt="1"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89906939-BCC9-B749-9295-75AFE8BEF9D2}"/>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de Arquitectura de Integración Continua, DevOps y Despliegues de Capas</a:t>
            </a:r>
          </a:p>
        </p:txBody>
      </p:sp>
      <p:pic>
        <p:nvPicPr>
          <p:cNvPr descr="fig:  images/Migracion.4.CI.png" id="0" name="Picture 1"/>
          <p:cNvPicPr>
            <a:picLocks noGrp="1" noChangeAspect="1"/>
          </p:cNvPicPr>
          <p:nvPr/>
        </p:nvPicPr>
        <p:blipFill>
          <a:blip r:embed="rId2"/>
          <a:stretch>
            <a:fillRect/>
          </a:stretch>
        </p:blipFill>
        <p:spPr bwMode="auto">
          <a:xfrm>
            <a:off x="279400" y="1816100"/>
            <a:ext cx="72517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Migracion.4. CI</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Documento de Relación de Tecnologías y Licenciamiento</a:t>
            </a:r>
          </a:p>
        </p:txBody>
      </p:sp>
      <p:pic>
        <p:nvPicPr>
          <p:cNvPr descr="fig:  images/Migracion.5.Licenciamiento.png" id="0" name="Picture 1"/>
          <p:cNvPicPr>
            <a:picLocks noGrp="1" noChangeAspect="1"/>
          </p:cNvPicPr>
          <p:nvPr/>
        </p:nvPicPr>
        <p:blipFill>
          <a:blip r:embed="rId2"/>
          <a:stretch>
            <a:fillRect/>
          </a:stretch>
        </p:blipFill>
        <p:spPr bwMode="auto">
          <a:xfrm>
            <a:off x="2552700" y="1816100"/>
            <a:ext cx="2692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Migracion.5. Licenciamiento</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Entregables de # Arquitectura de Información (Datos)</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a:t>Diagrama Modelo de Datos Conceptual</a:t>
            </a:r>
          </a:p>
          <a:p>
            <a:pPr lvl="0"/>
            <a:r>
              <a:rPr/>
              <a:t>Diagrama Modelo de Datos Físico (diagramas entidad-relación)</a:t>
            </a:r>
          </a:p>
          <a:p>
            <a:pPr lvl="0"/>
            <a:r>
              <a:rPr/>
              <a:t>Diagrama Modelo de Datos Lógico</a:t>
            </a:r>
          </a:p>
          <a:p>
            <a:pPr lvl="0"/>
            <a:r>
              <a:rPr/>
              <a:t>Documento Diccionarios de Datos</a:t>
            </a:r>
          </a:p>
          <a:p>
            <a:pPr lvl="0"/>
            <a:r>
              <a:rPr/>
              <a:t>Mapa de Información (flujos de información)</a:t>
            </a:r>
          </a:p>
          <a:p>
            <a:pPr lvl="0"/>
            <a:r>
              <a:rPr/>
              <a:t>Modelo Ontológico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Modelo de Datos Conceptual</a:t>
            </a:r>
          </a:p>
        </p:txBody>
      </p:sp>
      <p:pic>
        <p:nvPicPr>
          <p:cNvPr descr="fig:  images/Migracion.2a.a1.DatosInformación.png" id="0" name="Picture 1"/>
          <p:cNvPicPr>
            <a:picLocks noGrp="1" noChangeAspect="1"/>
          </p:cNvPicPr>
          <p:nvPr/>
        </p:nvPicPr>
        <p:blipFill>
          <a:blip r:embed="rId2"/>
          <a:stretch>
            <a:fillRect/>
          </a:stretch>
        </p:blipFill>
        <p:spPr bwMode="auto">
          <a:xfrm>
            <a:off x="342900" y="1816100"/>
            <a:ext cx="7137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Migracion.2a.a1.Datos Información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Migracion.2a.a1.Datos Información</a:t>
            </a:r>
          </a:p>
          <a:p>
            <a:pPr lvl="0" indent="0" marL="0">
              <a:buNone/>
            </a:pPr>
            <a:r>
              <a:rPr/>
              <a:t>Modelo de información. Organización y jerarquía de los grupos de datos (dominios) del SUI Migrado, 2023.</a:t>
            </a:r>
          </a:p>
          <a:p>
            <a:pPr lvl="0" indent="0" marL="0">
              <a:buNone/>
            </a:pPr>
            <a:r>
              <a:rPr/>
              <a:t>Dominios Principales de Información SUI Migrado</a:t>
            </a:r>
          </a:p>
          <a:p>
            <a:pPr lvl="0"/>
            <a:r>
              <a:rPr/>
              <a:t>Dominio común: SIM</a:t>
            </a:r>
          </a:p>
          <a:p>
            <a:pPr lvl="0"/>
            <a:r>
              <a:rPr/>
              <a:t>Dominios individuales</a:t>
            </a:r>
          </a:p>
          <a:p>
            <a:pPr lvl="1"/>
            <a:r>
              <a:rPr/>
              <a:t>Hominis: Planta de personal, Hojas de vida, Seguimiento de desempeño, Carrera administrativa</a:t>
            </a:r>
          </a:p>
          <a:p>
            <a:pPr lvl="1"/>
            <a:r>
              <a:rPr/>
              <a:t>Conjunto de datos Relatoría</a:t>
            </a:r>
          </a:p>
          <a:p>
            <a:pPr lvl="1"/>
            <a:r>
              <a:rPr/>
              <a:t>Control Interno</a:t>
            </a:r>
          </a:p>
          <a:p>
            <a:pPr lvl="1"/>
            <a:r>
              <a:rPr/>
              <a:t>Conciliación Administrativa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Modelo de Datos Físico (diagramas entidad-relación)</a:t>
            </a:r>
          </a:p>
        </p:txBody>
      </p:sp>
      <p:pic>
        <p:nvPicPr>
          <p:cNvPr descr="fig:  images/ER-SIU.png" id="0" name="Picture 1"/>
          <p:cNvPicPr>
            <a:picLocks noGrp="1" noChangeAspect="1"/>
          </p:cNvPicPr>
          <p:nvPr/>
        </p:nvPicPr>
        <p:blipFill>
          <a:blip r:embed="rId2"/>
          <a:stretch>
            <a:fillRect/>
          </a:stretch>
        </p:blipFill>
        <p:spPr bwMode="auto">
          <a:xfrm>
            <a:off x="1612900" y="1816100"/>
            <a:ext cx="4597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Migracion.2a.a3. Datos Modelo Físico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Migracion.2a.a3. Datos Modelo Físico</a:t>
            </a:r>
          </a:p>
          <a:p>
            <a:pPr lvl="0" indent="0" marL="0">
              <a:buNone/>
            </a:pPr>
            <a:r>
              <a:rPr/>
              <a:t>Los modelos físicos representados en diagramas entidad - relación (ER) de los módulos SUI Migrado, como Hominis, Control Interno, Relatoría, SIRI, serán entregados como documentos aparte, anexos al documento actual en formato reproducible.</a:t>
            </a:r>
          </a:p>
          <a:p>
            <a:pPr lvl="0" indent="0" marL="0">
              <a:buNone/>
            </a:pPr>
            <a:r>
              <a:rPr/>
              <a:t>El formato reproducible en el que entregamos el modelo físico mediante la herramienta libre Draw.io.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Modelo de Datos Lógico</a:t>
            </a:r>
          </a:p>
        </p:txBody>
      </p:sp>
      <p:pic>
        <p:nvPicPr>
          <p:cNvPr descr="fig:  images/Migracion.2c1.DatosSIM.png" id="0" name="Picture 1"/>
          <p:cNvPicPr>
            <a:picLocks noGrp="1" noChangeAspect="1"/>
          </p:cNvPicPr>
          <p:nvPr/>
        </p:nvPicPr>
        <p:blipFill>
          <a:blip r:embed="rId2"/>
          <a:stretch>
            <a:fillRect/>
          </a:stretch>
        </p:blipFill>
        <p:spPr bwMode="auto">
          <a:xfrm>
            <a:off x="2184400" y="1816100"/>
            <a:ext cx="34290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Migracion.2c1. Datos SIM</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Migracion.2c1. Datos SIM</a:t>
            </a:r>
          </a:p>
          <a:p>
            <a:pPr lvl="0" indent="0" marL="0">
              <a:buNone/>
            </a:pPr>
            <a:r>
              <a:rPr/>
              <a:t>Identificación de entidades de datos de negocio relacionadas a los módulos SUI Migrado.</a:t>
            </a:r>
          </a:p>
          <a:p>
            <a:pPr lvl="0" indent="0" marL="0">
              <a:buNone/>
            </a:pPr>
            <a:r>
              <a:rPr/>
              <a:t>Las entidades de negocio son tipos de datos internos del SUI consideradas para el manejo del ciclo de vida de los datos.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Entregables de Arquitectura de Software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a:p>
            <a:pPr lvl="0"/>
            <a:r>
              <a:rPr/>
              <a:t>Diagrama de Clases y Componentes de Solución</a:t>
            </a:r>
          </a:p>
          <a:p>
            <a:pPr lvl="0"/>
            <a:r>
              <a:rPr/>
              <a:t>Diagrama de Arquitectura de Integración Continua, DevOps y Despliegues de Capas</a:t>
            </a:r>
          </a:p>
          <a:p>
            <a:pPr lvl="0"/>
            <a:r>
              <a:rPr/>
              <a:t>Documento de Relación de Tecnologías y Licenciamiento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de Arquitectura de la Solución Propuesta: vista de integración</a:t>
            </a:r>
          </a:p>
        </p:txBody>
      </p:sp>
      <p:pic>
        <p:nvPicPr>
          <p:cNvPr descr="fig:  images/Migracion.1a.b.SIUContextoMódulos.png" id="0" name="Picture 1"/>
          <p:cNvPicPr>
            <a:picLocks noGrp="1" noChangeAspect="1"/>
          </p:cNvPicPr>
          <p:nvPr/>
        </p:nvPicPr>
        <p:blipFill>
          <a:blip r:embed="rId2"/>
          <a:stretch>
            <a:fillRect/>
          </a:stretch>
        </p:blipFill>
        <p:spPr bwMode="auto">
          <a:xfrm>
            <a:off x="2362200" y="1816100"/>
            <a:ext cx="30861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Migracion.1a.b.SUI Contexto Módulos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La vista presenta en contexto a los módulos SUI migrados e indica los modos de comunicación, sincrónica/asincrónica, que utilizan.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de Arquitectura de la solución propuesta: vista física</a:t>
            </a:r>
          </a:p>
        </p:txBody>
      </p:sp>
      <p:pic>
        <p:nvPicPr>
          <p:cNvPr descr="fig:  images/Lineabase.0.SIUAplicación.Física.png" id="0" name="Picture 1"/>
          <p:cNvPicPr>
            <a:picLocks noGrp="1" noChangeAspect="1"/>
          </p:cNvPicPr>
          <p:nvPr/>
        </p:nvPicPr>
        <p:blipFill>
          <a:blip r:embed="rId2"/>
          <a:stretch>
            <a:fillRect/>
          </a:stretch>
        </p:blipFill>
        <p:spPr bwMode="auto">
          <a:xfrm>
            <a:off x="990600" y="1816100"/>
            <a:ext cx="58420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Lineabase.0.SUI Aplicación. Física</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Elementos de infraestructura física (hardware) para la implementación Fase II (presente proyecto) del Sistema de Información Único, SUI de la PGN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de Arquitectura de la Solución Propuesta: motivadores del negocio</a:t>
            </a:r>
          </a:p>
        </p:txBody>
      </p:sp>
      <p:pic>
        <p:nvPicPr>
          <p:cNvPr descr="fig:  images/Migracion.1a.a.SIUContextoMódulo.png" id="0" name="Picture 1"/>
          <p:cNvPicPr>
            <a:picLocks noGrp="1" noChangeAspect="1"/>
          </p:cNvPicPr>
          <p:nvPr/>
        </p:nvPicPr>
        <p:blipFill>
          <a:blip r:embed="rId2"/>
          <a:stretch>
            <a:fillRect/>
          </a:stretch>
        </p:blipFill>
        <p:spPr bwMode="auto">
          <a:xfrm>
            <a:off x="927100" y="1816100"/>
            <a:ext cx="59436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Migracion.1a.a.SUI Contexto Módulo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Módulos y submódulos del Sistema Único de Información (SUI) de la PGN. Todos los sistemas de información del SUI separan a los componentes misionales de los utilitarios.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de Arquitectura de la Solución Propuesta: interoperabilidad</a:t>
            </a:r>
          </a:p>
        </p:txBody>
      </p:sp>
      <p:pic>
        <p:nvPicPr>
          <p:cNvPr descr="fig:  images/Migracion.1c.SIUMódulosColaboración.png" id="0" name="Picture 1"/>
          <p:cNvPicPr>
            <a:picLocks noGrp="1" noChangeAspect="1"/>
          </p:cNvPicPr>
          <p:nvPr/>
        </p:nvPicPr>
        <p:blipFill>
          <a:blip r:embed="rId2"/>
          <a:stretch>
            <a:fillRect/>
          </a:stretch>
        </p:blipFill>
        <p:spPr bwMode="auto">
          <a:xfrm>
            <a:off x="1574800" y="1816100"/>
            <a:ext cx="46736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Migracion.1c.SUI Módulos Colaboración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Migracion.1c.SUI Módulos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de Arquitectura de la Solución Propuesta: gestión de autenticación, usuarios y roles</a:t>
            </a:r>
          </a:p>
        </p:txBody>
      </p:sp>
      <p:pic>
        <p:nvPicPr>
          <p:cNvPr descr="fig:  images/Seguridad.2.Lineabase.0.SIUAplicación.png" id="0" name="Picture 1"/>
          <p:cNvPicPr>
            <a:picLocks noGrp="1" noChangeAspect="1"/>
          </p:cNvPicPr>
          <p:nvPr/>
        </p:nvPicPr>
        <p:blipFill>
          <a:blip r:embed="rId2"/>
          <a:stretch>
            <a:fillRect/>
          </a:stretch>
        </p:blipFill>
        <p:spPr bwMode="auto">
          <a:xfrm>
            <a:off x="1244600" y="1816100"/>
            <a:ext cx="53213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Seguridad.2. Lineabase.0.SUI Aplicación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Lineabase.0.SUI Aplicación</a:t>
            </a:r>
          </a:p>
          <a:p>
            <a:pPr lvl="0" indent="0" marL="0">
              <a:buNone/>
            </a:pPr>
            <a:r>
              <a:rPr/>
              <a:t>Métodos de Seguridad del SUI Migrado</a:t>
            </a:r>
          </a:p>
          <a:p>
            <a:pPr lvl="0"/>
            <a:r>
              <a:rPr/>
              <a:t>Control de acceso y autorización basado en roles (RBAC)</a:t>
            </a:r>
          </a:p>
          <a:p>
            <a:pPr lvl="0"/>
            <a:r>
              <a:rPr/>
              <a:t>Gestión de identidades</a:t>
            </a:r>
          </a:p>
          <a:p>
            <a:pPr lvl="0"/>
            <a:r>
              <a:rPr/>
              <a:t>Aprovisionamiento de Cuentas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de Clases y Componentes de Solución (a)</a:t>
            </a:r>
          </a:p>
        </p:txBody>
      </p:sp>
      <p:pic>
        <p:nvPicPr>
          <p:cNvPr descr="fig:  images/Migracion.1b.1.SIUMódulosComponentes.png" id="0" name="Picture 1"/>
          <p:cNvPicPr>
            <a:picLocks noGrp="1" noChangeAspect="1"/>
          </p:cNvPicPr>
          <p:nvPr/>
        </p:nvPicPr>
        <p:blipFill>
          <a:blip r:embed="rId2"/>
          <a:stretch>
            <a:fillRect/>
          </a:stretch>
        </p:blipFill>
        <p:spPr bwMode="auto">
          <a:xfrm>
            <a:off x="1206500" y="1816100"/>
            <a:ext cx="54102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Migracion.1b.1. SUI Módulos Componentes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Migracion.1b.1. SUI Módulos Componentes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Diagrama de Clases y Componentes de Solución (b)</a:t>
            </a:r>
          </a:p>
        </p:txBody>
      </p:sp>
      <p:pic>
        <p:nvPicPr>
          <p:cNvPr descr="fig:  images/Migracion.1b.3.SIUMódulosClases.png" id="0" name="Picture 1"/>
          <p:cNvPicPr>
            <a:picLocks noGrp="1" noChangeAspect="1"/>
          </p:cNvPicPr>
          <p:nvPr/>
        </p:nvPicPr>
        <p:blipFill>
          <a:blip r:embed="rId2"/>
          <a:stretch>
            <a:fillRect/>
          </a:stretch>
        </p:blipFill>
        <p:spPr bwMode="auto">
          <a:xfrm>
            <a:off x="1651000" y="1816100"/>
            <a:ext cx="45212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Migracion.1b.3. SUI Módulos Clases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Migracion.1b.3. SUI Módulos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Bahnschrift Light</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2023-11-29T19:53:09Z</dcterms:created>
  <dcterms:modified xsi:type="dcterms:W3CDTF">2023-11-29T19:53:09Z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