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34910"/>
    <p:restoredTop sz="96327"/>
  </p:normalViewPr>
  <p:slideViewPr>
    <p:cSldViewPr snapToGrid="0">
      <p:cViewPr varScale="1">
        <p:scale>
          <a:sx d="100" n="52"/>
          <a:sy d="100" n="52"/>
        </p:scale>
        <p:origin x="200" y="2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kumimoji="0" lang="es-ES_tradnl" sz="4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
        <p:nvSpPr>
          <p:cNvPr id="7" name="CuadroTexto 1">
            <a:extLst>
              <a:ext uri="{FF2B5EF4-FFF2-40B4-BE49-F238E27FC236}">
                <a16:creationId xmlns:a16="http://schemas.microsoft.com/office/drawing/2014/main" id="{E3B822DA-C428-6BBB-9F46-9CEC620F177D}"/>
              </a:ext>
            </a:extLst>
          </p:cNvPr>
          <p:cNvSpPr txBox="1"/>
          <p:nvPr userDrawn="1"/>
        </p:nvSpPr>
        <p:spPr>
          <a:xfrm>
            <a:off x="838200" y="6048573"/>
            <a:ext cx="1872208" cy="307777"/>
          </a:xfrm>
          <a:prstGeom prst="rect">
            <a:avLst/>
          </a:prstGeom>
        </p:spPr>
        <p:txBody>
          <a:bodyPr vert="horz" lIns="91440" tIns="45720" rIns="91440" bIns="45720" rtlCol="0" anchor="ctr"/>
          <a:lstStyle>
            <a:defPPr>
              <a:defRPr lang="en-US"/>
            </a:defPPr>
            <a:lvl1pPr>
              <a:defRPr sz="1200">
                <a:solidFill>
                  <a:schemeClr val="tx1">
                    <a:tint val="75000"/>
                  </a:schemeClr>
                </a:solidFill>
              </a:defRPr>
            </a:lvl1pPr>
          </a:lstStyle>
          <a:p>
            <a:pPr lvl="0"/>
            <a:r>
              <a:rPr lang="es-CO" dirty="0"/>
              <a:t>FT-121-OP V.3</a:t>
            </a:r>
            <a:endParaRPr lang="es-ES" dirty="0"/>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29CDE70E-0C5A-939A-ABED-23A3A539B1A8}"/>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08837630-1E38-046F-A401-9257C2E3BDBC}"/>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1AF-749A-441C-A6E5-82B73DEE1069}"/>
              </a:ext>
            </a:extLst>
          </p:cNvPr>
          <p:cNvSpPr>
            <a:spLocks noGrp="1"/>
          </p:cNvSpPr>
          <p:nvPr>
            <p:ph type="title"/>
          </p:nvPr>
        </p:nvSpPr>
        <p:spPr>
          <a:xfrm>
            <a:off x="831850" y="1709738"/>
            <a:ext cx="10515600" cy="2852737"/>
          </a:xfrm>
        </p:spPr>
        <p:txBody>
          <a:bodyPr anchor="b">
            <a:normAutofit/>
          </a:bodyPr>
          <a:lstStyle>
            <a:lvl1pPr>
              <a:defRPr kumimoji="0" lang="es-ES_tradnl" sz="6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16BD45F8-9AFD-C6BB-DA34-EBB651D7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C38CF-2FD1-23A2-DB4F-9F71E556D369}"/>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56FC1892-8874-C596-2426-67CF73E48A2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25B12FB-A5FB-A4A5-A143-7AD74DCE618C}"/>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8" name="Conector recto 8">
            <a:extLst>
              <a:ext uri="{FF2B5EF4-FFF2-40B4-BE49-F238E27FC236}">
                <a16:creationId xmlns:a16="http://schemas.microsoft.com/office/drawing/2014/main" id="{7F0AA4A1-86BE-8D2A-58AE-6D5D90243D20}"/>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10" name="Conector recto 8">
            <a:extLst>
              <a:ext uri="{FF2B5EF4-FFF2-40B4-BE49-F238E27FC236}">
                <a16:creationId xmlns:a16="http://schemas.microsoft.com/office/drawing/2014/main" id="{2DC66339-2A8A-4150-8A11-5A5917737DA7}"/>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dirty="0"/>
              <a:t>Click to edit Master title style</a:t>
            </a:r>
            <a:endParaRPr lang="es-ES_tradnl" dirty="0"/>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6" name="Conector recto 8">
            <a:extLst>
              <a:ext uri="{FF2B5EF4-FFF2-40B4-BE49-F238E27FC236}">
                <a16:creationId xmlns:a16="http://schemas.microsoft.com/office/drawing/2014/main" id="{E72349E0-4A54-59B6-9EC3-BA2092A0080F}"/>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5" name="Conector recto 8">
            <a:extLst>
              <a:ext uri="{FF2B5EF4-FFF2-40B4-BE49-F238E27FC236}">
                <a16:creationId xmlns:a16="http://schemas.microsoft.com/office/drawing/2014/main" id="{32DDB316-B678-58BE-B1F3-DC641CFC2BDE}"/>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68264"/>
            <a:ext cx="10515600" cy="563562"/>
          </a:xfrm>
          <a:prstGeom prst="rect">
            <a:avLst/>
          </a:prstGeom>
        </p:spPr>
        <p:txBody>
          <a:bodyPr anchor="ctr" bIns="45720" lIns="91440" rIns="91440" rtlCol="0" tIns="45720" vert="horz">
            <a:noAutofit/>
          </a:bodyPr>
          <a:lstStyle/>
          <a:p>
            <a:r>
              <a:rPr dirty="0" lang="en-US"/>
              <a:t>Click to edit Master title style</a:t>
            </a:r>
            <a:endParaRPr dirty="0" lang="es-ES_tradnl"/>
          </a:p>
        </p:txBody>
      </p:sp>
      <p:sp>
        <p:nvSpPr>
          <p:cNvPr id="3" name="Text Placeholder 2">
            <a:extLst>
              <a:ext uri="{FF2B5EF4-FFF2-40B4-BE49-F238E27FC236}">
                <a16:creationId xmlns:a16="http://schemas.microsoft.com/office/drawing/2014/main" id="{215E1DEF-6FCC-154A-22BE-CDA49CF7294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721FB27-E2AF-734E-95A0-74ADA25D2E5C}" type="slidenum">
              <a:rPr lang="es-ES_tradnl" smtClean="0"/>
              <a:t>‹#›</a:t>
            </a:fld>
            <a:endParaRPr lang="es-ES_tradnl"/>
          </a:p>
        </p:txBody>
      </p:sp>
      <p:pic>
        <p:nvPicPr>
          <p:cNvPr descr="Imagen que contiene Logotipo  Descripción generada automáticamente" id="8" name="Imagen 2">
            <a:extLst>
              <a:ext uri="{FF2B5EF4-FFF2-40B4-BE49-F238E27FC236}">
                <a16:creationId xmlns:a16="http://schemas.microsoft.com/office/drawing/2014/main" id="{8ABF1EFF-BEA6-E82B-E081-A04EED7D1735}"/>
              </a:ext>
            </a:extLst>
          </p:cNvPr>
          <p:cNvPicPr>
            <a:picLocks noChangeAspect="1"/>
          </p:cNvPicPr>
          <p:nvPr userDrawn="1"/>
        </p:nvPicPr>
        <p:blipFill>
          <a:blip r:embed="rId13"/>
          <a:stretch>
            <a:fillRect/>
          </a:stretch>
        </p:blipFill>
        <p:spPr>
          <a:xfrm>
            <a:off x="9774043" y="5840772"/>
            <a:ext cx="2417957" cy="1090632"/>
          </a:xfrm>
          <a:prstGeom prst="rect">
            <a:avLst/>
          </a:prstGeom>
        </p:spPr>
      </p:pic>
    </p:spTree>
    <p:extLst>
      <p:ext uri="{BB962C8B-B14F-4D97-AF65-F5344CB8AC3E}">
        <p14:creationId xmlns:p14="http://schemas.microsoft.com/office/powerpoint/2010/main" val="167950966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3600">
          <a:solidFill>
            <a:schemeClr val="tx1"/>
          </a:solidFill>
          <a:latin charset="77" panose="020F0704030504030204" pitchFamily="34" typeface="Arial Rounded MT Bold"/>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SUI Componentes de Módulos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SUI Estructura de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Integración Continua</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Aprovisionamiento de Licencias</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Información (Datos)</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838200" y="2336800"/>
            <a:ext cx="5181600" cy="2781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130300" y="1816100"/>
            <a:ext cx="4597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1714500" y="1816100"/>
            <a:ext cx="34290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Línea Base SUI PGN</a:t>
            </a:r>
          </a:p>
        </p:txBody>
      </p:sp>
      <p:pic>
        <p:nvPicPr>
          <p:cNvPr descr="images/Lineabase.0.SUIAplicación.png" id="0" name="Picture 1"/>
          <p:cNvPicPr>
            <a:picLocks noGrp="1" noChangeAspect="1"/>
          </p:cNvPicPr>
          <p:nvPr/>
        </p:nvPicPr>
        <p:blipFill>
          <a:blip r:embed="rId2"/>
          <a:stretch>
            <a:fillRect/>
          </a:stretch>
        </p:blipFill>
        <p:spPr bwMode="auto">
          <a:xfrm>
            <a:off x="838200" y="2730500"/>
            <a:ext cx="5181600" cy="1993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Representación de Arquitectura</a:t>
            </a:r>
          </a:p>
          <a:p>
            <a:pPr lvl="0" indent="0" marL="0">
              <a:buNone/>
            </a:pPr>
            <a:r>
              <a:rPr/>
              <a:t>Con una arquitectura orientada a servicios SUI recopila:</a:t>
            </a:r>
          </a:p>
          <a:p>
            <a:pPr lvl="0" indent="-457200" marL="457200">
              <a:buAutoNum type="arabicPeriod"/>
            </a:pPr>
            <a:r>
              <a:rPr/>
              <a:t>Runtime: Es el servicio que interactúa con el usuario final (GUI) elaborado en Angular 11</a:t>
            </a:r>
          </a:p>
          <a:p>
            <a:pPr lvl="0" indent="-457200" marL="457200">
              <a:buAutoNum type="arabicPeriod"/>
            </a:pPr>
            <a:r>
              <a:rPr/>
              <a:t>API Tx: Servicio api rest base node encargado de realizar las transacciones básicas CRUD</a:t>
            </a:r>
          </a:p>
          <a:p>
            <a:pPr lvl="0" indent="-457200" marL="457200">
              <a:buAutoNum type="arabicPeriod"/>
            </a:pPr>
            <a:r>
              <a:rPr/>
              <a:t>API Config / Seguridad. Servicio Web API .Net Framework encargado de gestionar características con la autenticación y configuración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Línea Base Portal PGN</a:t>
            </a:r>
          </a:p>
        </p:txBody>
      </p:sp>
      <p:pic>
        <p:nvPicPr>
          <p:cNvPr descr="fig:  images/Linebase.2.Portal.png" id="0" name="Picture 1"/>
          <p:cNvPicPr>
            <a:picLocks noGrp="1" noChangeAspect="1"/>
          </p:cNvPicPr>
          <p:nvPr/>
        </p:nvPicPr>
        <p:blipFill>
          <a:blip r:embed="rId2"/>
          <a:stretch>
            <a:fillRect/>
          </a:stretch>
        </p:blipFill>
        <p:spPr bwMode="auto">
          <a:xfrm>
            <a:off x="838200" y="3225800"/>
            <a:ext cx="5181600" cy="1003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Linebase.2.Portal</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Representación de Arquitectura</a:t>
            </a:r>
          </a:p>
          <a:p>
            <a:pPr lvl="0" indent="0" marL="0">
              <a:buNone/>
            </a:pPr>
            <a:r>
              <a:rPr/>
              <a:t>El portal es el conjunto de los elementos físicos y lógicos necesarios para la implementación de la granja de servidores de SharePoint Server 2019 para el portal de la PROCURADURIA.</a:t>
            </a:r>
          </a:p>
          <a:p>
            <a:pPr lvl="0"/>
            <a:r>
              <a:rPr/>
              <a:t>Servidores Web Front End</a:t>
            </a:r>
          </a:p>
          <a:p>
            <a:pPr lvl="0"/>
            <a:r>
              <a:rPr/>
              <a:t>Servidores de Aplicaciones</a:t>
            </a:r>
          </a:p>
          <a:p>
            <a:pPr lvl="0"/>
            <a:r>
              <a:rPr/>
              <a:t>Servidores de SQL Server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Vista de Integración</a:t>
            </a:r>
          </a:p>
          <a:p>
            <a:pPr lvl="0" indent="0" marL="0">
              <a:buNone/>
            </a:pPr>
            <a:r>
              <a:rPr/>
              <a:t>La vista presenta en contexto a los módulos SUI migrados e indica los modos de comunicación, sincrónica/asincrónica, que utilizan.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Vista Física</a:t>
            </a:r>
          </a:p>
          <a:p>
            <a:pPr lvl="0" indent="0" marL="0">
              <a:buNone/>
            </a:pPr>
            <a:r>
              <a:rPr/>
              <a:t>Elementos de infraestructura física (hardware) para la implementación Fase II (presente proyecto) del Sistema de Información Único, SUI de la PGN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Motivadores de Negocio</a:t>
            </a:r>
          </a:p>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Interoperabilidad y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Gestión de Autenticación Usuarios y Roles</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2023-11-30T15:44:31Z</dcterms:created>
  <dcterms:modified xsi:type="dcterms:W3CDTF">2023-11-30T15:44:31Z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