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3" Type="http://schemas.openxmlformats.org/officeDocument/2006/relationships/viewProps" Target="viewProps.xml" /><Relationship Id="rId12" Type="http://schemas.openxmlformats.org/officeDocument/2006/relationships/presProps" Target="presProps.xml" /><Relationship Id="rId1" Type="http://schemas.openxmlformats.org/officeDocument/2006/relationships/slideMaster" Target="slideMasters/slideMaster1.xml" /><Relationship Id="rId15" Type="http://schemas.openxmlformats.org/officeDocument/2006/relationships/tableStyles" Target="tableStyles.xml" /><Relationship Id="rId14"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1.1a.HV.doc</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Formación</a:t>
            </a:r>
          </a:p>
        </p:txBody>
      </p:sp>
      <p:sp>
        <p:nvSpPr>
          <p:cNvPr id="3" name="Content Placeholder 2"/>
          <p:cNvSpPr>
            <a:spLocks noGrp="1"/>
          </p:cNvSpPr>
          <p:nvPr>
            <p:ph idx="1"/>
          </p:nvPr>
        </p:nvSpPr>
        <p:spPr/>
        <p:txBody>
          <a:bodyPr/>
          <a:lstStyle/>
          <a:p>
            <a:pPr lvl="0"/>
            <a:r>
              <a:rPr/>
              <a:t>Diplomado de Analítica de Datos (2022), Pontificia Universidad Javeriana. Bogotá.</a:t>
            </a:r>
          </a:p>
          <a:p>
            <a:pPr lvl="0"/>
            <a:r>
              <a:rPr/>
              <a:t>Analítica de Datos y Automatización de Procesos en Power BI y Automate. (2021). Educación Continua de la Pontificia Universidad Javeriana. Bogotá</a:t>
            </a:r>
          </a:p>
          <a:p>
            <a:pPr lvl="0"/>
            <a:r>
              <a:rPr/>
              <a:t>Práctica de Aprendizaje Reforzado. Ciclo de Inteligencia Artificial. (2021). Universidad de los Andes. Bogotá</a:t>
            </a:r>
          </a:p>
          <a:p>
            <a:pPr lvl="0"/>
            <a:r>
              <a:rPr/>
              <a:t>Gestión de Contenidos Digitales. (2020). Educación Continua de la Pontificia Universidad Javeriana. Bogotá.</a:t>
            </a:r>
          </a:p>
          <a:p>
            <a:pPr lvl="0"/>
            <a:r>
              <a:rPr/>
              <a:t>Diseño de Información. (2019). Centro de Estudios en Periodismo (CEPER). Universidad de los Andes. Bogotá.</a:t>
            </a:r>
          </a:p>
          <a:p>
            <a:pPr lvl="0"/>
            <a:r>
              <a:rPr/>
              <a:t>Diplomado de Gestión y Diseño de Productos Digitales. (2019). Universidad Nacional. Bogotá.</a:t>
            </a:r>
          </a:p>
          <a:p>
            <a:pPr lvl="0"/>
            <a:r>
              <a:rPr/>
              <a:t>Periodismo Escrito para no Periodistas. (2018). Universidad de los Andes. Bogotá</a:t>
            </a:r>
          </a:p>
          <a:p>
            <a:pPr lvl="0"/>
            <a:r>
              <a:rPr/>
              <a:t>Maestría en Tecnologías de Información para Negocio (2015). Universidad de los Andes. Bogotá.</a:t>
            </a:r>
          </a:p>
          <a:p>
            <a:pPr lvl="0"/>
            <a:r>
              <a:rPr/>
              <a:t>Especialización de Arquitectura Empresarial de Software (2012), Pontificia Universidad Javeriana. Bogotá.</a:t>
            </a:r>
          </a:p>
          <a:p>
            <a:pPr lvl="0"/>
            <a:r>
              <a:rPr/>
              <a:t>IASA Core Architecture Foundation Certification. (2013). Universidad de los Andes; Colombia: Bogotá.</a:t>
            </a:r>
          </a:p>
          <a:p>
            <a:pPr lvl="0"/>
            <a:r>
              <a:rPr/>
              <a:t>TOGAF 9 Certified, Global AEA. (2015). Colombia: Bogotá.</a:t>
            </a:r>
          </a:p>
          <a:p>
            <a:pPr lvl="0"/>
            <a:r>
              <a:rPr/>
              <a:t>TOGAF 9 Foundation, Global AEA; (2015). Colombia: Bogotá.</a:t>
            </a:r>
          </a:p>
          <a:p>
            <a:pPr lvl="0"/>
            <a:r>
              <a:rPr/>
              <a:t>Arquitectura TI Colombia, Global AEA; Bogotá - Colombia, 2015</a:t>
            </a:r>
          </a:p>
          <a:p>
            <a:pPr lvl="0"/>
            <a:r>
              <a:rPr/>
              <a:t>SOA Architect Certification Course, it-education, SOA School; Bogotá - Colombia, 2014.</a:t>
            </a:r>
          </a:p>
          <a:p>
            <a:pPr lvl="0"/>
            <a:r>
              <a:rPr/>
              <a:t>Metodología ICES, Iniciativa de Ciudades Emergentes y Sostenibles, 2016, BID - Edx.</a:t>
            </a:r>
          </a:p>
          <a:p>
            <a:pPr lvl="0"/>
            <a:r>
              <a:rPr/>
              <a:t>Implementing Data Warehouse / MSSQL Server 2014, Intelligent Training - Colombia, 2016</a:t>
            </a:r>
          </a:p>
          <a:p>
            <a:pPr lvl="0"/>
            <a:r>
              <a:rPr/>
              <a:t>Desarrollo y Administración Oracle 10g, Universidad Católica Santiago de Guayaquil, Guayaquil - Ecuador, Ing. Sistemas Computacionales, 2010</a:t>
            </a:r>
          </a:p>
          <a:p>
            <a:pPr lvl="0"/>
            <a:r>
              <a:rPr/>
              <a:t>Graduado de Ingeniería en Sistemas de Información (2000), Universidad Católica Santiago de Guayaquil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Introducción</a:t>
            </a:r>
          </a:p>
          <a:p>
            <a:pPr lvl="0"/>
            <a:r>
              <a:rPr/>
              <a:t>Resumen (Business Object)</a:t>
            </a:r>
          </a:p>
          <a:p>
            <a:pPr lvl="0"/>
            <a:r>
              <a:rPr/>
              <a:t>Vinculaciones (Business Object)</a:t>
            </a:r>
          </a:p>
          <a:p>
            <a:pPr lvl="0"/>
            <a:r>
              <a:rPr/>
              <a:t>Experiencias (Business Object)</a:t>
            </a:r>
          </a:p>
          <a:p>
            <a:pPr lvl="0"/>
            <a:r>
              <a:rPr/>
              <a:t>Perfil (Business Object)</a:t>
            </a:r>
          </a:p>
          <a:p>
            <a:pPr lvl="0"/>
            <a:r>
              <a:rPr/>
              <a:t>Personal (Business Object)</a:t>
            </a:r>
          </a:p>
          <a:p>
            <a:pPr lvl="0"/>
            <a:r>
              <a:rPr/>
              <a:t>Título (Business Object)</a:t>
            </a:r>
          </a:p>
          <a:p>
            <a:pPr lvl="0"/>
            <a:r>
              <a:rPr/>
              <a:t>Formación (Business Object)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Introducción</a:t>
            </a:r>
          </a:p>
        </p:txBody>
      </p:sp>
      <p:pic>
        <p:nvPicPr>
          <p:cNvPr descr="contd/docx/02n.a1.hvdoc.png" id="0" name="Picture 1"/>
          <p:cNvPicPr>
            <a:picLocks noGrp="1" noChangeAspect="1"/>
          </p:cNvPicPr>
          <p:nvPr/>
        </p:nvPicPr>
        <p:blipFill>
          <a:blip r:embed="rId2"/>
          <a:stretch>
            <a:fillRect/>
          </a:stretch>
        </p:blipFill>
        <p:spPr bwMode="auto">
          <a:xfrm>
            <a:off x="3390900" y="1193800"/>
            <a:ext cx="23495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1.1a.HV.doc</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Resumen</a:t>
            </a:r>
          </a:p>
        </p:txBody>
      </p:sp>
      <p:sp>
        <p:nvSpPr>
          <p:cNvPr id="3" name="Content Placeholder 2"/>
          <p:cNvSpPr>
            <a:spLocks noGrp="1"/>
          </p:cNvSpPr>
          <p:nvPr>
            <p:ph idx="1"/>
          </p:nvPr>
        </p:nvSpPr>
        <p:spPr/>
        <p:txBody>
          <a:bodyPr/>
          <a:lstStyle/>
          <a:p>
            <a:pPr lvl="0" indent="0" marL="0">
              <a:buNone/>
            </a:pPr>
            <a:r>
              <a:rPr/>
              <a:t>Ing. de Sistemas. Arquitecto TI. Magister en Tecnologías de Información para Negocio (MBIT, Uniandes). Especializado en Arquitectura de Software Empresarial (AES, Javeriana). Certificado Arquitectura de Software IASA CITAF. Certificado TOGAF 9.1 Nivel 1 y 2. Consultor Tecnologías de Información y Transformación Negocio con Tecnología. Consultor en mejoría de procesos de ingeniería. Consultor en industrialización y construcción de software y sistemas de información. Miembro de la Asociación de Arquitectos Empresariales, AEA. Miembro Global IASA, Chapter Colombia. Miembro de ACIS (Asoc. Ing. de Sistemas). Columnista independiente de Tecnología en LatinamericanPost.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Vinculaciones</a:t>
            </a:r>
          </a:p>
        </p:txBody>
      </p:sp>
      <p:sp>
        <p:nvSpPr>
          <p:cNvPr id="3" name="Content Placeholder 2"/>
          <p:cNvSpPr>
            <a:spLocks noGrp="1"/>
          </p:cNvSpPr>
          <p:nvPr>
            <p:ph idx="1"/>
          </p:nvPr>
        </p:nvSpPr>
        <p:spPr/>
        <p:txBody>
          <a:bodyPr/>
          <a:lstStyle/>
          <a:p>
            <a:pPr lvl="0"/>
            <a:r>
              <a:rPr/>
              <a:t>Estefanini, Colombia Consultor de Arquitectura de Software y Tecnología 1 año actual</a:t>
            </a:r>
          </a:p>
          <a:p>
            <a:pPr lvl="0"/>
            <a:r>
              <a:rPr/>
              <a:t>Ministerio del Trabajo Consultor de Tecnología. Proyecto BID MT. Mercado Laboral 2 años Oct 2019 - Dic 2022</a:t>
            </a:r>
          </a:p>
          <a:p>
            <a:pPr lvl="0"/>
            <a:r>
              <a:rPr/>
              <a:t>LatinamericanPost Columnista independiente de tecnología actual actual</a:t>
            </a:r>
          </a:p>
          <a:p>
            <a:pPr lvl="0"/>
            <a:r>
              <a:rPr/>
              <a:t>Asesoftware Arquitecto Fábrica Seguros Bolívar 1 año Sep 2019 - Sep 2020</a:t>
            </a:r>
          </a:p>
          <a:p>
            <a:pPr lvl="0"/>
            <a:r>
              <a:rPr/>
              <a:t>BlazDesigns Propietario y Fundador (CEO) 2 años Dic 2019 - Dic 2021</a:t>
            </a:r>
          </a:p>
          <a:p>
            <a:pPr lvl="0"/>
            <a:r>
              <a:rPr/>
              <a:t>Sistran, Insurtech core Arquitecto SISE 3G 1 año Jul 2018 - Sep 2019</a:t>
            </a:r>
          </a:p>
          <a:p>
            <a:pPr lvl="0"/>
            <a:r>
              <a:rPr/>
              <a:t>Colombia Digital Arquitecto Empresarial 1 año Feb 2017 - Feb 2018</a:t>
            </a:r>
          </a:p>
          <a:p>
            <a:pPr lvl="0"/>
            <a:r>
              <a:rPr/>
              <a:t>Process and Business Management (PBM) Lead Architect 1.3 años Jul 2016 - Dic 2018</a:t>
            </a:r>
          </a:p>
          <a:p>
            <a:pPr lvl="0"/>
            <a:r>
              <a:rPr/>
              <a:t>Persépolis Chief Technology Officer (CTO) 1.5 años Jul 2016 - Abr 2018</a:t>
            </a:r>
          </a:p>
          <a:p>
            <a:pPr lvl="0"/>
            <a:r>
              <a:rPr/>
              <a:t>Heinsohn Business Technology (HBT) Solution Architect 3 años Jul 2013 - Jun 2016</a:t>
            </a:r>
          </a:p>
          <a:p>
            <a:pPr lvl="0"/>
            <a:r>
              <a:rPr/>
              <a:t>Cobiscorp Virtual Bank Specialist 4 años Dic 2011 - May 2013</a:t>
            </a:r>
          </a:p>
          <a:p>
            <a:pPr lvl="0"/>
            <a:r>
              <a:rPr/>
              <a:t>Banco de Finanzas (BDF) Líder de Producto Banca en Línea 6 años Ago 2005 - Jul 2011</a:t>
            </a:r>
          </a:p>
          <a:p>
            <a:pPr lvl="0"/>
            <a:r>
              <a:rPr/>
              <a:t>Macosa Senior Especialist 6 años Ene 2000 - Jul 2006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Experiencias</a:t>
            </a:r>
          </a:p>
        </p:txBody>
      </p:sp>
      <p:sp>
        <p:nvSpPr>
          <p:cNvPr id="3" name="Content Placeholder 2"/>
          <p:cNvSpPr>
            <a:spLocks noGrp="1"/>
          </p:cNvSpPr>
          <p:nvPr>
            <p:ph idx="1"/>
          </p:nvPr>
        </p:nvSpPr>
        <p:spPr/>
        <p:txBody>
          <a:bodyPr/>
          <a:lstStyle/>
          <a:p>
            <a:pPr lvl="0"/>
            <a:r>
              <a:rPr/>
              <a:t>Consultor externo de proyectos de arquitectura, ingeniería y tecnología para Estefanini, Colombia.</a:t>
            </a:r>
          </a:p>
          <a:p>
            <a:pPr lvl="0"/>
            <a:r>
              <a:rPr/>
              <a:t>Contratista para el BID y el Ministerio del Trabajo de Colombia, en el cargo de consultor arquitecto de software para proyectos de diseño e implementación de sistemas de información para el Programa de Fortalecimiento al Empleo y del Mercado Laboral</a:t>
            </a:r>
          </a:p>
          <a:p>
            <a:pPr lvl="0"/>
            <a:r>
              <a:rPr/>
              <a:t>20+ años de experiencia en el campo de TI, tecnologías probadas y nuevas, ingeniería de procesos y de sistemas, proyectos de TI</a:t>
            </a:r>
          </a:p>
          <a:p>
            <a:pPr lvl="0"/>
            <a:r>
              <a:rPr/>
              <a:t>Diseño y construcción de integración de arquitecturas reactivas, asíncronas, orientadas a eventos</a:t>
            </a:r>
          </a:p>
          <a:p>
            <a:pPr lvl="0"/>
            <a:r>
              <a:rPr/>
              <a:t>Diseño e integración de sistemas distribuidos, de apoyo a procesos de negocio, basados en arquitectura de componentes, servicios modulares, microservicios y SOA</a:t>
            </a:r>
          </a:p>
          <a:p>
            <a:pPr lvl="0"/>
            <a:r>
              <a:rPr/>
              <a:t>Experiencia en administración de tecnologías para proyectos de ciudades inteligentes</a:t>
            </a:r>
          </a:p>
          <a:p>
            <a:pPr lvl="0"/>
            <a:r>
              <a:rPr/>
              <a:t>Experiencia en administración de tecnologías para proyectos de gestión documental</a:t>
            </a:r>
          </a:p>
          <a:p>
            <a:pPr lvl="0"/>
            <a:r>
              <a:rPr/>
              <a:t>Conocimiento en manejo de operación de TI con orientación a Servicios de TI (basados en ITIL)</a:t>
            </a:r>
          </a:p>
          <a:p>
            <a:pPr lvl="0"/>
            <a:r>
              <a:rPr/>
              <a:t>Experiencia en Tecnología de Modelos (Model Driven Engineering, MDE) para especificación, diseño y automatización de construcción y mantenimiento de sistemas de información y software</a:t>
            </a:r>
          </a:p>
          <a:p>
            <a:pPr lvl="0"/>
            <a:r>
              <a:rPr/>
              <a:t>Aplicación y selección de métodos y herramientas de ALM (ciclo de vida de aplicaciones de software) con énfasis en diseño</a:t>
            </a:r>
          </a:p>
          <a:p>
            <a:pPr lvl="0"/>
            <a:r>
              <a:rPr/>
              <a:t>Aplicación de principios de arquitectura de software, diseño de sistemas: patrones convencionales y emergentes y teoría de sistemas de información</a:t>
            </a:r>
          </a:p>
          <a:p>
            <a:pPr lvl="0"/>
            <a:r>
              <a:rPr/>
              <a:t>Experiencia en métodos de estimación de proyectos de tecnología, software, costos, calidad, relación con la Arquitectura de Software y de Negocio</a:t>
            </a:r>
          </a:p>
          <a:p>
            <a:pPr lvl="0"/>
            <a:r>
              <a:rPr/>
              <a:t>Experiencia en implementación de Sistemas de Información en combinación de Agilismo y gerencia de proyectos, PMI (Project Management Institute)</a:t>
            </a:r>
          </a:p>
          <a:p>
            <a:pPr lvl="0"/>
            <a:r>
              <a:rPr/>
              <a:t>Trayectoria en manejo y mejora del rendimiento de equipos de Ingeniería bajo métodos de industrialización y automatización para la construcción de software</a:t>
            </a:r>
          </a:p>
          <a:p>
            <a:pPr lvl="0"/>
            <a:r>
              <a:rPr/>
              <a:t>Especialista en soluciones de negocio distribuidas y orientadas a sistemas de misión crítica como banca en línea, canales electrónicos, y automatización de procesos</a:t>
            </a:r>
          </a:p>
          <a:p>
            <a:pPr lvl="0"/>
            <a:r>
              <a:rPr/>
              <a:t>Aplicación de métodos para generación y gestión de cambios tecnológicos de alto-impacto para la empresa</a:t>
            </a:r>
          </a:p>
          <a:p>
            <a:pPr lvl="0"/>
            <a:r>
              <a:rPr/>
              <a:t>Conocimiento y aplicación de lenguajes específicos de dominio (DSL) para acelerar la comunicación y la producción de artefactos para las áreas de negocio, interesados, administradores, arquitectos y otros ingenieros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Perfil</a:t>
            </a:r>
          </a:p>
        </p:txBody>
      </p:sp>
      <p:sp>
        <p:nvSpPr>
          <p:cNvPr id="3" name="Content Placeholder 2"/>
          <p:cNvSpPr>
            <a:spLocks noGrp="1"/>
          </p:cNvSpPr>
          <p:nvPr>
            <p:ph idx="1"/>
          </p:nvPr>
        </p:nvSpPr>
        <p:spPr/>
        <p:txBody>
          <a:bodyPr/>
          <a:lstStyle/>
          <a:p>
            <a:pPr lvl="0" indent="0" marL="0">
              <a:buNone/>
            </a:pPr>
            <a:r>
              <a:rPr/>
              <a:t>En los más de 20 de mi trayecto de la ingeniería de sistemas he aplicado los procesos de la ingeniería y tecnologías para abordar retos de clientes de distintos sectores, público, privado, bancario, financiero, seguros, fábricas de software, emprendimientos, entre otros. He estudiado los procesos y los ciclos de la ingeniería de software, he puesto en marcha tecnologías y paradigmas de desarrollo y de arquitectura. Conozco el agilismo y el desarrollo continuo, práctica a la que confiero confianza como transformadora extendida a la creación de productos y negocios. He aprendido de la gestión del portafolio de aplicaciones (Arquitectura Empresarial), y de la Dirección de TI. Los posgrados, la Academia, los colegas ayudaron, y mucho; igual las áreas y actividades en las que he trabajado, como el diseño y gestión de servicios TI, Gobierno TI, planeación de TI, creación de oficinas de arquitectura, analítica de datos, arquitectura de información, integración de aplicaciones de empresas, análisis de los procesos de negocio, y una de mis preferidas, la ingeniería de modelos y la automatización del software, ahora impulsada la inteligencia artificial. Lo anterior hace que me oriente a la colaboración: una arquitectura no se hace en aislamiento. La comunicación y la colaboración son preponderante en la relación con las unidades de negocio, gerentes de proyectos, operación, jefes de infraestructura, dueños de procesos, productos, expertos de negocio, líderes funcionales, y por supuesto, con mis colegas ingenieros. La tecnología, la ingeniería y la arquitectura son todas una pasión, y mi trabajo. Procuro posicionarlas y tender diálogos con otras disciplinas, como la economía y los negocios. Sostengo que el software, distinto a otras construcciones, es moldeable, incremental, de naturaleza cambiante. Sé también que hay que conjugar los intereses con los resultados, incluso por fuera de los métodos formales, con el fin de entregar logros a beneficiarios, interesados, dueños de negocio, interventores, auditores; lo mismo a colegas, con quienes disfruto argumentar. Por último, la escritura se ha convertido en un ejercicio del que disfruto y, que no debe ser sorpresa, complementa a la perfección mi trabajo: la documentación técnica. Desde el 2018 escribo en sitios de opinión y soy columnista independiente de tecnología en LatinamericanPost.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Personal</a:t>
            </a:r>
          </a:p>
        </p:txBody>
      </p:sp>
      <p:sp>
        <p:nvSpPr>
          <p:cNvPr id="3" name="Content Placeholder 2"/>
          <p:cNvSpPr>
            <a:spLocks noGrp="1"/>
          </p:cNvSpPr>
          <p:nvPr>
            <p:ph idx="1"/>
          </p:nvPr>
        </p:nvSpPr>
        <p:spPr/>
        <p:txBody>
          <a:bodyPr/>
          <a:lstStyle/>
          <a:p>
            <a:pPr lvl="0" indent="0" marL="0">
              <a:buNone/>
            </a:pPr>
            <a:r>
              <a:rPr/>
              <a:t>Bogotá DC. Colombia</a:t>
            </a:r>
            <a:br/>
            <a:r>
              <a:rPr/>
              <a:t>K6 # 48A 27</a:t>
            </a:r>
            <a:br/>
            <a:r>
              <a:rPr/>
              <a:t>Chapinero Alto</a:t>
            </a:r>
            <a:br/>
            <a:r>
              <a:rPr b="1"/>
              <a:t>T</a:t>
            </a:r>
            <a:r>
              <a:rPr/>
              <a:t>: 300 2818189</a:t>
            </a:r>
            <a:br/>
            <a:r>
              <a:rPr/>
              <a:t>hwong23@yahoo.com</a:t>
            </a:r>
            <a:br/>
            <a:r>
              <a:rPr/>
              <a:t>www.blazdesigns.com</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Título</a:t>
            </a:r>
          </a:p>
        </p:txBody>
      </p:sp>
      <p:sp>
        <p:nvSpPr>
          <p:cNvPr id="3" name="Content Placeholder 2"/>
          <p:cNvSpPr>
            <a:spLocks noGrp="1"/>
          </p:cNvSpPr>
          <p:nvPr>
            <p:ph idx="1"/>
          </p:nvPr>
        </p:nvSpPr>
        <p:spPr/>
        <p:txBody>
          <a:bodyPr/>
          <a:lstStyle/>
          <a:p>
            <a:pPr lvl="0" indent="0" marL="0">
              <a:buNone/>
            </a:pPr>
            <a:r>
              <a:rPr/>
              <a:t>Magister Ingeniería TI. Especializado en Arquitectura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2024-07-15T00:12:42Z</dcterms:created>
  <dcterms:modified xsi:type="dcterms:W3CDTF">2024-07-15T00:12:42Z</dcterms:modified>
</cp:coreProperties>
</file>

<file path=docProps/custom.xml><?xml version="1.0" encoding="utf-8"?>
<Properties xmlns="http://schemas.openxmlformats.org/officeDocument/2006/custom-properties" xmlns:vt="http://schemas.openxmlformats.org/officeDocument/2006/docPropsVTypes"/>
</file>