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307" r:id="rId2"/>
    <p:sldId id="550" r:id="rId3"/>
    <p:sldId id="567" r:id="rId4"/>
    <p:sldId id="568" r:id="rId5"/>
    <p:sldId id="580" r:id="rId6"/>
    <p:sldId id="581" r:id="rId7"/>
    <p:sldId id="569" r:id="rId8"/>
    <p:sldId id="572" r:id="rId9"/>
    <p:sldId id="577" r:id="rId10"/>
    <p:sldId id="576" r:id="rId11"/>
    <p:sldId id="575" r:id="rId12"/>
    <p:sldId id="573" r:id="rId13"/>
    <p:sldId id="574" r:id="rId14"/>
    <p:sldId id="578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EC8A62"/>
    <a:srgbClr val="C3EBD4"/>
    <a:srgbClr val="89ADB0"/>
    <a:srgbClr val="A39CC0"/>
    <a:srgbClr val="6C4C13"/>
    <a:srgbClr val="702A40"/>
    <a:srgbClr val="3A3375"/>
    <a:srgbClr val="653E66"/>
    <a:srgbClr val="3A3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02"/>
    <p:restoredTop sz="94694"/>
  </p:normalViewPr>
  <p:slideViewPr>
    <p:cSldViewPr snapToGrid="0" snapToObjects="1">
      <p:cViewPr varScale="1">
        <p:scale>
          <a:sx n="101" d="100"/>
          <a:sy n="101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026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423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920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272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86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058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385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8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891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678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11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C58F8-F9D5-A14E-83EB-74B7DD907103}" type="datetimeFigureOut">
              <a:rPr kumimoji="1" lang="ko-KR" altLang="en-US" smtClean="0"/>
              <a:t>2021-05-18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144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github.com/kumakuma3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3A0CEA1-1BF7-4D4D-9C48-586B9B1A5A91}"/>
              </a:ext>
            </a:extLst>
          </p:cNvPr>
          <p:cNvSpPr/>
          <p:nvPr/>
        </p:nvSpPr>
        <p:spPr>
          <a:xfrm>
            <a:off x="235570" y="265813"/>
            <a:ext cx="9670430" cy="6361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10" name="대각선 방향의 모서리가 둥근 사각형 14">
            <a:extLst>
              <a:ext uri="{FF2B5EF4-FFF2-40B4-BE49-F238E27FC236}">
                <a16:creationId xmlns:a16="http://schemas.microsoft.com/office/drawing/2014/main" id="{D1C26B7F-EE78-4130-9516-6D9408C003C4}"/>
              </a:ext>
            </a:extLst>
          </p:cNvPr>
          <p:cNvSpPr/>
          <p:nvPr/>
        </p:nvSpPr>
        <p:spPr>
          <a:xfrm>
            <a:off x="6628620" y="4122682"/>
            <a:ext cx="2210164" cy="1546597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B6F80A-6DC8-814B-A264-A6A5E59695BE}"/>
              </a:ext>
            </a:extLst>
          </p:cNvPr>
          <p:cNvSpPr/>
          <p:nvPr/>
        </p:nvSpPr>
        <p:spPr>
          <a:xfrm>
            <a:off x="1182441" y="2298821"/>
            <a:ext cx="2698031" cy="109873"/>
          </a:xfrm>
          <a:prstGeom prst="rect">
            <a:avLst/>
          </a:prstGeom>
          <a:solidFill>
            <a:srgbClr val="EC8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AB326-281E-AF4A-BBED-7D47512632B9}"/>
              </a:ext>
            </a:extLst>
          </p:cNvPr>
          <p:cNvSpPr txBox="1"/>
          <p:nvPr/>
        </p:nvSpPr>
        <p:spPr>
          <a:xfrm>
            <a:off x="1182441" y="1783523"/>
            <a:ext cx="2733184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575" dirty="0">
                <a:latin typeface="KoreanYNMYTL" panose="02020600000000000000" pitchFamily="18" charset="-127"/>
                <a:ea typeface="KoreanYNMYTL" panose="02020600000000000000" pitchFamily="18" charset="-127"/>
              </a:rPr>
              <a:t>PORTFOLIO</a:t>
            </a:r>
            <a:endParaRPr kumimoji="1" lang="ko-KR" altLang="en-US" sz="3575" dirty="0">
              <a:latin typeface="KoreanYNMYTL" panose="02020600000000000000" pitchFamily="18" charset="-127"/>
              <a:ea typeface="KoreanYNMYTL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1CAE1-9264-3742-95EB-8AD113FAE1A0}"/>
              </a:ext>
            </a:extLst>
          </p:cNvPr>
          <p:cNvSpPr txBox="1"/>
          <p:nvPr/>
        </p:nvSpPr>
        <p:spPr>
          <a:xfrm>
            <a:off x="1380071" y="2408694"/>
            <a:ext cx="18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2021 00 </a:t>
            </a:r>
            <a:r>
              <a:rPr kumimoji="1" lang="ko-KR" altLang="en-US" sz="12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지원자 </a:t>
            </a:r>
            <a:r>
              <a:rPr kumimoji="1" lang="ko-KR" altLang="en-US" sz="1400" b="1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홍길동</a:t>
            </a:r>
            <a:endParaRPr kumimoji="1" lang="ko-KR" altLang="en-US" sz="1200" b="1" dirty="0">
              <a:latin typeface="Arita-dotum(OTF) Medium" panose="02020603020101020101" pitchFamily="18" charset="-127"/>
              <a:ea typeface="Arita-dotum(OTF) Medium" panose="02020603020101020101" pitchFamily="18" charset="-127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6A20D97-0603-2E49-ACE0-69C21E2CFC9B}"/>
              </a:ext>
            </a:extLst>
          </p:cNvPr>
          <p:cNvCxnSpPr>
            <a:cxnSpLocks/>
          </p:cNvCxnSpPr>
          <p:nvPr/>
        </p:nvCxnSpPr>
        <p:spPr>
          <a:xfrm>
            <a:off x="6487732" y="2986893"/>
            <a:ext cx="0" cy="27694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1438EE-0723-F847-A6AB-BAC57423D7B6}"/>
              </a:ext>
            </a:extLst>
          </p:cNvPr>
          <p:cNvSpPr txBox="1"/>
          <p:nvPr/>
        </p:nvSpPr>
        <p:spPr>
          <a:xfrm>
            <a:off x="6689987" y="4244603"/>
            <a:ext cx="20874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01. </a:t>
            </a:r>
            <a:r>
              <a:rPr kumimoji="1" lang="ko-KR" altLang="en-US" sz="1400" dirty="0">
                <a:latin typeface="+mn-ea"/>
              </a:rPr>
              <a:t>인적사항</a:t>
            </a:r>
            <a:endParaRPr kumimoji="1"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02. </a:t>
            </a:r>
            <a:r>
              <a:rPr kumimoji="1" lang="ko-KR" altLang="en-US" sz="1400" dirty="0">
                <a:latin typeface="+mn-ea"/>
              </a:rPr>
              <a:t>이수 과목</a:t>
            </a:r>
            <a:endParaRPr kumimoji="1"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03</a:t>
            </a:r>
            <a:r>
              <a:rPr kumimoji="1" lang="en-US" altLang="ko-KR" sz="1400">
                <a:latin typeface="+mn-ea"/>
              </a:rPr>
              <a:t>. </a:t>
            </a:r>
            <a:r>
              <a:rPr kumimoji="1" lang="ko-KR" altLang="en-US" sz="1400" smtClean="0">
                <a:latin typeface="+mn-ea"/>
              </a:rPr>
              <a:t>수행 </a:t>
            </a:r>
            <a:r>
              <a:rPr kumimoji="1" lang="en-US" altLang="ko-KR" sz="1400" smtClean="0">
                <a:latin typeface="+mn-ea"/>
              </a:rPr>
              <a:t>PROJECTS</a:t>
            </a:r>
            <a:endParaRPr kumimoji="1"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n-ea"/>
              </a:rPr>
              <a:t>04</a:t>
            </a:r>
            <a:r>
              <a:rPr kumimoji="1" lang="en-US" altLang="ko-KR" sz="1400">
                <a:latin typeface="+mn-ea"/>
              </a:rPr>
              <a:t>. </a:t>
            </a:r>
            <a:r>
              <a:rPr kumimoji="1" lang="ko-KR" altLang="en-US" sz="1400" smtClean="0">
                <a:latin typeface="+mn-ea"/>
              </a:rPr>
              <a:t>대표 프로젝트 상세</a:t>
            </a:r>
            <a:endParaRPr kumimoji="1"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9172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smtClean="0">
                  <a:latin typeface="+mn-ea"/>
                </a:rPr>
                <a:t>아키텍쳐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58" y="2510648"/>
            <a:ext cx="5235394" cy="35359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942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smtClean="0">
                  <a:latin typeface="+mn-ea"/>
                </a:rPr>
                <a:t>클래스 다이어그램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785" y="2279554"/>
            <a:ext cx="6878448" cy="38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49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smtClean="0">
                  <a:latin typeface="+mn-ea"/>
                </a:rPr>
                <a:t>시퀀스 다이어그램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46" y="2428952"/>
            <a:ext cx="6333333" cy="3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09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smtClean="0">
                  <a:latin typeface="+mn-ea"/>
                </a:rPr>
                <a:t>DB </a:t>
              </a:r>
              <a:r>
                <a:rPr kumimoji="1" lang="ko-KR" altLang="en-US" sz="1400" b="1" smtClean="0">
                  <a:latin typeface="+mn-ea"/>
                </a:rPr>
                <a:t>설계서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11" y="2353616"/>
            <a:ext cx="8680518" cy="40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5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smtClean="0">
                  <a:latin typeface="+mn-ea"/>
                </a:rPr>
                <a:t>테스트 문서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75" y="1879263"/>
            <a:ext cx="5113159" cy="465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5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35570" y="265813"/>
            <a:ext cx="9670430" cy="6361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3D478C5-CCF6-44F7-A542-6289E638DB2E}"/>
              </a:ext>
            </a:extLst>
          </p:cNvPr>
          <p:cNvGrpSpPr/>
          <p:nvPr/>
        </p:nvGrpSpPr>
        <p:grpSpPr>
          <a:xfrm>
            <a:off x="351449" y="452819"/>
            <a:ext cx="2836739" cy="665459"/>
            <a:chOff x="351449" y="452819"/>
            <a:chExt cx="2836739" cy="6654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2A80A1-4A14-CF41-AF3A-15347EA9E51C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E86737-F2D1-0649-AE34-129E3A926E09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34D46C-4A8C-5641-B077-DEFADAD4EEBF}"/>
                </a:ext>
              </a:extLst>
            </p:cNvPr>
            <p:cNvSpPr txBox="1"/>
            <p:nvPr/>
          </p:nvSpPr>
          <p:spPr>
            <a:xfrm>
              <a:off x="1881749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9F4F5-B0EA-FA40-822C-13C8801D49AB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9BE264D-0869-5E4C-9150-9E9A806B5851}"/>
              </a:ext>
            </a:extLst>
          </p:cNvPr>
          <p:cNvSpPr txBox="1"/>
          <p:nvPr/>
        </p:nvSpPr>
        <p:spPr>
          <a:xfrm>
            <a:off x="1611486" y="2002488"/>
            <a:ext cx="2225468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</a:rPr>
              <a:t>홍길동 </a:t>
            </a:r>
            <a:r>
              <a:rPr lang="en-US" altLang="ko-KR" sz="1000" dirty="0">
                <a:latin typeface="+mn-ea"/>
              </a:rPr>
              <a:t>   Gil-Dong Hong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1997.07.05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Univ. 2016.xx ~ 20xx.xx (</a:t>
            </a:r>
            <a:r>
              <a:rPr lang="ko-KR" altLang="en-US" sz="1000" dirty="0">
                <a:latin typeface="+mn-ea"/>
              </a:rPr>
              <a:t>졸업</a:t>
            </a:r>
            <a:r>
              <a:rPr lang="en-US" altLang="ko-KR" sz="1000" dirty="0">
                <a:latin typeface="+mn-ea"/>
              </a:rPr>
              <a:t>)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C74F60-D49C-A948-A65F-FA857D21B798}"/>
              </a:ext>
            </a:extLst>
          </p:cNvPr>
          <p:cNvSpPr txBox="1"/>
          <p:nvPr/>
        </p:nvSpPr>
        <p:spPr>
          <a:xfrm>
            <a:off x="866513" y="2009810"/>
            <a:ext cx="874292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이름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생년월일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학력정보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C3165B-8F13-6D49-BD71-6AD7537CDB12}"/>
              </a:ext>
            </a:extLst>
          </p:cNvPr>
          <p:cNvSpPr txBox="1"/>
          <p:nvPr/>
        </p:nvSpPr>
        <p:spPr>
          <a:xfrm>
            <a:off x="866513" y="3191857"/>
            <a:ext cx="874292" cy="945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전화번호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이메일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GitHub</a:t>
            </a: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7FB6DC-2118-A146-B050-631230547F78}"/>
              </a:ext>
            </a:extLst>
          </p:cNvPr>
          <p:cNvSpPr txBox="1"/>
          <p:nvPr/>
        </p:nvSpPr>
        <p:spPr>
          <a:xfrm>
            <a:off x="1567515" y="3181856"/>
            <a:ext cx="1944422" cy="76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82+ 010.xxxx.xxxx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xxxxx@naver.com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hlinkClick r:id="rId2"/>
              </a:rPr>
              <a:t>https://github.com/</a:t>
            </a:r>
            <a:r>
              <a:rPr lang="en-US" altLang="ko-KR" sz="1000" dirty="0">
                <a:latin typeface="+mn-ea"/>
              </a:rPr>
              <a:t>xxxxxx</a:t>
            </a:r>
          </a:p>
        </p:txBody>
      </p:sp>
      <p:cxnSp>
        <p:nvCxnSpPr>
          <p:cNvPr id="35" name="직선 연결선 14">
            <a:extLst>
              <a:ext uri="{FF2B5EF4-FFF2-40B4-BE49-F238E27FC236}">
                <a16:creationId xmlns:a16="http://schemas.microsoft.com/office/drawing/2014/main" id="{25A0FD3C-B1B1-5643-A166-D1770CDCF885}"/>
              </a:ext>
            </a:extLst>
          </p:cNvPr>
          <p:cNvCxnSpPr>
            <a:cxnSpLocks/>
          </p:cNvCxnSpPr>
          <p:nvPr/>
        </p:nvCxnSpPr>
        <p:spPr>
          <a:xfrm>
            <a:off x="936325" y="1905670"/>
            <a:ext cx="87429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EEF2267-E146-B642-8B3C-65C8B2EA3107}"/>
              </a:ext>
            </a:extLst>
          </p:cNvPr>
          <p:cNvSpPr txBox="1"/>
          <p:nvPr/>
        </p:nvSpPr>
        <p:spPr>
          <a:xfrm>
            <a:off x="904034" y="1626786"/>
            <a:ext cx="209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PROFILE</a:t>
            </a:r>
            <a:endParaRPr lang="en-US" altLang="ko-KR" b="1" dirty="0">
              <a:solidFill>
                <a:srgbClr val="EC8A62"/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cxnSp>
        <p:nvCxnSpPr>
          <p:cNvPr id="37" name="직선 연결선 14">
            <a:extLst>
              <a:ext uri="{FF2B5EF4-FFF2-40B4-BE49-F238E27FC236}">
                <a16:creationId xmlns:a16="http://schemas.microsoft.com/office/drawing/2014/main" id="{D721A74E-F58E-CD44-98D4-AA4E01F03C92}"/>
              </a:ext>
            </a:extLst>
          </p:cNvPr>
          <p:cNvCxnSpPr>
            <a:cxnSpLocks/>
          </p:cNvCxnSpPr>
          <p:nvPr/>
        </p:nvCxnSpPr>
        <p:spPr>
          <a:xfrm>
            <a:off x="916791" y="3121260"/>
            <a:ext cx="87429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5F76836-CD86-874A-B5A5-A8758E5488EE}"/>
              </a:ext>
            </a:extLst>
          </p:cNvPr>
          <p:cNvSpPr txBox="1"/>
          <p:nvPr/>
        </p:nvSpPr>
        <p:spPr>
          <a:xfrm>
            <a:off x="854346" y="2821258"/>
            <a:ext cx="209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CONTACTS</a:t>
            </a:r>
            <a:endParaRPr lang="en-US" altLang="ko-KR" b="1" dirty="0">
              <a:solidFill>
                <a:srgbClr val="EC8A62"/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83375" y="1545504"/>
            <a:ext cx="2728304" cy="2592061"/>
            <a:chOff x="6215398" y="2382611"/>
            <a:chExt cx="2728304" cy="2592061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EEF91FE-7A5C-4BF8-AED7-D8E796C27D77}"/>
                </a:ext>
              </a:extLst>
            </p:cNvPr>
            <p:cNvSpPr/>
            <p:nvPr/>
          </p:nvSpPr>
          <p:spPr>
            <a:xfrm>
              <a:off x="6434356" y="2449654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6578557" y="2382611"/>
              <a:ext cx="12822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SKILL</a:t>
              </a:r>
              <a:endPara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2" name="대각선 방향의 모서리가 둥근 사각형 24">
              <a:extLst>
                <a:ext uri="{FF2B5EF4-FFF2-40B4-BE49-F238E27FC236}">
                  <a16:creationId xmlns:a16="http://schemas.microsoft.com/office/drawing/2014/main" id="{92B62CB1-CAB6-49B5-ABBC-004ECAE53C11}"/>
                </a:ext>
              </a:extLst>
            </p:cNvPr>
            <p:cNvSpPr/>
            <p:nvPr/>
          </p:nvSpPr>
          <p:spPr>
            <a:xfrm>
              <a:off x="6434355" y="2665847"/>
              <a:ext cx="2509347" cy="2308825"/>
            </a:xfrm>
            <a:prstGeom prst="round2Diag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pic>
          <p:nvPicPr>
            <p:cNvPr id="1026" name="Picture 2" descr="c에 대한 이미지 검색결과">
              <a:extLst>
                <a:ext uri="{FF2B5EF4-FFF2-40B4-BE49-F238E27FC236}">
                  <a16:creationId xmlns:a16="http://schemas.microsoft.com/office/drawing/2014/main" id="{04A7E5AE-66AE-4FDB-9C15-78BA13FF09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6149" y="2777041"/>
              <a:ext cx="466036" cy="523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관련 이미지">
              <a:extLst>
                <a:ext uri="{FF2B5EF4-FFF2-40B4-BE49-F238E27FC236}">
                  <a16:creationId xmlns:a16="http://schemas.microsoft.com/office/drawing/2014/main" id="{B774068A-C825-4E41-849C-8460B17F03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9385" y="2674401"/>
              <a:ext cx="755135" cy="755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Java에 대한 이미지 검색결과">
              <a:extLst>
                <a:ext uri="{FF2B5EF4-FFF2-40B4-BE49-F238E27FC236}">
                  <a16:creationId xmlns:a16="http://schemas.microsoft.com/office/drawing/2014/main" id="{2C536C25-A137-47C7-82FE-AF2E81819B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0238" y="2686573"/>
              <a:ext cx="352979" cy="645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0" descr="python iconì ëí ì´ë¯¸ì§ ê²ìê²°ê³¼">
              <a:extLst>
                <a:ext uri="{FF2B5EF4-FFF2-40B4-BE49-F238E27FC236}">
                  <a16:creationId xmlns:a16="http://schemas.microsoft.com/office/drawing/2014/main" id="{9FE9647C-ECA5-4745-B926-634CB29232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398" y="3498877"/>
              <a:ext cx="1127538" cy="563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jsp logoì ëí ì´ë¯¸ì§ ê²ìê²°ê³¼">
              <a:extLst>
                <a:ext uri="{FF2B5EF4-FFF2-40B4-BE49-F238E27FC236}">
                  <a16:creationId xmlns:a16="http://schemas.microsoft.com/office/drawing/2014/main" id="{D100D8DD-155A-4693-8279-98B079343D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5417" y="3464129"/>
              <a:ext cx="501466" cy="520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4" descr="firebase ë¡ê³ ì ëí ì´ë¯¸ì§ ê²ìê²°ê³¼">
              <a:extLst>
                <a:ext uri="{FF2B5EF4-FFF2-40B4-BE49-F238E27FC236}">
                  <a16:creationId xmlns:a16="http://schemas.microsoft.com/office/drawing/2014/main" id="{A9D3A262-E90B-49C2-9D14-0B8DA2F959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7094" y="3379115"/>
              <a:ext cx="675038" cy="675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4" descr="androidì ëí ì´ë¯¸ì§ ê²ìê²°ê³¼">
              <a:extLst>
                <a:ext uri="{FF2B5EF4-FFF2-40B4-BE49-F238E27FC236}">
                  <a16:creationId xmlns:a16="http://schemas.microsoft.com/office/drawing/2014/main" id="{7F231EB5-E623-4BFD-B3F1-EAF9796428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5662" y="4180438"/>
              <a:ext cx="561863" cy="659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Amazon.com: Oracle DB 11g Errors Guide: Appstore for Android">
              <a:extLst>
                <a:ext uri="{FF2B5EF4-FFF2-40B4-BE49-F238E27FC236}">
                  <a16:creationId xmlns:a16="http://schemas.microsoft.com/office/drawing/2014/main" id="{51BB1391-4DCD-4864-80DD-C34881573B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1533" y="4132405"/>
              <a:ext cx="751114" cy="751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Spring | Home">
              <a:extLst>
                <a:ext uri="{FF2B5EF4-FFF2-40B4-BE49-F238E27FC236}">
                  <a16:creationId xmlns:a16="http://schemas.microsoft.com/office/drawing/2014/main" id="{E1317485-11B9-43E3-8236-07606CD8BA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4675" y="4285433"/>
              <a:ext cx="904107" cy="45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15FCF10-2B62-4230-A75D-3C5F43E9A473}"/>
              </a:ext>
            </a:extLst>
          </p:cNvPr>
          <p:cNvSpPr txBox="1"/>
          <p:nvPr/>
        </p:nvSpPr>
        <p:spPr>
          <a:xfrm>
            <a:off x="5602332" y="4793086"/>
            <a:ext cx="19575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2017 : </a:t>
            </a:r>
            <a:r>
              <a:rPr kumimoji="1"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임베디드 공모전 장려상</a:t>
            </a:r>
            <a:endParaRPr kumimoji="1" lang="en-US" altLang="ko-KR" sz="100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kumimoji="1"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2018 </a:t>
            </a:r>
            <a:r>
              <a:rPr kumimoji="1"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kumimoji="1"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강원도 창업대회 동상</a:t>
            </a:r>
            <a:endParaRPr kumimoji="1" lang="ko-KR" altLang="en-US" sz="10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F4D7F6-4493-4FFE-8B5A-EFC9CAE605D7}"/>
              </a:ext>
            </a:extLst>
          </p:cNvPr>
          <p:cNvSpPr txBox="1"/>
          <p:nvPr/>
        </p:nvSpPr>
        <p:spPr>
          <a:xfrm>
            <a:off x="5607501" y="5594026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2019 : OCP</a:t>
            </a:r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602332" y="4539170"/>
            <a:ext cx="1426478" cy="253916"/>
            <a:chOff x="4941844" y="1601591"/>
            <a:chExt cx="1426478" cy="253916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0EEF91FE-7A5C-4BF8-AED7-D8E796C27D77}"/>
                </a:ext>
              </a:extLst>
            </p:cNvPr>
            <p:cNvSpPr/>
            <p:nvPr/>
          </p:nvSpPr>
          <p:spPr>
            <a:xfrm>
              <a:off x="4941844" y="1668634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5086045" y="1601591"/>
              <a:ext cx="12822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수상경력</a:t>
              </a:r>
              <a:endPara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626019" y="5289466"/>
            <a:ext cx="1426478" cy="253916"/>
            <a:chOff x="4941844" y="1601591"/>
            <a:chExt cx="1426478" cy="253916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EEF91FE-7A5C-4BF8-AED7-D8E796C27D77}"/>
                </a:ext>
              </a:extLst>
            </p:cNvPr>
            <p:cNvSpPr/>
            <p:nvPr/>
          </p:nvSpPr>
          <p:spPr>
            <a:xfrm>
              <a:off x="4941844" y="1668634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5086045" y="1601591"/>
              <a:ext cx="12822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자격증</a:t>
              </a:r>
              <a:endPara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9BE264D-0869-5E4C-9150-9E9A806B5851}"/>
              </a:ext>
            </a:extLst>
          </p:cNvPr>
          <p:cNvSpPr txBox="1"/>
          <p:nvPr/>
        </p:nvSpPr>
        <p:spPr>
          <a:xfrm>
            <a:off x="878270" y="4443421"/>
            <a:ext cx="43608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mtClean="0">
                <a:latin typeface="+mn-ea"/>
              </a:rPr>
              <a:t>불가능한 일정의 프로젝트 완료 후 언제나 높은 목표에  도전하고  성공하는 삶을 추구하게 되었습니다</a:t>
            </a:r>
            <a:r>
              <a:rPr lang="en-US" altLang="ko-KR" sz="1000" smtClean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00" smtClean="0">
                <a:latin typeface="+mn-ea"/>
              </a:rPr>
              <a:t>많은 프로젝트 경험을 통해 팀은 하나라는 생각으로 팀의 성공을 위해 힘들더라도 서로 돕고</a:t>
            </a:r>
            <a:r>
              <a:rPr lang="en-US" altLang="ko-KR" sz="1000">
                <a:latin typeface="+mn-ea"/>
              </a:rPr>
              <a:t> </a:t>
            </a:r>
            <a:r>
              <a:rPr lang="ko-KR" altLang="en-US" sz="1000" smtClean="0">
                <a:latin typeface="+mn-ea"/>
              </a:rPr>
              <a:t> 협업해야 함을 알고 실천해가고 있습니다</a:t>
            </a:r>
            <a:r>
              <a:rPr lang="en-US" altLang="ko-KR" sz="100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EF2267-E146-B642-8B3C-65C8B2EA3107}"/>
              </a:ext>
            </a:extLst>
          </p:cNvPr>
          <p:cNvSpPr txBox="1"/>
          <p:nvPr/>
        </p:nvSpPr>
        <p:spPr>
          <a:xfrm>
            <a:off x="860063" y="4084382"/>
            <a:ext cx="209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가치관</a:t>
            </a:r>
            <a:endParaRPr lang="en-US" altLang="ko-KR" b="1" dirty="0">
              <a:solidFill>
                <a:srgbClr val="EC8A62"/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cxnSp>
        <p:nvCxnSpPr>
          <p:cNvPr id="64" name="직선 연결선 14">
            <a:extLst>
              <a:ext uri="{FF2B5EF4-FFF2-40B4-BE49-F238E27FC236}">
                <a16:creationId xmlns:a16="http://schemas.microsoft.com/office/drawing/2014/main" id="{D721A74E-F58E-CD44-98D4-AA4E01F03C92}"/>
              </a:ext>
            </a:extLst>
          </p:cNvPr>
          <p:cNvCxnSpPr>
            <a:cxnSpLocks/>
          </p:cNvCxnSpPr>
          <p:nvPr/>
        </p:nvCxnSpPr>
        <p:spPr>
          <a:xfrm>
            <a:off x="968255" y="4390604"/>
            <a:ext cx="87429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87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35570" y="20407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smtClean="0">
                <a:solidFill>
                  <a:schemeClr val="tx1"/>
                </a:solidFill>
              </a:rPr>
              <a:t>or</a:t>
            </a:r>
            <a:endParaRPr kumimoji="1" lang="ko-KR" altLang="en-US" sz="3000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9841663-FA72-4E7F-A695-3405A3570159}"/>
              </a:ext>
            </a:extLst>
          </p:cNvPr>
          <p:cNvGrpSpPr/>
          <p:nvPr/>
        </p:nvGrpSpPr>
        <p:grpSpPr>
          <a:xfrm>
            <a:off x="986742" y="1741442"/>
            <a:ext cx="1426478" cy="321028"/>
            <a:chOff x="986742" y="1912828"/>
            <a:chExt cx="1426478" cy="32102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EEF91FE-7A5C-4BF8-AED7-D8E796C27D77}"/>
                </a:ext>
              </a:extLst>
            </p:cNvPr>
            <p:cNvSpPr/>
            <p:nvPr/>
          </p:nvSpPr>
          <p:spPr>
            <a:xfrm>
              <a:off x="986742" y="1979871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30943" y="1912828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AI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1010284-B82E-4DC1-8BDF-1A54EFC42958}"/>
                </a:ext>
              </a:extLst>
            </p:cNvPr>
            <p:cNvCxnSpPr/>
            <p:nvPr/>
          </p:nvCxnSpPr>
          <p:spPr>
            <a:xfrm>
              <a:off x="986742" y="2233856"/>
              <a:ext cx="1331179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8A00DCD-1DBF-44C6-96DA-97DD2912D6B1}"/>
              </a:ext>
            </a:extLst>
          </p:cNvPr>
          <p:cNvGrpSpPr/>
          <p:nvPr/>
        </p:nvGrpSpPr>
        <p:grpSpPr>
          <a:xfrm>
            <a:off x="3180476" y="1741442"/>
            <a:ext cx="1426478" cy="321028"/>
            <a:chOff x="3222656" y="1878216"/>
            <a:chExt cx="1426478" cy="32102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0F0F36E-5791-4C2A-B592-4C7BCF6F39AA}"/>
                </a:ext>
              </a:extLst>
            </p:cNvPr>
            <p:cNvSpPr/>
            <p:nvPr/>
          </p:nvSpPr>
          <p:spPr>
            <a:xfrm>
              <a:off x="3222656" y="1945259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251650B-8975-49C2-9EA6-53C6AFBE3B3A}"/>
                </a:ext>
              </a:extLst>
            </p:cNvPr>
            <p:cNvSpPr txBox="1"/>
            <p:nvPr/>
          </p:nvSpPr>
          <p:spPr>
            <a:xfrm>
              <a:off x="3366857" y="1878216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컴퓨터 비전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CB65772-5F9F-429E-B30A-F14DC4A6CB81}"/>
                </a:ext>
              </a:extLst>
            </p:cNvPr>
            <p:cNvCxnSpPr/>
            <p:nvPr/>
          </p:nvCxnSpPr>
          <p:spPr>
            <a:xfrm>
              <a:off x="3222656" y="2199244"/>
              <a:ext cx="1331179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9D1A5C-AC0F-4368-92D5-2FFF758F9E60}"/>
              </a:ext>
            </a:extLst>
          </p:cNvPr>
          <p:cNvGrpSpPr/>
          <p:nvPr/>
        </p:nvGrpSpPr>
        <p:grpSpPr>
          <a:xfrm>
            <a:off x="5294560" y="1741442"/>
            <a:ext cx="1426478" cy="321028"/>
            <a:chOff x="5144826" y="1878117"/>
            <a:chExt cx="1426478" cy="321028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37563C2-D998-4FDA-A6D5-8E1A5B1164BE}"/>
                </a:ext>
              </a:extLst>
            </p:cNvPr>
            <p:cNvSpPr/>
            <p:nvPr/>
          </p:nvSpPr>
          <p:spPr>
            <a:xfrm>
              <a:off x="5144826" y="1945160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EEAD04-8921-4432-A7EC-467A67277D8C}"/>
                </a:ext>
              </a:extLst>
            </p:cNvPr>
            <p:cNvSpPr txBox="1"/>
            <p:nvPr/>
          </p:nvSpPr>
          <p:spPr>
            <a:xfrm>
              <a:off x="5289027" y="1878117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개발언어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03C9559-3C68-4808-A397-E22F8F091C4C}"/>
                </a:ext>
              </a:extLst>
            </p:cNvPr>
            <p:cNvCxnSpPr/>
            <p:nvPr/>
          </p:nvCxnSpPr>
          <p:spPr>
            <a:xfrm>
              <a:off x="5144826" y="2199145"/>
              <a:ext cx="1331179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5C6E34B-52CC-4F97-BEFE-6B9F8A8765B0}"/>
              </a:ext>
            </a:extLst>
          </p:cNvPr>
          <p:cNvGrpSpPr/>
          <p:nvPr/>
        </p:nvGrpSpPr>
        <p:grpSpPr>
          <a:xfrm>
            <a:off x="351449" y="452819"/>
            <a:ext cx="3391719" cy="657764"/>
            <a:chOff x="351449" y="452819"/>
            <a:chExt cx="3391719" cy="65776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F833E8-8F1C-4F2C-B043-2BB1517545A7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C5CF9C5-85C2-443A-B98D-6ADC4C80CE7A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0BBDD8-E932-49A7-8A07-3A6FF75A5CED}"/>
                </a:ext>
              </a:extLst>
            </p:cNvPr>
            <p:cNvSpPr txBox="1"/>
            <p:nvPr/>
          </p:nvSpPr>
          <p:spPr>
            <a:xfrm>
              <a:off x="1881749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506DA1-BBA7-4A2C-B2D5-5C2161698D38}"/>
                </a:ext>
              </a:extLst>
            </p:cNvPr>
            <p:cNvSpPr txBox="1"/>
            <p:nvPr/>
          </p:nvSpPr>
          <p:spPr>
            <a:xfrm>
              <a:off x="2549103" y="864362"/>
              <a:ext cx="11940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교내외활동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/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자격증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9B61C5-F827-45F6-B70F-36AB20D8258A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</a:p>
            <a:p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26415" y="2243076"/>
            <a:ext cx="1286805" cy="698029"/>
            <a:chOff x="1126415" y="2937234"/>
            <a:chExt cx="1286805" cy="69802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26415" y="2937234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머신러닝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28679" y="3154376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딥러닝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30943" y="3358264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선형대수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EE713D6-6A80-4E23-829A-190A9387744C}"/>
              </a:ext>
            </a:extLst>
          </p:cNvPr>
          <p:cNvSpPr txBox="1"/>
          <p:nvPr/>
        </p:nvSpPr>
        <p:spPr>
          <a:xfrm>
            <a:off x="3306329" y="2243076"/>
            <a:ext cx="152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컴퓨터 그래픽스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E713D6-6A80-4E23-829A-190A9387744C}"/>
              </a:ext>
            </a:extLst>
          </p:cNvPr>
          <p:cNvSpPr txBox="1"/>
          <p:nvPr/>
        </p:nvSpPr>
        <p:spPr>
          <a:xfrm>
            <a:off x="3308593" y="2460218"/>
            <a:ext cx="1282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영상처리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5455383" y="2243076"/>
            <a:ext cx="1286805" cy="651862"/>
            <a:chOff x="1126415" y="2937234"/>
            <a:chExt cx="1286805" cy="65186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26415" y="2937234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자바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28679" y="3154376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파이썬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30943" y="3358264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C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91443" y="3996087"/>
            <a:ext cx="7978237" cy="1494459"/>
            <a:chOff x="891443" y="3705654"/>
            <a:chExt cx="7978237" cy="1494459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9841663-FA72-4E7F-A695-3405A3570159}"/>
                </a:ext>
              </a:extLst>
            </p:cNvPr>
            <p:cNvGrpSpPr/>
            <p:nvPr/>
          </p:nvGrpSpPr>
          <p:grpSpPr>
            <a:xfrm>
              <a:off x="891443" y="3722375"/>
              <a:ext cx="1426478" cy="321028"/>
              <a:chOff x="986742" y="1912828"/>
              <a:chExt cx="1426478" cy="321028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0EEF91FE-7A5C-4BF8-AED7-D8E796C27D77}"/>
                  </a:ext>
                </a:extLst>
              </p:cNvPr>
              <p:cNvSpPr/>
              <p:nvPr/>
            </p:nvSpPr>
            <p:spPr>
              <a:xfrm>
                <a:off x="986742" y="1979871"/>
                <a:ext cx="142613" cy="134086"/>
              </a:xfrm>
              <a:prstGeom prst="ellipse">
                <a:avLst/>
              </a:prstGeom>
              <a:solidFill>
                <a:srgbClr val="EC8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30943" y="1912828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1</a:t>
                </a:r>
                <a:r>
                  <a:rPr lang="ko-KR" altLang="en-US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학년</a:t>
                </a:r>
                <a:endParaRPr lang="ko-KR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51010284-B82E-4DC1-8BDF-1A54EFC42958}"/>
                  </a:ext>
                </a:extLst>
              </p:cNvPr>
              <p:cNvCxnSpPr/>
              <p:nvPr/>
            </p:nvCxnSpPr>
            <p:spPr>
              <a:xfrm>
                <a:off x="986742" y="2233856"/>
                <a:ext cx="1331179" cy="0"/>
              </a:xfrm>
              <a:prstGeom prst="line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78A00DCD-1DBF-44C6-96DA-97DD2912D6B1}"/>
                </a:ext>
              </a:extLst>
            </p:cNvPr>
            <p:cNvGrpSpPr/>
            <p:nvPr/>
          </p:nvGrpSpPr>
          <p:grpSpPr>
            <a:xfrm>
              <a:off x="3085177" y="3722375"/>
              <a:ext cx="1426478" cy="321028"/>
              <a:chOff x="3222656" y="1878216"/>
              <a:chExt cx="1426478" cy="321028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B0F0F36E-5791-4C2A-B592-4C7BCF6F39AA}"/>
                  </a:ext>
                </a:extLst>
              </p:cNvPr>
              <p:cNvSpPr/>
              <p:nvPr/>
            </p:nvSpPr>
            <p:spPr>
              <a:xfrm>
                <a:off x="3222656" y="1945259"/>
                <a:ext cx="142613" cy="134086"/>
              </a:xfrm>
              <a:prstGeom prst="ellipse">
                <a:avLst/>
              </a:prstGeom>
              <a:solidFill>
                <a:srgbClr val="EC8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251650B-8975-49C2-9EA6-53C6AFBE3B3A}"/>
                  </a:ext>
                </a:extLst>
              </p:cNvPr>
              <p:cNvSpPr txBox="1"/>
              <p:nvPr/>
            </p:nvSpPr>
            <p:spPr>
              <a:xfrm>
                <a:off x="3366857" y="1878216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2</a:t>
                </a:r>
                <a:r>
                  <a:rPr lang="ko-KR" altLang="en-US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학년</a:t>
                </a:r>
                <a:endParaRPr lang="ko-KR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CCB65772-5F9F-429E-B30A-F14DC4A6CB81}"/>
                  </a:ext>
                </a:extLst>
              </p:cNvPr>
              <p:cNvCxnSpPr/>
              <p:nvPr/>
            </p:nvCxnSpPr>
            <p:spPr>
              <a:xfrm>
                <a:off x="3222656" y="2199244"/>
                <a:ext cx="1331179" cy="0"/>
              </a:xfrm>
              <a:prstGeom prst="line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719D1A5C-AC0F-4368-92D5-2FFF758F9E60}"/>
                </a:ext>
              </a:extLst>
            </p:cNvPr>
            <p:cNvGrpSpPr/>
            <p:nvPr/>
          </p:nvGrpSpPr>
          <p:grpSpPr>
            <a:xfrm>
              <a:off x="5199261" y="3722375"/>
              <a:ext cx="1426478" cy="321028"/>
              <a:chOff x="5144826" y="1878117"/>
              <a:chExt cx="1426478" cy="321028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037563C2-D998-4FDA-A6D5-8E1A5B1164BE}"/>
                  </a:ext>
                </a:extLst>
              </p:cNvPr>
              <p:cNvSpPr/>
              <p:nvPr/>
            </p:nvSpPr>
            <p:spPr>
              <a:xfrm>
                <a:off x="5144826" y="1945160"/>
                <a:ext cx="142613" cy="134086"/>
              </a:xfrm>
              <a:prstGeom prst="ellipse">
                <a:avLst/>
              </a:prstGeom>
              <a:solidFill>
                <a:srgbClr val="EC8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4EEAD04-8921-4432-A7EC-467A67277D8C}"/>
                  </a:ext>
                </a:extLst>
              </p:cNvPr>
              <p:cNvSpPr txBox="1"/>
              <p:nvPr/>
            </p:nvSpPr>
            <p:spPr>
              <a:xfrm>
                <a:off x="5289027" y="1878117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3</a:t>
                </a:r>
                <a:r>
                  <a:rPr lang="ko-KR" altLang="en-US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학년</a:t>
                </a:r>
                <a:endParaRPr lang="ko-KR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203C9559-3C68-4808-A397-E22F8F091C4C}"/>
                  </a:ext>
                </a:extLst>
              </p:cNvPr>
              <p:cNvCxnSpPr/>
              <p:nvPr/>
            </p:nvCxnSpPr>
            <p:spPr>
              <a:xfrm>
                <a:off x="5144826" y="2199145"/>
                <a:ext cx="1331179" cy="0"/>
              </a:xfrm>
              <a:prstGeom prst="line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719D1A5C-AC0F-4368-92D5-2FFF758F9E60}"/>
                </a:ext>
              </a:extLst>
            </p:cNvPr>
            <p:cNvGrpSpPr/>
            <p:nvPr/>
          </p:nvGrpSpPr>
          <p:grpSpPr>
            <a:xfrm>
              <a:off x="7197087" y="3705654"/>
              <a:ext cx="1426478" cy="321028"/>
              <a:chOff x="5144826" y="1878117"/>
              <a:chExt cx="1426478" cy="321028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037563C2-D998-4FDA-A6D5-8E1A5B1164BE}"/>
                  </a:ext>
                </a:extLst>
              </p:cNvPr>
              <p:cNvSpPr/>
              <p:nvPr/>
            </p:nvSpPr>
            <p:spPr>
              <a:xfrm>
                <a:off x="5144826" y="1945160"/>
                <a:ext cx="142613" cy="134086"/>
              </a:xfrm>
              <a:prstGeom prst="ellipse">
                <a:avLst/>
              </a:prstGeom>
              <a:solidFill>
                <a:srgbClr val="EC8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4EEAD04-8921-4432-A7EC-467A67277D8C}"/>
                  </a:ext>
                </a:extLst>
              </p:cNvPr>
              <p:cNvSpPr txBox="1"/>
              <p:nvPr/>
            </p:nvSpPr>
            <p:spPr>
              <a:xfrm>
                <a:off x="5289027" y="1878117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4</a:t>
                </a:r>
                <a:r>
                  <a:rPr lang="ko-KR" altLang="en-US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학년</a:t>
                </a:r>
                <a:endParaRPr lang="ko-KR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203C9559-3C68-4808-A397-E22F8F091C4C}"/>
                  </a:ext>
                </a:extLst>
              </p:cNvPr>
              <p:cNvCxnSpPr/>
              <p:nvPr/>
            </p:nvCxnSpPr>
            <p:spPr>
              <a:xfrm>
                <a:off x="5144826" y="2199145"/>
                <a:ext cx="1331179" cy="0"/>
              </a:xfrm>
              <a:prstGeom prst="line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그룹 98"/>
            <p:cNvGrpSpPr/>
            <p:nvPr/>
          </p:nvGrpSpPr>
          <p:grpSpPr>
            <a:xfrm>
              <a:off x="1031116" y="4305661"/>
              <a:ext cx="1286805" cy="651862"/>
              <a:chOff x="1126415" y="2937234"/>
              <a:chExt cx="1286805" cy="651862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6415" y="2937234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자바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8679" y="3154376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파이썬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30943" y="3358264"/>
                <a:ext cx="128227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C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3156483" y="4305661"/>
              <a:ext cx="1434387" cy="714655"/>
              <a:chOff x="1126415" y="2937234"/>
              <a:chExt cx="1434387" cy="714655"/>
            </a:xfrm>
          </p:grpSpPr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6415" y="2937234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머신러닝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8679" y="3154376"/>
                <a:ext cx="14321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컴퓨터 그래픽스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30943" y="3374890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센서이론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7197087" y="4211641"/>
              <a:ext cx="1672593" cy="714655"/>
              <a:chOff x="1126415" y="2937234"/>
              <a:chExt cx="1672593" cy="714655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6415" y="2937234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캡스톤디자인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8679" y="3154376"/>
                <a:ext cx="16703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딥러닝 프로젝트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30943" y="3374890"/>
                <a:ext cx="15932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소프트웨어 세미나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5379327" y="4300792"/>
              <a:ext cx="1434387" cy="899321"/>
              <a:chOff x="1126415" y="2937234"/>
              <a:chExt cx="1434387" cy="899321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6415" y="2937234"/>
                <a:ext cx="1282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딥러닝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28679" y="3154376"/>
                <a:ext cx="14321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영상처리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EE713D6-6A80-4E23-829A-190A9387744C}"/>
                  </a:ext>
                </a:extLst>
              </p:cNvPr>
              <p:cNvSpPr txBox="1"/>
              <p:nvPr/>
            </p:nvSpPr>
            <p:spPr>
              <a:xfrm>
                <a:off x="1130943" y="3374890"/>
                <a:ext cx="1429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네트워크 구조 설계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848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26551" y="1409613"/>
            <a:ext cx="4508402" cy="4861621"/>
            <a:chOff x="426551" y="1409613"/>
            <a:chExt cx="4508402" cy="486162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B28E24-544C-4B74-8F2C-E7F4BBBAC81A}"/>
                </a:ext>
              </a:extLst>
            </p:cNvPr>
            <p:cNvSpPr txBox="1"/>
            <p:nvPr/>
          </p:nvSpPr>
          <p:spPr>
            <a:xfrm>
              <a:off x="426551" y="1409613"/>
              <a:ext cx="2336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mtClean="0">
                  <a:solidFill>
                    <a:srgbClr val="EC8A62"/>
                  </a:solidFill>
                  <a:latin typeface="+mn-ea"/>
                </a:rPr>
                <a:t>뭐든지 메모 앱</a:t>
              </a:r>
              <a:endParaRPr lang="en-US" altLang="ko-KR" sz="2400" b="1" dirty="0">
                <a:solidFill>
                  <a:srgbClr val="EC8A62"/>
                </a:solidFill>
                <a:latin typeface="+mn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7742B75-B8B9-487E-B3B8-E5FF3049E6A0}"/>
                </a:ext>
              </a:extLst>
            </p:cNvPr>
            <p:cNvCxnSpPr>
              <a:cxnSpLocks/>
            </p:cNvCxnSpPr>
            <p:nvPr/>
          </p:nvCxnSpPr>
          <p:spPr>
            <a:xfrm>
              <a:off x="426551" y="1790947"/>
              <a:ext cx="3969884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A93B81-963B-4091-95FB-B36DA186F55D}"/>
                </a:ext>
              </a:extLst>
            </p:cNvPr>
            <p:cNvSpPr txBox="1"/>
            <p:nvPr/>
          </p:nvSpPr>
          <p:spPr>
            <a:xfrm>
              <a:off x="654507" y="2152711"/>
              <a:ext cx="3405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+mn-ea"/>
                </a:rPr>
                <a:t>글</a:t>
              </a:r>
              <a:r>
                <a:rPr lang="en-US" altLang="ko-KR" sz="1200">
                  <a:latin typeface="+mn-ea"/>
                </a:rPr>
                <a:t>, </a:t>
              </a:r>
              <a:r>
                <a:rPr lang="ko-KR" altLang="en-US" sz="1200">
                  <a:latin typeface="+mn-ea"/>
                </a:rPr>
                <a:t>이미지 </a:t>
              </a:r>
              <a:r>
                <a:rPr lang="en-US" altLang="ko-KR" sz="1200">
                  <a:latin typeface="+mn-ea"/>
                </a:rPr>
                <a:t>+ </a:t>
              </a:r>
              <a:r>
                <a:rPr lang="ko-KR" altLang="en-US" sz="1200">
                  <a:latin typeface="+mn-ea"/>
                </a:rPr>
                <a:t>음성</a:t>
              </a:r>
              <a:r>
                <a:rPr lang="en-US" altLang="ko-KR" sz="1200">
                  <a:latin typeface="+mn-ea"/>
                </a:rPr>
                <a:t>, </a:t>
              </a:r>
              <a:r>
                <a:rPr lang="ko-KR" altLang="en-US" sz="1200">
                  <a:latin typeface="+mn-ea"/>
                </a:rPr>
                <a:t>그리기 메모 가능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smtClean="0">
                  <a:latin typeface="+mn-ea"/>
                </a:rPr>
                <a:t>모든 플랫폼에서 동기화</a:t>
              </a:r>
              <a:endParaRPr lang="en-US" altLang="ko-KR" sz="1200">
                <a:latin typeface="+mn-ea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8640" y="4981544"/>
              <a:ext cx="1508979" cy="503959"/>
              <a:chOff x="6657264" y="2669246"/>
              <a:chExt cx="1508979" cy="503959"/>
            </a:xfrm>
          </p:grpSpPr>
          <p:sp>
            <p:nvSpPr>
              <p:cNvPr id="66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개발기간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52770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6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개월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7F3D77D-B63E-4FDA-B608-4F178AFBACC9}"/>
                </a:ext>
              </a:extLst>
            </p:cNvPr>
            <p:cNvGrpSpPr/>
            <p:nvPr/>
          </p:nvGrpSpPr>
          <p:grpSpPr>
            <a:xfrm>
              <a:off x="555676" y="6017318"/>
              <a:ext cx="1508979" cy="253916"/>
              <a:chOff x="6654694" y="4740005"/>
              <a:chExt cx="1508979" cy="253916"/>
            </a:xfrm>
          </p:grpSpPr>
          <p:sp>
            <p:nvSpPr>
              <p:cNvPr id="149" name="삼각형 45">
                <a:extLst>
                  <a:ext uri="{FF2B5EF4-FFF2-40B4-BE49-F238E27FC236}">
                    <a16:creationId xmlns:a16="http://schemas.microsoft.com/office/drawing/2014/main" id="{079A80A8-5369-461E-B6E4-135C69EE1526}"/>
                  </a:ext>
                </a:extLst>
              </p:cNvPr>
              <p:cNvSpPr/>
              <p:nvPr/>
            </p:nvSpPr>
            <p:spPr>
              <a:xfrm rot="5400000">
                <a:off x="6649703" y="4801555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C68DE23-AD92-4A6A-9490-222E27A3994C}"/>
                  </a:ext>
                </a:extLst>
              </p:cNvPr>
              <p:cNvSpPr txBox="1"/>
              <p:nvPr/>
            </p:nvSpPr>
            <p:spPr>
              <a:xfrm>
                <a:off x="6809664" y="4740005"/>
                <a:ext cx="13540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050" b="1" dirty="0">
                    <a:latin typeface="+mn-ea"/>
                  </a:rPr>
                  <a:t>CODE(</a:t>
                </a:r>
                <a:r>
                  <a:rPr kumimoji="1" lang="en-US" altLang="ko-KR" sz="1050" b="1" dirty="0" err="1">
                    <a:latin typeface="+mn-ea"/>
                  </a:rPr>
                  <a:t>Github</a:t>
                </a:r>
                <a:r>
                  <a:rPr kumimoji="1" lang="en-US" altLang="ko-KR" sz="1050" b="1" dirty="0">
                    <a:latin typeface="+mn-ea"/>
                  </a:rPr>
                  <a:t> URL)</a:t>
                </a:r>
                <a:endParaRPr kumimoji="1" lang="ko-KR" altLang="en-US" sz="1050" b="1" dirty="0">
                  <a:latin typeface="+mn-ea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560997" y="1947439"/>
              <a:ext cx="1508979" cy="307777"/>
              <a:chOff x="625163" y="1929686"/>
              <a:chExt cx="1508979" cy="307777"/>
            </a:xfrm>
          </p:grpSpPr>
          <p:sp>
            <p:nvSpPr>
              <p:cNvPr id="36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20172" y="199123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780133" y="1929686"/>
                <a:ext cx="13540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b="1" smtClean="0">
                    <a:latin typeface="+mn-ea"/>
                  </a:rPr>
                  <a:t>기능</a:t>
                </a:r>
                <a:endParaRPr kumimoji="1" lang="ko-KR" altLang="en-US" sz="1400" b="1" dirty="0">
                  <a:latin typeface="+mn-ea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555676" y="3397645"/>
              <a:ext cx="2992423" cy="825809"/>
              <a:chOff x="602265" y="3549198"/>
              <a:chExt cx="2992423" cy="825809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F8354CD0-4592-469D-AC1E-60C691B7767C}"/>
                  </a:ext>
                </a:extLst>
              </p:cNvPr>
              <p:cNvGrpSpPr/>
              <p:nvPr/>
            </p:nvGrpSpPr>
            <p:grpSpPr>
              <a:xfrm>
                <a:off x="602265" y="3549198"/>
                <a:ext cx="1508979" cy="261610"/>
                <a:chOff x="6657264" y="3368786"/>
                <a:chExt cx="1508979" cy="261610"/>
              </a:xfrm>
            </p:grpSpPr>
            <p:sp>
              <p:nvSpPr>
                <p:cNvPr id="146" name="삼각형 45">
                  <a:extLst>
                    <a:ext uri="{FF2B5EF4-FFF2-40B4-BE49-F238E27FC236}">
                      <a16:creationId xmlns:a16="http://schemas.microsoft.com/office/drawing/2014/main" id="{D4316302-52B8-4D2D-8955-7220CC5E1169}"/>
                    </a:ext>
                  </a:extLst>
                </p:cNvPr>
                <p:cNvSpPr/>
                <p:nvPr/>
              </p:nvSpPr>
              <p:spPr>
                <a:xfrm rot="5400000">
                  <a:off x="6652273" y="3430336"/>
                  <a:ext cx="133104" cy="123122"/>
                </a:xfrm>
                <a:prstGeom prst="triangle">
                  <a:avLst/>
                </a:prstGeom>
                <a:solidFill>
                  <a:srgbClr val="F4BA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463">
                    <a:latin typeface="+mn-ea"/>
                  </a:endParaRP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B579934-064B-4677-90FE-D6A21BBA8A5C}"/>
                    </a:ext>
                  </a:extLst>
                </p:cNvPr>
                <p:cNvSpPr txBox="1"/>
                <p:nvPr/>
              </p:nvSpPr>
              <p:spPr>
                <a:xfrm>
                  <a:off x="6812234" y="3368786"/>
                  <a:ext cx="135400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100" b="1" dirty="0">
                      <a:latin typeface="+mn-ea"/>
                    </a:rPr>
                    <a:t>SKILLS / IDE</a:t>
                  </a:r>
                  <a:endParaRPr kumimoji="1" lang="ko-KR" altLang="en-US" sz="1100" b="1" dirty="0">
                    <a:latin typeface="+mn-ea"/>
                  </a:endParaRPr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>
                <a:off x="838655" y="3882743"/>
                <a:ext cx="2756033" cy="492264"/>
                <a:chOff x="4185022" y="3423332"/>
                <a:chExt cx="3348743" cy="733333"/>
              </a:xfrm>
            </p:grpSpPr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924241" y="3432855"/>
                  <a:ext cx="2609524" cy="723810"/>
                </a:xfrm>
                <a:prstGeom prst="rect">
                  <a:avLst/>
                </a:prstGeom>
              </p:spPr>
            </p:pic>
            <p:pic>
              <p:nvPicPr>
                <p:cNvPr id="42" name="그림 4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85022" y="3423332"/>
                  <a:ext cx="619048" cy="73333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8640" y="5500276"/>
              <a:ext cx="1508979" cy="512592"/>
              <a:chOff x="6657264" y="2669246"/>
              <a:chExt cx="1508979" cy="512592"/>
            </a:xfrm>
          </p:grpSpPr>
          <p:sp>
            <p:nvSpPr>
              <p:cNvPr id="44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참여인원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791284" y="2927922"/>
                <a:ext cx="39305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2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명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8640" y="2850094"/>
              <a:ext cx="3852129" cy="514876"/>
              <a:chOff x="6657264" y="2669246"/>
              <a:chExt cx="3852129" cy="514876"/>
            </a:xfrm>
          </p:grpSpPr>
          <p:sp>
            <p:nvSpPr>
              <p:cNvPr id="48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내가 맡은 분야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28577" y="2930206"/>
                <a:ext cx="368081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백엔드 </a:t>
                </a:r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: MVC 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구조를 사용 메모 내용 서버 저장 기능 구현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3478" y="4359605"/>
              <a:ext cx="4381475" cy="503959"/>
              <a:chOff x="6657264" y="2669246"/>
              <a:chExt cx="4381475" cy="503959"/>
            </a:xfrm>
          </p:grpSpPr>
          <p:sp>
            <p:nvSpPr>
              <p:cNvPr id="52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차별성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423545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JDBC, Firebase 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모두 수용가능한 인터페이스를 이용한 설계 및 구현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4825883" y="1396818"/>
            <a:ext cx="4809606" cy="4936438"/>
            <a:chOff x="4825883" y="1396818"/>
            <a:chExt cx="4809606" cy="4936438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3B28E24-544C-4B74-8F2C-E7F4BBBAC81A}"/>
                </a:ext>
              </a:extLst>
            </p:cNvPr>
            <p:cNvSpPr txBox="1"/>
            <p:nvPr/>
          </p:nvSpPr>
          <p:spPr>
            <a:xfrm>
              <a:off x="4825883" y="1396818"/>
              <a:ext cx="48096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mtClean="0">
                  <a:solidFill>
                    <a:srgbClr val="EC8A62"/>
                  </a:solidFill>
                  <a:latin typeface="+mn-ea"/>
                </a:rPr>
                <a:t>공공데이터 이용 상권분석 시스템</a:t>
              </a:r>
              <a:endParaRPr lang="en-US" altLang="ko-KR" sz="2400" b="1" dirty="0">
                <a:solidFill>
                  <a:srgbClr val="EC8A62"/>
                </a:solidFill>
                <a:latin typeface="+mn-ea"/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7742B75-B8B9-487E-B3B8-E5FF3049E6A0}"/>
                </a:ext>
              </a:extLst>
            </p:cNvPr>
            <p:cNvCxnSpPr>
              <a:cxnSpLocks/>
            </p:cNvCxnSpPr>
            <p:nvPr/>
          </p:nvCxnSpPr>
          <p:spPr>
            <a:xfrm>
              <a:off x="4892386" y="1778152"/>
              <a:ext cx="3969884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5A93B81-963B-4091-95FB-B36DA186F55D}"/>
                </a:ext>
              </a:extLst>
            </p:cNvPr>
            <p:cNvSpPr txBox="1"/>
            <p:nvPr/>
          </p:nvSpPr>
          <p:spPr>
            <a:xfrm>
              <a:off x="5120342" y="2156542"/>
              <a:ext cx="4126148" cy="33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smtClean="0">
                  <a:latin typeface="+mn-ea"/>
                </a:rPr>
                <a:t>실시간 공공데이터를 이용하여</a:t>
              </a:r>
              <a:r>
                <a:rPr lang="en-US" altLang="ko-KR" sz="1200" smtClean="0">
                  <a:latin typeface="+mn-ea"/>
                </a:rPr>
                <a:t>, </a:t>
              </a:r>
              <a:r>
                <a:rPr lang="ko-KR" altLang="en-US" sz="1200" smtClean="0">
                  <a:latin typeface="+mn-ea"/>
                </a:rPr>
                <a:t>상권 분석 및 업종 추천</a:t>
              </a:r>
              <a:endParaRPr lang="en-US" altLang="ko-KR" sz="1200">
                <a:latin typeface="+mn-ea"/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024475" y="5043566"/>
              <a:ext cx="1508979" cy="503959"/>
              <a:chOff x="6657264" y="2669246"/>
              <a:chExt cx="1508979" cy="503959"/>
            </a:xfrm>
          </p:grpSpPr>
          <p:sp>
            <p:nvSpPr>
              <p:cNvPr id="121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개발기간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52770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4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개월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7F3D77D-B63E-4FDA-B608-4F178AFBACC9}"/>
                </a:ext>
              </a:extLst>
            </p:cNvPr>
            <p:cNvGrpSpPr/>
            <p:nvPr/>
          </p:nvGrpSpPr>
          <p:grpSpPr>
            <a:xfrm>
              <a:off x="5021511" y="6079340"/>
              <a:ext cx="1508979" cy="253916"/>
              <a:chOff x="6654694" y="4740005"/>
              <a:chExt cx="1508979" cy="253916"/>
            </a:xfrm>
          </p:grpSpPr>
          <p:sp>
            <p:nvSpPr>
              <p:cNvPr id="119" name="삼각형 45">
                <a:extLst>
                  <a:ext uri="{FF2B5EF4-FFF2-40B4-BE49-F238E27FC236}">
                    <a16:creationId xmlns:a16="http://schemas.microsoft.com/office/drawing/2014/main" id="{079A80A8-5369-461E-B6E4-135C69EE1526}"/>
                  </a:ext>
                </a:extLst>
              </p:cNvPr>
              <p:cNvSpPr/>
              <p:nvPr/>
            </p:nvSpPr>
            <p:spPr>
              <a:xfrm rot="5400000">
                <a:off x="6649703" y="4801555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C68DE23-AD92-4A6A-9490-222E27A3994C}"/>
                  </a:ext>
                </a:extLst>
              </p:cNvPr>
              <p:cNvSpPr txBox="1"/>
              <p:nvPr/>
            </p:nvSpPr>
            <p:spPr>
              <a:xfrm>
                <a:off x="6809664" y="4740005"/>
                <a:ext cx="13540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050" b="1" dirty="0">
                    <a:latin typeface="+mn-ea"/>
                  </a:rPr>
                  <a:t>CODE(</a:t>
                </a:r>
                <a:r>
                  <a:rPr kumimoji="1" lang="en-US" altLang="ko-KR" sz="1050" b="1" dirty="0" err="1">
                    <a:latin typeface="+mn-ea"/>
                  </a:rPr>
                  <a:t>Github</a:t>
                </a:r>
                <a:r>
                  <a:rPr kumimoji="1" lang="en-US" altLang="ko-KR" sz="1050" b="1" dirty="0">
                    <a:latin typeface="+mn-ea"/>
                  </a:rPr>
                  <a:t> URL)</a:t>
                </a:r>
                <a:endParaRPr kumimoji="1" lang="ko-KR" altLang="en-US" sz="1050" b="1" dirty="0">
                  <a:latin typeface="+mn-ea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5026832" y="1934644"/>
              <a:ext cx="1508979" cy="307777"/>
              <a:chOff x="625163" y="1929686"/>
              <a:chExt cx="1508979" cy="307777"/>
            </a:xfrm>
          </p:grpSpPr>
          <p:sp>
            <p:nvSpPr>
              <p:cNvPr id="117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20172" y="199123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780133" y="1929686"/>
                <a:ext cx="13540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b="1" smtClean="0">
                    <a:latin typeface="+mn-ea"/>
                  </a:rPr>
                  <a:t>기능</a:t>
                </a:r>
                <a:endParaRPr kumimoji="1" lang="ko-KR" altLang="en-US" sz="1400" b="1" dirty="0">
                  <a:latin typeface="+mn-ea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021511" y="3384850"/>
              <a:ext cx="2992423" cy="825809"/>
              <a:chOff x="602265" y="3549198"/>
              <a:chExt cx="2992423" cy="825809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F8354CD0-4592-469D-AC1E-60C691B7767C}"/>
                  </a:ext>
                </a:extLst>
              </p:cNvPr>
              <p:cNvGrpSpPr/>
              <p:nvPr/>
            </p:nvGrpSpPr>
            <p:grpSpPr>
              <a:xfrm>
                <a:off x="602265" y="3549198"/>
                <a:ext cx="1508979" cy="261610"/>
                <a:chOff x="6657264" y="3368786"/>
                <a:chExt cx="1508979" cy="261610"/>
              </a:xfrm>
            </p:grpSpPr>
            <p:sp>
              <p:nvSpPr>
                <p:cNvPr id="115" name="삼각형 45">
                  <a:extLst>
                    <a:ext uri="{FF2B5EF4-FFF2-40B4-BE49-F238E27FC236}">
                      <a16:creationId xmlns:a16="http://schemas.microsoft.com/office/drawing/2014/main" id="{D4316302-52B8-4D2D-8955-7220CC5E1169}"/>
                    </a:ext>
                  </a:extLst>
                </p:cNvPr>
                <p:cNvSpPr/>
                <p:nvPr/>
              </p:nvSpPr>
              <p:spPr>
                <a:xfrm rot="5400000">
                  <a:off x="6652273" y="3430336"/>
                  <a:ext cx="133104" cy="123122"/>
                </a:xfrm>
                <a:prstGeom prst="triangle">
                  <a:avLst/>
                </a:prstGeom>
                <a:solidFill>
                  <a:srgbClr val="F4BA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463">
                    <a:latin typeface="+mn-ea"/>
                  </a:endParaRP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CB579934-064B-4677-90FE-D6A21BBA8A5C}"/>
                    </a:ext>
                  </a:extLst>
                </p:cNvPr>
                <p:cNvSpPr txBox="1"/>
                <p:nvPr/>
              </p:nvSpPr>
              <p:spPr>
                <a:xfrm>
                  <a:off x="6812234" y="3368786"/>
                  <a:ext cx="135400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100" b="1" dirty="0">
                      <a:latin typeface="+mn-ea"/>
                    </a:rPr>
                    <a:t>SKILLS / IDE</a:t>
                  </a:r>
                  <a:endParaRPr kumimoji="1" lang="ko-KR" altLang="en-US" sz="1100" b="1" dirty="0">
                    <a:latin typeface="+mn-ea"/>
                  </a:endParaRPr>
                </a:p>
              </p:txBody>
            </p:sp>
          </p:grpSp>
          <p:grpSp>
            <p:nvGrpSpPr>
              <p:cNvPr id="112" name="그룹 111"/>
              <p:cNvGrpSpPr/>
              <p:nvPr/>
            </p:nvGrpSpPr>
            <p:grpSpPr>
              <a:xfrm>
                <a:off x="838655" y="3882743"/>
                <a:ext cx="2756033" cy="492264"/>
                <a:chOff x="4185022" y="3423332"/>
                <a:chExt cx="3348743" cy="733333"/>
              </a:xfrm>
            </p:grpSpPr>
            <p:pic>
              <p:nvPicPr>
                <p:cNvPr id="113" name="그림 11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924241" y="3432855"/>
                  <a:ext cx="2609524" cy="723810"/>
                </a:xfrm>
                <a:prstGeom prst="rect">
                  <a:avLst/>
                </a:prstGeom>
              </p:spPr>
            </p:pic>
            <p:pic>
              <p:nvPicPr>
                <p:cNvPr id="114" name="그림 11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85022" y="3423332"/>
                  <a:ext cx="619048" cy="73333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024475" y="5562298"/>
              <a:ext cx="1508979" cy="512592"/>
              <a:chOff x="6657264" y="2669246"/>
              <a:chExt cx="1508979" cy="512592"/>
            </a:xfrm>
          </p:grpSpPr>
          <p:sp>
            <p:nvSpPr>
              <p:cNvPr id="108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참여인원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791284" y="2927922"/>
                <a:ext cx="39305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3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명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024475" y="2837299"/>
              <a:ext cx="3746331" cy="514876"/>
              <a:chOff x="6657264" y="2669246"/>
              <a:chExt cx="3746331" cy="514876"/>
            </a:xfrm>
          </p:grpSpPr>
          <p:sp>
            <p:nvSpPr>
              <p:cNvPr id="105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내가 맡은 분야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28577" y="2930206"/>
                <a:ext cx="357501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백엔드 </a:t>
                </a:r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: MVC 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구조를 사용</a:t>
                </a:r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결재 및 데이터 처리 및 저장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019313" y="4346810"/>
              <a:ext cx="3495014" cy="665541"/>
              <a:chOff x="6657264" y="2669246"/>
              <a:chExt cx="3495014" cy="665541"/>
            </a:xfrm>
          </p:grpSpPr>
          <p:sp>
            <p:nvSpPr>
              <p:cNvPr id="102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차별성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3348994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쉐어 데이터를 다른 서비스에서 전송 받을수도 있고 </a:t>
                </a:r>
                <a:endParaRPr kumimoji="1" lang="en-US" altLang="ko-KR" sz="105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자체 서비스도 받을수 있는 이중구조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118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26551" y="1409613"/>
            <a:ext cx="4508402" cy="4936438"/>
            <a:chOff x="426551" y="1409613"/>
            <a:chExt cx="4508402" cy="486162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B28E24-544C-4B74-8F2C-E7F4BBBAC81A}"/>
                </a:ext>
              </a:extLst>
            </p:cNvPr>
            <p:cNvSpPr txBox="1"/>
            <p:nvPr/>
          </p:nvSpPr>
          <p:spPr>
            <a:xfrm>
              <a:off x="426551" y="1409613"/>
              <a:ext cx="3087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mtClean="0">
                  <a:solidFill>
                    <a:srgbClr val="EC8A62"/>
                  </a:solidFill>
                  <a:latin typeface="+mn-ea"/>
                </a:rPr>
                <a:t>스마트 메뉴</a:t>
              </a:r>
              <a:endParaRPr lang="en-US" altLang="ko-KR" sz="2400" b="1" dirty="0">
                <a:solidFill>
                  <a:srgbClr val="EC8A62"/>
                </a:solidFill>
                <a:latin typeface="+mn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7742B75-B8B9-487E-B3B8-E5FF3049E6A0}"/>
                </a:ext>
              </a:extLst>
            </p:cNvPr>
            <p:cNvCxnSpPr>
              <a:cxnSpLocks/>
            </p:cNvCxnSpPr>
            <p:nvPr/>
          </p:nvCxnSpPr>
          <p:spPr>
            <a:xfrm>
              <a:off x="426551" y="1790947"/>
              <a:ext cx="3969884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A93B81-963B-4091-95FB-B36DA186F55D}"/>
                </a:ext>
              </a:extLst>
            </p:cNvPr>
            <p:cNvSpPr txBox="1"/>
            <p:nvPr/>
          </p:nvSpPr>
          <p:spPr>
            <a:xfrm>
              <a:off x="654507" y="2152711"/>
              <a:ext cx="3405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smtClean="0">
                  <a:latin typeface="+mn-ea"/>
                </a:rPr>
                <a:t>식당에서 </a:t>
              </a:r>
              <a:r>
                <a:rPr lang="en-US" altLang="ko-KR" sz="1200" smtClean="0">
                  <a:latin typeface="+mn-ea"/>
                </a:rPr>
                <a:t>QR</a:t>
              </a:r>
              <a:r>
                <a:rPr lang="ko-KR" altLang="en-US" sz="1200" smtClean="0">
                  <a:latin typeface="+mn-ea"/>
                </a:rPr>
                <a:t>코드로 현재 본인이 있는 식당을 선택하고</a:t>
              </a:r>
              <a:r>
                <a:rPr lang="en-US" altLang="ko-KR" sz="1200" smtClean="0">
                  <a:latin typeface="+mn-ea"/>
                </a:rPr>
                <a:t>, </a:t>
              </a:r>
              <a:r>
                <a:rPr lang="ko-KR" altLang="en-US" sz="1200" smtClean="0">
                  <a:latin typeface="+mn-ea"/>
                </a:rPr>
                <a:t>앱으로 주문 및 결재</a:t>
              </a:r>
              <a:endParaRPr lang="en-US" altLang="ko-KR" sz="1200">
                <a:latin typeface="+mn-ea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8640" y="4981544"/>
              <a:ext cx="1508979" cy="503959"/>
              <a:chOff x="6657264" y="2669246"/>
              <a:chExt cx="1508979" cy="503959"/>
            </a:xfrm>
          </p:grpSpPr>
          <p:sp>
            <p:nvSpPr>
              <p:cNvPr id="66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개발기간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52770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6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개월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7F3D77D-B63E-4FDA-B608-4F178AFBACC9}"/>
                </a:ext>
              </a:extLst>
            </p:cNvPr>
            <p:cNvGrpSpPr/>
            <p:nvPr/>
          </p:nvGrpSpPr>
          <p:grpSpPr>
            <a:xfrm>
              <a:off x="555676" y="6017318"/>
              <a:ext cx="1508979" cy="253916"/>
              <a:chOff x="6654694" y="4740005"/>
              <a:chExt cx="1508979" cy="253916"/>
            </a:xfrm>
          </p:grpSpPr>
          <p:sp>
            <p:nvSpPr>
              <p:cNvPr id="149" name="삼각형 45">
                <a:extLst>
                  <a:ext uri="{FF2B5EF4-FFF2-40B4-BE49-F238E27FC236}">
                    <a16:creationId xmlns:a16="http://schemas.microsoft.com/office/drawing/2014/main" id="{079A80A8-5369-461E-B6E4-135C69EE1526}"/>
                  </a:ext>
                </a:extLst>
              </p:cNvPr>
              <p:cNvSpPr/>
              <p:nvPr/>
            </p:nvSpPr>
            <p:spPr>
              <a:xfrm rot="5400000">
                <a:off x="6649703" y="4801555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C68DE23-AD92-4A6A-9490-222E27A3994C}"/>
                  </a:ext>
                </a:extLst>
              </p:cNvPr>
              <p:cNvSpPr txBox="1"/>
              <p:nvPr/>
            </p:nvSpPr>
            <p:spPr>
              <a:xfrm>
                <a:off x="6809664" y="4740005"/>
                <a:ext cx="13540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050" b="1" dirty="0">
                    <a:latin typeface="+mn-ea"/>
                  </a:rPr>
                  <a:t>CODE(</a:t>
                </a:r>
                <a:r>
                  <a:rPr kumimoji="1" lang="en-US" altLang="ko-KR" sz="1050" b="1" dirty="0" err="1">
                    <a:latin typeface="+mn-ea"/>
                  </a:rPr>
                  <a:t>Github</a:t>
                </a:r>
                <a:r>
                  <a:rPr kumimoji="1" lang="en-US" altLang="ko-KR" sz="1050" b="1" dirty="0">
                    <a:latin typeface="+mn-ea"/>
                  </a:rPr>
                  <a:t> URL)</a:t>
                </a:r>
                <a:endParaRPr kumimoji="1" lang="ko-KR" altLang="en-US" sz="1050" b="1" dirty="0">
                  <a:latin typeface="+mn-ea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560997" y="1947439"/>
              <a:ext cx="1508979" cy="307777"/>
              <a:chOff x="625163" y="1929686"/>
              <a:chExt cx="1508979" cy="307777"/>
            </a:xfrm>
          </p:grpSpPr>
          <p:sp>
            <p:nvSpPr>
              <p:cNvPr id="36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20172" y="199123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780133" y="1929686"/>
                <a:ext cx="13540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b="1" smtClean="0">
                    <a:latin typeface="+mn-ea"/>
                  </a:rPr>
                  <a:t>기능</a:t>
                </a:r>
                <a:endParaRPr kumimoji="1" lang="ko-KR" altLang="en-US" sz="1400" b="1" dirty="0">
                  <a:latin typeface="+mn-ea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555676" y="3397645"/>
              <a:ext cx="2992423" cy="825809"/>
              <a:chOff x="602265" y="3549198"/>
              <a:chExt cx="2992423" cy="825809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F8354CD0-4592-469D-AC1E-60C691B7767C}"/>
                  </a:ext>
                </a:extLst>
              </p:cNvPr>
              <p:cNvGrpSpPr/>
              <p:nvPr/>
            </p:nvGrpSpPr>
            <p:grpSpPr>
              <a:xfrm>
                <a:off x="602265" y="3549198"/>
                <a:ext cx="1508979" cy="261610"/>
                <a:chOff x="6657264" y="3368786"/>
                <a:chExt cx="1508979" cy="261610"/>
              </a:xfrm>
            </p:grpSpPr>
            <p:sp>
              <p:nvSpPr>
                <p:cNvPr id="146" name="삼각형 45">
                  <a:extLst>
                    <a:ext uri="{FF2B5EF4-FFF2-40B4-BE49-F238E27FC236}">
                      <a16:creationId xmlns:a16="http://schemas.microsoft.com/office/drawing/2014/main" id="{D4316302-52B8-4D2D-8955-7220CC5E1169}"/>
                    </a:ext>
                  </a:extLst>
                </p:cNvPr>
                <p:cNvSpPr/>
                <p:nvPr/>
              </p:nvSpPr>
              <p:spPr>
                <a:xfrm rot="5400000">
                  <a:off x="6652273" y="3430336"/>
                  <a:ext cx="133104" cy="123122"/>
                </a:xfrm>
                <a:prstGeom prst="triangle">
                  <a:avLst/>
                </a:prstGeom>
                <a:solidFill>
                  <a:srgbClr val="F4BA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463">
                    <a:latin typeface="+mn-ea"/>
                  </a:endParaRP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B579934-064B-4677-90FE-D6A21BBA8A5C}"/>
                    </a:ext>
                  </a:extLst>
                </p:cNvPr>
                <p:cNvSpPr txBox="1"/>
                <p:nvPr/>
              </p:nvSpPr>
              <p:spPr>
                <a:xfrm>
                  <a:off x="6812234" y="3368786"/>
                  <a:ext cx="135400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100" b="1" dirty="0">
                      <a:latin typeface="+mn-ea"/>
                    </a:rPr>
                    <a:t>SKILLS / IDE</a:t>
                  </a:r>
                  <a:endParaRPr kumimoji="1" lang="ko-KR" altLang="en-US" sz="1100" b="1" dirty="0">
                    <a:latin typeface="+mn-ea"/>
                  </a:endParaRPr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>
                <a:off x="838655" y="3882743"/>
                <a:ext cx="2756033" cy="492264"/>
                <a:chOff x="4185022" y="3423332"/>
                <a:chExt cx="3348743" cy="733333"/>
              </a:xfrm>
            </p:grpSpPr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924241" y="3432855"/>
                  <a:ext cx="2609524" cy="723810"/>
                </a:xfrm>
                <a:prstGeom prst="rect">
                  <a:avLst/>
                </a:prstGeom>
              </p:spPr>
            </p:pic>
            <p:pic>
              <p:nvPicPr>
                <p:cNvPr id="42" name="그림 4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85022" y="3423332"/>
                  <a:ext cx="619048" cy="73333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8640" y="5500276"/>
              <a:ext cx="1508979" cy="512592"/>
              <a:chOff x="6657264" y="2669246"/>
              <a:chExt cx="1508979" cy="512592"/>
            </a:xfrm>
          </p:grpSpPr>
          <p:sp>
            <p:nvSpPr>
              <p:cNvPr id="44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참여인원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791284" y="2927922"/>
                <a:ext cx="39305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2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명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8640" y="2850094"/>
              <a:ext cx="3852129" cy="514876"/>
              <a:chOff x="6657264" y="2669246"/>
              <a:chExt cx="3852129" cy="514876"/>
            </a:xfrm>
          </p:grpSpPr>
          <p:sp>
            <p:nvSpPr>
              <p:cNvPr id="48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내가 맡은 분야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28577" y="2930206"/>
                <a:ext cx="368081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백엔드 </a:t>
                </a:r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: MVC 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구조를 사용 메모 내용 서버 저장 기능 구현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53478" y="4359605"/>
              <a:ext cx="4381475" cy="503959"/>
              <a:chOff x="6657264" y="2669246"/>
              <a:chExt cx="4381475" cy="503959"/>
            </a:xfrm>
          </p:grpSpPr>
          <p:sp>
            <p:nvSpPr>
              <p:cNvPr id="52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차별성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423545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JDBC, Firebase 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모두 수용가능한 인터페이스를 이용한 설계 및 구현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90" name="그룹 89"/>
          <p:cNvGrpSpPr/>
          <p:nvPr/>
        </p:nvGrpSpPr>
        <p:grpSpPr>
          <a:xfrm>
            <a:off x="5238169" y="1409613"/>
            <a:ext cx="4354104" cy="4936438"/>
            <a:chOff x="5147343" y="1386702"/>
            <a:chExt cx="4354104" cy="4936438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3B28E24-544C-4B74-8F2C-E7F4BBBAC81A}"/>
                </a:ext>
              </a:extLst>
            </p:cNvPr>
            <p:cNvSpPr txBox="1"/>
            <p:nvPr/>
          </p:nvSpPr>
          <p:spPr>
            <a:xfrm>
              <a:off x="5147343" y="1386702"/>
              <a:ext cx="2336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mtClean="0">
                  <a:solidFill>
                    <a:srgbClr val="EC8A62"/>
                  </a:solidFill>
                  <a:latin typeface="+mn-ea"/>
                </a:rPr>
                <a:t>배달 쉐어 앱</a:t>
              </a:r>
              <a:endParaRPr lang="en-US" altLang="ko-KR" sz="2400" b="1" dirty="0">
                <a:solidFill>
                  <a:srgbClr val="EC8A62"/>
                </a:solidFill>
                <a:latin typeface="+mn-ea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97742B75-B8B9-487E-B3B8-E5FF3049E6A0}"/>
                </a:ext>
              </a:extLst>
            </p:cNvPr>
            <p:cNvCxnSpPr>
              <a:cxnSpLocks/>
            </p:cNvCxnSpPr>
            <p:nvPr/>
          </p:nvCxnSpPr>
          <p:spPr>
            <a:xfrm>
              <a:off x="5147343" y="1768036"/>
              <a:ext cx="3969884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5A93B81-963B-4091-95FB-B36DA186F55D}"/>
                </a:ext>
              </a:extLst>
            </p:cNvPr>
            <p:cNvSpPr txBox="1"/>
            <p:nvPr/>
          </p:nvSpPr>
          <p:spPr>
            <a:xfrm>
              <a:off x="5375299" y="2146426"/>
              <a:ext cx="4126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smtClean="0">
                  <a:latin typeface="+mn-ea"/>
                </a:rPr>
                <a:t>1</a:t>
              </a:r>
              <a:r>
                <a:rPr lang="ko-KR" altLang="en-US" sz="1200" smtClean="0">
                  <a:latin typeface="+mn-ea"/>
                </a:rPr>
                <a:t>인 가족 시대를 맞아 치킨등 혼자 다 먹기 힘든 배달음식</a:t>
              </a:r>
              <a:r>
                <a:rPr lang="en-US" altLang="ko-KR" sz="1200">
                  <a:latin typeface="+mn-ea"/>
                </a:rPr>
                <a:t> </a:t>
              </a:r>
              <a:r>
                <a:rPr lang="ko-KR" altLang="en-US" sz="1200" smtClean="0">
                  <a:latin typeface="+mn-ea"/>
                </a:rPr>
                <a:t>및 비용을 나누기 위한 앱</a:t>
              </a:r>
              <a:endParaRPr lang="en-US" altLang="ko-KR" sz="1200">
                <a:latin typeface="+mn-ea"/>
              </a:endParaRPr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279432" y="5033450"/>
              <a:ext cx="1508979" cy="503959"/>
              <a:chOff x="6657264" y="2669246"/>
              <a:chExt cx="1508979" cy="503959"/>
            </a:xfrm>
          </p:grpSpPr>
          <p:sp>
            <p:nvSpPr>
              <p:cNvPr id="120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개발기간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52770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4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개월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17F3D77D-B63E-4FDA-B608-4F178AFBACC9}"/>
                </a:ext>
              </a:extLst>
            </p:cNvPr>
            <p:cNvGrpSpPr/>
            <p:nvPr/>
          </p:nvGrpSpPr>
          <p:grpSpPr>
            <a:xfrm>
              <a:off x="5276468" y="6069224"/>
              <a:ext cx="1508979" cy="253916"/>
              <a:chOff x="6654694" y="4740005"/>
              <a:chExt cx="1508979" cy="253916"/>
            </a:xfrm>
          </p:grpSpPr>
          <p:sp>
            <p:nvSpPr>
              <p:cNvPr id="118" name="삼각형 45">
                <a:extLst>
                  <a:ext uri="{FF2B5EF4-FFF2-40B4-BE49-F238E27FC236}">
                    <a16:creationId xmlns:a16="http://schemas.microsoft.com/office/drawing/2014/main" id="{079A80A8-5369-461E-B6E4-135C69EE1526}"/>
                  </a:ext>
                </a:extLst>
              </p:cNvPr>
              <p:cNvSpPr/>
              <p:nvPr/>
            </p:nvSpPr>
            <p:spPr>
              <a:xfrm rot="5400000">
                <a:off x="6649703" y="4801555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C68DE23-AD92-4A6A-9490-222E27A3994C}"/>
                  </a:ext>
                </a:extLst>
              </p:cNvPr>
              <p:cNvSpPr txBox="1"/>
              <p:nvPr/>
            </p:nvSpPr>
            <p:spPr>
              <a:xfrm>
                <a:off x="6809664" y="4740005"/>
                <a:ext cx="13540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050" b="1" dirty="0">
                    <a:latin typeface="+mn-ea"/>
                  </a:rPr>
                  <a:t>CODE(</a:t>
                </a:r>
                <a:r>
                  <a:rPr kumimoji="1" lang="en-US" altLang="ko-KR" sz="1050" b="1" dirty="0" err="1">
                    <a:latin typeface="+mn-ea"/>
                  </a:rPr>
                  <a:t>Github</a:t>
                </a:r>
                <a:r>
                  <a:rPr kumimoji="1" lang="en-US" altLang="ko-KR" sz="1050" b="1" dirty="0">
                    <a:latin typeface="+mn-ea"/>
                  </a:rPr>
                  <a:t> URL)</a:t>
                </a:r>
                <a:endParaRPr kumimoji="1" lang="ko-KR" altLang="en-US" sz="1050" b="1" dirty="0">
                  <a:latin typeface="+mn-ea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5281789" y="1924528"/>
              <a:ext cx="1508979" cy="307777"/>
              <a:chOff x="625163" y="1929686"/>
              <a:chExt cx="1508979" cy="307777"/>
            </a:xfrm>
          </p:grpSpPr>
          <p:sp>
            <p:nvSpPr>
              <p:cNvPr id="116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20172" y="199123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780133" y="1929686"/>
                <a:ext cx="13540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b="1" smtClean="0">
                    <a:latin typeface="+mn-ea"/>
                  </a:rPr>
                  <a:t>기능</a:t>
                </a:r>
                <a:endParaRPr kumimoji="1" lang="ko-KR" altLang="en-US" sz="1400" b="1" dirty="0">
                  <a:latin typeface="+mn-ea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5276468" y="3374734"/>
              <a:ext cx="2992423" cy="825809"/>
              <a:chOff x="602265" y="3549198"/>
              <a:chExt cx="2992423" cy="825809"/>
            </a:xfrm>
          </p:grpSpPr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F8354CD0-4592-469D-AC1E-60C691B7767C}"/>
                  </a:ext>
                </a:extLst>
              </p:cNvPr>
              <p:cNvGrpSpPr/>
              <p:nvPr/>
            </p:nvGrpSpPr>
            <p:grpSpPr>
              <a:xfrm>
                <a:off x="602265" y="3549198"/>
                <a:ext cx="1508979" cy="261610"/>
                <a:chOff x="6657264" y="3368786"/>
                <a:chExt cx="1508979" cy="261610"/>
              </a:xfrm>
            </p:grpSpPr>
            <p:sp>
              <p:nvSpPr>
                <p:cNvPr id="114" name="삼각형 45">
                  <a:extLst>
                    <a:ext uri="{FF2B5EF4-FFF2-40B4-BE49-F238E27FC236}">
                      <a16:creationId xmlns:a16="http://schemas.microsoft.com/office/drawing/2014/main" id="{D4316302-52B8-4D2D-8955-7220CC5E1169}"/>
                    </a:ext>
                  </a:extLst>
                </p:cNvPr>
                <p:cNvSpPr/>
                <p:nvPr/>
              </p:nvSpPr>
              <p:spPr>
                <a:xfrm rot="5400000">
                  <a:off x="6652273" y="3430336"/>
                  <a:ext cx="133104" cy="123122"/>
                </a:xfrm>
                <a:prstGeom prst="triangle">
                  <a:avLst/>
                </a:prstGeom>
                <a:solidFill>
                  <a:srgbClr val="F4BA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463">
                    <a:latin typeface="+mn-ea"/>
                  </a:endParaRP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CB579934-064B-4677-90FE-D6A21BBA8A5C}"/>
                    </a:ext>
                  </a:extLst>
                </p:cNvPr>
                <p:cNvSpPr txBox="1"/>
                <p:nvPr/>
              </p:nvSpPr>
              <p:spPr>
                <a:xfrm>
                  <a:off x="6812234" y="3368786"/>
                  <a:ext cx="135400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100" b="1" dirty="0">
                      <a:latin typeface="+mn-ea"/>
                    </a:rPr>
                    <a:t>SKILLS / IDE</a:t>
                  </a:r>
                  <a:endParaRPr kumimoji="1" lang="ko-KR" altLang="en-US" sz="1100" b="1" dirty="0">
                    <a:latin typeface="+mn-ea"/>
                  </a:endParaRPr>
                </a:p>
              </p:txBody>
            </p:sp>
          </p:grpSp>
          <p:grpSp>
            <p:nvGrpSpPr>
              <p:cNvPr id="111" name="그룹 110"/>
              <p:cNvGrpSpPr/>
              <p:nvPr/>
            </p:nvGrpSpPr>
            <p:grpSpPr>
              <a:xfrm>
                <a:off x="838655" y="3882743"/>
                <a:ext cx="2756033" cy="492264"/>
                <a:chOff x="4185022" y="3423332"/>
                <a:chExt cx="3348743" cy="733333"/>
              </a:xfrm>
            </p:grpSpPr>
            <p:pic>
              <p:nvPicPr>
                <p:cNvPr id="112" name="그림 11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924241" y="3432855"/>
                  <a:ext cx="2609524" cy="723810"/>
                </a:xfrm>
                <a:prstGeom prst="rect">
                  <a:avLst/>
                </a:prstGeom>
              </p:spPr>
            </p:pic>
            <p:pic>
              <p:nvPicPr>
                <p:cNvPr id="113" name="그림 11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85022" y="3423332"/>
                  <a:ext cx="619048" cy="73333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279432" y="5552182"/>
              <a:ext cx="1508979" cy="512592"/>
              <a:chOff x="6657264" y="2669246"/>
              <a:chExt cx="1508979" cy="512592"/>
            </a:xfrm>
          </p:grpSpPr>
          <p:sp>
            <p:nvSpPr>
              <p:cNvPr id="107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참여인원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791284" y="2927922"/>
                <a:ext cx="39305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3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명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279432" y="2827183"/>
              <a:ext cx="3746331" cy="514876"/>
              <a:chOff x="6657264" y="2669246"/>
              <a:chExt cx="3746331" cy="514876"/>
            </a:xfrm>
          </p:grpSpPr>
          <p:sp>
            <p:nvSpPr>
              <p:cNvPr id="104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내가 맡은 분야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28577" y="2930206"/>
                <a:ext cx="357501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백엔드 </a:t>
                </a:r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: MVC 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구조를 사용</a:t>
                </a:r>
                <a:r>
                  <a:rPr kumimoji="1" lang="en-US" altLang="ko-KR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</a:t>
                </a:r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결재 및 데이터 처리 및 저장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4180F67F-0724-4D66-A68F-0E73F2425794}"/>
                </a:ext>
              </a:extLst>
            </p:cNvPr>
            <p:cNvGrpSpPr/>
            <p:nvPr/>
          </p:nvGrpSpPr>
          <p:grpSpPr>
            <a:xfrm>
              <a:off x="5274270" y="4336694"/>
              <a:ext cx="3495014" cy="665541"/>
              <a:chOff x="6657264" y="2669246"/>
              <a:chExt cx="3495014" cy="665541"/>
            </a:xfrm>
          </p:grpSpPr>
          <p:sp>
            <p:nvSpPr>
              <p:cNvPr id="101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652273" y="273079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6812234" y="2669246"/>
                <a:ext cx="13540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b="1" smtClean="0">
                    <a:latin typeface="+mn-ea"/>
                  </a:rPr>
                  <a:t>차별성</a:t>
                </a:r>
                <a:endParaRPr kumimoji="1" lang="ko-KR" altLang="en-US" sz="1200" b="1" dirty="0">
                  <a:latin typeface="+mn-ea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D945192-38BF-4D10-9B7B-47EF81C22699}"/>
                  </a:ext>
                </a:extLst>
              </p:cNvPr>
              <p:cNvSpPr txBox="1"/>
              <p:nvPr/>
            </p:nvSpPr>
            <p:spPr>
              <a:xfrm>
                <a:off x="6803284" y="2919289"/>
                <a:ext cx="3348994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쉐어 데이터를 다른 서비스에서 전송 받을수도 있고 </a:t>
                </a:r>
                <a:endParaRPr kumimoji="1" lang="en-US" altLang="ko-KR" sz="105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r>
                  <a:rPr kumimoji="1" lang="ko-KR" altLang="en-US" sz="105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자체 서비스도 받을수 있는 이중구조</a:t>
                </a:r>
                <a:endPara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68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14296" y="-35894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26551" y="1790947"/>
            <a:ext cx="9016707" cy="777147"/>
            <a:chOff x="426551" y="1790947"/>
            <a:chExt cx="9016707" cy="777147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7742B75-B8B9-487E-B3B8-E5FF3049E6A0}"/>
                </a:ext>
              </a:extLst>
            </p:cNvPr>
            <p:cNvCxnSpPr>
              <a:cxnSpLocks/>
            </p:cNvCxnSpPr>
            <p:nvPr/>
          </p:nvCxnSpPr>
          <p:spPr>
            <a:xfrm>
              <a:off x="426551" y="1790947"/>
              <a:ext cx="3969884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560997" y="1947439"/>
              <a:ext cx="2057512" cy="307777"/>
              <a:chOff x="625163" y="1929686"/>
              <a:chExt cx="2057512" cy="307777"/>
            </a:xfrm>
          </p:grpSpPr>
          <p:sp>
            <p:nvSpPr>
              <p:cNvPr id="36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20172" y="199123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780133" y="1929686"/>
                <a:ext cx="19025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b="1" smtClean="0">
                    <a:latin typeface="+mn-ea"/>
                  </a:rPr>
                  <a:t>기능</a:t>
                </a:r>
                <a:endParaRPr kumimoji="1" lang="ko-KR" altLang="en-US" sz="1400" b="1" dirty="0">
                  <a:latin typeface="+mn-ea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5A93B81-963B-4091-95FB-B36DA186F55D}"/>
                </a:ext>
              </a:extLst>
            </p:cNvPr>
            <p:cNvSpPr txBox="1"/>
            <p:nvPr/>
          </p:nvSpPr>
          <p:spPr>
            <a:xfrm>
              <a:off x="820130" y="2234477"/>
              <a:ext cx="8623128" cy="33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smtClean="0">
                  <a:latin typeface="+mn-ea"/>
                </a:rPr>
                <a:t>딥러닝으로 이미지를 찾아서 해당 장소에 대한 정보 지도를 보여줌</a:t>
              </a:r>
              <a:endParaRPr lang="en-US" altLang="ko-KR" sz="1200">
                <a:latin typeface="+mn-ea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60997" y="3527293"/>
            <a:ext cx="8882261" cy="3149360"/>
            <a:chOff x="560997" y="1947439"/>
            <a:chExt cx="8882261" cy="3149360"/>
          </a:xfrm>
        </p:grpSpPr>
        <p:grpSp>
          <p:nvGrpSpPr>
            <p:cNvPr id="18" name="그룹 17"/>
            <p:cNvGrpSpPr/>
            <p:nvPr/>
          </p:nvGrpSpPr>
          <p:grpSpPr>
            <a:xfrm>
              <a:off x="560997" y="1947439"/>
              <a:ext cx="2057512" cy="307777"/>
              <a:chOff x="625163" y="1929686"/>
              <a:chExt cx="2057512" cy="307777"/>
            </a:xfrm>
          </p:grpSpPr>
          <p:sp>
            <p:nvSpPr>
              <p:cNvPr id="21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20172" y="199123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780133" y="1929686"/>
                <a:ext cx="19025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b="1" smtClean="0">
                    <a:latin typeface="+mn-ea"/>
                  </a:rPr>
                  <a:t>개발 후기</a:t>
                </a:r>
                <a:endParaRPr kumimoji="1" lang="ko-KR" altLang="en-US" sz="1400" b="1" dirty="0">
                  <a:latin typeface="+mn-ea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A93B81-963B-4091-95FB-B36DA186F55D}"/>
                </a:ext>
              </a:extLst>
            </p:cNvPr>
            <p:cNvSpPr txBox="1"/>
            <p:nvPr/>
          </p:nvSpPr>
          <p:spPr>
            <a:xfrm>
              <a:off x="820130" y="2234477"/>
              <a:ext cx="862312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smtClean="0">
                  <a:latin typeface="+mn-ea"/>
                </a:rPr>
                <a:t>기술적 측면</a:t>
              </a:r>
              <a:endParaRPr lang="en-US" altLang="ko-KR" sz="1200" smtClean="0">
                <a:latin typeface="+mn-ea"/>
              </a:endParaRPr>
            </a:p>
            <a:p>
              <a:pPr marL="628650" lvl="1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200" smtClean="0">
                  <a:latin typeface="+mn-ea"/>
                </a:rPr>
                <a:t>DB </a:t>
              </a:r>
              <a:r>
                <a:rPr lang="ko-KR" altLang="en-US" sz="1200" smtClean="0">
                  <a:latin typeface="+mn-ea"/>
                </a:rPr>
                <a:t>연결을 </a:t>
              </a:r>
              <a:r>
                <a:rPr lang="en-US" altLang="ko-KR" sz="1200" smtClean="0">
                  <a:latin typeface="+mn-ea"/>
                </a:rPr>
                <a:t>JDBC</a:t>
              </a:r>
              <a:r>
                <a:rPr lang="ko-KR" altLang="en-US" sz="1200" smtClean="0">
                  <a:latin typeface="+mn-ea"/>
                </a:rPr>
                <a:t>가 아닌 데이터 소스를 이용해 속도를 조금더 높여야 함</a:t>
              </a:r>
              <a:endParaRPr lang="en-US" altLang="ko-KR" sz="1200" smtClean="0">
                <a:latin typeface="+mn-ea"/>
              </a:endParaRPr>
            </a:p>
            <a:p>
              <a:pPr marL="628650" lvl="1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smtClean="0">
                  <a:latin typeface="+mn-ea"/>
                </a:rPr>
                <a:t>현재 </a:t>
              </a:r>
              <a:r>
                <a:rPr lang="en-US" altLang="ko-KR" sz="1200" smtClean="0">
                  <a:latin typeface="+mn-ea"/>
                </a:rPr>
                <a:t>JDBC</a:t>
              </a:r>
              <a:r>
                <a:rPr lang="ko-KR" altLang="en-US" sz="1200" smtClean="0">
                  <a:latin typeface="+mn-ea"/>
                </a:rPr>
                <a:t>만을 지원하기 때문에</a:t>
              </a:r>
              <a:r>
                <a:rPr lang="en-US" altLang="ko-KR" sz="1200" smtClean="0">
                  <a:latin typeface="+mn-ea"/>
                </a:rPr>
                <a:t>, </a:t>
              </a:r>
              <a:r>
                <a:rPr lang="ko-KR" altLang="en-US" sz="1200" smtClean="0">
                  <a:latin typeface="+mn-ea"/>
                </a:rPr>
                <a:t>유연하게 다른 </a:t>
              </a:r>
              <a:r>
                <a:rPr lang="en-US" altLang="ko-KR" sz="1200" smtClean="0">
                  <a:latin typeface="+mn-ea"/>
                </a:rPr>
                <a:t>DB(Firebase)</a:t>
              </a:r>
              <a:r>
                <a:rPr lang="ko-KR" altLang="en-US" sz="1200" smtClean="0">
                  <a:latin typeface="+mn-ea"/>
                </a:rPr>
                <a:t> 인터페이스 설계와 구현이 필요함</a:t>
              </a:r>
              <a:endParaRPr lang="en-US" altLang="ko-KR" sz="1200" smtClean="0">
                <a:latin typeface="+mn-ea"/>
              </a:endParaRPr>
            </a:p>
            <a:p>
              <a:pPr marL="628650" lvl="1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200" smtClean="0">
                  <a:latin typeface="+mn-ea"/>
                </a:rPr>
                <a:t>UI </a:t>
              </a:r>
              <a:r>
                <a:rPr lang="ko-KR" altLang="en-US" sz="1200" smtClean="0">
                  <a:latin typeface="+mn-ea"/>
                </a:rPr>
                <a:t>를 반응형으로 만들어 다양한 해상도의 기기에서 편리하게 사용할수 있도록 해야 함</a:t>
              </a:r>
              <a:endParaRPr lang="en-US" altLang="ko-KR" sz="1200" smtClean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smtClean="0">
                  <a:latin typeface="+mn-ea"/>
                </a:rPr>
                <a:t>협업 측면</a:t>
              </a:r>
              <a:endParaRPr lang="en-US" altLang="ko-KR" sz="1200" smtClean="0">
                <a:latin typeface="+mn-ea"/>
              </a:endParaRPr>
            </a:p>
            <a:p>
              <a:pPr marL="628650" lvl="2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smtClean="0">
                  <a:latin typeface="+mn-ea"/>
                </a:rPr>
                <a:t>초반에 팀원들과 본인이 맡은 부분을 확실히 하지 않아</a:t>
              </a:r>
              <a:r>
                <a:rPr lang="en-US" altLang="ko-KR" sz="1200" smtClean="0">
                  <a:latin typeface="+mn-ea"/>
                </a:rPr>
                <a:t>, </a:t>
              </a:r>
              <a:r>
                <a:rPr lang="ko-KR" altLang="en-US" sz="1200" smtClean="0">
                  <a:latin typeface="+mn-ea"/>
                </a:rPr>
                <a:t>중간에 서로 일이 중복되거나 빠지는 경우 발생</a:t>
              </a:r>
              <a:endParaRPr lang="en-US" altLang="ko-KR" sz="1200" smtClean="0">
                <a:latin typeface="+mn-ea"/>
              </a:endParaRPr>
            </a:p>
            <a:p>
              <a:pPr marL="1085850" lvl="3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smtClean="0">
                  <a:latin typeface="+mn-ea"/>
                </a:rPr>
                <a:t>현재 단계에서 일의 재분배가 아니라 요구 사항부터 다시 점검하여 일을 재 분배하여 이후 문제 발생 없음</a:t>
              </a:r>
              <a:endParaRPr lang="en-US" altLang="ko-KR" sz="1200" smtClean="0">
                <a:latin typeface="+mn-ea"/>
              </a:endParaRPr>
            </a:p>
            <a:p>
              <a:pPr marL="628650" lvl="2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smtClean="0">
                  <a:latin typeface="+mn-ea"/>
                </a:rPr>
                <a:t>매일 </a:t>
              </a:r>
              <a:r>
                <a:rPr lang="en-US" altLang="ko-KR" sz="1200" smtClean="0">
                  <a:latin typeface="+mn-ea"/>
                </a:rPr>
                <a:t>WBS</a:t>
              </a:r>
              <a:r>
                <a:rPr lang="ko-KR" altLang="en-US" sz="1200" smtClean="0">
                  <a:latin typeface="+mn-ea"/>
                </a:rPr>
                <a:t>를 업데이트 하여 매일 현재 상황을 체크 하여로드가 많이 걸린 부분은 팀원이 서로 일을 나누어 해결함</a:t>
              </a:r>
              <a:endParaRPr lang="en-US" altLang="ko-KR" sz="1200" smtClean="0">
                <a:latin typeface="+mn-ea"/>
              </a:endParaRPr>
            </a:p>
            <a:p>
              <a:pPr marL="628650" lvl="2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smtClean="0">
                  <a:latin typeface="+mn-ea"/>
                </a:rPr>
                <a:t>온라인으로 소통하다 보니 서로 커뮤니케이션이 되지 않아</a:t>
              </a:r>
              <a:r>
                <a:rPr lang="en-US" altLang="ko-KR" sz="1200" smtClean="0">
                  <a:latin typeface="+mn-ea"/>
                </a:rPr>
                <a:t>, </a:t>
              </a:r>
              <a:r>
                <a:rPr lang="ko-KR" altLang="en-US" sz="1200" smtClean="0">
                  <a:latin typeface="+mn-ea"/>
                </a:rPr>
                <a:t>최소 주 </a:t>
              </a:r>
              <a:r>
                <a:rPr lang="en-US" altLang="ko-KR" sz="1200" smtClean="0">
                  <a:latin typeface="+mn-ea"/>
                </a:rPr>
                <a:t>1</a:t>
              </a:r>
              <a:r>
                <a:rPr lang="ko-KR" altLang="en-US" sz="1200" smtClean="0">
                  <a:latin typeface="+mn-ea"/>
                </a:rPr>
                <a:t>회 오프라인 미팅을 가짐</a:t>
              </a:r>
              <a:endParaRPr lang="en-US" altLang="ko-KR" sz="120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200">
                <a:latin typeface="+mn-ea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60997" y="2651090"/>
            <a:ext cx="3015166" cy="818504"/>
            <a:chOff x="560997" y="2717765"/>
            <a:chExt cx="3015166" cy="818504"/>
          </a:xfrm>
        </p:grpSpPr>
        <p:grpSp>
          <p:nvGrpSpPr>
            <p:cNvPr id="25" name="그룹 24"/>
            <p:cNvGrpSpPr/>
            <p:nvPr/>
          </p:nvGrpSpPr>
          <p:grpSpPr>
            <a:xfrm>
              <a:off x="560997" y="2717765"/>
              <a:ext cx="2057512" cy="307777"/>
              <a:chOff x="625163" y="1929686"/>
              <a:chExt cx="2057512" cy="307777"/>
            </a:xfrm>
          </p:grpSpPr>
          <p:sp>
            <p:nvSpPr>
              <p:cNvPr id="28" name="삼각형 45">
                <a:extLst>
                  <a:ext uri="{FF2B5EF4-FFF2-40B4-BE49-F238E27FC236}">
                    <a16:creationId xmlns:a16="http://schemas.microsoft.com/office/drawing/2014/main" id="{81BA3A99-2E6D-4C45-9040-29385300940B}"/>
                  </a:ext>
                </a:extLst>
              </p:cNvPr>
              <p:cNvSpPr/>
              <p:nvPr/>
            </p:nvSpPr>
            <p:spPr>
              <a:xfrm rot="5400000">
                <a:off x="620172" y="1991236"/>
                <a:ext cx="133104" cy="123122"/>
              </a:xfrm>
              <a:prstGeom prst="triangle">
                <a:avLst/>
              </a:prstGeom>
              <a:solidFill>
                <a:srgbClr val="F4BA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463">
                  <a:latin typeface="+mn-ea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F7742DA-91A1-4A0F-BD46-EF234665869B}"/>
                  </a:ext>
                </a:extLst>
              </p:cNvPr>
              <p:cNvSpPr txBox="1"/>
              <p:nvPr/>
            </p:nvSpPr>
            <p:spPr>
              <a:xfrm>
                <a:off x="780133" y="1929686"/>
                <a:ext cx="19025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b="1" smtClean="0">
                    <a:latin typeface="+mn-ea"/>
                  </a:rPr>
                  <a:t>사용기술</a:t>
                </a:r>
                <a:endParaRPr kumimoji="1" lang="ko-KR" altLang="en-US" sz="1400" b="1" dirty="0">
                  <a:latin typeface="+mn-ea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820130" y="3044005"/>
              <a:ext cx="2756033" cy="492264"/>
              <a:chOff x="4185022" y="3423332"/>
              <a:chExt cx="3348743" cy="733333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24241" y="3432855"/>
                <a:ext cx="2609524" cy="723810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5022" y="3423332"/>
                <a:ext cx="619048" cy="7333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8224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5A93B81-963B-4091-95FB-B36DA186F55D}"/>
              </a:ext>
            </a:extLst>
          </p:cNvPr>
          <p:cNvSpPr txBox="1"/>
          <p:nvPr/>
        </p:nvSpPr>
        <p:spPr>
          <a:xfrm>
            <a:off x="654507" y="2152711"/>
            <a:ext cx="340551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mtClean="0">
                <a:latin typeface="+mn-ea"/>
              </a:rPr>
              <a:t>WBS</a:t>
            </a:r>
            <a:r>
              <a:rPr lang="ko-KR" altLang="en-US" sz="1200" smtClean="0">
                <a:latin typeface="+mn-ea"/>
              </a:rPr>
              <a:t>를 이용</a:t>
            </a:r>
            <a:endParaRPr lang="en-US" altLang="ko-KR" sz="1200">
              <a:latin typeface="+mn-ea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smtClean="0">
                  <a:latin typeface="+mn-ea"/>
                </a:rPr>
                <a:t>프로젝트 일정 관리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pic>
        <p:nvPicPr>
          <p:cNvPr id="90" name="그림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20" y="2458740"/>
            <a:ext cx="7110753" cy="41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4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smtClean="0">
                  <a:latin typeface="+mn-ea"/>
                </a:rPr>
                <a:t>요구사항 정의서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88" y="2353616"/>
            <a:ext cx="6897976" cy="429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20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25059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9613"/>
            <a:ext cx="3305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EC8A62"/>
                </a:solidFill>
                <a:latin typeface="+mn-ea"/>
              </a:rPr>
              <a:t>all image searching</a:t>
            </a:r>
            <a:endParaRPr lang="en-US" altLang="ko-KR" sz="2400" b="1" dirty="0">
              <a:solidFill>
                <a:srgbClr val="EC8A62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3969884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2836739" cy="642375"/>
            <a:chOff x="351449" y="452819"/>
            <a:chExt cx="2836739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0997" y="1947439"/>
            <a:ext cx="2057512" cy="307777"/>
            <a:chOff x="625163" y="1929686"/>
            <a:chExt cx="2057512" cy="307777"/>
          </a:xfrm>
        </p:grpSpPr>
        <p:sp>
          <p:nvSpPr>
            <p:cNvPr id="3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20172" y="19912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780133" y="1929686"/>
              <a:ext cx="1902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b="1" smtClean="0">
                  <a:latin typeface="+mn-ea"/>
                </a:rPr>
                <a:t>화면 설계서</a:t>
              </a:r>
              <a:endParaRPr kumimoji="1" lang="ko-KR" altLang="en-US" sz="1400" b="1" dirty="0">
                <a:latin typeface="+mn-ea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65180" y="2517082"/>
            <a:ext cx="8008256" cy="3907057"/>
            <a:chOff x="2234658" y="1728116"/>
            <a:chExt cx="9550941" cy="4845941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4658" y="1728116"/>
              <a:ext cx="6179999" cy="4845941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680" y="1728116"/>
              <a:ext cx="3215919" cy="4747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5992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피티빵빵 템플릿 10] 포트폴리오 템플릿" id="{67AFF043-D55F-C240-A994-2855FEAC5158}" vid="{F346FD73-7CB5-304A-825D-0BE441E5B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테마</Template>
  <TotalTime>504</TotalTime>
  <Words>643</Words>
  <Application>Microsoft Office PowerPoint</Application>
  <PresentationFormat>A4 용지(210x297mm)</PresentationFormat>
  <Paragraphs>196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Arita-dotum(OTF) Medium</vt:lpstr>
      <vt:lpstr>Arita-dotum(TTF) Medium</vt:lpstr>
      <vt:lpstr>KoreanYNMYTL</vt:lpstr>
      <vt:lpstr>NanumBarunGothic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renige31@naver.com</cp:lastModifiedBy>
  <cp:revision>71</cp:revision>
  <dcterms:created xsi:type="dcterms:W3CDTF">2019-05-09T15:54:43Z</dcterms:created>
  <dcterms:modified xsi:type="dcterms:W3CDTF">2021-05-18T02:24:39Z</dcterms:modified>
</cp:coreProperties>
</file>