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 with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66775" y="3113903"/>
            <a:ext cx="8020050" cy="835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66775" y="3289129"/>
            <a:ext cx="8020050" cy="485344"/>
          </a:xfrm>
        </p:spPr>
        <p:txBody>
          <a:bodyPr anchor="ctr"/>
          <a:lstStyle>
            <a:lvl1pPr marL="1079946" indent="0" algn="l">
              <a:buNone/>
              <a:defRPr sz="24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ko-KR" dirty="0" smtClean="0"/>
              <a:t>Sub title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696995"/>
            <a:ext cx="9144000" cy="1452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2163645"/>
            <a:ext cx="9144000" cy="587746"/>
          </a:xfrm>
        </p:spPr>
        <p:txBody>
          <a:bodyPr anchor="ctr">
            <a:normAutofit/>
          </a:bodyPr>
          <a:lstStyle>
            <a:lvl1pPr marL="1080000" algn="just">
              <a:defRPr sz="32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Main title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1083" y="1033731"/>
            <a:ext cx="449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AEROSPACE ENGINEERING</a:t>
            </a:r>
          </a:p>
          <a:p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-5818"/>
            <a:ext cx="9144000" cy="210170"/>
            <a:chOff x="0" y="-14534"/>
            <a:chExt cx="12192000" cy="530099"/>
          </a:xfrm>
          <a:solidFill>
            <a:schemeClr val="accent1">
              <a:lumMod val="50000"/>
            </a:schemeClr>
          </a:solidFill>
        </p:grpSpPr>
        <p:sp>
          <p:nvSpPr>
            <p:cNvPr id="21" name="직사각형 20"/>
            <p:cNvSpPr/>
            <p:nvPr userDrawn="1"/>
          </p:nvSpPr>
          <p:spPr>
            <a:xfrm>
              <a:off x="0" y="-14533"/>
              <a:ext cx="10914434" cy="306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한쪽 모서리는 잘리고 다른 쪽 모서리는 둥근 사각형 17"/>
            <p:cNvSpPr/>
            <p:nvPr userDrawn="1"/>
          </p:nvSpPr>
          <p:spPr>
            <a:xfrm rot="10800000">
              <a:off x="10668000" y="-14534"/>
              <a:ext cx="1524000" cy="530099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24" name="그룹 23"/>
          <p:cNvGrpSpPr/>
          <p:nvPr/>
        </p:nvGrpSpPr>
        <p:grpSpPr>
          <a:xfrm rot="10800000">
            <a:off x="0" y="6665666"/>
            <a:ext cx="9144000" cy="210168"/>
            <a:chOff x="0" y="-14534"/>
            <a:chExt cx="12192000" cy="530099"/>
          </a:xfrm>
          <a:solidFill>
            <a:schemeClr val="accent1">
              <a:lumMod val="50000"/>
            </a:schemeClr>
          </a:solidFill>
        </p:grpSpPr>
        <p:sp>
          <p:nvSpPr>
            <p:cNvPr id="25" name="직사각형 24"/>
            <p:cNvSpPr/>
            <p:nvPr userDrawn="1"/>
          </p:nvSpPr>
          <p:spPr>
            <a:xfrm>
              <a:off x="0" y="-14533"/>
              <a:ext cx="10914434" cy="306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한쪽 모서리는 잘리고 다른 쪽 모서리는 둥근 사각형 25"/>
            <p:cNvSpPr/>
            <p:nvPr userDrawn="1"/>
          </p:nvSpPr>
          <p:spPr>
            <a:xfrm rot="10800000">
              <a:off x="10668000" y="-14534"/>
              <a:ext cx="1524000" cy="530099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81597" r="59722" b="6944"/>
          <a:stretch/>
        </p:blipFill>
        <p:spPr>
          <a:xfrm>
            <a:off x="6229254" y="5766540"/>
            <a:ext cx="2657571" cy="769297"/>
          </a:xfrm>
          <a:prstGeom prst="rect">
            <a:avLst/>
          </a:prstGeom>
        </p:spPr>
      </p:pic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88480" y="4965923"/>
            <a:ext cx="3098346" cy="857865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 b="0" baseline="0">
                <a:solidFill>
                  <a:schemeClr val="bg2">
                    <a:lumMod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Conference name, City, Country Month date, year</a:t>
            </a:r>
            <a:endParaRPr lang="ko-KR" altLang="en-US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-10351" y="3065051"/>
            <a:ext cx="9154350" cy="84034"/>
            <a:chOff x="-10351" y="3065051"/>
            <a:chExt cx="9154350" cy="84034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406825" y="3065051"/>
              <a:ext cx="2160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4566825" y="3065051"/>
              <a:ext cx="2160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6726824" y="3065051"/>
              <a:ext cx="2160001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8" name="직사각형 47"/>
            <p:cNvSpPr/>
            <p:nvPr userDrawn="1"/>
          </p:nvSpPr>
          <p:spPr>
            <a:xfrm>
              <a:off x="-10351" y="3065051"/>
              <a:ext cx="2417175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8886824" y="3065051"/>
              <a:ext cx="257175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" y="1047187"/>
            <a:ext cx="1737753" cy="4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(Chapter bar 추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50827"/>
            <a:ext cx="8640000" cy="655954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5818"/>
            <a:ext cx="9144000" cy="493498"/>
            <a:chOff x="0" y="-5818"/>
            <a:chExt cx="9144000" cy="493498"/>
          </a:xfrm>
        </p:grpSpPr>
        <p:sp>
          <p:nvSpPr>
            <p:cNvPr id="16" name="한쪽 모서리는 잘리고 다른 쪽 모서리는 둥근 사각형 15"/>
            <p:cNvSpPr/>
            <p:nvPr userDrawn="1"/>
          </p:nvSpPr>
          <p:spPr>
            <a:xfrm rot="10800000">
              <a:off x="6797040" y="-5818"/>
              <a:ext cx="2346960" cy="493498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0" y="-5818"/>
              <a:ext cx="8185826" cy="2458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56438" y="87434"/>
            <a:ext cx="2087562" cy="3051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93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5821"/>
            <a:ext cx="9144000" cy="691620"/>
            <a:chOff x="0" y="-14535"/>
            <a:chExt cx="12192000" cy="420158"/>
          </a:xfrm>
          <a:solidFill>
            <a:schemeClr val="accent1">
              <a:lumMod val="50000"/>
            </a:schemeClr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-14533"/>
              <a:ext cx="10914434" cy="306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한쪽 모서리는 잘리고 다른 쪽 모서리는 둥근 사각형 5"/>
            <p:cNvSpPr/>
            <p:nvPr userDrawn="1"/>
          </p:nvSpPr>
          <p:spPr>
            <a:xfrm rot="10800000">
              <a:off x="10668000" y="-14535"/>
              <a:ext cx="1524000" cy="420158"/>
            </a:xfrm>
            <a:prstGeom prst="snipRoundRect">
              <a:avLst>
                <a:gd name="adj1" fmla="val 0"/>
                <a:gd name="adj2" fmla="val 444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Rectangle 34"/>
          <p:cNvSpPr>
            <a:spLocks noChangeArrowheads="1"/>
          </p:cNvSpPr>
          <p:nvPr/>
        </p:nvSpPr>
        <p:spPr bwMode="black">
          <a:xfrm>
            <a:off x="120650" y="1870075"/>
            <a:ext cx="886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altLang="ko-KR" sz="4400" b="1" dirty="0">
                <a:solidFill>
                  <a:srgbClr val="4D4D4D"/>
                </a:solidFill>
                <a:latin typeface="Arial Black" pitchFamily="34" charset="0"/>
                <a:ea typeface="굴림" pitchFamily="50" charset="-127"/>
              </a:rPr>
              <a:t>Thanks for your attention!</a:t>
            </a: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803325" y="3579727"/>
            <a:ext cx="8343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i="1" dirty="0" smtClean="0">
                <a:solidFill>
                  <a:srgbClr val="7296AE"/>
                </a:solidFill>
                <a:latin typeface="+mn-lt"/>
                <a:ea typeface="굴림" pitchFamily="50" charset="-127"/>
              </a:rPr>
              <a:t>Navigation </a:t>
            </a:r>
            <a:r>
              <a:rPr lang="en-US" altLang="ko-KR" i="1" dirty="0">
                <a:solidFill>
                  <a:srgbClr val="7296AE"/>
                </a:solidFill>
                <a:latin typeface="+mn-lt"/>
                <a:ea typeface="굴림" pitchFamily="50" charset="-127"/>
              </a:rPr>
              <a:t>&amp; Electronic System Lab.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i="1" dirty="0">
                <a:solidFill>
                  <a:srgbClr val="7296AE"/>
                </a:solidFill>
                <a:latin typeface="+mn-lt"/>
                <a:ea typeface="굴림" pitchFamily="50" charset="-127"/>
              </a:rPr>
              <a:t>The School of the Mechanical &amp; Aerospace Engineering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i="1" dirty="0">
                <a:solidFill>
                  <a:srgbClr val="7296AE"/>
                </a:solidFill>
                <a:latin typeface="+mn-lt"/>
                <a:ea typeface="굴림" pitchFamily="50" charset="-127"/>
              </a:rPr>
              <a:t>Seoul National University, South </a:t>
            </a:r>
            <a:r>
              <a:rPr lang="en-US" altLang="ko-KR" i="1" dirty="0" smtClean="0">
                <a:solidFill>
                  <a:srgbClr val="7296AE"/>
                </a:solidFill>
                <a:latin typeface="+mn-lt"/>
                <a:ea typeface="굴림" pitchFamily="50" charset="-127"/>
              </a:rPr>
              <a:t>KOREA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i="1" dirty="0" smtClean="0">
                <a:solidFill>
                  <a:srgbClr val="F69B39"/>
                </a:solidFill>
                <a:latin typeface="+mn-lt"/>
                <a:ea typeface="굴림" pitchFamily="50" charset="-127"/>
              </a:rPr>
              <a:t>http://nesl.snu.ac.kr</a:t>
            </a:r>
            <a:endParaRPr lang="en-US" altLang="ko-KR" i="1" dirty="0">
              <a:solidFill>
                <a:srgbClr val="F69B39"/>
              </a:solidFill>
              <a:latin typeface="+mn-lt"/>
              <a:ea typeface="굴림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ko-KR" i="1" dirty="0">
              <a:solidFill>
                <a:srgbClr val="4E341A"/>
              </a:solidFill>
              <a:latin typeface="Arial" charset="0"/>
              <a:ea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5449888"/>
            <a:ext cx="9143999" cy="1408112"/>
            <a:chOff x="-41175" y="3065051"/>
            <a:chExt cx="9143999" cy="84035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04157" y="3257310"/>
            <a:ext cx="2087562" cy="305108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0" baseline="0">
                <a:solidFill>
                  <a:srgbClr val="4D4D4D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Insert your 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3844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6DCA-5841-4D3D-90E9-7545992B59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5D5-0F0E-4D0B-93D8-6AED9B0CB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 without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696995"/>
            <a:ext cx="9144000" cy="1452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2163645"/>
            <a:ext cx="9144000" cy="587746"/>
          </a:xfrm>
        </p:spPr>
        <p:txBody>
          <a:bodyPr anchor="ctr">
            <a:normAutofit/>
          </a:bodyPr>
          <a:lstStyle>
            <a:lvl1pPr marL="1080000" algn="just">
              <a:defRPr sz="32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Main title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1083" y="1033731"/>
            <a:ext cx="449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AEROSPACE ENGINEERING</a:t>
            </a:r>
          </a:p>
          <a:p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4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-5818"/>
            <a:ext cx="9144000" cy="210170"/>
            <a:chOff x="0" y="-14534"/>
            <a:chExt cx="12192000" cy="530099"/>
          </a:xfrm>
          <a:solidFill>
            <a:schemeClr val="accent1">
              <a:lumMod val="50000"/>
            </a:schemeClr>
          </a:solidFill>
        </p:grpSpPr>
        <p:sp>
          <p:nvSpPr>
            <p:cNvPr id="21" name="직사각형 20"/>
            <p:cNvSpPr/>
            <p:nvPr userDrawn="1"/>
          </p:nvSpPr>
          <p:spPr>
            <a:xfrm>
              <a:off x="0" y="-14533"/>
              <a:ext cx="10914434" cy="306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한쪽 모서리는 잘리고 다른 쪽 모서리는 둥근 사각형 17"/>
            <p:cNvSpPr/>
            <p:nvPr userDrawn="1"/>
          </p:nvSpPr>
          <p:spPr>
            <a:xfrm rot="10800000">
              <a:off x="10668000" y="-14534"/>
              <a:ext cx="1524000" cy="530099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24" name="그룹 23"/>
          <p:cNvGrpSpPr/>
          <p:nvPr/>
        </p:nvGrpSpPr>
        <p:grpSpPr>
          <a:xfrm rot="10800000">
            <a:off x="0" y="6665666"/>
            <a:ext cx="9144000" cy="210168"/>
            <a:chOff x="0" y="-14534"/>
            <a:chExt cx="12192000" cy="530099"/>
          </a:xfrm>
          <a:solidFill>
            <a:schemeClr val="accent1">
              <a:lumMod val="50000"/>
            </a:schemeClr>
          </a:solidFill>
        </p:grpSpPr>
        <p:sp>
          <p:nvSpPr>
            <p:cNvPr id="25" name="직사각형 24"/>
            <p:cNvSpPr/>
            <p:nvPr userDrawn="1"/>
          </p:nvSpPr>
          <p:spPr>
            <a:xfrm>
              <a:off x="0" y="-14533"/>
              <a:ext cx="10914434" cy="306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한쪽 모서리는 잘리고 다른 쪽 모서리는 둥근 사각형 25"/>
            <p:cNvSpPr/>
            <p:nvPr userDrawn="1"/>
          </p:nvSpPr>
          <p:spPr>
            <a:xfrm rot="10800000">
              <a:off x="10668000" y="-14534"/>
              <a:ext cx="1524000" cy="530099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81597" r="59722" b="6944"/>
          <a:stretch/>
        </p:blipFill>
        <p:spPr>
          <a:xfrm>
            <a:off x="6229254" y="5766540"/>
            <a:ext cx="2657571" cy="769297"/>
          </a:xfrm>
          <a:prstGeom prst="rect">
            <a:avLst/>
          </a:prstGeom>
        </p:spPr>
      </p:pic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67400" y="4965923"/>
            <a:ext cx="3019425" cy="857865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 b="0" baseline="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Conference name, City, Country Month date, year</a:t>
            </a:r>
            <a:endParaRPr lang="ko-KR" altLang="en-US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-10351" y="3065051"/>
            <a:ext cx="9154350" cy="84034"/>
            <a:chOff x="-10351" y="3065051"/>
            <a:chExt cx="9154350" cy="84034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406825" y="3065051"/>
              <a:ext cx="2160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4566825" y="3065051"/>
              <a:ext cx="2160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6726824" y="3065051"/>
              <a:ext cx="2160001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8" name="직사각형 47"/>
            <p:cNvSpPr/>
            <p:nvPr userDrawn="1"/>
          </p:nvSpPr>
          <p:spPr>
            <a:xfrm>
              <a:off x="-10351" y="3065051"/>
              <a:ext cx="2417175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8886824" y="3065051"/>
              <a:ext cx="257175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" y="1047187"/>
            <a:ext cx="1737753" cy="4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69532" y="1845129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1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2067" y="4771104"/>
            <a:ext cx="7509933" cy="662268"/>
            <a:chOff x="822067" y="4089224"/>
            <a:chExt cx="7509933" cy="662268"/>
          </a:xfrm>
        </p:grpSpPr>
        <p:sp>
          <p:nvSpPr>
            <p:cNvPr id="13" name="직사각형 12"/>
            <p:cNvSpPr/>
            <p:nvPr/>
          </p:nvSpPr>
          <p:spPr>
            <a:xfrm>
              <a:off x="1769533" y="414942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22067" y="4089224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82267" y="4149424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2067" y="1665640"/>
            <a:ext cx="7509933" cy="662268"/>
            <a:chOff x="822067" y="1379890"/>
            <a:chExt cx="7509933" cy="662268"/>
          </a:xfrm>
        </p:grpSpPr>
        <p:sp>
          <p:nvSpPr>
            <p:cNvPr id="30" name="직사각형 29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</a:t>
              </a:r>
              <a:endParaRPr lang="ko-KR" altLang="en-US" sz="20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2067" y="2700795"/>
            <a:ext cx="7509933" cy="662268"/>
            <a:chOff x="822067" y="4911804"/>
            <a:chExt cx="7509933" cy="662268"/>
          </a:xfrm>
        </p:grpSpPr>
        <p:sp>
          <p:nvSpPr>
            <p:cNvPr id="34" name="직사각형 33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2</a:t>
              </a:r>
              <a:endParaRPr lang="ko-KR" altLang="en-US" sz="20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2067" y="3735950"/>
            <a:ext cx="7509933" cy="662268"/>
            <a:chOff x="822067" y="5734384"/>
            <a:chExt cx="7509933" cy="662268"/>
          </a:xfrm>
        </p:grpSpPr>
        <p:sp>
          <p:nvSpPr>
            <p:cNvPr id="38" name="직사각형 37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252000" y="250827"/>
            <a:ext cx="8640000" cy="655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769532" y="2886605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2</a:t>
            </a:r>
            <a:endParaRPr lang="ko-KR" alt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769532" y="3921760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3</a:t>
            </a:r>
            <a:endParaRPr lang="ko-KR" altLang="en-US" dirty="0" smtClean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1769532" y="4965306"/>
            <a:ext cx="6562467" cy="27159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4</a:t>
            </a:r>
            <a:endParaRPr lang="ko-KR" alt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52000" y="250827"/>
            <a:ext cx="8640000" cy="655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69532" y="1665516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1</a:t>
            </a:r>
            <a:endParaRPr lang="ko-KR" altLang="en-US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822067" y="4412326"/>
            <a:ext cx="7509933" cy="662268"/>
            <a:chOff x="822067" y="4089224"/>
            <a:chExt cx="7509933" cy="662268"/>
          </a:xfrm>
        </p:grpSpPr>
        <p:sp>
          <p:nvSpPr>
            <p:cNvPr id="43" name="직사각형 42"/>
            <p:cNvSpPr/>
            <p:nvPr/>
          </p:nvSpPr>
          <p:spPr>
            <a:xfrm>
              <a:off x="1769533" y="414942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22067" y="4089224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882267" y="4149424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2067" y="1486027"/>
            <a:ext cx="7509933" cy="662268"/>
            <a:chOff x="822067" y="1379890"/>
            <a:chExt cx="7509933" cy="662268"/>
          </a:xfrm>
        </p:grpSpPr>
        <p:sp>
          <p:nvSpPr>
            <p:cNvPr id="47" name="직사각형 46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</a:t>
              </a:r>
              <a:endParaRPr lang="ko-KR" altLang="en-US" sz="2000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22067" y="2461460"/>
            <a:ext cx="7509933" cy="662268"/>
            <a:chOff x="822067" y="4911804"/>
            <a:chExt cx="7509933" cy="662268"/>
          </a:xfrm>
        </p:grpSpPr>
        <p:sp>
          <p:nvSpPr>
            <p:cNvPr id="57" name="직사각형 56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2</a:t>
              </a:r>
              <a:endParaRPr lang="ko-KR" altLang="en-US" sz="20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22067" y="3436893"/>
            <a:ext cx="7509933" cy="662268"/>
            <a:chOff x="822067" y="5734384"/>
            <a:chExt cx="7509933" cy="662268"/>
          </a:xfrm>
        </p:grpSpPr>
        <p:sp>
          <p:nvSpPr>
            <p:cNvPr id="61" name="직사각형 60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</p:grpSp>
      <p:sp>
        <p:nvSpPr>
          <p:cNvPr id="64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769532" y="2649502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2</a:t>
            </a:r>
            <a:endParaRPr lang="ko-KR" altLang="en-US" dirty="0" smtClean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769532" y="3627333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3</a:t>
            </a:r>
            <a:endParaRPr lang="ko-KR" altLang="en-US" dirty="0" smtClean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1769532" y="4611451"/>
            <a:ext cx="6562467" cy="27159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4</a:t>
            </a:r>
            <a:endParaRPr lang="ko-KR" altLang="en-US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822067" y="5387761"/>
            <a:ext cx="7509933" cy="662268"/>
            <a:chOff x="822067" y="4911804"/>
            <a:chExt cx="7509933" cy="662268"/>
          </a:xfrm>
        </p:grpSpPr>
        <p:sp>
          <p:nvSpPr>
            <p:cNvPr id="68" name="직사각형 67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5</a:t>
              </a:r>
              <a:endParaRPr lang="ko-KR" altLang="en-US" sz="2000" b="1" dirty="0"/>
            </a:p>
          </p:txBody>
        </p:sp>
      </p:grpSp>
      <p:sp>
        <p:nvSpPr>
          <p:cNvPr id="7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69532" y="5569881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5</a:t>
            </a:r>
            <a:endParaRPr lang="ko-KR" alt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386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52000" y="250827"/>
            <a:ext cx="8640000" cy="655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69532" y="1665515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1</a:t>
            </a:r>
            <a:endParaRPr lang="ko-KR" altLang="en-US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822067" y="1486026"/>
            <a:ext cx="7509933" cy="662268"/>
            <a:chOff x="822067" y="1379890"/>
            <a:chExt cx="7509933" cy="662268"/>
          </a:xfrm>
        </p:grpSpPr>
        <p:sp>
          <p:nvSpPr>
            <p:cNvPr id="47" name="직사각형 46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</a:t>
              </a:r>
              <a:endParaRPr lang="ko-KR" altLang="en-US" sz="20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22067" y="2258746"/>
            <a:ext cx="7509933" cy="662268"/>
            <a:chOff x="822067" y="4911804"/>
            <a:chExt cx="7509933" cy="662268"/>
          </a:xfrm>
        </p:grpSpPr>
        <p:sp>
          <p:nvSpPr>
            <p:cNvPr id="58" name="직사각형 57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2</a:t>
              </a:r>
              <a:endParaRPr lang="ko-KR" altLang="en-US" sz="20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2067" y="3031466"/>
            <a:ext cx="7509933" cy="662268"/>
            <a:chOff x="822067" y="5734384"/>
            <a:chExt cx="7509933" cy="662268"/>
          </a:xfrm>
        </p:grpSpPr>
        <p:sp>
          <p:nvSpPr>
            <p:cNvPr id="62" name="직사각형 61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</p:grpSp>
      <p:sp>
        <p:nvSpPr>
          <p:cNvPr id="6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769532" y="2446218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2</a:t>
            </a:r>
            <a:endParaRPr lang="ko-KR" altLang="en-US" dirty="0" smtClean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769532" y="3228531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3</a:t>
            </a:r>
            <a:endParaRPr lang="ko-KR" altLang="en-US" dirty="0" smtClean="0"/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1769532" y="3984809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4</a:t>
            </a:r>
            <a:endParaRPr lang="ko-KR" altLang="en-US" dirty="0" smtClean="0"/>
          </a:p>
        </p:txBody>
      </p:sp>
      <p:grpSp>
        <p:nvGrpSpPr>
          <p:cNvPr id="81" name="그룹 80"/>
          <p:cNvGrpSpPr/>
          <p:nvPr/>
        </p:nvGrpSpPr>
        <p:grpSpPr>
          <a:xfrm>
            <a:off x="822067" y="3804186"/>
            <a:ext cx="7509933" cy="662268"/>
            <a:chOff x="822067" y="1379890"/>
            <a:chExt cx="7509933" cy="662268"/>
          </a:xfrm>
        </p:grpSpPr>
        <p:sp>
          <p:nvSpPr>
            <p:cNvPr id="82" name="직사각형 81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4</a:t>
              </a:r>
              <a:endParaRPr lang="ko-KR" altLang="en-US" sz="2000" b="1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2067" y="4576906"/>
            <a:ext cx="7509933" cy="662268"/>
            <a:chOff x="822067" y="4911804"/>
            <a:chExt cx="7509933" cy="662268"/>
          </a:xfrm>
        </p:grpSpPr>
        <p:sp>
          <p:nvSpPr>
            <p:cNvPr id="86" name="직사각형 85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5</a:t>
              </a:r>
              <a:endParaRPr lang="ko-KR" altLang="en-US" sz="20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22067" y="5349624"/>
            <a:ext cx="7509933" cy="662268"/>
            <a:chOff x="822067" y="5734384"/>
            <a:chExt cx="7509933" cy="662268"/>
          </a:xfrm>
        </p:grpSpPr>
        <p:sp>
          <p:nvSpPr>
            <p:cNvPr id="90" name="직사각형 89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6</a:t>
              </a:r>
              <a:endParaRPr lang="ko-KR" altLang="en-US" sz="2000" b="1" dirty="0"/>
            </a:p>
          </p:txBody>
        </p:sp>
      </p:grpSp>
      <p:sp>
        <p:nvSpPr>
          <p:cNvPr id="9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69532" y="4757591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5</a:t>
            </a:r>
            <a:endParaRPr lang="ko-KR" altLang="en-US" dirty="0" smtClean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769532" y="5536785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6</a:t>
            </a:r>
            <a:endParaRPr lang="ko-KR" alt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11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52000" y="250827"/>
            <a:ext cx="8640000" cy="655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8862" y="1647944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1</a:t>
            </a:r>
            <a:endParaRPr lang="ko-KR" altLang="en-US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906236" y="1517942"/>
            <a:ext cx="6361880" cy="561026"/>
            <a:chOff x="822067" y="1379890"/>
            <a:chExt cx="7509933" cy="662268"/>
          </a:xfrm>
        </p:grpSpPr>
        <p:sp>
          <p:nvSpPr>
            <p:cNvPr id="47" name="직사각형 46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</a:t>
              </a:r>
              <a:endParaRPr lang="ko-KR" altLang="en-US" sz="20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6236" y="2163910"/>
            <a:ext cx="6361880" cy="561026"/>
            <a:chOff x="822067" y="4911804"/>
            <a:chExt cx="7509933" cy="662268"/>
          </a:xfrm>
        </p:grpSpPr>
        <p:sp>
          <p:nvSpPr>
            <p:cNvPr id="58" name="직사각형 57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2</a:t>
              </a:r>
              <a:endParaRPr lang="ko-KR" altLang="en-US" sz="20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06236" y="2809878"/>
            <a:ext cx="6361880" cy="561026"/>
            <a:chOff x="822067" y="5734384"/>
            <a:chExt cx="7509933" cy="662268"/>
          </a:xfrm>
        </p:grpSpPr>
        <p:sp>
          <p:nvSpPr>
            <p:cNvPr id="62" name="직사각형 61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</p:grpSp>
      <p:sp>
        <p:nvSpPr>
          <p:cNvPr id="6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708861" y="2298724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2</a:t>
            </a:r>
            <a:endParaRPr lang="ko-KR" altLang="en-US" dirty="0" smtClean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708860" y="2950551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3</a:t>
            </a:r>
            <a:endParaRPr lang="ko-KR" altLang="en-US" dirty="0" smtClean="0"/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1708860" y="3583729"/>
            <a:ext cx="6562467" cy="3010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4</a:t>
            </a:r>
            <a:endParaRPr lang="ko-KR" altLang="en-US" dirty="0" smtClean="0"/>
          </a:p>
        </p:txBody>
      </p:sp>
      <p:grpSp>
        <p:nvGrpSpPr>
          <p:cNvPr id="81" name="그룹 80"/>
          <p:cNvGrpSpPr/>
          <p:nvPr/>
        </p:nvGrpSpPr>
        <p:grpSpPr>
          <a:xfrm>
            <a:off x="906236" y="3455846"/>
            <a:ext cx="6361880" cy="561026"/>
            <a:chOff x="822067" y="1379890"/>
            <a:chExt cx="7509933" cy="662268"/>
          </a:xfrm>
        </p:grpSpPr>
        <p:sp>
          <p:nvSpPr>
            <p:cNvPr id="82" name="직사각형 81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4</a:t>
              </a:r>
              <a:endParaRPr lang="ko-KR" altLang="en-US" sz="2000" b="1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06236" y="4101814"/>
            <a:ext cx="6361880" cy="561026"/>
            <a:chOff x="822067" y="4911804"/>
            <a:chExt cx="7509933" cy="662268"/>
          </a:xfrm>
        </p:grpSpPr>
        <p:sp>
          <p:nvSpPr>
            <p:cNvPr id="86" name="직사각형 85"/>
            <p:cNvSpPr/>
            <p:nvPr/>
          </p:nvSpPr>
          <p:spPr>
            <a:xfrm>
              <a:off x="1769533" y="497200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822067" y="4911804"/>
              <a:ext cx="662268" cy="66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882267" y="4972004"/>
              <a:ext cx="541868" cy="541868"/>
            </a:xfrm>
            <a:prstGeom prst="ellipse">
              <a:avLst/>
            </a:prstGeom>
            <a:solidFill>
              <a:srgbClr val="8FC4A8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5</a:t>
              </a:r>
              <a:endParaRPr lang="ko-KR" altLang="en-US" sz="20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906236" y="4747782"/>
            <a:ext cx="6361880" cy="561026"/>
            <a:chOff x="822067" y="5734384"/>
            <a:chExt cx="7509933" cy="662268"/>
          </a:xfrm>
        </p:grpSpPr>
        <p:sp>
          <p:nvSpPr>
            <p:cNvPr id="90" name="직사각형 89"/>
            <p:cNvSpPr/>
            <p:nvPr/>
          </p:nvSpPr>
          <p:spPr>
            <a:xfrm>
              <a:off x="1769533" y="5794584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822067" y="5734384"/>
              <a:ext cx="662268" cy="6622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82267" y="5794584"/>
              <a:ext cx="541868" cy="541868"/>
            </a:xfrm>
            <a:prstGeom prst="ellipse">
              <a:avLst/>
            </a:prstGeom>
            <a:solidFill>
              <a:srgbClr val="7296A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6</a:t>
              </a:r>
              <a:endParaRPr lang="ko-KR" altLang="en-US" sz="2000" b="1" dirty="0"/>
            </a:p>
          </p:txBody>
        </p:sp>
      </p:grpSp>
      <p:sp>
        <p:nvSpPr>
          <p:cNvPr id="9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08859" y="4236073"/>
            <a:ext cx="6562467" cy="29728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5</a:t>
            </a:r>
            <a:endParaRPr lang="ko-KR" altLang="en-US" dirty="0" smtClean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708859" y="4884882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6</a:t>
            </a:r>
            <a:endParaRPr lang="ko-KR" altLang="en-US" dirty="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906236" y="5393751"/>
            <a:ext cx="6361880" cy="561026"/>
            <a:chOff x="822067" y="1379890"/>
            <a:chExt cx="7509933" cy="662268"/>
          </a:xfrm>
        </p:grpSpPr>
        <p:sp>
          <p:nvSpPr>
            <p:cNvPr id="42" name="직사각형 41"/>
            <p:cNvSpPr/>
            <p:nvPr/>
          </p:nvSpPr>
          <p:spPr>
            <a:xfrm>
              <a:off x="1769533" y="1440090"/>
              <a:ext cx="6562467" cy="543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822067" y="1379890"/>
              <a:ext cx="662268" cy="66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82267" y="1440090"/>
              <a:ext cx="541868" cy="541868"/>
            </a:xfrm>
            <a:prstGeom prst="ellipse">
              <a:avLst/>
            </a:prstGeom>
            <a:solidFill>
              <a:srgbClr val="F69B39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7</a:t>
              </a:r>
              <a:endParaRPr lang="ko-KR" altLang="en-US" sz="2000" b="1" dirty="0"/>
            </a:p>
          </p:txBody>
        </p:sp>
      </p:grpSp>
      <p:sp>
        <p:nvSpPr>
          <p:cNvPr id="4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708858" y="5535243"/>
            <a:ext cx="6562467" cy="281856"/>
          </a:xfrm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buNone/>
              <a:defRPr sz="1800" b="1" baseline="0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7</a:t>
            </a:r>
            <a:endParaRPr lang="ko-KR" alt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15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50827"/>
            <a:ext cx="8640000" cy="655954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23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2000" y="1190624"/>
            <a:ext cx="8640000" cy="5285931"/>
          </a:xfrm>
        </p:spPr>
        <p:txBody>
          <a:bodyPr/>
          <a:lstStyle>
            <a:lvl1pPr marL="228600" indent="-228600">
              <a:buClr>
                <a:srgbClr val="1F4E79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541338" indent="-228600">
              <a:buClr>
                <a:srgbClr val="F69B39"/>
              </a:buClr>
              <a:buSzPct val="80000"/>
              <a:buFont typeface="Wingdings" panose="05000000000000000000" pitchFamily="2" charset="2"/>
              <a:buChar char="§"/>
              <a:tabLst/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marL="896938" indent="-254000">
              <a:buClr>
                <a:srgbClr val="8FC4A8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marL="1252538" indent="-228600">
              <a:buClr>
                <a:srgbClr val="7296AE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맑은 고딕" panose="020B0503020000020004" pitchFamily="50" charset="-127"/>
              <a:buChar char="–"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6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+내용 (chapter bar 추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50827"/>
            <a:ext cx="8640000" cy="655954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23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2000" y="1190624"/>
            <a:ext cx="8640000" cy="5285931"/>
          </a:xfrm>
        </p:spPr>
        <p:txBody>
          <a:bodyPr/>
          <a:lstStyle>
            <a:lvl1pPr marL="228600" indent="-228600">
              <a:buClr>
                <a:srgbClr val="1F4E79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541338" indent="-228600">
              <a:buClr>
                <a:srgbClr val="F69B39"/>
              </a:buClr>
              <a:buSzPct val="80000"/>
              <a:buFont typeface="Wingdings" panose="05000000000000000000" pitchFamily="2" charset="2"/>
              <a:buChar char="§"/>
              <a:tabLst/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marL="896938" indent="-254000">
              <a:buClr>
                <a:srgbClr val="8FC4A8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marL="1252538" indent="-228600">
              <a:buClr>
                <a:srgbClr val="7296AE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맑은 고딕" panose="020B0503020000020004" pitchFamily="50" charset="-127"/>
              <a:buChar char="–"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-5818"/>
            <a:ext cx="9144000" cy="493498"/>
            <a:chOff x="0" y="-5818"/>
            <a:chExt cx="9144000" cy="493498"/>
          </a:xfrm>
        </p:grpSpPr>
        <p:sp>
          <p:nvSpPr>
            <p:cNvPr id="17" name="한쪽 모서리는 잘리고 다른 쪽 모서리는 둥근 사각형 16"/>
            <p:cNvSpPr/>
            <p:nvPr userDrawn="1"/>
          </p:nvSpPr>
          <p:spPr>
            <a:xfrm rot="10800000">
              <a:off x="6797040" y="-5818"/>
              <a:ext cx="2346960" cy="493498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0" y="-5818"/>
              <a:ext cx="8185826" cy="2458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56438" y="87434"/>
            <a:ext cx="2087562" cy="3051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Chapter 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7519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50827"/>
            <a:ext cx="8640000" cy="655954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" y="917620"/>
            <a:ext cx="9143999" cy="72001"/>
            <a:chOff x="-41175" y="3065051"/>
            <a:chExt cx="9143999" cy="84035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2406824" y="3065051"/>
              <a:ext cx="2232000" cy="84034"/>
            </a:xfrm>
            <a:prstGeom prst="rect">
              <a:avLst/>
            </a:prstGeom>
            <a:solidFill>
              <a:srgbClr val="F69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4638824" y="3065051"/>
              <a:ext cx="2232000" cy="84034"/>
            </a:xfrm>
            <a:prstGeom prst="rect">
              <a:avLst/>
            </a:prstGeom>
            <a:solidFill>
              <a:srgbClr val="8FC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6870824" y="3065052"/>
              <a:ext cx="2232000" cy="84034"/>
            </a:xfrm>
            <a:prstGeom prst="rect">
              <a:avLst/>
            </a:prstGeom>
            <a:solidFill>
              <a:srgbClr val="729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41175" y="3065051"/>
              <a:ext cx="2448000" cy="8403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000" y="6521234"/>
            <a:ext cx="454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avigation &amp;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US" altLang="ko-KR" sz="1000" b="1" dirty="0" smtClean="0">
                <a:solidFill>
                  <a:srgbClr val="F58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 ||  </a:t>
            </a:r>
            <a:r>
              <a:rPr lang="en-US" altLang="ko-KR" sz="1000" b="1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eoul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altLang="ko-KR" sz="1000" b="1" baseline="0" dirty="0" smtClean="0">
                <a:solidFill>
                  <a:srgbClr val="729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niv., </a:t>
            </a:r>
            <a:r>
              <a:rPr lang="en-US" altLang="ko-KR" sz="1000" b="1" baseline="0" dirty="0" smtClean="0">
                <a:solidFill>
                  <a:srgbClr val="8FC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1000" b="1" baseline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orea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/>
        </p:nvSpPr>
        <p:spPr bwMode="auto">
          <a:xfrm>
            <a:off x="8546867" y="6462655"/>
            <a:ext cx="345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4CAC22AD-DCE1-4AEE-8E09-2471E0BABB22}" type="slidenum">
              <a:rPr lang="ko-KR" altLang="en-US" sz="1000" b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10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3643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DCA-5841-4D3D-90E9-7545992B59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A5D5-0F0E-4D0B-93D8-6AED9B0CB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jpg"/><Relationship Id="rId4" Type="http://schemas.openxmlformats.org/officeDocument/2006/relationships/image" Target="../media/image3.wmf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jpg"/><Relationship Id="rId4" Type="http://schemas.openxmlformats.org/officeDocument/2006/relationships/image" Target="../media/image3.wmf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Assumption</a:t>
            </a:r>
          </a:p>
          <a:p>
            <a:pPr lvl="1"/>
            <a:r>
              <a:rPr lang="ko-KR" altLang="en-US" sz="1600" dirty="0" smtClean="0"/>
              <a:t>초기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 공분산은 </a:t>
            </a:r>
            <a:r>
              <a:rPr lang="en-US" altLang="ko-KR" sz="1600" dirty="0" smtClean="0"/>
              <a:t>Newton-</a:t>
            </a:r>
            <a:r>
              <a:rPr lang="en-US" altLang="ko-KR" sz="1600" dirty="0" err="1" smtClean="0"/>
              <a:t>Rhapson</a:t>
            </a:r>
            <a:r>
              <a:rPr lang="ko-KR" altLang="en-US" sz="1600" dirty="0" smtClean="0"/>
              <a:t>의 결과를 사용</a:t>
            </a:r>
            <a:endParaRPr lang="en-US" altLang="ko-KR" sz="1600" dirty="0" smtClean="0"/>
          </a:p>
          <a:p>
            <a:r>
              <a:rPr lang="en-US" altLang="ko-KR" sz="2000" dirty="0" smtClean="0"/>
              <a:t>Analysis</a:t>
            </a:r>
          </a:p>
          <a:p>
            <a:pPr lvl="1"/>
            <a:r>
              <a:rPr lang="en-US" altLang="ko-KR" sz="1600" dirty="0" smtClean="0"/>
              <a:t>W = 9E-06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RMSE</a:t>
            </a:r>
            <a:r>
              <a:rPr lang="ko-KR" altLang="en-US" sz="1600" dirty="0" smtClean="0"/>
              <a:t>값 최소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Kalman gain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수렴하여 </a:t>
            </a:r>
            <a:r>
              <a:rPr lang="en-US" altLang="ko-KR" sz="1600" dirty="0" smtClean="0"/>
              <a:t>filter sleep </a:t>
            </a:r>
            <a:r>
              <a:rPr lang="ko-KR" altLang="en-US" sz="1600" dirty="0" smtClean="0"/>
              <a:t>발생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Measurement residual </a:t>
            </a:r>
            <a:r>
              <a:rPr lang="ko-KR" altLang="en-US" sz="1400" dirty="0" smtClean="0"/>
              <a:t>이 발생하여도 보정 불가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642938" lvl="2" indent="0">
              <a:buNone/>
            </a:pP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등속 모델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자유도 외란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36210"/>
              </p:ext>
            </p:extLst>
          </p:nvPr>
        </p:nvGraphicFramePr>
        <p:xfrm>
          <a:off x="4728862" y="232954"/>
          <a:ext cx="2119746" cy="67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862" y="232954"/>
                        <a:ext cx="2119746" cy="67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40736"/>
              </p:ext>
            </p:extLst>
          </p:nvPr>
        </p:nvGraphicFramePr>
        <p:xfrm>
          <a:off x="6908800" y="241676"/>
          <a:ext cx="10683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761760" imgH="457200" progId="Equation.DSMT4">
                  <p:embed/>
                </p:oleObj>
              </mc:Choice>
              <mc:Fallback>
                <p:oleObj name="Equation" r:id="rId5" imgW="761760" imgH="45720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41676"/>
                        <a:ext cx="1068388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" y="3591090"/>
            <a:ext cx="3144110" cy="23580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02" y="3591090"/>
            <a:ext cx="3087450" cy="2434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65" y="3592993"/>
            <a:ext cx="3272444" cy="24543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7" y="1350034"/>
            <a:ext cx="2612154" cy="19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Assumption</a:t>
            </a:r>
          </a:p>
          <a:p>
            <a:pPr lvl="1"/>
            <a:r>
              <a:rPr lang="ko-KR" altLang="en-US" sz="1600" dirty="0" smtClean="0"/>
              <a:t>초기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 공분산은 </a:t>
            </a:r>
            <a:r>
              <a:rPr lang="en-US" altLang="ko-KR" sz="1600" dirty="0" smtClean="0"/>
              <a:t>Newton-</a:t>
            </a:r>
            <a:r>
              <a:rPr lang="en-US" altLang="ko-KR" sz="1600" dirty="0" err="1" smtClean="0"/>
              <a:t>Rhapson</a:t>
            </a:r>
            <a:r>
              <a:rPr lang="ko-KR" altLang="en-US" sz="1600" dirty="0" smtClean="0"/>
              <a:t>의 결과를 사용</a:t>
            </a:r>
            <a:endParaRPr lang="en-US" altLang="ko-KR" sz="1600" dirty="0" smtClean="0"/>
          </a:p>
          <a:p>
            <a:r>
              <a:rPr lang="en-US" altLang="ko-KR" sz="2000" dirty="0" smtClean="0"/>
              <a:t>Analysis</a:t>
            </a:r>
          </a:p>
          <a:p>
            <a:pPr lvl="1"/>
            <a:r>
              <a:rPr lang="en-US" altLang="ko-KR" sz="1600" dirty="0" smtClean="0"/>
              <a:t>W1,W2 = 3.6E-04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RMSE</a:t>
            </a:r>
            <a:r>
              <a:rPr lang="ko-KR" altLang="en-US" sz="1600" dirty="0" smtClean="0"/>
              <a:t>값 최소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Kalman gain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아닌 값으로 수렴</a:t>
            </a:r>
            <a:r>
              <a:rPr lang="en-US" altLang="ko-KR" sz="1600" dirty="0" smtClean="0"/>
              <a:t>, measurement residual </a:t>
            </a:r>
            <a:r>
              <a:rPr lang="ko-KR" altLang="en-US" sz="1600" dirty="0" smtClean="0"/>
              <a:t>반영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필터 정상 작동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642938" lvl="2" indent="0">
              <a:buNone/>
            </a:pP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등속 모델 </a:t>
            </a:r>
            <a:r>
              <a:rPr lang="en-US" altLang="ko-KR" dirty="0" smtClean="0"/>
              <a:t>- 2</a:t>
            </a:r>
            <a:r>
              <a:rPr lang="ko-KR" altLang="en-US" dirty="0" smtClean="0"/>
              <a:t>자유도 외란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29048"/>
              </p:ext>
            </p:extLst>
          </p:nvPr>
        </p:nvGraphicFramePr>
        <p:xfrm>
          <a:off x="4728862" y="232954"/>
          <a:ext cx="2119746" cy="67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862" y="232954"/>
                        <a:ext cx="2119746" cy="67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07416"/>
              </p:ext>
            </p:extLst>
          </p:nvPr>
        </p:nvGraphicFramePr>
        <p:xfrm>
          <a:off x="6871596" y="223838"/>
          <a:ext cx="1674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15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596" y="223838"/>
                        <a:ext cx="1674812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t="18" r="6848"/>
          <a:stretch/>
        </p:blipFill>
        <p:spPr>
          <a:xfrm>
            <a:off x="6392488" y="1321724"/>
            <a:ext cx="2310938" cy="198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35" y="3571349"/>
            <a:ext cx="3459607" cy="25947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236" r="8987" b="1"/>
          <a:stretch/>
        </p:blipFill>
        <p:spPr>
          <a:xfrm>
            <a:off x="233181" y="3566160"/>
            <a:ext cx="2557223" cy="22610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r="5117" b="373"/>
          <a:stretch/>
        </p:blipFill>
        <p:spPr>
          <a:xfrm>
            <a:off x="2916441" y="3566160"/>
            <a:ext cx="2673894" cy="22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" r="8515"/>
          <a:stretch/>
        </p:blipFill>
        <p:spPr>
          <a:xfrm>
            <a:off x="6275569" y="4818801"/>
            <a:ext cx="2386293" cy="2039198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Assumption</a:t>
            </a:r>
          </a:p>
          <a:p>
            <a:pPr lvl="1"/>
            <a:r>
              <a:rPr lang="ko-KR" altLang="en-US" sz="1600" dirty="0" smtClean="0"/>
              <a:t>초기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 공분산은 </a:t>
            </a:r>
            <a:r>
              <a:rPr lang="en-US" altLang="ko-KR" sz="1600" dirty="0" smtClean="0"/>
              <a:t>Newton-</a:t>
            </a:r>
            <a:r>
              <a:rPr lang="en-US" altLang="ko-KR" sz="1600" dirty="0" err="1" smtClean="0"/>
              <a:t>Rhapson</a:t>
            </a:r>
            <a:r>
              <a:rPr lang="ko-KR" altLang="en-US" sz="1600" dirty="0" smtClean="0"/>
              <a:t>의 결과를 사용</a:t>
            </a:r>
            <a:endParaRPr lang="en-US" altLang="ko-KR" sz="1600" dirty="0" smtClean="0"/>
          </a:p>
          <a:p>
            <a:r>
              <a:rPr lang="en-US" altLang="ko-KR" sz="2000" dirty="0" smtClean="0"/>
              <a:t>Analysis</a:t>
            </a:r>
          </a:p>
          <a:p>
            <a:pPr lvl="1"/>
            <a:r>
              <a:rPr lang="ko-KR" altLang="en-US" sz="1600" dirty="0" smtClean="0"/>
              <a:t>초기치 및 공분산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배</a:t>
            </a:r>
            <a:r>
              <a:rPr lang="en-US" altLang="ko-KR" sz="1600" dirty="0" smtClean="0"/>
              <a:t>/100</a:t>
            </a:r>
            <a:r>
              <a:rPr lang="ko-KR" altLang="en-US" sz="1600" dirty="0" smtClean="0"/>
              <a:t>배</a:t>
            </a:r>
            <a:r>
              <a:rPr lang="en-US" altLang="ko-KR" sz="1600" dirty="0" smtClean="0"/>
              <a:t>/1000</a:t>
            </a:r>
            <a:r>
              <a:rPr lang="ko-KR" altLang="en-US" sz="1600" dirty="0" smtClean="0"/>
              <a:t>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초기치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배까지 필터 작동하나</a:t>
            </a:r>
            <a:r>
              <a:rPr lang="en-US" altLang="ko-KR" sz="1600" dirty="0" smtClean="0"/>
              <a:t>, 100</a:t>
            </a:r>
            <a:r>
              <a:rPr lang="ko-KR" altLang="en-US" sz="1600" dirty="0" smtClean="0"/>
              <a:t>배</a:t>
            </a:r>
            <a:r>
              <a:rPr lang="en-US" altLang="ko-KR" sz="1600" dirty="0" smtClean="0"/>
              <a:t>,1000</a:t>
            </a:r>
            <a:r>
              <a:rPr lang="ko-KR" altLang="en-US" sz="1600" dirty="0" smtClean="0"/>
              <a:t>배는 발산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초기치 고정 시 공분산의 </a:t>
            </a:r>
            <a:r>
              <a:rPr lang="ko-KR" altLang="en-US" sz="1600" dirty="0" err="1" smtClean="0"/>
              <a:t>초기치에</a:t>
            </a:r>
            <a:r>
              <a:rPr lang="ko-KR" altLang="en-US" sz="1600" dirty="0" smtClean="0"/>
              <a:t> 관계없이 작동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Newton-Raphson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optimal </a:t>
            </a:r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초기치를</a:t>
            </a:r>
            <a:r>
              <a:rPr lang="ko-KR" altLang="en-US" sz="1400" dirty="0" smtClean="0"/>
              <a:t> 설정했기 때문으로 판단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642938" lvl="2" indent="0">
              <a:buNone/>
            </a:pP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초기치 및 공분산 변경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177" r="6824"/>
          <a:stretch/>
        </p:blipFill>
        <p:spPr>
          <a:xfrm>
            <a:off x="99752" y="3616036"/>
            <a:ext cx="2892829" cy="26517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94" y="994028"/>
            <a:ext cx="2548968" cy="19117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55" y="2896455"/>
            <a:ext cx="2509482" cy="1882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884" r="6807" b="6234"/>
          <a:stretch/>
        </p:blipFill>
        <p:spPr>
          <a:xfrm>
            <a:off x="3015442" y="3616036"/>
            <a:ext cx="3299613" cy="2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L_template__v6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NESL_template__v6</Template>
  <TotalTime>142</TotalTime>
  <Words>132</Words>
  <Application>Microsoft Office PowerPoint</Application>
  <PresentationFormat>화면 슬라이드 쇼(4:3)</PresentationFormat>
  <Paragraphs>64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Calibri</vt:lpstr>
      <vt:lpstr>Wingdings</vt:lpstr>
      <vt:lpstr>NESL_template__v6</vt:lpstr>
      <vt:lpstr>Equation</vt:lpstr>
      <vt:lpstr>등속 모델 - 1자유도 외란</vt:lpstr>
      <vt:lpstr>등속 모델 - 2자유도 외란</vt:lpstr>
      <vt:lpstr>필터 초기치 및 공분산 변경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등속 모델</dc:title>
  <dc:creator>Cho Yong Hyeon</dc:creator>
  <cp:lastModifiedBy>Cho Yong Hyeon</cp:lastModifiedBy>
  <cp:revision>10</cp:revision>
  <dcterms:created xsi:type="dcterms:W3CDTF">2019-12-17T10:37:41Z</dcterms:created>
  <dcterms:modified xsi:type="dcterms:W3CDTF">2019-12-17T13:16:03Z</dcterms:modified>
</cp:coreProperties>
</file>