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8" r:id="rId4"/>
    <p:sldId id="267" r:id="rId5"/>
    <p:sldId id="272" r:id="rId6"/>
    <p:sldId id="274" r:id="rId7"/>
    <p:sldId id="269" r:id="rId8"/>
    <p:sldId id="270" r:id="rId9"/>
    <p:sldId id="271" r:id="rId10"/>
    <p:sldId id="266" r:id="rId11"/>
    <p:sldId id="273" r:id="rId12"/>
  </p:sldIdLst>
  <p:sldSz cx="12192000" cy="6858000"/>
  <p:notesSz cx="6858000" cy="9144000"/>
  <p:embeddedFontLst>
    <p:embeddedFont>
      <p:font typeface="상상토끼 개미 똥꾸멍" panose="02020603020101020101" pitchFamily="18" charset="-127"/>
      <p:regular r:id="rId14"/>
    </p:embeddedFont>
    <p:embeddedFont>
      <p:font typeface="DX경필명조B" panose="02010606000101010101" pitchFamily="2" charset="-127"/>
      <p:regular r:id="rId15"/>
    </p:embeddedFont>
    <p:embeddedFont>
      <p:font typeface="나눔바른고딕" panose="020B0603020101020101" pitchFamily="50" charset="-127"/>
      <p:regular r:id="rId16"/>
      <p:bold r:id="rId17"/>
    </p:embeddedFont>
    <p:embeddedFont>
      <p:font typeface="나눔바른고딕 UltraLight" panose="020B0603020101020101" pitchFamily="50" charset="-127"/>
      <p:regular r:id="rId18"/>
    </p:embeddedFont>
    <p:embeddedFont>
      <p:font typeface="나눔스퀘어 ExtraBold" panose="020B0600000101010101" pitchFamily="50" charset="-127"/>
      <p:bold r:id="rId19"/>
    </p:embeddedFont>
    <p:embeddedFont>
      <p:font typeface="닉스곤체 L 2.0" panose="020B060000010101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B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6" autoAdjust="0"/>
    <p:restoredTop sz="86718" autoAdjust="0"/>
  </p:normalViewPr>
  <p:slideViewPr>
    <p:cSldViewPr snapToGrid="0">
      <p:cViewPr varScale="1">
        <p:scale>
          <a:sx n="91" d="100"/>
          <a:sy n="91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3DCB-8C81-4E91-83F6-15F7E299DDA9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3B15A-9C10-4A35-929F-C21365FAE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55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3B15A-9C10-4A35-929F-C21365FAEF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플레이 시 혼란 </a:t>
            </a:r>
            <a:r>
              <a:rPr lang="en-US" altLang="ko-KR" dirty="0"/>
              <a:t>-&gt; </a:t>
            </a:r>
            <a:r>
              <a:rPr lang="ko-KR" altLang="en-US" dirty="0"/>
              <a:t>어느 인벤토리에 어느 재료가 들어있으며 그 재료를 어떻게 가지고 기차의 행동 영역의 구성품들을 </a:t>
            </a:r>
            <a:r>
              <a:rPr lang="ko-KR" altLang="en-US" dirty="0" err="1"/>
              <a:t>만들것인지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3B15A-9C10-4A35-929F-C21365FAEF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0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5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19014" y="793078"/>
            <a:ext cx="9406032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712099" y="-44836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301462" y="1302016"/>
            <a:ext cx="196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>
            <a:cxnSpLocks/>
          </p:cNvCxnSpPr>
          <p:nvPr userDrawn="1"/>
        </p:nvCxnSpPr>
        <p:spPr>
          <a:xfrm>
            <a:off x="321782" y="1186791"/>
            <a:ext cx="1756400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357470" y="793078"/>
            <a:ext cx="11467576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211186" y="0"/>
            <a:ext cx="7448226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8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78A1-DC3B-4586-8862-E1B0842E050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rgbClr val="080808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3553737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/>
        </p:nvSpPr>
        <p:spPr>
          <a:xfrm>
            <a:off x="4481913" y="3748737"/>
            <a:ext cx="32281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19-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중간발표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2016182016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박혜원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2016184013 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박대렬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2016184034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정민지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07827E-AB7B-4B91-9333-C7AB0CFAF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02536"/>
              </p:ext>
            </p:extLst>
          </p:nvPr>
        </p:nvGraphicFramePr>
        <p:xfrm>
          <a:off x="353897" y="5276678"/>
          <a:ext cx="1721641" cy="12199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1641">
                  <a:extLst>
                    <a:ext uri="{9D8B030D-6E8A-4147-A177-3AD203B41FA5}">
                      <a16:colId xmlns:a16="http://schemas.microsoft.com/office/drawing/2014/main" val="2336451503"/>
                    </a:ext>
                  </a:extLst>
                </a:gridCol>
              </a:tblGrid>
              <a:tr h="404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송인희</a:t>
                      </a:r>
                      <a:r>
                        <a:rPr lang="ko-KR" altLang="en-US" sz="16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 교수님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2462"/>
                  </a:ext>
                </a:extLst>
              </a:tr>
              <a:tr h="8156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97085"/>
                  </a:ext>
                </a:extLst>
              </a:tr>
            </a:tbl>
          </a:graphicData>
        </a:graphic>
      </p:graphicFrame>
      <p:pic>
        <p:nvPicPr>
          <p:cNvPr id="6" name="그림 5" descr="옅은이(가) 표시된 사진&#10;&#10;자동 생성된 설명">
            <a:extLst>
              <a:ext uri="{FF2B5EF4-FFF2-40B4-BE49-F238E27FC236}">
                <a16:creationId xmlns:a16="http://schemas.microsoft.com/office/drawing/2014/main" id="{4B752213-E1AA-4A49-90D4-A3BEDEB913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482" y="1729181"/>
            <a:ext cx="2898074" cy="16288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11932E-DDE8-4B65-8DF6-135076D5CC56}"/>
              </a:ext>
            </a:extLst>
          </p:cNvPr>
          <p:cNvSpPr/>
          <p:nvPr/>
        </p:nvSpPr>
        <p:spPr>
          <a:xfrm>
            <a:off x="5766030" y="3259723"/>
            <a:ext cx="1969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상상토끼 개미 똥꾸멍" panose="02020603020101020101" pitchFamily="18" charset="-127"/>
                <a:ea typeface="상상토끼 개미 똥꾸멍" panose="02020603020101020101" pitchFamily="18" charset="-127"/>
              </a:rPr>
              <a:t>T.rail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상상토끼 개미 똥꾸멍" panose="02020603020101020101" pitchFamily="18" charset="-127"/>
              <a:ea typeface="상상토끼 개미 똥꾸멍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04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5BDB9C-73ED-45AE-B26C-048F4F82A34E}"/>
              </a:ext>
            </a:extLst>
          </p:cNvPr>
          <p:cNvSpPr/>
          <p:nvPr/>
        </p:nvSpPr>
        <p:spPr>
          <a:xfrm>
            <a:off x="4933954" y="2918027"/>
            <a:ext cx="2324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닉스곤체 L 2.0" panose="020B0600000101010101" pitchFamily="50" charset="-127"/>
                <a:ea typeface="닉스곤체 L 2.0" panose="020B0600000101010101" pitchFamily="50" charset="-127"/>
              </a:rPr>
              <a:t>시연</a:t>
            </a:r>
            <a:endParaRPr lang="en-US" altLang="ko-KR" sz="5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닉스곤체 L 2.0" panose="020B0600000101010101" pitchFamily="50" charset="-127"/>
              <a:ea typeface="닉스곤체 L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32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81219-2686-4C49-87B0-EAF6209ED516}"/>
              </a:ext>
            </a:extLst>
          </p:cNvPr>
          <p:cNvSpPr/>
          <p:nvPr/>
        </p:nvSpPr>
        <p:spPr>
          <a:xfrm>
            <a:off x="510746" y="921832"/>
            <a:ext cx="3034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 및 보완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0A30DF-E03C-433B-B530-11214FDDA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038" y="2097247"/>
            <a:ext cx="3554315" cy="3241974"/>
          </a:xfrm>
          <a:prstGeom prst="rect">
            <a:avLst/>
          </a:prstGeom>
        </p:spPr>
      </p:pic>
      <p:pic>
        <p:nvPicPr>
          <p:cNvPr id="14" name="그림 13" descr="바닥이(가) 표시된 사진&#10;&#10;자동 생성된 설명">
            <a:extLst>
              <a:ext uri="{FF2B5EF4-FFF2-40B4-BE49-F238E27FC236}">
                <a16:creationId xmlns:a16="http://schemas.microsoft.com/office/drawing/2014/main" id="{F8C961C5-D1D6-42BD-B20F-84240D03C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56" y="2097247"/>
            <a:ext cx="3741139" cy="324197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E82151-19E4-49EF-9B3F-6EC9D3FA8994}"/>
              </a:ext>
            </a:extLst>
          </p:cNvPr>
          <p:cNvSpPr/>
          <p:nvPr/>
        </p:nvSpPr>
        <p:spPr>
          <a:xfrm>
            <a:off x="259592" y="1795244"/>
            <a:ext cx="2575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애니메이션 디테일</a:t>
            </a:r>
            <a:endParaRPr lang="en-US" altLang="ko-KR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문제점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  <a:p>
            <a:pPr algn="ctr"/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사진 자료</a:t>
            </a:r>
            <a:endParaRPr lang="en-US" altLang="ko-KR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22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737127" y="1530352"/>
            <a:ext cx="4187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게임 소개 및 개요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737133" y="1182086"/>
            <a:ext cx="7593898" cy="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780521" y="2037905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780521" y="3621267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780521" y="529164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3EC9338A-525C-4811-9E8B-BE22EB837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1" y="683471"/>
            <a:ext cx="1261783" cy="73539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C0DAD4-2B66-4FE7-A870-1781DB664CE0}"/>
              </a:ext>
            </a:extLst>
          </p:cNvPr>
          <p:cNvSpPr/>
          <p:nvPr/>
        </p:nvSpPr>
        <p:spPr>
          <a:xfrm>
            <a:off x="3737127" y="2334231"/>
            <a:ext cx="4187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개발내용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38432-BABE-4BAF-8D5C-6A6C3A03B509}"/>
              </a:ext>
            </a:extLst>
          </p:cNvPr>
          <p:cNvSpPr/>
          <p:nvPr/>
        </p:nvSpPr>
        <p:spPr>
          <a:xfrm>
            <a:off x="3737127" y="2900732"/>
            <a:ext cx="4187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구성원 역할 분담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4BC2AF-19AD-435F-8401-823E14066BAC}"/>
              </a:ext>
            </a:extLst>
          </p:cNvPr>
          <p:cNvSpPr/>
          <p:nvPr/>
        </p:nvSpPr>
        <p:spPr>
          <a:xfrm>
            <a:off x="3737129" y="3914872"/>
            <a:ext cx="4187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문제점 및 보완책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850DC2-2145-4187-8FC3-1960DC3C3F99}"/>
              </a:ext>
            </a:extLst>
          </p:cNvPr>
          <p:cNvSpPr/>
          <p:nvPr/>
        </p:nvSpPr>
        <p:spPr>
          <a:xfrm>
            <a:off x="3737127" y="4546985"/>
            <a:ext cx="4187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향후계획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CC78F1-1841-4C6D-A63C-83DEFE33ED57}"/>
              </a:ext>
            </a:extLst>
          </p:cNvPr>
          <p:cNvSpPr/>
          <p:nvPr/>
        </p:nvSpPr>
        <p:spPr>
          <a:xfrm>
            <a:off x="3780521" y="5537414"/>
            <a:ext cx="4187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시연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94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81219-2686-4C49-87B0-EAF6209ED516}"/>
              </a:ext>
            </a:extLst>
          </p:cNvPr>
          <p:cNvSpPr/>
          <p:nvPr/>
        </p:nvSpPr>
        <p:spPr>
          <a:xfrm>
            <a:off x="552949" y="879630"/>
            <a:ext cx="2324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소개 및 개요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3CFBDF-7A74-4566-A2CB-2495363900B8}"/>
              </a:ext>
            </a:extLst>
          </p:cNvPr>
          <p:cNvSpPr/>
          <p:nvPr/>
        </p:nvSpPr>
        <p:spPr>
          <a:xfrm>
            <a:off x="5961886" y="2115970"/>
            <a:ext cx="3324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기차</a:t>
            </a:r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소재로 한 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0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캐쥬얼</a:t>
            </a:r>
            <a:r>
              <a:rPr lang="ko-KR" altLang="en-US" sz="20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액션게임</a:t>
            </a:r>
            <a:r>
              <a:rPr lang="en-US" altLang="ko-KR" sz="20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endParaRPr lang="en-US" altLang="ko-KR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8ECBC9-0CC0-487D-B96C-3D49E47DE0C8}"/>
              </a:ext>
            </a:extLst>
          </p:cNvPr>
          <p:cNvSpPr/>
          <p:nvPr/>
        </p:nvSpPr>
        <p:spPr>
          <a:xfrm>
            <a:off x="3363179" y="3920896"/>
            <a:ext cx="8521813" cy="165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2600"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b="1" kern="100" dirty="0">
                <a:solidFill>
                  <a:srgbClr val="F66C6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바탕" panose="02030600000101010101" pitchFamily="18" charset="-127"/>
              </a:rPr>
              <a:t>종착역</a:t>
            </a:r>
            <a:r>
              <a:rPr lang="ko-KR" altLang="ko-KR" sz="20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바탕" panose="02030600000101010101" pitchFamily="18" charset="-127"/>
              </a:rPr>
              <a:t>까지</a:t>
            </a:r>
            <a:r>
              <a:rPr lang="en-US" altLang="ko-KR" sz="20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바탕" panose="02030600000101010101" pitchFamily="18" charset="-127"/>
              </a:rPr>
              <a:t>, </a:t>
            </a:r>
            <a:r>
              <a:rPr lang="ko-KR" altLang="ko-KR" sz="2400" b="1" kern="100" dirty="0">
                <a:solidFill>
                  <a:srgbClr val="F66C6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바탕" panose="02030600000101010101" pitchFamily="18" charset="-127"/>
              </a:rPr>
              <a:t>안전</a:t>
            </a:r>
            <a:r>
              <a:rPr lang="ko-KR" altLang="ko-KR" sz="20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바탕" panose="02030600000101010101" pitchFamily="18" charset="-127"/>
              </a:rPr>
              <a:t>하게</a:t>
            </a:r>
            <a:r>
              <a:rPr lang="en-US" altLang="ko-KR" sz="20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바탕" panose="02030600000101010101" pitchFamily="18" charset="-127"/>
              </a:rPr>
              <a:t>!</a:t>
            </a:r>
            <a:endParaRPr lang="en-US" altLang="ko-KR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바탕" panose="02030600000101010101" pitchFamily="18" charset="-127"/>
            </a:endParaRPr>
          </a:p>
          <a:p>
            <a:pPr marL="482600"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바탕" panose="02030600000101010101" pitchFamily="18" charset="-127"/>
              </a:rPr>
              <a:t>승무원이 되어 </a:t>
            </a:r>
            <a:r>
              <a:rPr lang="ko-KR" altLang="en-US" sz="2000" b="1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바탕" panose="02030600000101010101" pitchFamily="18" charset="-127"/>
              </a:rPr>
              <a:t>더 많은 피난민</a:t>
            </a:r>
            <a:r>
              <a:rPr lang="ko-KR" altLang="en-US" sz="20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바탕" panose="02030600000101010101" pitchFamily="18" charset="-127"/>
              </a:rPr>
              <a:t>들을 </a:t>
            </a:r>
            <a:r>
              <a:rPr lang="ko-KR" altLang="en-US" sz="24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바탕" panose="02030600000101010101" pitchFamily="18" charset="-127"/>
              </a:rPr>
              <a:t>무사히 보호소</a:t>
            </a:r>
            <a:r>
              <a:rPr lang="ko-KR" altLang="en-US" sz="20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바탕" panose="02030600000101010101" pitchFamily="18" charset="-127"/>
              </a:rPr>
              <a:t>까지 </a:t>
            </a:r>
            <a:r>
              <a:rPr lang="ko-KR" altLang="en-US" sz="20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바탕" panose="02030600000101010101" pitchFamily="18" charset="-127"/>
              </a:rPr>
              <a:t>데려다</a:t>
            </a:r>
            <a:r>
              <a:rPr lang="ko-KR" altLang="en-US" sz="20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바탕" panose="02030600000101010101" pitchFamily="18" charset="-127"/>
              </a:rPr>
              <a:t> 주자</a:t>
            </a:r>
            <a:r>
              <a:rPr lang="en-US" altLang="ko-KR" sz="20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바탕" panose="02030600000101010101" pitchFamily="18" charset="-127"/>
              </a:rPr>
              <a:t>!</a:t>
            </a:r>
            <a:endParaRPr lang="en-US" altLang="ko-KR" sz="20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482600" algn="ctr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바탕" panose="02030600000101010101" pitchFamily="18" charset="-127"/>
            </a:endParaRPr>
          </a:p>
          <a:p>
            <a:pPr marL="482600" algn="ctr">
              <a:lnSpc>
                <a:spcPct val="107000"/>
              </a:lnSpc>
              <a:spcAft>
                <a:spcPts val="800"/>
              </a:spcAft>
            </a:pPr>
            <a:endParaRPr lang="ko-KR" altLang="ko-KR" sz="1100" kern="100" dirty="0">
              <a:effectLst/>
              <a:latin typeface="DX경필명조B" panose="02010606000101010101" pitchFamily="2" charset="-127"/>
              <a:ea typeface="DX경필명조B" panose="02010606000101010101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83296E-A5B6-4E34-9D70-A663E3B9A4C0}"/>
              </a:ext>
            </a:extLst>
          </p:cNvPr>
          <p:cNvSpPr/>
          <p:nvPr/>
        </p:nvSpPr>
        <p:spPr>
          <a:xfrm>
            <a:off x="5961886" y="2854059"/>
            <a:ext cx="33243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 간 협동을 통한 게임 진행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15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81219-2686-4C49-87B0-EAF6209ED516}"/>
              </a:ext>
            </a:extLst>
          </p:cNvPr>
          <p:cNvSpPr/>
          <p:nvPr/>
        </p:nvSpPr>
        <p:spPr>
          <a:xfrm>
            <a:off x="595152" y="851494"/>
            <a:ext cx="23240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개발내용</a:t>
            </a:r>
            <a:endParaRPr lang="en-US" altLang="ko-KR" sz="3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BF7994-CFEE-4E5B-8F95-E3DB6F33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944" y="1353517"/>
            <a:ext cx="3000521" cy="22006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1055F9-AB20-4A58-81CC-C030365D0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944" y="3893889"/>
            <a:ext cx="3000521" cy="22006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D443DBF-9C0C-4859-AF4C-6E2226D2D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057" y="1353516"/>
            <a:ext cx="3000521" cy="22006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E88113-96DD-4F17-BEF2-97FE21CE1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057" y="3893889"/>
            <a:ext cx="3000521" cy="22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928310" y="2091925"/>
            <a:ext cx="55656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6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박원</a:t>
            </a:r>
            <a:endParaRPr lang="en-US" altLang="ko-KR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96456" y="2315871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-?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81219-2686-4C49-87B0-EAF6209ED516}"/>
              </a:ext>
            </a:extLst>
          </p:cNvPr>
          <p:cNvSpPr/>
          <p:nvPr/>
        </p:nvSpPr>
        <p:spPr>
          <a:xfrm>
            <a:off x="595152" y="851494"/>
            <a:ext cx="23240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개발내용</a:t>
            </a:r>
            <a:endParaRPr lang="en-US" altLang="ko-KR" sz="3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C73104-E0DF-4D29-B435-3FFB1452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40" y="1648754"/>
            <a:ext cx="4023583" cy="37822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8A73CE-5DC2-4EEE-BF52-D852931890DF}"/>
              </a:ext>
            </a:extLst>
          </p:cNvPr>
          <p:cNvSpPr/>
          <p:nvPr/>
        </p:nvSpPr>
        <p:spPr>
          <a:xfrm>
            <a:off x="259592" y="1795244"/>
            <a:ext cx="2575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 허브 </a:t>
            </a:r>
            <a:r>
              <a:rPr lang="ko-KR" altLang="en-US" sz="16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커밋</a:t>
            </a:r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기록</a:t>
            </a:r>
            <a:endParaRPr lang="en-US" altLang="ko-KR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사진 자료</a:t>
            </a:r>
            <a:endParaRPr lang="en-US" altLang="ko-KR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48E105-C699-4501-BB6B-95390DE16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223" y="1648754"/>
            <a:ext cx="4023583" cy="37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9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60F072-A5C8-43F5-A3A7-61CDB2667AEC}"/>
              </a:ext>
            </a:extLst>
          </p:cNvPr>
          <p:cNvSpPr/>
          <p:nvPr/>
        </p:nvSpPr>
        <p:spPr>
          <a:xfrm>
            <a:off x="595152" y="851494"/>
            <a:ext cx="23240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개발내용</a:t>
            </a:r>
            <a:endParaRPr lang="en-US" altLang="ko-KR" sz="3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BDF9A1-966E-4781-BB74-4A25295A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094" y="1058798"/>
            <a:ext cx="8374622" cy="506287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39A712F-B141-4A5E-A52D-3FCF9D320A39}"/>
              </a:ext>
            </a:extLst>
          </p:cNvPr>
          <p:cNvSpPr/>
          <p:nvPr/>
        </p:nvSpPr>
        <p:spPr>
          <a:xfrm>
            <a:off x="5380522" y="1436269"/>
            <a:ext cx="3638350" cy="4569886"/>
          </a:xfrm>
          <a:prstGeom prst="roundRect">
            <a:avLst/>
          </a:prstGeom>
          <a:solidFill>
            <a:schemeClr val="bg2">
              <a:lumMod val="25000"/>
              <a:alpha val="2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A69572-AE59-4F21-B570-FDFB1D706FF5}"/>
              </a:ext>
            </a:extLst>
          </p:cNvPr>
          <p:cNvSpPr/>
          <p:nvPr/>
        </p:nvSpPr>
        <p:spPr>
          <a:xfrm>
            <a:off x="9018872" y="5650055"/>
            <a:ext cx="1722922" cy="538963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6575079F-894A-4D3A-8847-AE8EA5EC99E3}"/>
              </a:ext>
            </a:extLst>
          </p:cNvPr>
          <p:cNvCxnSpPr>
            <a:cxnSpLocks/>
          </p:cNvCxnSpPr>
          <p:nvPr/>
        </p:nvCxnSpPr>
        <p:spPr>
          <a:xfrm rot="5400000" flipH="1">
            <a:off x="8173881" y="4944529"/>
            <a:ext cx="67350" cy="2286928"/>
          </a:xfrm>
          <a:prstGeom prst="curvedConnector3">
            <a:avLst>
              <a:gd name="adj1" fmla="val -339421"/>
            </a:avLst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7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48994" y="2091925"/>
            <a:ext cx="1932493" cy="338554"/>
            <a:chOff x="160147" y="1829143"/>
            <a:chExt cx="1485774" cy="3385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17603" y="1829143"/>
              <a:ext cx="570871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정민지</a:t>
              </a:r>
              <a:endPara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08603" y="2091925"/>
            <a:ext cx="1932493" cy="338554"/>
            <a:chOff x="160147" y="1829143"/>
            <a:chExt cx="1485774" cy="33855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7601" y="1829143"/>
              <a:ext cx="570871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600" b="1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박대렬</a:t>
              </a:r>
              <a:endPara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240339" y="2091925"/>
            <a:ext cx="1932493" cy="338554"/>
            <a:chOff x="160147" y="1829143"/>
            <a:chExt cx="1485774" cy="33855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7603" y="1829143"/>
              <a:ext cx="570871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박혜원</a:t>
              </a:r>
              <a:endPara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5" name="직선 연결선 24"/>
          <p:cNvCxnSpPr/>
          <p:nvPr/>
        </p:nvCxnSpPr>
        <p:spPr>
          <a:xfrm flipH="1">
            <a:off x="4727322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386931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0046540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직사각형 27"/>
          <p:cNvSpPr/>
          <p:nvPr/>
        </p:nvSpPr>
        <p:spPr>
          <a:xfrm>
            <a:off x="4108128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74645" y="3734949"/>
            <a:ext cx="15872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로비 및 </a:t>
            </a:r>
            <a:r>
              <a:rPr lang="ko-KR" altLang="en-US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대기방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제작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671211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4108128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사운드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97221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그래픽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70424" y="3716614"/>
            <a:ext cx="1947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게임 내 그래픽 모델 제작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360304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직사각형 43"/>
          <p:cNvSpPr/>
          <p:nvPr/>
        </p:nvSpPr>
        <p:spPr>
          <a:xfrm>
            <a:off x="6682144" y="5148544"/>
            <a:ext cx="1732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컨텐츠 개발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284251" y="3439615"/>
            <a:ext cx="1704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컨텐츠 개발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054184" y="3734949"/>
            <a:ext cx="2348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기차  및 기차 내부 컨텐츠 구현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0031467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직사각형 52"/>
          <p:cNvSpPr/>
          <p:nvPr/>
        </p:nvSpPr>
        <p:spPr>
          <a:xfrm>
            <a:off x="9468384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 및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81219-2686-4C49-87B0-EAF6209ED516}"/>
              </a:ext>
            </a:extLst>
          </p:cNvPr>
          <p:cNvSpPr/>
          <p:nvPr/>
        </p:nvSpPr>
        <p:spPr>
          <a:xfrm>
            <a:off x="510746" y="921832"/>
            <a:ext cx="3034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구성원 역할분담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87DFF4-52F7-43D0-B112-EBABDBA09F79}"/>
              </a:ext>
            </a:extLst>
          </p:cNvPr>
          <p:cNvSpPr/>
          <p:nvPr/>
        </p:nvSpPr>
        <p:spPr>
          <a:xfrm>
            <a:off x="9535084" y="5432524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세부 기획서 작성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5DC587-1298-4E79-BE95-7992F9B9A48F}"/>
              </a:ext>
            </a:extLst>
          </p:cNvPr>
          <p:cNvSpPr/>
          <p:nvPr/>
        </p:nvSpPr>
        <p:spPr>
          <a:xfrm>
            <a:off x="8989261" y="5709523"/>
            <a:ext cx="2478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UI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및 애니메이션 구상 중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78C65A-C55D-4725-ACEF-1C990911B9F8}"/>
              </a:ext>
            </a:extLst>
          </p:cNvPr>
          <p:cNvSpPr/>
          <p:nvPr/>
        </p:nvSpPr>
        <p:spPr>
          <a:xfrm>
            <a:off x="9434898" y="4007912"/>
            <a:ext cx="15872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몬스터 및 공격 구현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1A3D5E-D654-4C5A-93D7-86343D8CD12F}"/>
              </a:ext>
            </a:extLst>
          </p:cNvPr>
          <p:cNvSpPr/>
          <p:nvPr/>
        </p:nvSpPr>
        <p:spPr>
          <a:xfrm>
            <a:off x="4074648" y="5432524"/>
            <a:ext cx="1787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버튼 음 및 스테이지 별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배경 음 적용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037681-262D-4F58-A4EB-6C83D1E3D813}"/>
              </a:ext>
            </a:extLst>
          </p:cNvPr>
          <p:cNvSpPr/>
          <p:nvPr/>
        </p:nvSpPr>
        <p:spPr>
          <a:xfrm>
            <a:off x="3802726" y="4011948"/>
            <a:ext cx="2268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게임 내 핵심 오브젝트 동기화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플레이어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기차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몬스터 등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896103-571C-407E-B45C-F2FB5A1CC809}"/>
              </a:ext>
            </a:extLst>
          </p:cNvPr>
          <p:cNvSpPr/>
          <p:nvPr/>
        </p:nvSpPr>
        <p:spPr>
          <a:xfrm>
            <a:off x="6721088" y="4042726"/>
            <a:ext cx="1707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모델 애니메이션 제작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AAC2CC-1F9D-498E-8259-96BD448C489A}"/>
              </a:ext>
            </a:extLst>
          </p:cNvPr>
          <p:cNvSpPr/>
          <p:nvPr/>
        </p:nvSpPr>
        <p:spPr>
          <a:xfrm>
            <a:off x="6931099" y="5416468"/>
            <a:ext cx="1226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역 컨텐츠 구현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64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48994" y="2091925"/>
            <a:ext cx="1932493" cy="338554"/>
            <a:chOff x="160147" y="1829143"/>
            <a:chExt cx="1485774" cy="3385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17603" y="1829143"/>
              <a:ext cx="570871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정민지</a:t>
              </a:r>
              <a:endPara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08603" y="2091925"/>
            <a:ext cx="1932493" cy="338554"/>
            <a:chOff x="160147" y="1829143"/>
            <a:chExt cx="1485774" cy="33855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7601" y="1829143"/>
              <a:ext cx="570871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600" b="1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박대렬</a:t>
              </a:r>
              <a:endPara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240339" y="2091925"/>
            <a:ext cx="1932493" cy="338554"/>
            <a:chOff x="160147" y="1829143"/>
            <a:chExt cx="1485774" cy="33855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7603" y="1829143"/>
              <a:ext cx="570871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박혜원</a:t>
              </a:r>
              <a:endPara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5" name="직선 연결선 24"/>
          <p:cNvCxnSpPr/>
          <p:nvPr/>
        </p:nvCxnSpPr>
        <p:spPr>
          <a:xfrm flipH="1">
            <a:off x="4727322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386931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0046540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직사각형 27"/>
          <p:cNvSpPr/>
          <p:nvPr/>
        </p:nvSpPr>
        <p:spPr>
          <a:xfrm>
            <a:off x="4108128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14527" y="3734949"/>
            <a:ext cx="1707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일정이 바뀌어서 로비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기능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먼저 제작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671211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4108128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31068" y="5431168"/>
            <a:ext cx="274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797221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803806" y="3729324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애니메이션 디테일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360304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직사각형 43"/>
          <p:cNvSpPr/>
          <p:nvPr/>
        </p:nvSpPr>
        <p:spPr>
          <a:xfrm>
            <a:off x="6797221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00609" y="5431168"/>
            <a:ext cx="1513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Physics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수치 값과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키프레임 조정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68384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933964" y="3734949"/>
            <a:ext cx="258917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 단계의 인벤토리 구성 문제점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기획대로 따라가면 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플레이 시 혼란 야기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0031467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직사각형 52"/>
          <p:cNvSpPr/>
          <p:nvPr/>
        </p:nvSpPr>
        <p:spPr>
          <a:xfrm>
            <a:off x="9468384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81219-2686-4C49-87B0-EAF6209ED516}"/>
              </a:ext>
            </a:extLst>
          </p:cNvPr>
          <p:cNvSpPr/>
          <p:nvPr/>
        </p:nvSpPr>
        <p:spPr>
          <a:xfrm>
            <a:off x="510746" y="921832"/>
            <a:ext cx="3034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 및 보완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39A441-59AF-4DC6-8D1A-4B371C627B66}"/>
              </a:ext>
            </a:extLst>
          </p:cNvPr>
          <p:cNvSpPr/>
          <p:nvPr/>
        </p:nvSpPr>
        <p:spPr>
          <a:xfrm>
            <a:off x="8912003" y="5431168"/>
            <a:ext cx="2589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더욱 효율적인 인벤토리 방식으로 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기획 수정 후 구현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C2ED61-B232-41D0-8D3D-C46F24AEFCEF}"/>
              </a:ext>
            </a:extLst>
          </p:cNvPr>
          <p:cNvSpPr/>
          <p:nvPr/>
        </p:nvSpPr>
        <p:spPr>
          <a:xfrm>
            <a:off x="3600298" y="5425542"/>
            <a:ext cx="26292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중간 발표 전과 후에 예정되어 있던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인벤토리 부분을 로비제작과 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순서를 바꿈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46056D-8D18-46D9-B500-9698F499C841}"/>
              </a:ext>
            </a:extLst>
          </p:cNvPr>
          <p:cNvSpPr/>
          <p:nvPr/>
        </p:nvSpPr>
        <p:spPr>
          <a:xfrm>
            <a:off x="6362185" y="3995148"/>
            <a:ext cx="2390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Ex)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열차 창문 파괴 애니메이션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24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81219-2686-4C49-87B0-EAF6209ED516}"/>
              </a:ext>
            </a:extLst>
          </p:cNvPr>
          <p:cNvSpPr/>
          <p:nvPr/>
        </p:nvSpPr>
        <p:spPr>
          <a:xfrm>
            <a:off x="552949" y="879630"/>
            <a:ext cx="2324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계획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EA3A83-1C14-43CD-9662-71FFF752B3EB}"/>
              </a:ext>
            </a:extLst>
          </p:cNvPr>
          <p:cNvGrpSpPr/>
          <p:nvPr/>
        </p:nvGrpSpPr>
        <p:grpSpPr>
          <a:xfrm>
            <a:off x="3948994" y="2091925"/>
            <a:ext cx="1932493" cy="338554"/>
            <a:chOff x="160147" y="1829143"/>
            <a:chExt cx="1485774" cy="338554"/>
          </a:xfrm>
        </p:grpSpPr>
        <p:sp>
          <p:nvSpPr>
            <p:cNvPr id="4" name="모서리가 둥근 직사각형 4">
              <a:extLst>
                <a:ext uri="{FF2B5EF4-FFF2-40B4-BE49-F238E27FC236}">
                  <a16:creationId xmlns:a16="http://schemas.microsoft.com/office/drawing/2014/main" id="{DAA5DA8F-F8E1-4612-9901-1AAACC1E97D5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CECADD7-3C3D-4649-AFD4-DA6AA51DD8BA}"/>
                </a:ext>
              </a:extLst>
            </p:cNvPr>
            <p:cNvSpPr/>
            <p:nvPr/>
          </p:nvSpPr>
          <p:spPr>
            <a:xfrm>
              <a:off x="617603" y="1829143"/>
              <a:ext cx="570871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정민지</a:t>
              </a:r>
              <a:endPara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2C4813F-7EF4-414C-B0AD-8F4269F6DDE6}"/>
              </a:ext>
            </a:extLst>
          </p:cNvPr>
          <p:cNvGrpSpPr/>
          <p:nvPr/>
        </p:nvGrpSpPr>
        <p:grpSpPr>
          <a:xfrm>
            <a:off x="6608603" y="2091925"/>
            <a:ext cx="1932493" cy="338554"/>
            <a:chOff x="160147" y="1829143"/>
            <a:chExt cx="1485774" cy="338554"/>
          </a:xfrm>
        </p:grpSpPr>
        <p:sp>
          <p:nvSpPr>
            <p:cNvPr id="7" name="모서리가 둥근 직사각형 7">
              <a:extLst>
                <a:ext uri="{FF2B5EF4-FFF2-40B4-BE49-F238E27FC236}">
                  <a16:creationId xmlns:a16="http://schemas.microsoft.com/office/drawing/2014/main" id="{F9F0AFFD-0174-418A-91F1-00B2428DDD1E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4049537-74BD-46F4-BCE6-70A2644A64B2}"/>
                </a:ext>
              </a:extLst>
            </p:cNvPr>
            <p:cNvSpPr/>
            <p:nvPr/>
          </p:nvSpPr>
          <p:spPr>
            <a:xfrm>
              <a:off x="617601" y="1829143"/>
              <a:ext cx="570871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600" b="1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박대렬</a:t>
              </a:r>
              <a:endPara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5CD787-70A7-43F6-96CC-7542A8D0D739}"/>
              </a:ext>
            </a:extLst>
          </p:cNvPr>
          <p:cNvGrpSpPr/>
          <p:nvPr/>
        </p:nvGrpSpPr>
        <p:grpSpPr>
          <a:xfrm>
            <a:off x="9240339" y="2091925"/>
            <a:ext cx="1932493" cy="338554"/>
            <a:chOff x="160147" y="1829143"/>
            <a:chExt cx="1485774" cy="338554"/>
          </a:xfrm>
        </p:grpSpPr>
        <p:sp>
          <p:nvSpPr>
            <p:cNvPr id="10" name="모서리가 둥근 직사각형 10">
              <a:extLst>
                <a:ext uri="{FF2B5EF4-FFF2-40B4-BE49-F238E27FC236}">
                  <a16:creationId xmlns:a16="http://schemas.microsoft.com/office/drawing/2014/main" id="{60840EAE-5D0F-4A2D-B2C1-05C1384BDE50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F4F208-57DB-44EF-BA4D-4265AD19B005}"/>
                </a:ext>
              </a:extLst>
            </p:cNvPr>
            <p:cNvSpPr/>
            <p:nvPr/>
          </p:nvSpPr>
          <p:spPr>
            <a:xfrm>
              <a:off x="617603" y="1829143"/>
              <a:ext cx="570871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박혜원</a:t>
              </a:r>
              <a:endPara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7CF4443-ACB0-48E2-BD0E-40C53C8AEFDE}"/>
              </a:ext>
            </a:extLst>
          </p:cNvPr>
          <p:cNvCxnSpPr/>
          <p:nvPr/>
        </p:nvCxnSpPr>
        <p:spPr>
          <a:xfrm flipH="1">
            <a:off x="4727322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307DC12-1B95-473F-8738-E3025EC0FCB9}"/>
              </a:ext>
            </a:extLst>
          </p:cNvPr>
          <p:cNvCxnSpPr/>
          <p:nvPr/>
        </p:nvCxnSpPr>
        <p:spPr>
          <a:xfrm flipH="1">
            <a:off x="7386931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A7BA795-1B76-4C08-8D48-6A9E9271275B}"/>
              </a:ext>
            </a:extLst>
          </p:cNvPr>
          <p:cNvCxnSpPr/>
          <p:nvPr/>
        </p:nvCxnSpPr>
        <p:spPr>
          <a:xfrm flipH="1">
            <a:off x="10046540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EF5E6-1682-44CE-B11E-7153D8AB47D2}"/>
              </a:ext>
            </a:extLst>
          </p:cNvPr>
          <p:cNvSpPr/>
          <p:nvPr/>
        </p:nvSpPr>
        <p:spPr>
          <a:xfrm>
            <a:off x="4108128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BDC587-45A7-480C-BA55-0E7712D87211}"/>
              </a:ext>
            </a:extLst>
          </p:cNvPr>
          <p:cNvSpPr/>
          <p:nvPr/>
        </p:nvSpPr>
        <p:spPr>
          <a:xfrm>
            <a:off x="3754040" y="3734949"/>
            <a:ext cx="2228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인벤토리 데이터 동기화 작업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7039231-520E-449C-A456-536AFE2150FE}"/>
              </a:ext>
            </a:extLst>
          </p:cNvPr>
          <p:cNvCxnSpPr/>
          <p:nvPr/>
        </p:nvCxnSpPr>
        <p:spPr>
          <a:xfrm>
            <a:off x="4671211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1FA009-99F1-4D92-8B83-988AD17E8AD5}"/>
              </a:ext>
            </a:extLst>
          </p:cNvPr>
          <p:cNvSpPr/>
          <p:nvPr/>
        </p:nvSpPr>
        <p:spPr>
          <a:xfrm>
            <a:off x="4108128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사운드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27B48F-EE28-4B75-84B0-739398196A1D}"/>
              </a:ext>
            </a:extLst>
          </p:cNvPr>
          <p:cNvSpPr/>
          <p:nvPr/>
        </p:nvSpPr>
        <p:spPr>
          <a:xfrm>
            <a:off x="6797221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그래픽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CFB21E-B3B0-4935-A406-5C7A159BB039}"/>
              </a:ext>
            </a:extLst>
          </p:cNvPr>
          <p:cNvSpPr/>
          <p:nvPr/>
        </p:nvSpPr>
        <p:spPr>
          <a:xfrm>
            <a:off x="6763733" y="3734949"/>
            <a:ext cx="15872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사막 맵 모델링 추가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1C037BA-D738-4A88-8983-B02E0D9750F4}"/>
              </a:ext>
            </a:extLst>
          </p:cNvPr>
          <p:cNvCxnSpPr/>
          <p:nvPr/>
        </p:nvCxnSpPr>
        <p:spPr>
          <a:xfrm>
            <a:off x="7360304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9477B3-65DD-4C70-9E19-B1CA025C5B4C}"/>
              </a:ext>
            </a:extLst>
          </p:cNvPr>
          <p:cNvSpPr/>
          <p:nvPr/>
        </p:nvSpPr>
        <p:spPr>
          <a:xfrm>
            <a:off x="6682144" y="5148544"/>
            <a:ext cx="1732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컨텐츠 개발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CF09E-B633-4094-85C0-D8564D120D57}"/>
              </a:ext>
            </a:extLst>
          </p:cNvPr>
          <p:cNvSpPr/>
          <p:nvPr/>
        </p:nvSpPr>
        <p:spPr>
          <a:xfrm>
            <a:off x="9284251" y="3439615"/>
            <a:ext cx="1704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컨텐츠 개발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C8C03E-A408-4A92-BD5E-016FACF8DA05}"/>
              </a:ext>
            </a:extLst>
          </p:cNvPr>
          <p:cNvSpPr/>
          <p:nvPr/>
        </p:nvSpPr>
        <p:spPr>
          <a:xfrm>
            <a:off x="9354749" y="3734949"/>
            <a:ext cx="1747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터널 및 비밀상점 구현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927836-C9EE-4543-8331-AC29686B3293}"/>
              </a:ext>
            </a:extLst>
          </p:cNvPr>
          <p:cNvCxnSpPr/>
          <p:nvPr/>
        </p:nvCxnSpPr>
        <p:spPr>
          <a:xfrm>
            <a:off x="10031467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DCC443-EDC5-40D0-879C-4CFCBCD5EEBF}"/>
              </a:ext>
            </a:extLst>
          </p:cNvPr>
          <p:cNvSpPr/>
          <p:nvPr/>
        </p:nvSpPr>
        <p:spPr>
          <a:xfrm>
            <a:off x="9468384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 및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C29CDC-8EA2-4C65-859F-9FA4A46D077B}"/>
              </a:ext>
            </a:extLst>
          </p:cNvPr>
          <p:cNvSpPr/>
          <p:nvPr/>
        </p:nvSpPr>
        <p:spPr>
          <a:xfrm>
            <a:off x="9850875" y="5432524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UI 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구현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1E177A-E69A-47A6-84D9-AA6B708E5EA3}"/>
              </a:ext>
            </a:extLst>
          </p:cNvPr>
          <p:cNvSpPr/>
          <p:nvPr/>
        </p:nvSpPr>
        <p:spPr>
          <a:xfrm>
            <a:off x="9094261" y="4007912"/>
            <a:ext cx="2268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몬스터의 기차 외부 공격 구현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2C02057-11CA-43CB-96C2-4306A9072693}"/>
              </a:ext>
            </a:extLst>
          </p:cNvPr>
          <p:cNvSpPr/>
          <p:nvPr/>
        </p:nvSpPr>
        <p:spPr>
          <a:xfrm>
            <a:off x="9434895" y="4280875"/>
            <a:ext cx="15872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이펙트 및 엔딩 추가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497524-5D34-4AB9-BA03-AE95F8DDB4A5}"/>
              </a:ext>
            </a:extLst>
          </p:cNvPr>
          <p:cNvSpPr/>
          <p:nvPr/>
        </p:nvSpPr>
        <p:spPr>
          <a:xfrm>
            <a:off x="6663546" y="5425543"/>
            <a:ext cx="17876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역 전투 및 이벤트 처리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0B0646-DAA8-4F97-B4D5-E041A8FED875}"/>
              </a:ext>
            </a:extLst>
          </p:cNvPr>
          <p:cNvSpPr/>
          <p:nvPr/>
        </p:nvSpPr>
        <p:spPr>
          <a:xfrm>
            <a:off x="4290538" y="4012658"/>
            <a:ext cx="1226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채팅 기능 추가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4EDCF7-1E33-4BA0-8BE6-9CC73476C785}"/>
              </a:ext>
            </a:extLst>
          </p:cNvPr>
          <p:cNvSpPr/>
          <p:nvPr/>
        </p:nvSpPr>
        <p:spPr>
          <a:xfrm>
            <a:off x="3723633" y="5425542"/>
            <a:ext cx="23887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타격음과 디테일한 사운드 추가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06781C-A1BE-4A09-9624-D40E3376D48E}"/>
              </a:ext>
            </a:extLst>
          </p:cNvPr>
          <p:cNvSpPr/>
          <p:nvPr/>
        </p:nvSpPr>
        <p:spPr>
          <a:xfrm>
            <a:off x="9454934" y="5677658"/>
            <a:ext cx="1547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인벤토리 기획 수정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17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312</Words>
  <Application>Microsoft Office PowerPoint</Application>
  <PresentationFormat>와이드스크린</PresentationFormat>
  <Paragraphs>99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나눔바른고딕 UltraLight</vt:lpstr>
      <vt:lpstr>나눔바른고딕</vt:lpstr>
      <vt:lpstr>맑은 고딕</vt:lpstr>
      <vt:lpstr>Arial</vt:lpstr>
      <vt:lpstr>DX경필명조B</vt:lpstr>
      <vt:lpstr>상상토끼 개미 똥꾸멍</vt:lpstr>
      <vt:lpstr>나눔스퀘어 ExtraBold</vt:lpstr>
      <vt:lpstr>닉스곤체 L 2.0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Vember No</cp:lastModifiedBy>
  <cp:revision>132</cp:revision>
  <dcterms:created xsi:type="dcterms:W3CDTF">2018-06-16T09:30:48Z</dcterms:created>
  <dcterms:modified xsi:type="dcterms:W3CDTF">2019-05-08T18:23:30Z</dcterms:modified>
</cp:coreProperties>
</file>