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0" r:id="rId6"/>
    <p:sldId id="289" r:id="rId7"/>
    <p:sldId id="266" r:id="rId8"/>
    <p:sldId id="291" r:id="rId9"/>
    <p:sldId id="292" r:id="rId10"/>
    <p:sldId id="295" r:id="rId11"/>
    <p:sldId id="277" r:id="rId12"/>
    <p:sldId id="262" r:id="rId13"/>
    <p:sldId id="293" r:id="rId14"/>
    <p:sldId id="276" r:id="rId15"/>
    <p:sldId id="258" r:id="rId16"/>
    <p:sldId id="296" r:id="rId17"/>
    <p:sldId id="294" r:id="rId18"/>
    <p:sldId id="290" r:id="rId19"/>
    <p:sldId id="275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99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7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C354F9-AF4C-4E7A-BDE9-E5C83DA8C78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2022/5/31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11:37:41.695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8193 1,'-8178'3139,"8164"-3134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55:20.3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33 24575,'-1'0'0,"1"0"0,0 0 0,0 0 0,-1 0 0,1 0 0,0 0 0,0 0 0,0 0 0,-1 0 0,1 0 0,0 0 0,0 0 0,-1 0 0,1 0 0,0 0 0,0 0 0,0 0 0,-1 0 0,1 0 0,0 0 0,0 0 0,0-1 0,-1 1 0,1 0 0,0 0 0,0 0 0,0 0 0,0 0 0,-1-1 0,1 1 0,0 0 0,5-5 0,11-4 0,-2 5 0,0 0 0,-1 1 0,1 1 0,22-1 0,60 3 0,-40 2 0,534-2 0,-579 1 0,0 0 0,0 1 0,0 0 0,19 7 0,-17-5 0,0-1 0,24 4 0,10-4 0,-24-2 0,-1 1 0,25 5 0,-6 0 0,78 5 0,-102-11-195,0 1 0,0 1 0,0 0 0,-1 1 0,1 1 0,17 8 0,-21-7-6631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55:27.4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156 0 24575,'-36'43'0,"28"-35"0,1 1 0,0 1 0,-9 16 0,11-17 0,0 0 0,-1-1 0,0 0 0,-1 0 0,-9 10 0,12-15 0,0 1 0,0-1 0,1 1 0,0 0 0,0 0 0,0 0 0,-4 7 0,6-9 0,0 1 0,0 0 0,0 0 0,1 0 0,-1 0 0,1-1 0,0 1 0,-1 0 0,1 0 0,1 0 0,-1 0 0,0 0 0,1 0 0,1 5 0,1 1 0,0 0 0,1-1 0,0 1 0,9 12 0,-7-11 0,10 22 0,-8-12-1365,-3-2-5461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55:30.2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108 1 24575,'-1'4'0,"1"0"0,-1 0 0,-1-1 0,1 1 0,0 0 0,-1 0 0,0-1 0,0 1 0,0-1 0,-3 5 0,-6 10 0,-1 3 0,-25 35 0,29-45 0,6-8 0,-1 1 0,1 0 0,0 0 0,0 0 0,0 0 0,1 0 0,-1 0 0,1 0 0,0 0 0,0 0 0,0 1 0,1-1 0,0 0 0,0 1 0,0-1 0,0 1 0,0-1 0,1 0 0,0 1 0,0-1 0,0 0 0,1 0 0,-1 0 0,1 0 0,0 0 0,0 0 0,0 0 0,1-1 0,-1 1 0,1-1 0,0 0 0,0 1 0,0-1 0,4 2 0,2 4 13,17 19-1,-22-22-151,1-1 0,0 1 0,0-1 0,0 0 0,1 0 0,-1-1 0,1 1 0,0-1 0,11 5 0,-5-6-6687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55:49.3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0 799 24575,'1'-13'0,"0"-1"0,1 1 0,0 0 0,1 0 0,0 0 0,2 0 0,-1 1 0,1-1 0,8-11 0,3-9 0,3 1 0,0 1 0,25-30 0,-37 53 0,-1 1 0,1-1 0,11-8 0,-15 14 0,0 0 0,1-1 0,-1 1 0,1 1 0,-1-1 0,1 0 0,0 1 0,0 0 0,0 0 0,0 0 0,6 0 0,-6 1 0,0-1 0,0 1 0,1-1 0,-1 0 0,0 0 0,0-1 0,0 1 0,0-1 0,0 0 0,0 0 0,0 0 0,-1 0 0,1-1 0,-1 1 0,0-1 0,5-5 0,16-12 0,1 1 0,2 1 0,39-22 0,-49 31 0,-1 1 0,0 1 0,0 0 0,34-7 0,-46 13 0,11-5 0,0 0 0,-1 0 0,0-1 0,14-9 0,-13 7 0,0 0 0,30-11 0,112-21 0,-113 31 0,-1 2 0,78-4 0,-96 10 0,33-9 0,-35 6 0,45-4 0,-46 8 0,-8 1 0,0 0 0,0-1 0,-1-1 0,1-1 0,19-5 0,-22 4 0,7-2 0,1-1 0,-1 2 0,32-5 0,253-2 0,-275 11 0,29-6 0,18 0 0,-27 7 0,-26 1 0,1-1 0,39-6 0,-15 0 0,1 2 0,86 4 0,-56 1 0,1347-1 0,-1307 7 0,-21 0 0,-82-7 0,-7 0 0,1 0 0,-1 0 0,0 1 0,0 0 0,0 0 0,0 1 0,0 0 0,14 6 0,-6-1 0,0 0 0,1-2 0,0 0 0,0-1 0,24 3 0,-9-1 0,-9-2 0,4 2 0,33 1 0,-45-5 0,1 1 0,-1 0 0,0 1 0,22 9 0,24 6 0,-15-8 0,84 18 0,-111-25 0,-4-2 0,0 1 0,-1 0 0,1 1 0,16 8 0,-6-3 0,0 0 0,1-2 0,31 5 0,-9-2 0,-30-5 0,0 1 0,0 1 0,-1 0 0,0 1 0,0 1 0,-1 1 0,16 11 0,-22-15 0,-1 0 0,1-1 0,0-1 0,1 1 0,-1-2 0,1 1 0,14 1 0,-17-2 0,0 0 0,0 1 0,0 0 0,0 0 0,-1 1 0,1-1 0,10 11 0,12 7 0,3-1 0,1-1 0,58 25 0,-73-37 0,-1 2 0,20 11 0,12 8 0,-42-26 0,1 1 0,0-2 0,18 5 0,-18-6 0,-1 1 0,1 0 0,-1 1 0,16 7 0,-12-4 0,99 54 0,-78-44 0,-2 2 0,32 23 0,-13-11 0,-39-25 0,0 1 0,-1 1 0,1-1 0,-1 2 0,11 10 0,5 10-1365,-17-16-5461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55:52.6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206 1 24575,'0'25'0,"-1"-8"0,1 0 0,1 0 0,0 0 0,1 0 0,7 24 0,3 2 0,6 49 0,1 4 0,-14-80 0,-4-13 0,1 1 0,-1-1 0,0 1 0,-1 0 0,2 7 0,-3-10 0,1 0 0,0 0 0,0 0 0,0 0 0,-1 1 0,1-1 0,0 0 0,-1 0 0,1 0 0,-1 0 0,1 0 0,-1 0 0,0 0 0,1-1 0,-1 1 0,0 0 0,0 0 0,1 0 0,-1-1 0,0 1 0,0 0 0,0-1 0,0 1 0,-2 0 0,-2 1 0,-1 0 0,1 0 0,-1 0 0,0-1 0,0 0 0,1 0 0,-11 0 0,-45-3 0,29 1 0,-67-1-1365,85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55:59.4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49 24575,'0'-1'0,"0"-1"0,1 1 0,-1 0 0,1 0 0,-1 0 0,1 0 0,0 0 0,0 0 0,-1 0 0,1 0 0,0 0 0,0 0 0,0 1 0,0-1 0,0 0 0,0 0 0,1 0 0,19-11 0,-13 8 0,0 1 0,1 1 0,-1-1 0,1 1 0,-1 1 0,1-1 0,9 1 0,66 2 0,-38 1 0,569-2-1365,-594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56:02.0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16 24575,'450'0'0,"-343"-8"0,0 1 0,181 8-1365,-272-1-5461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56:05.3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 24575,'2'-3'0,"1"6"0,4 6 0,8 15 0,0-1 0,2 0 0,22 23 0,-22-28 0,-1 1 0,-1 1 0,-1 0 0,23 44 0,-20-25 0,19 44 0,-33-75 0,1 0 0,-1 0 0,1-1 0,1 0 0,-1 1 0,1-2 0,0 1 0,11 10 0,-7-7 0,0 1 0,-1 0 0,0 1 0,0 0 0,10 25 0,-8-18 0,-7-12 0,0-1 0,-1 0 0,0 1 0,0-1 0,-1 1 0,1 0 0,-1-1 0,-1 1 0,0 10 0,-1 4 0,-8 36 0,7-42 0,1-10 0,-1-1 0,1 1 0,-1-1 0,0 0 0,0 0 0,0 0 0,0 0 0,-1 0 0,1 0 0,-1-1 0,0 1 0,0-1 0,-1 0 0,1 0 0,-1 0 0,-4 3 0,-17 16 0,16-12 0,1 1 0,0 1 0,0-1 0,1 1 0,-7 15 0,-11 20 0,-33 54 0,42-73 0,-11 17 0,10-19 49,-13 28 0,17-30-537,0-1 1,-18 23-1,18-31-6338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11:38:13.218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1,'3865'7267,"-3858"-7253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11:38:35.74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4257 0,'-4249'10516,"4242"-10497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11:38:57.05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0 0,'9692'2417,"-9678"-2414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11:39:25.036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0,'1867'98,"5499"288,-7353-385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11:39:51.411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334 0,'-332'4749,"331"-4730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11:40:13.640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1,'3779'5397,"-3768"-5381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1T11:40:30.464"/>
    </inkml:context>
    <inkml:brush xml:id="br0">
      <inkml:brushProperty name="width" value="0.025" units="cm"/>
      <inkml:brushProperty name="height" value="0.025" units="cm"/>
      <inkml:brushProperty name="color" value="#333333"/>
      <inkml:brushProperty name="ignorePressure" value="1"/>
    </inkml:brush>
  </inkml:definitions>
  <inkml:trace contextRef="#ctx0" brushRef="#br0">1 2162,'10916'-2122,"-10725"2085,-177 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55:18.1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24575,'96'8'0,"-1"-1"0,254-7 0,-329 1 0,30 5 0,-28-2 0,21 0 0,58 3 0,15 0 0,397-7 0,-498 1-231,-1 0 0,20 5 0,-28-5-441,9 2-6154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891011-CD72-45B7-A8BE-48AB53A0B3AA}" type="datetime1">
              <a:rPr lang="zh-CN" altLang="en-US" noProof="0" smtClean="0"/>
              <a:t>2022/5/31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9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43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092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213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936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53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29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85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0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8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78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77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98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26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1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l"/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80261375&#65292;https:/www.cnblogs.com/cyx0406/p/burnside_and_polya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8.png"/><Relationship Id="rId18" Type="http://schemas.openxmlformats.org/officeDocument/2006/relationships/customXml" Target="../ink/ink8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customXml" Target="../ink/ink5.xm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customXml" Target="../ink/ink4.xml"/><Relationship Id="rId19" Type="http://schemas.openxmlformats.org/officeDocument/2006/relationships/image" Target="../media/image41.png"/><Relationship Id="rId4" Type="http://schemas.openxmlformats.org/officeDocument/2006/relationships/customXml" Target="../ink/ink1.xml"/><Relationship Id="rId9" Type="http://schemas.openxmlformats.org/officeDocument/2006/relationships/image" Target="../media/image36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410.png"/><Relationship Id="rId18" Type="http://schemas.openxmlformats.org/officeDocument/2006/relationships/customXml" Target="../ink/ink16.xml"/><Relationship Id="rId3" Type="http://schemas.openxmlformats.org/officeDocument/2006/relationships/image" Target="../media/image360.png"/><Relationship Id="rId21" Type="http://schemas.openxmlformats.org/officeDocument/2006/relationships/image" Target="../media/image45.png"/><Relationship Id="rId7" Type="http://schemas.openxmlformats.org/officeDocument/2006/relationships/image" Target="../media/image380.png"/><Relationship Id="rId12" Type="http://schemas.openxmlformats.org/officeDocument/2006/relationships/customXml" Target="../ink/ink13.xml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image" Target="../media/image400.png"/><Relationship Id="rId5" Type="http://schemas.openxmlformats.org/officeDocument/2006/relationships/image" Target="../media/image370.png"/><Relationship Id="rId15" Type="http://schemas.openxmlformats.org/officeDocument/2006/relationships/image" Target="../media/image420.png"/><Relationship Id="rId10" Type="http://schemas.openxmlformats.org/officeDocument/2006/relationships/customXml" Target="../ink/ink12.xml"/><Relationship Id="rId19" Type="http://schemas.openxmlformats.org/officeDocument/2006/relationships/image" Target="../media/image44.png"/><Relationship Id="rId4" Type="http://schemas.openxmlformats.org/officeDocument/2006/relationships/customXml" Target="../ink/ink9.xml"/><Relationship Id="rId9" Type="http://schemas.openxmlformats.org/officeDocument/2006/relationships/image" Target="../media/image390.png"/><Relationship Id="rId1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充满对称性的计数</a:t>
            </a:r>
            <a:br>
              <a:rPr lang="en-US" altLang="zh-CN" dirty="0"/>
            </a:br>
            <a:r>
              <a:rPr lang="en-US" altLang="zh-CN" dirty="0"/>
              <a:t>     ——</a:t>
            </a:r>
            <a:r>
              <a:rPr lang="zh-CN" altLang="en-US" dirty="0"/>
              <a:t>手串计数问题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zh-CN" altLang="en-US" dirty="0"/>
              <a:t>刘雅迪 机械</a:t>
            </a:r>
            <a:r>
              <a:rPr lang="en-US" altLang="zh-CN" dirty="0"/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10</a:t>
            </a:fld>
            <a:endParaRPr lang="zh-CN" alt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24D5CC61-62BB-6239-E843-05592C57B4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31" y="579473"/>
            <a:ext cx="4530357" cy="43746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二、𝑚</a:t>
            </a:r>
            <a:r>
              <a:rPr lang="en-US" altLang="zh-CN" sz="2000" dirty="0"/>
              <a:t>^</a:t>
            </a:r>
            <a:r>
              <a:rPr lang="zh-CN" altLang="en-US" sz="2000" dirty="0"/>
              <a:t>𝑛种串法中同种手串的界定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标题 1">
                <a:extLst>
                  <a:ext uri="{FF2B5EF4-FFF2-40B4-BE49-F238E27FC236}">
                    <a16:creationId xmlns:a16="http://schemas.microsoft.com/office/drawing/2014/main" id="{EA89354C-1B06-2C6A-6108-39187946BB3A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473" y="3593805"/>
                <a:ext cx="7915941" cy="23635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5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800" kern="1200" cap="all" spc="150" baseline="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2900" dirty="0"/>
                  <a:t>由这个图我们可以得到两个结论：</a:t>
                </a:r>
                <a:endParaRPr lang="en-US" altLang="zh-CN" sz="2900" dirty="0"/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900" dirty="0"/>
                  <a:t>1</a:t>
                </a:r>
                <a:r>
                  <a:rPr lang="zh-CN" altLang="en-US" sz="2900" dirty="0"/>
                  <a:t>）每一个对手串整体的操作，也就是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900" dirty="0"/>
                  <a:t>中的每一个元素，都对应着</a:t>
                </a:r>
                <a:r>
                  <a:rPr lang="en-US" altLang="zh-CN" sz="2900" dirty="0"/>
                  <a:t>I</a:t>
                </a:r>
                <a:r>
                  <a:rPr lang="zh-CN" altLang="en-US" sz="2900" dirty="0"/>
                  <a:t>～</a:t>
                </a:r>
                <a:r>
                  <a:rPr lang="en-US" altLang="zh-CN" sz="2900" dirty="0"/>
                  <a:t>VIII</a:t>
                </a:r>
                <a:r>
                  <a:rPr lang="zh-CN" altLang="en-US" sz="2900" dirty="0"/>
                  <a:t>这</a:t>
                </a:r>
                <a:r>
                  <a:rPr lang="en-US" altLang="zh-CN" sz="2900" dirty="0"/>
                  <a:t>8</a:t>
                </a:r>
                <a:r>
                  <a:rPr lang="zh-CN" altLang="en-US" sz="2900" dirty="0"/>
                  <a:t>个数字的一个置换，</a:t>
                </a:r>
                <a:endParaRPr lang="en-US" altLang="zh-CN" sz="2900" dirty="0"/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900" dirty="0"/>
                  <a:t>图中的置换就是（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  <m:e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𝐼𝐼𝐼</m:t>
                          </m:r>
                        </m:e>
                      </m:mr>
                      <m:mr>
                        <m:e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𝐼𝐼𝐼</m:t>
                          </m:r>
                        </m:e>
                        <m:e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𝑉𝐼</m:t>
                          </m:r>
                        </m:e>
                      </m:mr>
                      <m:mr>
                        <m:e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𝑉𝐼𝐼</m:t>
                          </m:r>
                        </m:e>
                        <m:e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  <m:e>
                          <m:r>
                            <a:rPr lang="en-US" altLang="zh-CN" sz="2900" b="0" i="1" smtClean="0"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mr>
                    </m:m>
                  </m:oMath>
                </a14:m>
                <a:r>
                  <a:rPr lang="zh-CN" altLang="en-US" sz="29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90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9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900" b="0" i="1" dirty="0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  <m:e>
                          <m:r>
                            <a:rPr lang="en-US" altLang="zh-CN" sz="2900" b="0" i="1" dirty="0" smtClean="0">
                              <a:latin typeface="Cambria Math" panose="02040503050406030204" pitchFamily="18" charset="0"/>
                            </a:rPr>
                            <m:t>𝑉𝐼𝐼𝐼</m:t>
                          </m:r>
                        </m:e>
                      </m:mr>
                      <m:mr>
                        <m:e>
                          <m:r>
                            <a:rPr lang="en-US" altLang="zh-CN" sz="2900" b="0" i="1" dirty="0" smtClean="0">
                              <a:latin typeface="Cambria Math" panose="02040503050406030204" pitchFamily="18" charset="0"/>
                            </a:rPr>
                            <m:t>𝑉𝐼</m:t>
                          </m:r>
                        </m:e>
                        <m:e>
                          <m:r>
                            <a:rPr lang="en-US" altLang="zh-CN" sz="2900" b="0" i="1" dirty="0" smtClean="0">
                              <a:latin typeface="Cambria Math" panose="02040503050406030204" pitchFamily="18" charset="0"/>
                            </a:rPr>
                            <m:t>𝑉𝐼𝐼𝐼</m:t>
                          </m:r>
                        </m:e>
                      </m:mr>
                    </m:m>
                  </m:oMath>
                </a14:m>
                <a:r>
                  <a:rPr lang="zh-CN" altLang="en-US" sz="2900" dirty="0"/>
                  <a:t>）</a:t>
                </a:r>
                <a:endParaRPr lang="en-US" altLang="zh-CN" sz="2900" dirty="0"/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900" dirty="0"/>
                  <a:t>2</a:t>
                </a:r>
                <a:r>
                  <a:rPr lang="zh-CN" altLang="en-US" sz="2900" dirty="0"/>
                  <a:t>）经过变化后得到的串法与原串法是同一种手串。对应这个图也就是说</a:t>
                </a:r>
                <a:r>
                  <a:rPr lang="en-US" altLang="zh-CN" sz="2900" dirty="0"/>
                  <a:t>II</a:t>
                </a:r>
                <a:r>
                  <a:rPr lang="zh-CN" altLang="en-US" sz="2900" dirty="0"/>
                  <a:t>、</a:t>
                </a:r>
                <a:r>
                  <a:rPr lang="en-US" altLang="zh-CN" sz="2900" dirty="0"/>
                  <a:t>III</a:t>
                </a:r>
                <a:r>
                  <a:rPr lang="zh-CN" altLang="en-US" sz="2900" dirty="0"/>
                  <a:t>、</a:t>
                </a:r>
                <a:r>
                  <a:rPr lang="en-US" altLang="zh-CN" sz="2900" dirty="0"/>
                  <a:t>V</a:t>
                </a:r>
                <a:r>
                  <a:rPr lang="zh-CN" altLang="en-US" sz="2900" dirty="0"/>
                  <a:t>是同一种，</a:t>
                </a:r>
                <a:r>
                  <a:rPr lang="en-US" altLang="zh-CN" sz="2900" dirty="0"/>
                  <a:t>IV</a:t>
                </a:r>
                <a:r>
                  <a:rPr lang="zh-CN" altLang="en-US" sz="2900" dirty="0"/>
                  <a:t>、</a:t>
                </a:r>
                <a:r>
                  <a:rPr lang="en-US" altLang="zh-CN" sz="2900" dirty="0"/>
                  <a:t>VI</a:t>
                </a:r>
                <a:r>
                  <a:rPr lang="zh-CN" altLang="en-US" sz="2900" dirty="0"/>
                  <a:t>、</a:t>
                </a:r>
                <a:r>
                  <a:rPr lang="en-US" altLang="zh-CN" sz="2900" dirty="0"/>
                  <a:t>VII</a:t>
                </a:r>
                <a:r>
                  <a:rPr lang="zh-CN" altLang="en-US" sz="2900" dirty="0"/>
                  <a:t>是同一种、</a:t>
                </a:r>
                <a:r>
                  <a:rPr lang="en-US" altLang="zh-CN" sz="2900" dirty="0"/>
                  <a:t>I</a:t>
                </a:r>
                <a:r>
                  <a:rPr lang="zh-CN" altLang="en-US" sz="2900" dirty="0"/>
                  <a:t>和</a:t>
                </a:r>
                <a:r>
                  <a:rPr lang="en-US" altLang="zh-CN" sz="2900" dirty="0"/>
                  <a:t>VIII</a:t>
                </a:r>
                <a:r>
                  <a:rPr lang="zh-CN" altLang="en-US" sz="2900" dirty="0"/>
                  <a:t>各是一种。</a:t>
                </a:r>
                <a:endParaRPr lang="en-US" altLang="zh-CN" sz="2900" dirty="0"/>
              </a:p>
              <a:p>
                <a:pPr algn="l"/>
                <a:endParaRPr lang="zh-CN" altLang="en-US" sz="1600" dirty="0"/>
              </a:p>
            </p:txBody>
          </p:sp>
        </mc:Choice>
        <mc:Fallback xmlns="">
          <p:sp>
            <p:nvSpPr>
              <p:cNvPr id="37" name="标题 1">
                <a:extLst>
                  <a:ext uri="{FF2B5EF4-FFF2-40B4-BE49-F238E27FC236}">
                    <a16:creationId xmlns:a16="http://schemas.microsoft.com/office/drawing/2014/main" id="{EA89354C-1B06-2C6A-6108-39187946BB3A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3" y="3593805"/>
                <a:ext cx="7915941" cy="2363539"/>
              </a:xfrm>
              <a:prstGeom prst="rect">
                <a:avLst/>
              </a:prstGeom>
              <a:blipFill>
                <a:blip r:embed="rId3"/>
                <a:stretch>
                  <a:fillRect l="-385" r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EEA15D1-DCD7-F39C-D353-6FC3D1693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98" y="1113308"/>
            <a:ext cx="6294208" cy="236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11</a:t>
            </a:fld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ED65FA1-A39E-D572-AE8C-D5DD1153E2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550387" y="994144"/>
            <a:ext cx="4530357" cy="437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用数学语言总结如下：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3F84169B-C771-4502-3CF5-C13740F03B83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0387" y="1948619"/>
                <a:ext cx="7803412" cy="379296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 cap="all" spc="150" baseline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1.</a:t>
                </a:r>
                <a:r>
                  <a:rPr lang="en-US" altLang="zh-CN" sz="1600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/>
                  <a:t>中的每一个元素对应着一个</a:t>
                </a:r>
                <a:r>
                  <a:rPr lang="en-US" altLang="zh-CN" sz="1600" dirty="0"/>
                  <a:t>I~VIII</a:t>
                </a:r>
                <a:r>
                  <a:rPr lang="zh-CN" altLang="en-US" sz="1600" dirty="0"/>
                  <a:t>的置换，设这些被对应的 </a:t>
                </a:r>
                <a:r>
                  <a:rPr lang="en-US" altLang="zh-CN" sz="1600" dirty="0"/>
                  <a:t>I</a:t>
                </a:r>
                <a:r>
                  <a:rPr lang="zh-CN" altLang="en-US" sz="1600" dirty="0"/>
                  <a:t>～</a:t>
                </a:r>
                <a:r>
                  <a:rPr lang="en-US" altLang="zh-CN" sz="1600" dirty="0"/>
                  <a:t>VIII </a:t>
                </a:r>
                <a:r>
                  <a:rPr lang="zh-CN" altLang="en-US" sz="1600" dirty="0"/>
                  <a:t>的置换组成了集合 </a:t>
                </a:r>
                <a:r>
                  <a:rPr lang="en-US" altLang="zh-CN" sz="1600" dirty="0"/>
                  <a:t>G </a:t>
                </a:r>
                <a:r>
                  <a:rPr lang="zh-CN" altLang="en-US" sz="1600" dirty="0"/>
                  <a:t>，并在 </a:t>
                </a:r>
                <a:r>
                  <a:rPr lang="en-US" altLang="zh-CN" sz="1600" dirty="0"/>
                  <a:t>G </a:t>
                </a:r>
                <a:r>
                  <a:rPr lang="zh-CN" altLang="en-US" sz="1600" dirty="0"/>
                  <a:t>上定义与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cap="non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 cap="none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/>
                  <a:t>同样的“运算”</a:t>
                </a:r>
                <a:r>
                  <a:rPr lang="en-US" altLang="zh-CN" sz="1600" dirty="0"/>
                  <a:t>——“*”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设</a:t>
                </a:r>
                <a:r>
                  <a:rPr lang="en-US" altLang="zh-CN" sz="1600" cap="none" dirty="0"/>
                  <a:t>f</a:t>
                </a:r>
                <a:r>
                  <a:rPr lang="zh-CN" altLang="en-US" sz="1600" cap="none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b="0" i="0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zh-CN" altLang="en-US" sz="16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  <m:sSub>
                      <m:sSubPr>
                        <m:ctrlPr>
                          <a:rPr lang="en-US" altLang="zh-CN" sz="1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cap="non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 cap="none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cap="none" dirty="0"/>
                  <a:t>与</a:t>
                </a:r>
                <a:r>
                  <a:rPr lang="en-US" altLang="zh-CN" sz="1600" cap="none" dirty="0"/>
                  <a:t>G</a:t>
                </a:r>
                <a:r>
                  <a:rPr lang="zh-CN" altLang="en-US" sz="1600" cap="none" dirty="0"/>
                  <a:t>之间的一一对应关系，∀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cap="none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cap="none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cap="none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cap="none" dirty="0"/>
                  <a:t>∈</a:t>
                </a:r>
                <a:r>
                  <a:rPr lang="en-US" altLang="zh-CN" sz="1600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cap="non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 cap="none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cap="none" dirty="0"/>
                  <a:t>,f(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cap="non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cap="non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0" cap="none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600" i="1" cap="non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cap="none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cap="none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cap="none" dirty="0"/>
                  <a:t>)=f(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cap="non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cap="non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cap="none" dirty="0"/>
                  <a:t>)*f(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cap="none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cap="none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cap="none" dirty="0"/>
                  <a:t>)</a:t>
                </a:r>
                <a:r>
                  <a:rPr lang="zh-CN" altLang="en-US" sz="1600" cap="none" dirty="0"/>
                  <a:t>。</a:t>
                </a:r>
                <a:endParaRPr lang="en-US" altLang="zh-CN" sz="1600" cap="none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cap="none" dirty="0"/>
                  <a:t>即（</a:t>
                </a:r>
                <a:r>
                  <a:rPr lang="en-US" altLang="zh-CN" sz="1600" cap="none" dirty="0"/>
                  <a:t>G</a:t>
                </a:r>
                <a:r>
                  <a:rPr lang="zh-CN" altLang="en-US" sz="1600" cap="none" dirty="0"/>
                  <a:t>，*）构成群且与（</a:t>
                </a:r>
                <a:r>
                  <a:rPr lang="en-US" altLang="zh-CN" sz="1600" cap="non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cap="none" dirty="0"/>
                  <a:t>，*）是同构的。</a:t>
                </a:r>
                <a:endParaRPr lang="en-US" altLang="zh-CN" sz="1600" cap="none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cap="none" dirty="0"/>
                  <a:t>2.</a:t>
                </a:r>
                <a:r>
                  <a:rPr lang="zh-CN" altLang="en-US" sz="1600" cap="none" dirty="0"/>
                  <a:t> </a:t>
                </a:r>
                <a:r>
                  <a:rPr lang="en-US" altLang="zh-CN" sz="1600" cap="none" dirty="0"/>
                  <a:t>G </a:t>
                </a:r>
                <a:r>
                  <a:rPr lang="zh-CN" altLang="en-US" sz="1600" cap="none" dirty="0"/>
                  <a:t>中的任一个元素对 </a:t>
                </a:r>
                <a:r>
                  <a:rPr lang="en-US" altLang="zh-CN" sz="1600" cap="none" dirty="0"/>
                  <a:t>I</a:t>
                </a:r>
                <a:r>
                  <a:rPr lang="zh-CN" altLang="en-US" sz="1600" cap="none" dirty="0"/>
                  <a:t>～</a:t>
                </a:r>
                <a:r>
                  <a:rPr lang="en-US" altLang="zh-CN" sz="1600" cap="none" dirty="0"/>
                  <a:t>VIII </a:t>
                </a:r>
                <a:r>
                  <a:rPr lang="zh-CN" altLang="en-US" sz="1600" cap="none" dirty="0"/>
                  <a:t>进行一次置换，如果使得数字 </a:t>
                </a:r>
                <a:r>
                  <a:rPr lang="en-US" altLang="zh-CN" sz="1600" cap="none" dirty="0"/>
                  <a:t>k </a:t>
                </a:r>
                <a:r>
                  <a:rPr lang="zh-CN" altLang="en-US" sz="1600" cap="none" dirty="0"/>
                  <a:t>变成了数字 </a:t>
                </a:r>
                <a:r>
                  <a:rPr lang="en-US" altLang="zh-CN" sz="1600" cap="none" dirty="0"/>
                  <a:t>j </a:t>
                </a:r>
                <a:r>
                  <a:rPr lang="zh-CN" altLang="en-US" sz="1600" cap="none" dirty="0"/>
                  <a:t>，我们就说 </a:t>
                </a:r>
                <a:r>
                  <a:rPr lang="en-US" altLang="zh-CN" sz="1600" cap="none" dirty="0"/>
                  <a:t>k </a:t>
                </a:r>
                <a:r>
                  <a:rPr lang="zh-CN" altLang="en-US" sz="1600" cap="none" dirty="0"/>
                  <a:t>号和 </a:t>
                </a:r>
                <a:r>
                  <a:rPr lang="en-US" altLang="zh-CN" sz="1600" cap="none" dirty="0"/>
                  <a:t>j </a:t>
                </a:r>
                <a:r>
                  <a:rPr lang="zh-CN" altLang="en-US" sz="1600" cap="none" dirty="0"/>
                  <a:t>号串法得到的其实是同一种手串。</a:t>
                </a:r>
                <a:endParaRPr lang="en-US" altLang="zh-CN" sz="1600" cap="none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cap="none" dirty="0"/>
                  <a:t>也就是说置换群 </a:t>
                </a:r>
                <a:r>
                  <a:rPr lang="en-US" altLang="zh-CN" sz="1600" cap="none" dirty="0"/>
                  <a:t>G </a:t>
                </a:r>
                <a:r>
                  <a:rPr lang="zh-CN" altLang="en-US" sz="1600" cap="none" dirty="0"/>
                  <a:t>作用在 </a:t>
                </a:r>
                <a:r>
                  <a:rPr lang="en-US" altLang="zh-CN" sz="1600" cap="none" dirty="0"/>
                  <a:t>I</a:t>
                </a:r>
                <a:r>
                  <a:rPr lang="zh-CN" altLang="en-US" sz="1600" cap="none" dirty="0"/>
                  <a:t>～</a:t>
                </a:r>
                <a:r>
                  <a:rPr lang="en-US" altLang="zh-CN" sz="1600" cap="none" dirty="0"/>
                  <a:t>VIII </a:t>
                </a:r>
                <a:r>
                  <a:rPr lang="zh-CN" altLang="en-US" sz="1600" cap="none" dirty="0"/>
                  <a:t>上可以确定一种等价关系，而且在这种等价关系中相等的编号意味着是同种手串。如果按照这种等价关系对 </a:t>
                </a:r>
                <a:r>
                  <a:rPr lang="en-US" altLang="zh-CN" sz="1600" cap="none" dirty="0"/>
                  <a:t>I</a:t>
                </a:r>
                <a:r>
                  <a:rPr lang="zh-CN" altLang="en-US" sz="1600" cap="none" dirty="0"/>
                  <a:t>～</a:t>
                </a:r>
                <a:r>
                  <a:rPr lang="en-US" altLang="zh-CN" sz="1600" cap="none" dirty="0"/>
                  <a:t>VIII </a:t>
                </a:r>
                <a:r>
                  <a:rPr lang="zh-CN" altLang="en-US" sz="1600" cap="none" dirty="0"/>
                  <a:t>进行分类的话，有多少种“等价类”就意味着能串出多少种手串。</a:t>
                </a:r>
              </a:p>
            </p:txBody>
          </p:sp>
        </mc:Choice>
        <mc:Fallback xmlns=""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3F84169B-C771-4502-3CF5-C13740F03B83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87" y="1948619"/>
                <a:ext cx="7803412" cy="3792964"/>
              </a:xfrm>
              <a:prstGeom prst="rect">
                <a:avLst/>
              </a:prstGeom>
              <a:blipFill>
                <a:blip r:embed="rId3"/>
                <a:stretch>
                  <a:fillRect l="-391" r="-156" b="-2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9DE7F2-E890-4744-88DD-A75F5E30051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374218" y="2230993"/>
                <a:ext cx="5172740" cy="2500495"/>
              </a:xfrm>
            </p:spPr>
            <p:txBody>
              <a:bodyPr rtlCol="0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回到</a:t>
                </a:r>
                <a:r>
                  <a:rPr lang="en-US" altLang="zh-CN" sz="2000" cap="none" dirty="0"/>
                  <a:t>n</a:t>
                </a:r>
                <a:r>
                  <a:rPr lang="zh-CN" altLang="en-US" sz="2000" dirty="0"/>
                  <a:t>颗</a:t>
                </a:r>
                <a:r>
                  <a:rPr lang="en-US" altLang="zh-CN" sz="2000" cap="none" dirty="0"/>
                  <a:t>m</a:t>
                </a:r>
                <a:r>
                  <a:rPr lang="zh-CN" altLang="en-US" sz="2000" dirty="0"/>
                  <a:t>种颜色的珠子</a:t>
                </a:r>
                <a:br>
                  <a:rPr lang="en-US" altLang="zh-CN" sz="2000" dirty="0"/>
                </a:br>
                <a:r>
                  <a:rPr lang="zh-CN" altLang="en-US" sz="2000" dirty="0"/>
                  <a:t>那么我们的问题就变成了：</a:t>
                </a:r>
                <a:br>
                  <a:rPr lang="en-US" altLang="zh-CN" sz="2000" dirty="0"/>
                </a:br>
                <a:r>
                  <a:rPr lang="zh-CN" altLang="en-US" sz="2000" dirty="0"/>
                  <a:t>对于一个作用在</a:t>
                </a:r>
                <a:r>
                  <a:rPr lang="en-US" altLang="zh-CN" sz="2000" dirty="0"/>
                  <a:t>1~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/>
                  <a:t>上的置换群</a:t>
                </a:r>
                <a:r>
                  <a:rPr lang="en-US" altLang="zh-CN" sz="2000" dirty="0"/>
                  <a:t>G</a:t>
                </a:r>
                <a:r>
                  <a:rPr lang="zh-CN" altLang="en-US" sz="2000" dirty="0"/>
                  <a:t>所确定的等价关系，能将</a:t>
                </a:r>
                <a:r>
                  <a:rPr lang="en-US" altLang="zh-CN" sz="2000" dirty="0"/>
                  <a:t>1~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/>
                  <a:t>分成多少种等价类？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9DE7F2-E890-4744-88DD-A75F5E300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374218" y="2230993"/>
                <a:ext cx="5172740" cy="2500495"/>
              </a:xfrm>
              <a:blipFill>
                <a:blip r:embed="rId3"/>
                <a:stretch>
                  <a:fillRect l="-1297" b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439AA72-E9C9-2766-03DC-DD379CDE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13</a:t>
            </a:fld>
            <a:endParaRPr lang="zh-CN" altLang="en-US" noProof="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8D51326-9F47-F048-B71A-3B65C9CF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198" y="762458"/>
            <a:ext cx="4523443" cy="534714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2000" dirty="0"/>
              <a:t>三、</a:t>
            </a:r>
            <a:r>
              <a:rPr lang="en-US" altLang="zh-CN" sz="2000" dirty="0"/>
              <a:t>P</a:t>
            </a:r>
            <a:r>
              <a:rPr lang="en-US" altLang="zh-CN" sz="2000" cap="none" dirty="0"/>
              <a:t>olya</a:t>
            </a:r>
            <a:r>
              <a:rPr lang="zh-CN" altLang="en-US" sz="2000" dirty="0"/>
              <a:t>定理及简单应用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6B60AC-3FEC-5C48-ECD5-1F1F2BEAF42B}"/>
              </a:ext>
            </a:extLst>
          </p:cNvPr>
          <p:cNvSpPr txBox="1"/>
          <p:nvPr/>
        </p:nvSpPr>
        <p:spPr>
          <a:xfrm>
            <a:off x="5465134" y="1717845"/>
            <a:ext cx="5587410" cy="129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Polya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定理是组合数学中的一种计数方法，主要处理在环上存在旋转、反射等等价变换的情况，在计算不同等价类的个数问题上起着重要作用。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4CC137-3E95-5B41-1CBB-E729C8DF4951}"/>
              </a:ext>
            </a:extLst>
          </p:cNvPr>
          <p:cNvSpPr txBox="1"/>
          <p:nvPr/>
        </p:nvSpPr>
        <p:spPr>
          <a:xfrm>
            <a:off x="5465134" y="3429000"/>
            <a:ext cx="5225903" cy="170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一般分为三个步骤：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．确定置换群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．计算每个置换的循环节个数。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．代入公式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65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324" y="666765"/>
            <a:ext cx="8313952" cy="400110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2000" dirty="0"/>
              <a:t>三、</a:t>
            </a:r>
            <a:r>
              <a:rPr lang="en-US" altLang="zh-CN" sz="2000" dirty="0"/>
              <a:t>P</a:t>
            </a:r>
            <a:r>
              <a:rPr lang="en-US" altLang="zh-CN" sz="2000" cap="none" dirty="0"/>
              <a:t>olya</a:t>
            </a:r>
            <a:r>
              <a:rPr lang="zh-CN" altLang="en-US" sz="2000" dirty="0"/>
              <a:t>定理及简单应用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C16D5C3F-4E29-C19A-982E-11E29932F8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324" y="1212699"/>
                <a:ext cx="8212941" cy="504456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800" kern="1200" cap="all" spc="150" baseline="0" dirty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1</a:t>
                </a:r>
                <a:r>
                  <a:rPr lang="zh-CN" altLang="en-US" sz="1600" dirty="0"/>
                  <a:t>）简化置换形式</a:t>
                </a:r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任何置换都可以表示成不相交的轮换的乘积。因此可以将类似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1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/>
                  <a:t>的置换表示成（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5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4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）这样的循环置换的“群运算”形式。</a:t>
                </a:r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按照这样的方式，我们可以将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中的每个置换都改写为循环置换运算的形式，也就是轮换的乘积，比如某个置换 </a:t>
                </a:r>
                <a:r>
                  <a:rPr lang="en-US" altLang="zh-CN" sz="1600" cap="none" dirty="0"/>
                  <a:t>a</a:t>
                </a:r>
                <a:r>
                  <a:rPr lang="en-US" altLang="zh-CN" sz="1600" dirty="0"/>
                  <a:t> </a:t>
                </a:r>
                <a:r>
                  <a:rPr lang="zh-CN" altLang="en-US" sz="1600" dirty="0"/>
                  <a:t>可能写为</a:t>
                </a:r>
                <a:r>
                  <a:rPr lang="en-US" altLang="zh-CN" sz="1600" dirty="0"/>
                  <a:t>(1,3,4)(2,5,6,7)(8)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/>
                  <a:t>2)</a:t>
                </a:r>
                <a:r>
                  <a:rPr lang="zh-CN" altLang="en-US" sz="1600" dirty="0"/>
                  <a:t>寻找</a:t>
                </a:r>
                <a:r>
                  <a:rPr lang="en-US" altLang="zh-CN" sz="1600" dirty="0"/>
                  <a:t>G</a:t>
                </a:r>
                <a:r>
                  <a:rPr lang="zh-CN" altLang="en-US" sz="1600" dirty="0"/>
                  <a:t>中某个置换</a:t>
                </a:r>
                <a:r>
                  <a:rPr lang="en-US" altLang="zh-CN" sz="1600" cap="none" dirty="0"/>
                  <a:t>g</a:t>
                </a:r>
                <a:r>
                  <a:rPr lang="zh-CN" altLang="en-US" sz="1600" cap="none" dirty="0"/>
                  <a:t>的不动点</a:t>
                </a:r>
                <a:endParaRPr lang="en-US" altLang="zh-CN" sz="1600" cap="none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cap="none" dirty="0"/>
                  <a:t>所谓 </a:t>
                </a:r>
                <a:r>
                  <a:rPr lang="en-US" altLang="zh-CN" sz="1600" cap="none" dirty="0"/>
                  <a:t>g </a:t>
                </a:r>
                <a:r>
                  <a:rPr lang="zh-CN" altLang="en-US" sz="1600" cap="none" dirty="0"/>
                  <a:t>的不动点就是在 </a:t>
                </a:r>
                <a:r>
                  <a:rPr lang="en-US" altLang="zh-CN" sz="1600" cap="none" dirty="0"/>
                  <a:t>g </a:t>
                </a:r>
                <a:r>
                  <a:rPr lang="zh-CN" altLang="en-US" sz="1600" cap="none" dirty="0"/>
                  <a:t>的作用下位置不变的那些数字（也就是串法编号）。</a:t>
                </a:r>
                <a:endParaRPr lang="en-US" altLang="zh-CN" sz="1600" cap="none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cap="none" dirty="0"/>
                  <a:t>对于 </a:t>
                </a:r>
                <a:r>
                  <a:rPr lang="en-US" altLang="zh-CN" sz="1600" cap="none" dirty="0"/>
                  <a:t>a </a:t>
                </a:r>
                <a:r>
                  <a:rPr lang="zh-CN" altLang="en-US" sz="1600" cap="none" dirty="0"/>
                  <a:t>来说，有多少种单个循环内珠子颜色相同的串法，诱导出来的 </a:t>
                </a:r>
                <a:r>
                  <a:rPr lang="en-US" altLang="zh-CN" sz="1600" cap="none" dirty="0"/>
                  <a:t>g </a:t>
                </a:r>
                <a:r>
                  <a:rPr lang="zh-CN" altLang="en-US" sz="1600" cap="none" dirty="0"/>
                  <a:t>就有多少个不动点。</a:t>
                </a:r>
                <a:endParaRPr lang="en-US" altLang="zh-CN" sz="1600" cap="none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cap="none" dirty="0"/>
                  <a:t>3</a:t>
                </a:r>
                <a:r>
                  <a:rPr lang="zh-CN" altLang="en-US" sz="1600" cap="none" dirty="0"/>
                  <a:t>）表示方法</a:t>
                </a:r>
                <a:endParaRPr lang="en-US" altLang="zh-CN" sz="1600" cap="none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cap="none" dirty="0"/>
                  <a:t>一般用 </a:t>
                </a:r>
                <a:r>
                  <a:rPr lang="en-US" altLang="zh-CN" sz="1600" cap="none" dirty="0"/>
                  <a:t>c(a) </a:t>
                </a:r>
                <a:r>
                  <a:rPr lang="zh-CN" altLang="en-US" sz="1600" cap="none" dirty="0"/>
                  <a:t>表示置换 </a:t>
                </a:r>
                <a:r>
                  <a:rPr lang="en-US" altLang="zh-CN" sz="1600" cap="none" dirty="0"/>
                  <a:t>a </a:t>
                </a:r>
                <a:r>
                  <a:rPr lang="zh-CN" altLang="en-US" sz="1600" cap="none" dirty="0"/>
                  <a:t>的单个循环的个数，而每个单循环只能选择一种颜色，从而 </a:t>
                </a:r>
                <a:r>
                  <a:rPr lang="en-US" altLang="zh-CN" sz="1600" cap="none" dirty="0"/>
                  <a:t>a </a:t>
                </a:r>
                <a:r>
                  <a:rPr lang="zh-CN" altLang="en-US" sz="1600" cap="none" dirty="0"/>
                  <a:t>诱导出来的 </a:t>
                </a:r>
                <a:r>
                  <a:rPr lang="en-US" altLang="zh-CN" sz="1600" cap="none" dirty="0"/>
                  <a:t>g </a:t>
                </a:r>
                <a:r>
                  <a:rPr lang="zh-CN" altLang="en-US" sz="1600" cap="none" dirty="0"/>
                  <a:t>的不动点个数为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cap="none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cap="none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1600" b="0" i="1" cap="none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cap="none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cap="none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cap="none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600" cap="none" dirty="0"/>
                  <a:t>。而且我们知道群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cap="none" dirty="0"/>
                  <a:t> 和 </a:t>
                </a:r>
                <a:r>
                  <a:rPr lang="en-US" altLang="zh-CN" sz="1600" cap="none" dirty="0"/>
                  <a:t>G </a:t>
                </a:r>
                <a:r>
                  <a:rPr lang="zh-CN" altLang="en-US" sz="1600" cap="none" dirty="0"/>
                  <a:t>是同构的，两个集合是一一对应的，因此 </a:t>
                </a:r>
                <a:r>
                  <a:rPr lang="en-US" altLang="zh-CN" sz="1600" cap="none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cap="none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cap="none" dirty="0"/>
                  <a:t>|=|G| </a:t>
                </a:r>
                <a:r>
                  <a:rPr lang="zh-CN" altLang="en-US" sz="1600" cap="none" dirty="0"/>
                  <a:t>。</a:t>
                </a:r>
              </a:p>
            </p:txBody>
          </p:sp>
        </mc:Choice>
        <mc:Fallback xmlns="">
          <p:sp>
            <p:nvSpPr>
              <p:cNvPr id="7" name="标题 1">
                <a:extLst>
                  <a:ext uri="{FF2B5EF4-FFF2-40B4-BE49-F238E27FC236}">
                    <a16:creationId xmlns:a16="http://schemas.microsoft.com/office/drawing/2014/main" id="{C16D5C3F-4E29-C19A-982E-11E29932F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324" y="1212699"/>
                <a:ext cx="8212941" cy="5044562"/>
              </a:xfrm>
              <a:prstGeom prst="rect">
                <a:avLst/>
              </a:prstGeom>
              <a:blipFill>
                <a:blip r:embed="rId3"/>
                <a:stretch>
                  <a:fillRect l="-371" b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37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smtClean="0"/>
              <a:pPr rtl="0"/>
              <a:t>15</a:t>
            </a:fld>
            <a:endParaRPr lang="en-US" dirty="0"/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69A4D3BD-39AD-F16F-4ED7-1B30A776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566" y="943211"/>
            <a:ext cx="1567592" cy="400110"/>
          </a:xfrm>
        </p:spPr>
        <p:txBody>
          <a:bodyPr rtlCol="0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zh-CN" sz="2000" dirty="0"/>
              <a:t>P</a:t>
            </a:r>
            <a:r>
              <a:rPr lang="en-US" altLang="zh-CN" sz="2000" cap="none" dirty="0"/>
              <a:t>olya</a:t>
            </a:r>
            <a:r>
              <a:rPr lang="zh-CN" altLang="en-US" sz="2000" dirty="0"/>
              <a:t>定理：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3719D32A-E5EA-8430-8FBB-77A25069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29" y="1100736"/>
            <a:ext cx="3343742" cy="1190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标题 1">
                <a:extLst>
                  <a:ext uri="{FF2B5EF4-FFF2-40B4-BE49-F238E27FC236}">
                    <a16:creationId xmlns:a16="http://schemas.microsoft.com/office/drawing/2014/main" id="{E3AC2847-21E9-4FE0-4A0C-673B854E2B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3458" y="2604977"/>
                <a:ext cx="10006300" cy="254118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800" kern="1200" cap="all" spc="150" baseline="0" dirty="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sz="1600" dirty="0"/>
                  <a:t>一个简单应用</a:t>
                </a:r>
                <a:endParaRPr lang="en-US" altLang="zh-CN" sz="1600" dirty="0"/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600" dirty="0"/>
                  <a:t>以</a:t>
                </a:r>
                <a:r>
                  <a:rPr lang="en-US" altLang="zh-CN" sz="1600" cap="none" dirty="0"/>
                  <a:t>n</a:t>
                </a:r>
                <a:r>
                  <a:rPr lang="en-US" altLang="zh-CN" sz="1600" dirty="0"/>
                  <a:t>=5,</a:t>
                </a:r>
                <a:r>
                  <a:rPr lang="en-US" altLang="zh-CN" sz="1600" cap="none" dirty="0"/>
                  <a:t>m</a:t>
                </a:r>
                <a:r>
                  <a:rPr lang="en-US" altLang="zh-CN" sz="1600" dirty="0"/>
                  <a:t>=3</a:t>
                </a:r>
                <a:r>
                  <a:rPr lang="zh-CN" altLang="en-US" sz="1600" dirty="0"/>
                  <a:t>为例</a:t>
                </a:r>
                <a:endParaRPr lang="en-US" altLang="zh-CN" sz="1600" dirty="0"/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600" dirty="0"/>
                  <a:t>用循环运算的方法列出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1600" dirty="0"/>
                  <a:t>为</a:t>
                </a:r>
                <a:r>
                  <a:rPr lang="en-US" altLang="zh-CN" sz="1600" dirty="0"/>
                  <a:t>{(1)(2)(3)(4)(5)</a:t>
                </a:r>
                <a:r>
                  <a:rPr lang="zh-CN" altLang="en-US" sz="1600" dirty="0"/>
                  <a:t>、</a:t>
                </a:r>
                <a:r>
                  <a:rPr lang="en-US" altLang="zh-CN" sz="1600" dirty="0"/>
                  <a:t>(1,2,3,4,5)</a:t>
                </a:r>
                <a:r>
                  <a:rPr lang="zh-CN" altLang="en-US" sz="1600" dirty="0"/>
                  <a:t>、</a:t>
                </a:r>
                <a:r>
                  <a:rPr lang="en-US" altLang="zh-CN" sz="1600" dirty="0"/>
                  <a:t>(1,3,5,2,4)</a:t>
                </a:r>
                <a:r>
                  <a:rPr lang="zh-CN" altLang="en-US" sz="1600" dirty="0"/>
                  <a:t>、</a:t>
                </a:r>
                <a:r>
                  <a:rPr lang="en-US" altLang="zh-CN" sz="1600" dirty="0"/>
                  <a:t>(1,4,2,5,3)</a:t>
                </a:r>
                <a:r>
                  <a:rPr lang="zh-CN" altLang="en-US" sz="1600" dirty="0"/>
                  <a:t>、</a:t>
                </a:r>
                <a:r>
                  <a:rPr lang="en-US" altLang="zh-CN" sz="1600" dirty="0"/>
                  <a:t>(1,5,4,3,2)</a:t>
                </a:r>
                <a:r>
                  <a:rPr lang="zh-CN" altLang="en-US" sz="1600" dirty="0"/>
                  <a:t>、</a:t>
                </a:r>
                <a:r>
                  <a:rPr lang="en-US" altLang="zh-CN" sz="1600" dirty="0"/>
                  <a:t>(1)(2,5)(3,4)</a:t>
                </a:r>
                <a:r>
                  <a:rPr lang="zh-CN" altLang="en-US" sz="1600" dirty="0"/>
                  <a:t>、</a:t>
                </a:r>
                <a:r>
                  <a:rPr lang="en-US" altLang="zh-CN" sz="1600" dirty="0"/>
                  <a:t>(1,2)(3,5)(4)</a:t>
                </a:r>
                <a:r>
                  <a:rPr lang="zh-CN" altLang="en-US" sz="1600" dirty="0"/>
                  <a:t>、</a:t>
                </a:r>
                <a:r>
                  <a:rPr lang="en-US" altLang="zh-CN" sz="1600" dirty="0"/>
                  <a:t>(1,3)(2)(4,5)</a:t>
                </a:r>
                <a:r>
                  <a:rPr lang="zh-CN" altLang="en-US" sz="1600" dirty="0"/>
                  <a:t>、</a:t>
                </a:r>
                <a:r>
                  <a:rPr lang="en-US" altLang="zh-CN" sz="1600" dirty="0"/>
                  <a:t>(1,4)(2,3)(5)</a:t>
                </a:r>
                <a:r>
                  <a:rPr lang="zh-CN" altLang="en-US" sz="1600" dirty="0"/>
                  <a:t>、</a:t>
                </a:r>
                <a:r>
                  <a:rPr lang="en-US" altLang="zh-CN" sz="1600" dirty="0"/>
                  <a:t>(1,5)(2,4)(3)}</a:t>
                </a:r>
                <a:r>
                  <a:rPr lang="zh-CN" altLang="en-US" sz="1600" dirty="0"/>
                  <a:t>，共有</a:t>
                </a:r>
                <a:r>
                  <a:rPr lang="en-US" altLang="zh-CN" sz="1600" dirty="0"/>
                  <a:t>10</a:t>
                </a:r>
                <a:r>
                  <a:rPr lang="zh-CN" altLang="en-US" sz="1600" dirty="0"/>
                  <a:t>个置换</a:t>
                </a:r>
                <a:endParaRPr lang="en-US" altLang="zh-CN" sz="1600" dirty="0"/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600" dirty="0"/>
                  <a:t>对应的</a:t>
                </a:r>
                <a:r>
                  <a:rPr lang="en-US" altLang="zh-CN" sz="1600" cap="none" dirty="0"/>
                  <a:t>c</a:t>
                </a:r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/>
                  <a:t>)</a:t>
                </a:r>
                <a:r>
                  <a:rPr lang="zh-CN" altLang="en-US" sz="1600" dirty="0"/>
                  <a:t>分别是</a:t>
                </a:r>
                <a:r>
                  <a:rPr lang="en-US" altLang="zh-CN" sz="1600" dirty="0"/>
                  <a:t>{5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3}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1600" dirty="0"/>
                  <a:t>代入</a:t>
                </a:r>
                <a:r>
                  <a:rPr lang="en-US" altLang="zh-CN" sz="1600" dirty="0" err="1"/>
                  <a:t>p</a:t>
                </a:r>
                <a:r>
                  <a:rPr lang="en-US" altLang="zh-CN" sz="1600" cap="none" dirty="0" err="1"/>
                  <a:t>olya</a:t>
                </a:r>
                <a:r>
                  <a:rPr lang="zh-CN" altLang="en-US" sz="1600" dirty="0"/>
                  <a:t>定理：</a:t>
                </a:r>
                <a:r>
                  <a:rPr lang="en-US" altLang="zh-CN" sz="1600" cap="none" dirty="0"/>
                  <a:t>t</a:t>
                </a:r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600" dirty="0"/>
                  <a:t>+3+3+3+3+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6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6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6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6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600" dirty="0"/>
                  <a:t>)=39&lt;&lt;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600" dirty="0"/>
                  <a:t>=243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55" name="标题 1">
                <a:extLst>
                  <a:ext uri="{FF2B5EF4-FFF2-40B4-BE49-F238E27FC236}">
                    <a16:creationId xmlns:a16="http://schemas.microsoft.com/office/drawing/2014/main" id="{E3AC2847-21E9-4FE0-4A0C-673B854E2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58" y="2604977"/>
                <a:ext cx="10006300" cy="2541181"/>
              </a:xfrm>
              <a:prstGeom prst="rect">
                <a:avLst/>
              </a:prstGeom>
              <a:blipFill>
                <a:blip r:embed="rId4"/>
                <a:stretch>
                  <a:fillRect l="-366" r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464027" cy="1938114"/>
          </a:xfrm>
        </p:spPr>
        <p:txBody>
          <a:bodyPr rtlCol="0"/>
          <a:lstStyle/>
          <a:p>
            <a:pPr rtl="0"/>
            <a:r>
              <a:rPr lang="en-US" altLang="zh-CN" cap="none" dirty="0"/>
              <a:t>Thanks for your listening !</a:t>
            </a:r>
            <a:endParaRPr lang="zh-CN" altLang="en-US" cap="none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8208E7-9888-AC76-C700-E3922C575017}"/>
              </a:ext>
            </a:extLst>
          </p:cNvPr>
          <p:cNvSpPr txBox="1"/>
          <p:nvPr/>
        </p:nvSpPr>
        <p:spPr>
          <a:xfrm>
            <a:off x="62244" y="6427113"/>
            <a:ext cx="10829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参考文献：</a:t>
            </a:r>
            <a:r>
              <a:rPr lang="en-US" altLang="zh-CN" sz="1100" dirty="0">
                <a:hlinkClick r:id="rId3"/>
              </a:rPr>
              <a:t>https://zhuanlan.zhihu.com/p/80261375</a:t>
            </a:r>
            <a:r>
              <a:rPr lang="zh-CN" altLang="en-US" sz="1100" dirty="0">
                <a:hlinkClick r:id="rId3"/>
              </a:rPr>
              <a:t>  </a:t>
            </a:r>
            <a:endParaRPr lang="en-US" altLang="zh-CN" sz="1100" dirty="0">
              <a:hlinkClick r:id="rId3"/>
            </a:endParaRPr>
          </a:p>
          <a:p>
            <a:r>
              <a:rPr lang="en-US" altLang="zh-CN" sz="1100" dirty="0">
                <a:hlinkClick r:id="rId3"/>
              </a:rPr>
              <a:t>https://www.cnblogs.com/cyx0406/p/burnside_and_polya.html</a:t>
            </a:r>
            <a:r>
              <a:rPr lang="zh-CN" altLang="en-US" sz="11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zh-CN" altLang="en-US" dirty="0"/>
              <a:t>手串计数问题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zh-CN" altLang="en-US" dirty="0"/>
              <a:t>一、利用“群”结构定义什么是同种手串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三、</a:t>
            </a:r>
            <a:r>
              <a:rPr lang="en-US" altLang="zh-CN" dirty="0"/>
              <a:t>P</a:t>
            </a:r>
            <a:r>
              <a:rPr lang="en-US" altLang="zh-CN" cap="none" dirty="0"/>
              <a:t>olya</a:t>
            </a:r>
            <a:r>
              <a:rPr lang="zh-CN" altLang="en-US" dirty="0"/>
              <a:t>定理及简单应用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占位符 11">
                <a:extLst>
                  <a:ext uri="{FF2B5EF4-FFF2-40B4-BE49-F238E27FC236}">
                    <a16:creationId xmlns:a16="http://schemas.microsoft.com/office/drawing/2014/main" id="{C8C8DD70-9137-12F2-D906-50C4EFC30F92}"/>
                  </a:ext>
                </a:extLst>
              </p:cNvPr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种串法中同种手串的界定</a:t>
                </a:r>
              </a:p>
            </p:txBody>
          </p:sp>
        </mc:Choice>
        <mc:Fallback xmlns="">
          <p:sp>
            <p:nvSpPr>
              <p:cNvPr id="12" name="文本占位符 11">
                <a:extLst>
                  <a:ext uri="{FF2B5EF4-FFF2-40B4-BE49-F238E27FC236}">
                    <a16:creationId xmlns:a16="http://schemas.microsoft.com/office/drawing/2014/main" id="{C8C8DD70-9137-12F2-D906-50C4EFC30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 l="-1121" t="-27119" b="-23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741" y="696433"/>
            <a:ext cx="8409645" cy="774479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50000"/>
              </a:lnSpc>
            </a:pPr>
            <a:r>
              <a:rPr lang="zh-CN" altLang="en-US" sz="2000" dirty="0"/>
              <a:t>问题描述：如果一个手串是</a:t>
            </a:r>
            <a:r>
              <a:rPr lang="en-US" altLang="zh-CN" sz="2000" cap="none" dirty="0"/>
              <a:t>n</a:t>
            </a:r>
            <a:r>
              <a:rPr lang="zh-CN" altLang="en-US" sz="2000" dirty="0"/>
              <a:t>颗珠子串成的，那么用</a:t>
            </a:r>
            <a:r>
              <a:rPr lang="en-US" altLang="zh-CN" sz="2000" cap="none" dirty="0"/>
              <a:t>m</a:t>
            </a:r>
            <a:r>
              <a:rPr lang="zh-CN" altLang="en-US" sz="2000" dirty="0"/>
              <a:t>种颜色的珠子能够串成多少种不同的手串呢？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56D0FD3-DE33-2921-9EB1-2B1773523129}"/>
                  </a:ext>
                </a:extLst>
              </p:cNvPr>
              <p:cNvSpPr txBox="1"/>
              <p:nvPr/>
            </p:nvSpPr>
            <p:spPr>
              <a:xfrm>
                <a:off x="4805916" y="1802218"/>
                <a:ext cx="903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?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56D0FD3-DE33-2921-9EB1-2B1773523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916" y="1802218"/>
                <a:ext cx="903767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8EBC84A2-75FE-CACE-70E5-95E656696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925" y="2366962"/>
            <a:ext cx="5191125" cy="417195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57FE4449-9491-0782-5E98-3F302C31F5AB}"/>
              </a:ext>
            </a:extLst>
          </p:cNvPr>
          <p:cNvSpPr txBox="1"/>
          <p:nvPr/>
        </p:nvSpPr>
        <p:spPr>
          <a:xfrm>
            <a:off x="8229600" y="4572000"/>
            <a:ext cx="3232298" cy="872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由于可能存在的旋转和翻转，所以实际数据肯定没有那么多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52" y="507178"/>
            <a:ext cx="7386435" cy="441252"/>
          </a:xfrm>
        </p:spPr>
        <p:txBody>
          <a:bodyPr rtlCol="0">
            <a:normAutofit/>
          </a:bodyPr>
          <a:lstStyle/>
          <a:p>
            <a:pPr algn="l" rtl="0"/>
            <a:r>
              <a:rPr lang="zh-CN" altLang="en-US" sz="2000" dirty="0"/>
              <a:t>一、利用“群”结构定义什么是同种手串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3723" y="1527699"/>
            <a:ext cx="3594710" cy="441252"/>
          </a:xfrm>
        </p:spPr>
        <p:txBody>
          <a:bodyPr rtlCol="0"/>
          <a:lstStyle/>
          <a:p>
            <a:pPr rtl="0"/>
            <a:r>
              <a:rPr lang="en-US" altLang="zh-CN" sz="1800" dirty="0"/>
              <a:t>1.</a:t>
            </a:r>
            <a:r>
              <a:rPr lang="zh-CN" altLang="en-US" sz="1800" dirty="0"/>
              <a:t>将每颗珠子和位置编号</a:t>
            </a:r>
            <a:endParaRPr lang="en-US" altLang="zh-CN" sz="180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FA54C47-110E-DDD6-7EC2-592764BF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970" y="1596811"/>
            <a:ext cx="5255421" cy="381409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0909410-AC05-EEA2-2211-A247B7BA5BBB}"/>
              </a:ext>
            </a:extLst>
          </p:cNvPr>
          <p:cNvSpPr txBox="1"/>
          <p:nvPr/>
        </p:nvSpPr>
        <p:spPr>
          <a:xfrm>
            <a:off x="1291856" y="2486532"/>
            <a:ext cx="4193639" cy="263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初始状态时，每颗珠子的编号都与位置的编号一致，都是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至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号；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手串在经过某种旋转或者翻转之后，珠子的编号与位置编号的对应关系会发生变化，每个新的对应关系都意味着一个旋转或者翻转的动作，而手串经过这样的操作后肯定还是同一个手串。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52" y="651362"/>
            <a:ext cx="7386435" cy="441252"/>
          </a:xfrm>
        </p:spPr>
        <p:txBody>
          <a:bodyPr rtlCol="0">
            <a:normAutofit/>
          </a:bodyPr>
          <a:lstStyle/>
          <a:p>
            <a:pPr algn="l" rtl="0"/>
            <a:r>
              <a:rPr lang="zh-CN" altLang="en-US" sz="2000" dirty="0"/>
              <a:t>一、利用“群”结构定义什么是同种手串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8538" y="1789976"/>
            <a:ext cx="3594710" cy="441252"/>
          </a:xfrm>
        </p:spPr>
        <p:txBody>
          <a:bodyPr rtlCol="0"/>
          <a:lstStyle/>
          <a:p>
            <a:pPr rtl="0"/>
            <a:r>
              <a:rPr lang="en-US" altLang="zh-CN" sz="1800" dirty="0"/>
              <a:t>2.</a:t>
            </a:r>
            <a:r>
              <a:rPr lang="zh-CN" altLang="en-US" sz="1800" dirty="0"/>
              <a:t>用置换表示编号</a:t>
            </a:r>
            <a:endParaRPr lang="en-US" altLang="zh-CN" sz="180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FA54C47-110E-DDD6-7EC2-592764BF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970" y="1596811"/>
            <a:ext cx="5255421" cy="3814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0909410-AC05-EEA2-2211-A247B7BA5BBB}"/>
                  </a:ext>
                </a:extLst>
              </p:cNvPr>
              <p:cNvSpPr txBox="1"/>
              <p:nvPr/>
            </p:nvSpPr>
            <p:spPr>
              <a:xfrm>
                <a:off x="1079609" y="2529061"/>
                <a:ext cx="4193639" cy="745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0909410-AC05-EEA2-2211-A247B7BA5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09" y="2529061"/>
                <a:ext cx="4193639" cy="745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B406A4-5135-4A17-DE7D-F4519AA7A96A}"/>
                  </a:ext>
                </a:extLst>
              </p:cNvPr>
              <p:cNvSpPr txBox="1"/>
              <p:nvPr/>
            </p:nvSpPr>
            <p:spPr>
              <a:xfrm>
                <a:off x="1249325" y="3429000"/>
                <a:ext cx="3779875" cy="1484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600" dirty="0"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但很显然，不是所有的置换都对应着同种手串，比如</a:t>
                </a:r>
                <a:r>
                  <a:rPr lang="zh-CN" altLang="en-US" sz="1600" dirty="0"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600" dirty="0"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B406A4-5135-4A17-DE7D-F4519AA7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325" y="3429000"/>
                <a:ext cx="3779875" cy="1484189"/>
              </a:xfrm>
              <a:prstGeom prst="rect">
                <a:avLst/>
              </a:prstGeom>
              <a:blipFill>
                <a:blip r:embed="rId5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386" y="651330"/>
            <a:ext cx="7386435" cy="441252"/>
          </a:xfrm>
        </p:spPr>
        <p:txBody>
          <a:bodyPr rtlCol="0">
            <a:normAutofit/>
          </a:bodyPr>
          <a:lstStyle/>
          <a:p>
            <a:pPr algn="l" rtl="0"/>
            <a:r>
              <a:rPr lang="zh-CN" altLang="en-US" sz="2000" dirty="0"/>
              <a:t>一、利用“群”结构定义什么是同种手串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4231" y="1550743"/>
            <a:ext cx="3594710" cy="441252"/>
          </a:xfrm>
        </p:spPr>
        <p:txBody>
          <a:bodyPr rtlCol="0"/>
          <a:lstStyle/>
          <a:p>
            <a:pPr rtl="0"/>
            <a:r>
              <a:rPr lang="en-US" altLang="zh-CN" sz="1800" dirty="0"/>
              <a:t>3.</a:t>
            </a:r>
            <a:r>
              <a:rPr lang="zh-CN" altLang="en-US" sz="1800" dirty="0"/>
              <a:t>建立同种手串置换群</a:t>
            </a:r>
            <a:endParaRPr lang="en-US" altLang="zh-CN" sz="180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0A8E16-D4F0-DBAE-74A7-D0F51AA672D9}"/>
                  </a:ext>
                </a:extLst>
              </p:cNvPr>
              <p:cNvSpPr txBox="1"/>
              <p:nvPr/>
            </p:nvSpPr>
            <p:spPr>
              <a:xfrm>
                <a:off x="1313121" y="2090083"/>
                <a:ext cx="6640032" cy="346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1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）把对应着同种手串的那些置换放在一起，构成集合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，表示由 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n 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颗珠子串成的手串整体进行旋转、翻转的所有可能的操作，也就是同种手串所有可能的情况；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2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中元素的运算“*”：设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∀</m:t>
                    </m:r>
                  </m:oMath>
                </a14:m>
                <a:r>
                  <a:rPr lang="en-US" altLang="zh-CN" dirty="0"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</a:t>
                </a:r>
                <a:r>
                  <a:rPr lang="en-US" altLang="zh-CN" dirty="0"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）是一个新的操作，表示先进行操作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，再进行操作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很容易证明代数系统（</a:t>
                </a:r>
                <a:r>
                  <a:rPr lang="en-US" altLang="zh-CN" dirty="0"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，*）是一个群！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称其为同种手串置换群。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0A8E16-D4F0-DBAE-74A7-D0F51AA67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21" y="2090083"/>
                <a:ext cx="6640032" cy="3468385"/>
              </a:xfrm>
              <a:prstGeom prst="rect">
                <a:avLst/>
              </a:prstGeom>
              <a:blipFill>
                <a:blip r:embed="rId3"/>
                <a:stretch>
                  <a:fillRect l="-734" r="-734" b="-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607833C-8006-C085-256C-9D09BE35D424}"/>
                  </a:ext>
                </a:extLst>
              </p14:cNvPr>
              <p14:cNvContentPartPr/>
              <p14:nvPr/>
            </p14:nvContentPartPr>
            <p14:xfrm>
              <a:off x="9207988" y="3157083"/>
              <a:ext cx="2949480" cy="11325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607833C-8006-C085-256C-9D09BE35D4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3668" y="3152763"/>
                <a:ext cx="295812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2C8EC31-C6BE-A85D-0B0A-B8952244C222}"/>
                  </a:ext>
                </a:extLst>
              </p14:cNvPr>
              <p14:cNvContentPartPr/>
              <p14:nvPr/>
            </p14:nvContentPartPr>
            <p14:xfrm>
              <a:off x="9195028" y="4290723"/>
              <a:ext cx="1393920" cy="26215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2C8EC31-C6BE-A85D-0B0A-B8952244C2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90708" y="4286403"/>
                <a:ext cx="1402560" cy="26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6461378-614D-3ADA-7AF8-9F2E4F19C703}"/>
                  </a:ext>
                </a:extLst>
              </p14:cNvPr>
              <p14:cNvContentPartPr/>
              <p14:nvPr/>
            </p14:nvContentPartPr>
            <p14:xfrm>
              <a:off x="7172908" y="3094083"/>
              <a:ext cx="1532520" cy="37929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6461378-614D-3ADA-7AF8-9F2E4F19C7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8588" y="3089763"/>
                <a:ext cx="1541160" cy="38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3AB528D-FA8A-D3A1-D47E-F032630C64A5}"/>
                  </a:ext>
                </a:extLst>
              </p14:cNvPr>
              <p14:cNvContentPartPr/>
              <p14:nvPr/>
            </p14:nvContentPartPr>
            <p14:xfrm>
              <a:off x="8694988" y="3097683"/>
              <a:ext cx="3494520" cy="8715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3AB528D-FA8A-D3A1-D47E-F032630C64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90668" y="3093363"/>
                <a:ext cx="350316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8C504C94-814C-830A-563E-8CC59BF13986}"/>
                  </a:ext>
                </a:extLst>
              </p14:cNvPr>
              <p14:cNvContentPartPr/>
              <p14:nvPr/>
            </p14:nvContentPartPr>
            <p14:xfrm>
              <a:off x="8865988" y="5141763"/>
              <a:ext cx="3329280" cy="1749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8C504C94-814C-830A-563E-8CC59BF139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1668" y="5137443"/>
                <a:ext cx="3337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E20A6EB7-793D-3CF4-BF95-86AFF8DA6F6F}"/>
                  </a:ext>
                </a:extLst>
              </p14:cNvPr>
              <p14:cNvContentPartPr/>
              <p14:nvPr/>
            </p14:nvContentPartPr>
            <p14:xfrm>
              <a:off x="8732788" y="5145723"/>
              <a:ext cx="120240" cy="17164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E20A6EB7-793D-3CF4-BF95-86AFF8DA6F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28468" y="5141403"/>
                <a:ext cx="128880" cy="17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7C1F0A1-EB9B-A19C-4DDA-E2EF8B59C305}"/>
                  </a:ext>
                </a:extLst>
              </p14:cNvPr>
              <p14:cNvContentPartPr/>
              <p14:nvPr/>
            </p14:nvContentPartPr>
            <p14:xfrm>
              <a:off x="8168308" y="4891203"/>
              <a:ext cx="1365120" cy="19490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7C1F0A1-EB9B-A19C-4DDA-E2EF8B59C3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63988" y="4886883"/>
                <a:ext cx="1373760" cy="19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44031FB1-D6A1-91C8-E368-F642D057FC6D}"/>
                  </a:ext>
                </a:extLst>
              </p14:cNvPr>
              <p14:cNvContentPartPr/>
              <p14:nvPr/>
            </p14:nvContentPartPr>
            <p14:xfrm>
              <a:off x="8182708" y="4125483"/>
              <a:ext cx="4003920" cy="77868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44031FB1-D6A1-91C8-E368-F642D057FC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78388" y="4121163"/>
                <a:ext cx="4012560" cy="7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3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38463D-75D4-DBCB-CBFC-FE7BFF29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957" y="840364"/>
            <a:ext cx="8410086" cy="51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7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63" y="499729"/>
            <a:ext cx="4530357" cy="43746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二、𝑚</a:t>
            </a:r>
            <a:r>
              <a:rPr lang="en-US" altLang="zh-CN" sz="2000" dirty="0"/>
              <a:t>^</a:t>
            </a:r>
            <a:r>
              <a:rPr lang="zh-CN" altLang="en-US" sz="2000" dirty="0"/>
              <a:t>𝑛种串法中同种手串的界定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35E3EA69-4E0E-41BD-8095-A124225A2647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363" y="1032644"/>
                <a:ext cx="5471339" cy="2396356"/>
              </a:xfrm>
            </p:spPr>
            <p:txBody>
              <a:bodyPr rtlCol="0">
                <a:noAutofit/>
              </a:bodyPr>
              <a:lstStyle/>
              <a:p>
                <a:pPr rtl="0"/>
                <a:r>
                  <a:rPr lang="zh-CN" altLang="en-US" sz="1600" dirty="0"/>
                  <a:t>以</a:t>
                </a:r>
                <a:r>
                  <a:rPr lang="en-US" altLang="zh-CN" sz="1600" dirty="0"/>
                  <a:t>n=3,m=2</a:t>
                </a:r>
                <a:r>
                  <a:rPr lang="zh-CN" altLang="en-US" sz="1600" dirty="0"/>
                  <a:t>为例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/>
                  <a:t>={</a:t>
                </a:r>
                <a:r>
                  <a:rPr lang="zh-CN" altLang="en-US" sz="1600" dirty="0"/>
                  <a:t>（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</m:oMath>
                </a14:m>
                <a:r>
                  <a:rPr lang="zh-CN" altLang="en-US" sz="1600" dirty="0"/>
                  <a:t>）， （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zh-CN" altLang="en-US" sz="1600" dirty="0"/>
                  <a:t>）， （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zh-CN" altLang="en-US" sz="1600" dirty="0"/>
                  <a:t>），  （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zh-CN" altLang="en-US" sz="1600" dirty="0"/>
                  <a:t>）， （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</m:oMath>
                </a14:m>
                <a:r>
                  <a:rPr lang="zh-CN" altLang="en-US" sz="1600" dirty="0"/>
                  <a:t>）， （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zh-CN" altLang="en-US" sz="1600" dirty="0"/>
                  <a:t>）</a:t>
                </a:r>
                <a:r>
                  <a:rPr lang="en-US" altLang="zh-CN" sz="1600" dirty="0"/>
                  <a:t>}</a:t>
                </a:r>
              </a:p>
              <a:p>
                <a:r>
                  <a:rPr lang="zh-CN" altLang="en-US" sz="1600" dirty="0"/>
                  <a:t>用</a:t>
                </a:r>
                <a:r>
                  <a:rPr lang="en-US" altLang="zh-CN" sz="1600" dirty="0"/>
                  <a:t>R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B</a:t>
                </a:r>
                <a:r>
                  <a:rPr lang="zh-CN" altLang="en-US" sz="1600" dirty="0"/>
                  <a:t>来代表红蓝两种颜色，则有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600" dirty="0"/>
                  <a:t>=8</a:t>
                </a:r>
                <a:r>
                  <a:rPr lang="zh-CN" altLang="en-US" sz="1600" dirty="0"/>
                  <a:t>种串法，列表如下</a:t>
                </a:r>
                <a:endParaRPr lang="en-US" altLang="zh-CN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35E3EA69-4E0E-41BD-8095-A124225A2647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363" y="1032644"/>
                <a:ext cx="5471339" cy="2396356"/>
              </a:xfrm>
              <a:blipFill>
                <a:blip r:embed="rId3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8</a:t>
            </a:fld>
            <a:endParaRPr lang="zh-CN" altLang="en-ZA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549A4C3-0FBC-1FB6-A640-45F228F08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20826"/>
              </p:ext>
            </p:extLst>
          </p:nvPr>
        </p:nvGraphicFramePr>
        <p:xfrm>
          <a:off x="713563" y="3204653"/>
          <a:ext cx="4778152" cy="329184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{5C22544A-7EE6-4342-B048-85BDC9FD1C3A}</a:tableStyleId>
              </a:tblPr>
              <a:tblGrid>
                <a:gridCol w="1194538">
                  <a:extLst>
                    <a:ext uri="{9D8B030D-6E8A-4147-A177-3AD203B41FA5}">
                      <a16:colId xmlns:a16="http://schemas.microsoft.com/office/drawing/2014/main" val="2575015706"/>
                    </a:ext>
                  </a:extLst>
                </a:gridCol>
                <a:gridCol w="1194538">
                  <a:extLst>
                    <a:ext uri="{9D8B030D-6E8A-4147-A177-3AD203B41FA5}">
                      <a16:colId xmlns:a16="http://schemas.microsoft.com/office/drawing/2014/main" val="3529042897"/>
                    </a:ext>
                  </a:extLst>
                </a:gridCol>
                <a:gridCol w="1194538">
                  <a:extLst>
                    <a:ext uri="{9D8B030D-6E8A-4147-A177-3AD203B41FA5}">
                      <a16:colId xmlns:a16="http://schemas.microsoft.com/office/drawing/2014/main" val="3493758331"/>
                    </a:ext>
                  </a:extLst>
                </a:gridCol>
                <a:gridCol w="1194538">
                  <a:extLst>
                    <a:ext uri="{9D8B030D-6E8A-4147-A177-3AD203B41FA5}">
                      <a16:colId xmlns:a16="http://schemas.microsoft.com/office/drawing/2014/main" val="528862533"/>
                    </a:ext>
                  </a:extLst>
                </a:gridCol>
              </a:tblGrid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编号</a:t>
                      </a:r>
                      <a:r>
                        <a:rPr lang="en-US" altLang="zh-CN" sz="14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|</a:t>
                      </a: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391556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51274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66498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485344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IV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05011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573012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73528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79182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VIII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5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灯片编号占位符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9</a:t>
            </a:fld>
            <a:endParaRPr lang="zh-CN" alt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24D5CC61-62BB-6239-E843-05592C57B4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31" y="579473"/>
            <a:ext cx="4530357" cy="43746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二、𝑚</a:t>
            </a:r>
            <a:r>
              <a:rPr lang="en-US" altLang="zh-CN" sz="2000" dirty="0"/>
              <a:t>^</a:t>
            </a:r>
            <a:r>
              <a:rPr lang="zh-CN" altLang="en-US" sz="2000" dirty="0"/>
              <a:t>𝑛种串法中同种手串的界定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标题 1">
                <a:extLst>
                  <a:ext uri="{FF2B5EF4-FFF2-40B4-BE49-F238E27FC236}">
                    <a16:creationId xmlns:a16="http://schemas.microsoft.com/office/drawing/2014/main" id="{EA89354C-1B06-2C6A-6108-39187946BB3A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93" y="1321980"/>
                <a:ext cx="4739465" cy="4374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2800" kern="1200" cap="all" spc="150" baseline="0" dirty="0">
                    <a:solidFill>
                      <a:schemeClr val="bg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j-cs"/>
                  </a:defRPr>
                </a:lvl1pPr>
              </a:lstStyle>
              <a:p>
                <a:pPr algn="l"/>
                <a:r>
                  <a:rPr lang="zh-CN" altLang="en-US" sz="1600" dirty="0"/>
                  <a:t>用（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zh-CN" altLang="en-US" sz="1600" dirty="0"/>
                  <a:t>）这个元素对珠子做一次置换</a:t>
                </a:r>
              </a:p>
            </p:txBody>
          </p:sp>
        </mc:Choice>
        <mc:Fallback xmlns="">
          <p:sp>
            <p:nvSpPr>
              <p:cNvPr id="37" name="标题 1">
                <a:extLst>
                  <a:ext uri="{FF2B5EF4-FFF2-40B4-BE49-F238E27FC236}">
                    <a16:creationId xmlns:a16="http://schemas.microsoft.com/office/drawing/2014/main" id="{EA89354C-1B06-2C6A-6108-39187946BB3A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93" y="1321980"/>
                <a:ext cx="4739465" cy="437463"/>
              </a:xfrm>
              <a:prstGeom prst="rect">
                <a:avLst/>
              </a:prstGeom>
              <a:blipFill>
                <a:blip r:embed="rId3"/>
                <a:stretch>
                  <a:fillRect l="-514" t="-2778"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表格 13">
            <a:extLst>
              <a:ext uri="{FF2B5EF4-FFF2-40B4-BE49-F238E27FC236}">
                <a16:creationId xmlns:a16="http://schemas.microsoft.com/office/drawing/2014/main" id="{D76F0B5B-F628-9E99-2FA9-E5C6B532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62138"/>
              </p:ext>
            </p:extLst>
          </p:nvPr>
        </p:nvGraphicFramePr>
        <p:xfrm>
          <a:off x="429731" y="2189244"/>
          <a:ext cx="4778152" cy="329184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{5C22544A-7EE6-4342-B048-85BDC9FD1C3A}</a:tableStyleId>
              </a:tblPr>
              <a:tblGrid>
                <a:gridCol w="1194538">
                  <a:extLst>
                    <a:ext uri="{9D8B030D-6E8A-4147-A177-3AD203B41FA5}">
                      <a16:colId xmlns:a16="http://schemas.microsoft.com/office/drawing/2014/main" val="2575015706"/>
                    </a:ext>
                  </a:extLst>
                </a:gridCol>
                <a:gridCol w="1194538">
                  <a:extLst>
                    <a:ext uri="{9D8B030D-6E8A-4147-A177-3AD203B41FA5}">
                      <a16:colId xmlns:a16="http://schemas.microsoft.com/office/drawing/2014/main" val="3529042897"/>
                    </a:ext>
                  </a:extLst>
                </a:gridCol>
                <a:gridCol w="1194538">
                  <a:extLst>
                    <a:ext uri="{9D8B030D-6E8A-4147-A177-3AD203B41FA5}">
                      <a16:colId xmlns:a16="http://schemas.microsoft.com/office/drawing/2014/main" val="3493758331"/>
                    </a:ext>
                  </a:extLst>
                </a:gridCol>
                <a:gridCol w="1194538">
                  <a:extLst>
                    <a:ext uri="{9D8B030D-6E8A-4147-A177-3AD203B41FA5}">
                      <a16:colId xmlns:a16="http://schemas.microsoft.com/office/drawing/2014/main" val="528862533"/>
                    </a:ext>
                  </a:extLst>
                </a:gridCol>
              </a:tblGrid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编号</a:t>
                      </a:r>
                      <a:r>
                        <a:rPr lang="en-US" altLang="zh-CN" sz="14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|</a:t>
                      </a: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391556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51274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66498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485344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IV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05011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573012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73528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79182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VIII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55215"/>
                  </a:ext>
                </a:extLst>
              </a:tr>
            </a:tbl>
          </a:graphicData>
        </a:graphic>
      </p:graphicFrame>
      <p:graphicFrame>
        <p:nvGraphicFramePr>
          <p:cNvPr id="39" name="表格 13">
            <a:extLst>
              <a:ext uri="{FF2B5EF4-FFF2-40B4-BE49-F238E27FC236}">
                <a16:creationId xmlns:a16="http://schemas.microsoft.com/office/drawing/2014/main" id="{F4CA5011-5325-A6A9-0F3C-7E9AFD7BD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33948"/>
              </p:ext>
            </p:extLst>
          </p:nvPr>
        </p:nvGraphicFramePr>
        <p:xfrm>
          <a:off x="5918200" y="2189244"/>
          <a:ext cx="4778152" cy="329184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{5C22544A-7EE6-4342-B048-85BDC9FD1C3A}</a:tableStyleId>
              </a:tblPr>
              <a:tblGrid>
                <a:gridCol w="1194538">
                  <a:extLst>
                    <a:ext uri="{9D8B030D-6E8A-4147-A177-3AD203B41FA5}">
                      <a16:colId xmlns:a16="http://schemas.microsoft.com/office/drawing/2014/main" val="2575015706"/>
                    </a:ext>
                  </a:extLst>
                </a:gridCol>
                <a:gridCol w="1194538">
                  <a:extLst>
                    <a:ext uri="{9D8B030D-6E8A-4147-A177-3AD203B41FA5}">
                      <a16:colId xmlns:a16="http://schemas.microsoft.com/office/drawing/2014/main" val="3529042897"/>
                    </a:ext>
                  </a:extLst>
                </a:gridCol>
                <a:gridCol w="1194538">
                  <a:extLst>
                    <a:ext uri="{9D8B030D-6E8A-4147-A177-3AD203B41FA5}">
                      <a16:colId xmlns:a16="http://schemas.microsoft.com/office/drawing/2014/main" val="3493758331"/>
                    </a:ext>
                  </a:extLst>
                </a:gridCol>
                <a:gridCol w="1194538">
                  <a:extLst>
                    <a:ext uri="{9D8B030D-6E8A-4147-A177-3AD203B41FA5}">
                      <a16:colId xmlns:a16="http://schemas.microsoft.com/office/drawing/2014/main" val="528862533"/>
                    </a:ext>
                  </a:extLst>
                </a:gridCol>
              </a:tblGrid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编号</a:t>
                      </a:r>
                      <a:r>
                        <a:rPr lang="en-US" altLang="zh-CN" sz="14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|</a:t>
                      </a: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位置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391556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51274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66498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485344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05011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573012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IV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73528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79182"/>
                  </a:ext>
                </a:extLst>
              </a:tr>
              <a:tr h="278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VIII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8552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00EA7304-F2F1-A589-8717-5BAAF73E92B1}"/>
                  </a:ext>
                </a:extLst>
              </p14:cNvPr>
              <p14:cNvContentPartPr/>
              <p14:nvPr/>
            </p14:nvContentPartPr>
            <p14:xfrm>
              <a:off x="2519548" y="2355003"/>
              <a:ext cx="536400" cy="2052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00EA7304-F2F1-A589-8717-5BAAF73E92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0548" y="2346003"/>
                <a:ext cx="554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DD79DEDD-68AB-5957-49CA-3F777E497E5D}"/>
                  </a:ext>
                </a:extLst>
              </p14:cNvPr>
              <p14:cNvContentPartPr/>
              <p14:nvPr/>
            </p14:nvContentPartPr>
            <p14:xfrm>
              <a:off x="3734908" y="2369763"/>
              <a:ext cx="518040" cy="3636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DD79DEDD-68AB-5957-49CA-3F777E497E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5908" y="2361123"/>
                <a:ext cx="5356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16F73243-D30D-ADE9-81DC-DDA73F4362BF}"/>
                  </a:ext>
                </a:extLst>
              </p14:cNvPr>
              <p14:cNvContentPartPr/>
              <p14:nvPr/>
            </p14:nvContentPartPr>
            <p14:xfrm>
              <a:off x="2532508" y="2285883"/>
              <a:ext cx="56520" cy="1360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16F73243-D30D-ADE9-81DC-DDA73F4362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3508" y="2276883"/>
                <a:ext cx="741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A46C315C-3B76-D8F1-CAEF-126CAC028758}"/>
                  </a:ext>
                </a:extLst>
              </p14:cNvPr>
              <p14:cNvContentPartPr/>
              <p14:nvPr/>
            </p14:nvContentPartPr>
            <p14:xfrm>
              <a:off x="3751468" y="2290923"/>
              <a:ext cx="54360" cy="13932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A46C315C-3B76-D8F1-CAEF-126CAC0287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42828" y="2282283"/>
                <a:ext cx="720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736C5863-4FD4-D2B7-0F3D-CDDB7C8C2E5F}"/>
                  </a:ext>
                </a:extLst>
              </p14:cNvPr>
              <p14:cNvContentPartPr/>
              <p14:nvPr/>
            </p14:nvContentPartPr>
            <p14:xfrm>
              <a:off x="2211388" y="1817523"/>
              <a:ext cx="2235960" cy="31428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736C5863-4FD4-D2B7-0F3D-CDDB7C8C2E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2388" y="1808883"/>
                <a:ext cx="22536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78872EA8-7978-1CFD-B90D-18DBB1F234B6}"/>
                  </a:ext>
                </a:extLst>
              </p14:cNvPr>
              <p14:cNvContentPartPr/>
              <p14:nvPr/>
            </p14:nvContentPartPr>
            <p14:xfrm>
              <a:off x="4369948" y="1993203"/>
              <a:ext cx="100440" cy="1670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78872EA8-7978-1CFD-B90D-18DBB1F234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61308" y="1984563"/>
                <a:ext cx="11808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8D5F8433-A736-98B8-DD6E-9407720B7CC7}"/>
              </a:ext>
            </a:extLst>
          </p:cNvPr>
          <p:cNvGrpSpPr/>
          <p:nvPr/>
        </p:nvGrpSpPr>
        <p:grpSpPr>
          <a:xfrm>
            <a:off x="5347708" y="3496923"/>
            <a:ext cx="399240" cy="478800"/>
            <a:chOff x="5347708" y="3496923"/>
            <a:chExt cx="39924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B0DEE28B-CABD-687D-BC05-D45397C63304}"/>
                    </a:ext>
                  </a:extLst>
                </p14:cNvPr>
                <p14:cNvContentPartPr/>
                <p14:nvPr/>
              </p14:nvContentPartPr>
              <p14:xfrm>
                <a:off x="5358508" y="3634803"/>
                <a:ext cx="316440" cy="176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B0DEE28B-CABD-687D-BC05-D45397C633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9868" y="3626163"/>
                  <a:ext cx="334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92671B2A-A645-08F4-5093-80F7C5D97CBC}"/>
                    </a:ext>
                  </a:extLst>
                </p14:cNvPr>
                <p14:cNvContentPartPr/>
                <p14:nvPr/>
              </p14:nvContentPartPr>
              <p14:xfrm>
                <a:off x="5347708" y="3837843"/>
                <a:ext cx="348840" cy="57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92671B2A-A645-08F4-5093-80F7C5D97C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39068" y="3829203"/>
                  <a:ext cx="366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AB84F691-CDA2-5972-F6AB-E7257DC6EEB4}"/>
                    </a:ext>
                  </a:extLst>
                </p14:cNvPr>
                <p14:cNvContentPartPr/>
                <p14:nvPr/>
              </p14:nvContentPartPr>
              <p14:xfrm>
                <a:off x="5607988" y="3496923"/>
                <a:ext cx="138960" cy="4788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AB84F691-CDA2-5972-F6AB-E7257DC6EE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99348" y="3487923"/>
                  <a:ext cx="156600" cy="49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10_TF22318419_Win32" id="{F141DCE7-A274-4EDC-95ED-DF4708842D42}" vid="{F34F8A2A-211F-40A8-A40C-3695F438F4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极简风格营销</Template>
  <TotalTime>378</TotalTime>
  <Words>1453</Words>
  <Application>Microsoft Office PowerPoint</Application>
  <PresentationFormat>宽屏</PresentationFormat>
  <Paragraphs>203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Microsoft YaHei UI</vt:lpstr>
      <vt:lpstr>Arial</vt:lpstr>
      <vt:lpstr>Cambria Math</vt:lpstr>
      <vt:lpstr>Tenorite</vt:lpstr>
      <vt:lpstr>单线</vt:lpstr>
      <vt:lpstr>充满对称性的计数      ——手串计数问题</vt:lpstr>
      <vt:lpstr>手串计数问题</vt:lpstr>
      <vt:lpstr>问题描述：如果一个手串是n颗珠子串成的，那么用m种颜色的珠子能够串成多少种不同的手串呢？</vt:lpstr>
      <vt:lpstr>一、利用“群”结构定义什么是同种手串</vt:lpstr>
      <vt:lpstr>一、利用“群”结构定义什么是同种手串</vt:lpstr>
      <vt:lpstr>一、利用“群”结构定义什么是同种手串</vt:lpstr>
      <vt:lpstr>PowerPoint 演示文稿</vt:lpstr>
      <vt:lpstr>二、𝑚^𝑛种串法中同种手串的界定</vt:lpstr>
      <vt:lpstr>二、𝑚^𝑛种串法中同种手串的界定</vt:lpstr>
      <vt:lpstr>二、𝑚^𝑛种串法中同种手串的界定</vt:lpstr>
      <vt:lpstr>PowerPoint 演示文稿</vt:lpstr>
      <vt:lpstr>回到n颗m种颜色的珠子 那么我们的问题就变成了： 对于一个作用在1~m^n上的置换群G所确定的等价关系，能将1~m^n分成多少种等价类？</vt:lpstr>
      <vt:lpstr>三、Polya定理及简单应用</vt:lpstr>
      <vt:lpstr>三、Polya定理及简单应用</vt:lpstr>
      <vt:lpstr>Polya定理：</vt:lpstr>
      <vt:lpstr>Thanks for your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融资演讲稿</dc:title>
  <dc:creator>刘 雅迪</dc:creator>
  <cp:lastModifiedBy>ultrarealistic</cp:lastModifiedBy>
  <cp:revision>34</cp:revision>
  <dcterms:created xsi:type="dcterms:W3CDTF">2022-05-21T15:32:48Z</dcterms:created>
  <dcterms:modified xsi:type="dcterms:W3CDTF">2022-05-31T11:41:13Z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