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2"/>
    <p:sldId id="274" r:id="rId3"/>
    <p:sldId id="279" r:id="rId4"/>
    <p:sldId id="294" r:id="rId5"/>
    <p:sldId id="281" r:id="rId6"/>
    <p:sldId id="282" r:id="rId7"/>
    <p:sldId id="283" r:id="rId8"/>
    <p:sldId id="284" r:id="rId9"/>
    <p:sldId id="292" r:id="rId10"/>
    <p:sldId id="286" r:id="rId11"/>
    <p:sldId id="290" r:id="rId12"/>
    <p:sldId id="293" r:id="rId13"/>
    <p:sldId id="291" r:id="rId14"/>
    <p:sldId id="276" r:id="rId15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黑体" panose="02010609060101010101" pitchFamily="49" charset="-122"/>
      <p:regular r:id="rId18"/>
    </p:embeddedFont>
    <p:embeddedFont>
      <p:font typeface="等线" panose="02010600030101010101" pitchFamily="2" charset="-122"/>
      <p:regular r:id="rId19"/>
      <p:bold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14" autoAdjust="0"/>
  </p:normalViewPr>
  <p:slideViewPr>
    <p:cSldViewPr snapToGrid="0" showGuides="1">
      <p:cViewPr>
        <p:scale>
          <a:sx n="75" d="100"/>
          <a:sy n="75" d="100"/>
        </p:scale>
        <p:origin x="-208" y="3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749816" y="1248602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99236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9848" y="2130403"/>
            <a:ext cx="70695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引</a:t>
            </a:r>
            <a:r>
              <a:rPr lang="zh-CN" altLang="en-US" sz="66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理</a:t>
            </a:r>
            <a:r>
              <a:rPr lang="en-US" altLang="zh-CN" sz="66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8.4.2</a:t>
            </a:r>
            <a:r>
              <a:rPr lang="zh-CN" altLang="en-US" sz="66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的证明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3574" y="3467082"/>
            <a:ext cx="227979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软件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13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苟芳菲</a:t>
            </a:r>
            <a:r>
              <a:rPr lang="en-US" altLang="zh-CN" sz="8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26820" y="2127675"/>
            <a:ext cx="10008864" cy="2708032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44023" y="4483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引理得证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8325" y="2425567"/>
            <a:ext cx="9240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一个排列中任意两个元素对换，排列的逆序数奇偶性改变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1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44023" y="1527084"/>
            <a:ext cx="10008864" cy="419032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44023" y="448348"/>
            <a:ext cx="1887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引理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8.4.2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28328" y="1617045"/>
                <a:ext cx="9240253" cy="387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4000" b="1" i="1" smtClean="0">
                        <a:solidFill>
                          <a:schemeClr val="bg1"/>
                        </a:solidFill>
                        <a:latin typeface="Cambria Math"/>
                      </a:rPr>
                      <m:t>𝝈</m:t>
                    </m:r>
                    <m:r>
                      <a:rPr lang="zh-CN" altLang="en-US" sz="4000" b="1" i="1" smtClean="0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4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zh-CN" altLang="en-US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，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,…,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，则在</a:t>
                </a:r>
                <a14:m>
                  <m:oMath xmlns:m="http://schemas.openxmlformats.org/officeDocument/2006/math">
                    <m:r>
                      <a:rPr lang="zh-CN" altLang="en-US" sz="4000" b="1" i="1">
                        <a:solidFill>
                          <a:schemeClr val="bg1"/>
                        </a:solidFill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的对换表示中，对换个数的奇偶性与排列</a:t>
                </a:r>
                <a14:m>
                  <m:oMath xmlns:m="http://schemas.openxmlformats.org/officeDocument/2006/math">
                    <m:r>
                      <a:rPr lang="en-US" altLang="zh-CN" sz="4000" b="1" i="0" dirty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4000" b="1" i="1" dirty="0">
                        <a:solidFill>
                          <a:schemeClr val="bg1"/>
                        </a:solidFill>
                        <a:latin typeface="Cambria Math"/>
                      </a:rPr>
                      <m:t>𝒑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的逆序数奇偶性相同，记为</a:t>
                </a:r>
                <a14:m>
                  <m:oMath xmlns:m="http://schemas.openxmlformats.org/officeDocument/2006/math">
                    <m:r>
                      <a:rPr lang="en-US" altLang="zh-CN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𝑵</m:t>
                    </m:r>
                    <m:r>
                      <a:rPr lang="en-US" altLang="zh-CN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zh-CN" altLang="en-US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𝝈</m:t>
                    </m:r>
                    <m:r>
                      <a:rPr lang="en-US" altLang="zh-CN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4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28" y="1617045"/>
                <a:ext cx="9240253" cy="3873112"/>
              </a:xfrm>
              <a:prstGeom prst="rect">
                <a:avLst/>
              </a:prstGeom>
              <a:blipFill rotWithShape="1">
                <a:blip r:embed="rId2"/>
                <a:stretch>
                  <a:fillRect l="-2376" r="-7921" b="-2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6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234" y="344442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44023" y="44834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证明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44023" y="1007467"/>
                <a:ext cx="11844847" cy="698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已知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置换可以表示为对换的乘积</a:t>
                </a:r>
                <a:endParaRPr lang="en-US" altLang="zh-CN" sz="2800" b="1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假设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𝝈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，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为对换</a:t>
                </a: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sz="2800" b="1" dirty="0" smtClean="0"/>
                  <a:t>将排列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</a:rPr>
                      <m:t>,⋯,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sz="2800" b="1" dirty="0" smtClean="0"/>
                  <a:t>换为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/>
                      </a:rPr>
                      <m:t>𝝈</m:t>
                    </m:r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</a:rPr>
                      <m:t>),</m:t>
                    </m:r>
                    <m:r>
                      <a:rPr lang="zh-CN" altLang="en-US" sz="2800" b="1" i="1">
                        <a:latin typeface="Cambria Math"/>
                      </a:rPr>
                      <m:t>𝝈</m:t>
                    </m:r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</a:rPr>
                      <m:t>)</m:t>
                    </m:r>
                    <m:r>
                      <a:rPr lang="en-US" altLang="zh-CN" sz="2800" b="1" i="1">
                        <a:latin typeface="Cambria Math"/>
                      </a:rPr>
                      <m:t>,⋯,</m:t>
                    </m:r>
                    <m:r>
                      <a:rPr lang="zh-CN" altLang="en-US" sz="2800" b="1" i="1">
                        <a:latin typeface="Cambria Math"/>
                      </a:rPr>
                      <m:t>𝝈</m:t>
                    </m:r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23" y="1007467"/>
                <a:ext cx="11844847" cy="6986528"/>
              </a:xfrm>
              <a:prstGeom prst="rect">
                <a:avLst/>
              </a:prstGeom>
              <a:blipFill rotWithShape="1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44023" y="3566183"/>
                <a:ext cx="11844847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/>
                  <a:t>由于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每做一次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</a:rPr>
                  <a:t>都会改变所得排列逆序数的奇偶性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/>
                  <a:t>且初始排列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𝟏</m:t>
                    </m:r>
                    <m:r>
                      <a:rPr lang="en-US" altLang="zh-CN" sz="2800" b="1" i="1">
                        <a:latin typeface="Cambria Math"/>
                      </a:rPr>
                      <m:t>,</m:t>
                    </m:r>
                    <m:r>
                      <a:rPr lang="en-US" altLang="zh-CN" sz="2800" b="1" i="1">
                        <a:latin typeface="Cambria Math"/>
                      </a:rPr>
                      <m:t>𝟐</m:t>
                    </m:r>
                    <m:r>
                      <a:rPr lang="en-US" altLang="zh-CN" sz="2800" b="1" i="1">
                        <a:latin typeface="Cambria Math"/>
                      </a:rPr>
                      <m:t>,⋯,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为偶排列</a:t>
                </a:r>
                <a:endParaRPr lang="en-US" altLang="zh-CN" sz="2800" b="1" dirty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23" y="3566183"/>
                <a:ext cx="11844847" cy="6124754"/>
              </a:xfrm>
              <a:prstGeom prst="rect">
                <a:avLst/>
              </a:prstGeom>
              <a:blipFill rotWithShape="1"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44023" y="5252231"/>
                <a:ext cx="11844847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/>
                  <a:t>故最终得到的排列的逆序数的奇偶性与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𝒎</m:t>
                    </m:r>
                  </m:oMath>
                </a14:m>
                <a:r>
                  <a:rPr lang="zh-CN" altLang="en-US" sz="2800" b="1" dirty="0"/>
                  <a:t>的奇偶性一致</a:t>
                </a:r>
                <a:endParaRPr lang="en-US" altLang="zh-CN" sz="2800" b="1" dirty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23" y="5252231"/>
                <a:ext cx="11844847" cy="5262979"/>
              </a:xfrm>
              <a:prstGeom prst="rect">
                <a:avLst/>
              </a:prstGeom>
              <a:blipFill rotWithShape="1">
                <a:blip r:embed="rId4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0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44023" y="44834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推论</a:t>
            </a:r>
          </a:p>
        </p:txBody>
      </p:sp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81804" y="1530482"/>
            <a:ext cx="0" cy="185761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81804" y="3692294"/>
            <a:ext cx="0" cy="83672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30413" y="1426354"/>
            <a:ext cx="8576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Cambria Math"/>
              </a:rPr>
              <a:t>多个置换相乘得到的新置换的奇偶性</a:t>
            </a:r>
            <a:endParaRPr lang="en-US" altLang="zh-CN" sz="2800" b="1" dirty="0">
              <a:latin typeface="Cambria Math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Cambria Math"/>
              </a:rPr>
              <a:t>与这些置换</a:t>
            </a:r>
            <a:r>
              <a:rPr lang="zh-CN" altLang="en-US" sz="2800" b="1" dirty="0" smtClean="0">
                <a:latin typeface="Cambria Math"/>
              </a:rPr>
              <a:t>的“奇偶性的和”的</a:t>
            </a:r>
            <a:r>
              <a:rPr lang="zh-CN" altLang="en-US" sz="2800" b="1" dirty="0">
                <a:latin typeface="Cambria Math"/>
              </a:rPr>
              <a:t>奇偶性一致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62173" y="3506241"/>
                <a:ext cx="5681235" cy="1022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Cambria Math"/>
                  </a:rPr>
                  <a:t>中有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sz="2800" b="1">
                        <a:latin typeface="Cambria Math"/>
                      </a:rPr>
                      <m:t>𝒏</m:t>
                    </m:r>
                    <m:r>
                      <a:rPr lang="en-US" altLang="zh-CN" sz="2800" b="1">
                        <a:latin typeface="Cambria Math"/>
                      </a:rPr>
                      <m:t>!</m:t>
                    </m:r>
                  </m:oMath>
                </a14:m>
                <a:r>
                  <a:rPr lang="zh-CN" altLang="en-US" sz="2800" b="1" dirty="0">
                    <a:latin typeface="Cambria Math"/>
                  </a:rPr>
                  <a:t>个奇置换，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sz="2800" b="1">
                        <a:latin typeface="Cambria Math"/>
                      </a:rPr>
                      <m:t>𝒏</m:t>
                    </m:r>
                    <m:r>
                      <a:rPr lang="en-US" altLang="zh-CN" sz="2800" b="1">
                        <a:latin typeface="Cambria Math"/>
                      </a:rPr>
                      <m:t>!</m:t>
                    </m:r>
                  </m:oMath>
                </a14:m>
                <a:r>
                  <a:rPr lang="zh-CN" altLang="en-US" sz="2800" b="1" dirty="0" smtClean="0">
                    <a:latin typeface="Cambria Math"/>
                  </a:rPr>
                  <a:t>个偶置</a:t>
                </a:r>
                <a:r>
                  <a:rPr lang="zh-CN" altLang="en-US" sz="2800" b="1" dirty="0">
                    <a:latin typeface="Cambria Math"/>
                  </a:rPr>
                  <a:t>换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73" y="3506241"/>
                <a:ext cx="5681235" cy="1022780"/>
              </a:xfrm>
              <a:prstGeom prst="rect">
                <a:avLst/>
              </a:prstGeom>
              <a:blipFill rotWithShape="1">
                <a:blip r:embed="rId2"/>
                <a:stretch>
                  <a:fillRect r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1389270" y="4914548"/>
            <a:ext cx="0" cy="83672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62173" y="4914548"/>
            <a:ext cx="97177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Cambria Math"/>
              </a:rPr>
              <a:t>n</a:t>
            </a:r>
            <a:r>
              <a:rPr lang="zh-CN" altLang="en-US" sz="2800" b="1" dirty="0">
                <a:latin typeface="Cambria Math"/>
              </a:rPr>
              <a:t>元</a:t>
            </a:r>
            <a:r>
              <a:rPr lang="zh-CN" altLang="en-US" sz="2800" b="1" dirty="0" smtClean="0">
                <a:latin typeface="Cambria Math"/>
              </a:rPr>
              <a:t>置换群中要么全是偶置换，要么奇置换和偶置换各占一半</a:t>
            </a:r>
            <a:endParaRPr lang="zh-CN" altLang="en-US" sz="2800" b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0623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372111" y="-2632955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95074" y="2614172"/>
            <a:ext cx="6525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88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44023" y="1527084"/>
            <a:ext cx="10008864" cy="419032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44023" y="448348"/>
            <a:ext cx="1887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引理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8.4.2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28328" y="1617045"/>
                <a:ext cx="9240253" cy="387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4000" b="1" i="1" smtClean="0">
                        <a:solidFill>
                          <a:schemeClr val="bg1"/>
                        </a:solidFill>
                        <a:latin typeface="Cambria Math"/>
                      </a:rPr>
                      <m:t>𝝈</m:t>
                    </m:r>
                    <m:r>
                      <a:rPr lang="zh-CN" altLang="en-US" sz="4000" b="1" i="1" smtClean="0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4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zh-CN" altLang="en-US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，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,…,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，则在</a:t>
                </a:r>
                <a14:m>
                  <m:oMath xmlns:m="http://schemas.openxmlformats.org/officeDocument/2006/math">
                    <m:r>
                      <a:rPr lang="zh-CN" altLang="en-US" sz="4000" b="1" i="1">
                        <a:solidFill>
                          <a:schemeClr val="bg1"/>
                        </a:solidFill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的对换表示中，对换个数的奇偶性与排列</a:t>
                </a:r>
                <a14:m>
                  <m:oMath xmlns:m="http://schemas.openxmlformats.org/officeDocument/2006/math">
                    <m:r>
                      <a:rPr lang="en-US" altLang="zh-CN" sz="4000" b="1" i="0" dirty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4000" b="1" i="1" dirty="0">
                        <a:solidFill>
                          <a:schemeClr val="bg1"/>
                        </a:solidFill>
                        <a:latin typeface="Cambria Math"/>
                      </a:rPr>
                      <m:t>𝒑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的逆序数奇偶性相同，记为</a:t>
                </a:r>
                <a14:m>
                  <m:oMath xmlns:m="http://schemas.openxmlformats.org/officeDocument/2006/math">
                    <m:r>
                      <a:rPr lang="en-US" altLang="zh-CN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𝑵</m:t>
                    </m:r>
                    <m:r>
                      <a:rPr lang="en-US" altLang="zh-CN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zh-CN" altLang="en-US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𝝈</m:t>
                    </m:r>
                    <m:r>
                      <a:rPr lang="en-US" altLang="zh-CN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4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28" y="1617045"/>
                <a:ext cx="9240253" cy="3873112"/>
              </a:xfrm>
              <a:prstGeom prst="rect">
                <a:avLst/>
              </a:prstGeom>
              <a:blipFill rotWithShape="1">
                <a:blip r:embed="rId2"/>
                <a:stretch>
                  <a:fillRect l="-2376" r="-7921" b="-2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44023" y="44834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回顾</a:t>
            </a:r>
          </a:p>
        </p:txBody>
      </p:sp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81804" y="1530482"/>
            <a:ext cx="0" cy="70257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81804" y="2802661"/>
            <a:ext cx="0" cy="190409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30417" y="1617132"/>
            <a:ext cx="857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任何一个置换都可以表示为不唯一的对换的乘积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0417" y="2667907"/>
                <a:ext cx="8576109" cy="1965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sz="2800" b="1" dirty="0" smtClean="0"/>
                  <a:t>的一个排列，若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</a:rPr>
                      <m:t>𝒌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𝒍</m:t>
                    </m:r>
                  </m:oMath>
                </a14:m>
                <a:r>
                  <a:rPr lang="zh-CN" altLang="en-US" sz="2800" b="1" dirty="0" smtClean="0"/>
                  <a:t>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是一个逆序，排列中逆序的总数称为这个排列的逆序数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17" y="2667907"/>
                <a:ext cx="8576109" cy="1965666"/>
              </a:xfrm>
              <a:prstGeom prst="rect">
                <a:avLst/>
              </a:prstGeom>
              <a:blipFill rotWithShape="1">
                <a:blip r:embed="rId2"/>
                <a:stretch>
                  <a:fillRect l="-1421" r="-5615" b="-7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9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44023" y="1527084"/>
            <a:ext cx="10008864" cy="419032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44023" y="448348"/>
            <a:ext cx="1887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引理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8.4.2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28328" y="1617045"/>
                <a:ext cx="9240253" cy="387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4000" b="1" i="1" smtClean="0">
                        <a:solidFill>
                          <a:schemeClr val="bg1"/>
                        </a:solidFill>
                        <a:latin typeface="Cambria Math"/>
                      </a:rPr>
                      <m:t>𝝈</m:t>
                    </m:r>
                    <m:r>
                      <a:rPr lang="zh-CN" altLang="en-US" sz="4000" b="1" i="1" smtClean="0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4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zh-CN" altLang="en-US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，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,…,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，则在</a:t>
                </a:r>
                <a14:m>
                  <m:oMath xmlns:m="http://schemas.openxmlformats.org/officeDocument/2006/math">
                    <m:r>
                      <a:rPr lang="zh-CN" altLang="en-US" sz="4000" b="1" i="1">
                        <a:solidFill>
                          <a:schemeClr val="bg1"/>
                        </a:solidFill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的对换表示中，对换个数的奇偶性与排列</a:t>
                </a:r>
                <a14:m>
                  <m:oMath xmlns:m="http://schemas.openxmlformats.org/officeDocument/2006/math">
                    <m:r>
                      <a:rPr lang="en-US" altLang="zh-CN" sz="4000" b="1" i="0" dirty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4000" b="1" i="1" dirty="0">
                        <a:solidFill>
                          <a:schemeClr val="bg1"/>
                        </a:solidFill>
                        <a:latin typeface="Cambria Math"/>
                      </a:rPr>
                      <m:t>𝒑</m:t>
                    </m:r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4000" b="1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sz="4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4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的逆序数奇偶性相同，记为</a:t>
                </a:r>
                <a14:m>
                  <m:oMath xmlns:m="http://schemas.openxmlformats.org/officeDocument/2006/math">
                    <m:r>
                      <a:rPr lang="en-US" altLang="zh-CN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𝑵</m:t>
                    </m:r>
                    <m:r>
                      <a:rPr lang="en-US" altLang="zh-CN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zh-CN" altLang="en-US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𝝈</m:t>
                    </m:r>
                    <m:r>
                      <a:rPr lang="en-US" altLang="zh-CN" sz="40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4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28" y="1617045"/>
                <a:ext cx="9240253" cy="3873112"/>
              </a:xfrm>
              <a:prstGeom prst="rect">
                <a:avLst/>
              </a:prstGeom>
              <a:blipFill rotWithShape="1">
                <a:blip r:embed="rId2"/>
                <a:stretch>
                  <a:fillRect l="-2376" r="-7921" b="-2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8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26820" y="2127675"/>
            <a:ext cx="10008864" cy="2708032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44023" y="44834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8325" y="2425567"/>
            <a:ext cx="9240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一个排列中任意两个元素对换，排列的逆序数奇偶性改变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7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44023" y="44834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证明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0414" y="1556266"/>
                <a:ext cx="8576109" cy="83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𝒍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b="1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</a:rPr>
                      <m:t>𝒊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,⋯,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sz="2800" b="1" dirty="0" smtClean="0"/>
                  <a:t>的一个排列</a:t>
                </a:r>
                <a:endParaRPr lang="en-US" altLang="zh-CN" sz="28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14" y="1556266"/>
                <a:ext cx="8576109" cy="833241"/>
              </a:xfrm>
              <a:prstGeom prst="rect">
                <a:avLst/>
              </a:prstGeom>
              <a:blipFill rotWithShape="1">
                <a:blip r:embed="rId2"/>
                <a:stretch>
                  <a:fillRect l="-1421" b="-18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30413" y="2466509"/>
                <a:ext cx="8576109" cy="283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对换前的逆序数为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/>
                      </a:rPr>
                      <m:t>𝑻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1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altLang="zh-CN" sz="2800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dirty="0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dirty="0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800" b="1" dirty="0" smtClean="0"/>
                  <a:t>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的逆序数</a:t>
                </a: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13" y="2466509"/>
                <a:ext cx="8576109" cy="2832314"/>
              </a:xfrm>
              <a:prstGeom prst="rect">
                <a:avLst/>
              </a:prstGeom>
              <a:blipFill rotWithShape="1">
                <a:blip r:embed="rId3"/>
                <a:stretch>
                  <a:fillRect l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9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44023" y="44834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证明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0414" y="1556266"/>
                <a:ext cx="857610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交换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𝒍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𝒍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        </m:t>
                      </m:r>
                      <m:r>
                        <a:rPr lang="en-US" altLang="zh-CN" sz="2800" b="1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       </m:t>
                      </m:r>
                      <m:r>
                        <a:rPr lang="en-US" altLang="zh-CN" sz="2800" b="1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14" y="1556266"/>
                <a:ext cx="8576109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30412" y="3157451"/>
                <a:ext cx="8576109" cy="5340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 (</m:t>
                    </m:r>
                    <m:r>
                      <a:rPr lang="en-US" altLang="zh-CN" sz="2800" b="1" i="1" smtClean="0">
                        <a:latin typeface="Cambria Math"/>
                      </a:rPr>
                      <m:t>𝒊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𝒎</m:t>
                    </m:r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</a:rPr>
                      <m:t>𝒎</m:t>
                    </m:r>
                    <m:r>
                      <a:rPr lang="en-US" altLang="zh-CN" sz="2800" b="1" i="1" smtClean="0">
                        <a:latin typeface="Cambria Math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</a:rPr>
                      <m:t>,⋯,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𝒍</m:t>
                    </m:r>
                    <m:r>
                      <a:rPr lang="en-US" altLang="zh-CN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b="1" dirty="0" smtClean="0"/>
                  <a:t>会发生改变</a:t>
                </a: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/>
                          </a:rPr>
                          <m:t>m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𝒍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800" b="1" dirty="0"/>
                  <a:t>个元素</a:t>
                </a:r>
                <a:endParaRPr lang="en-US" altLang="zh-CN" sz="2800" b="1" dirty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12" y="3157451"/>
                <a:ext cx="8576109" cy="5340308"/>
              </a:xfrm>
              <a:prstGeom prst="rect">
                <a:avLst/>
              </a:prstGeom>
              <a:blipFill rotWithShape="1">
                <a:blip r:embed="rId3"/>
                <a:stretch>
                  <a:fillRect l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11799" y="2708748"/>
                <a:ext cx="17187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99" y="2708748"/>
                <a:ext cx="171873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78866" y="2708748"/>
                <a:ext cx="17187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66" y="2708748"/>
                <a:ext cx="171873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3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0.02239 -0.03611 C -0.02708 -0.04422 -0.03398 -0.04838 -0.0414 -0.04838 C -0.04974 -0.04838 -0.05638 -0.04422 -0.06106 -0.03611 L -0.08333 3.7037E-6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02317 0.01783 C 0.02799 0.02199 0.03515 0.02431 0.04284 0.02431 C 0.05143 0.02431 0.05833 0.02199 0.06315 0.01783 L 0.08646 -1.48148E-6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/>
      <p:bldP spid="8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44023" y="44834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证明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23728" y="946495"/>
                <a:ext cx="1031822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先将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</a:rPr>
                  <a:t>移到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𝒍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</a:rPr>
                  <a:t>前面</a:t>
                </a:r>
                <a:r>
                  <a:rPr lang="zh-CN" altLang="en-US" sz="28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𝒎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      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𝒎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𝒍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      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𝒍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假设其中有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sz="2800" b="1" dirty="0" smtClean="0"/>
                  <a:t>个元素大于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，其余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𝒌</m:t>
                    </m:r>
                    <m:r>
                      <a:rPr lang="en-US" altLang="zh-CN" sz="2800" b="1" i="0" smtClean="0">
                        <a:latin typeface="Cambria Math"/>
                      </a:rPr>
                      <m:t>−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sz="2800" b="1" dirty="0"/>
                  <a:t>个元</a:t>
                </a:r>
                <a:r>
                  <a:rPr lang="zh-CN" altLang="en-US" sz="2800" b="1" dirty="0" smtClean="0"/>
                  <a:t>素小于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28" y="946495"/>
                <a:ext cx="10318226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3726" y="2571161"/>
                <a:ext cx="902020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大</a:t>
                </a:r>
                <a:r>
                  <a:rPr lang="zh-CN" altLang="en-US" sz="2800" b="1" dirty="0"/>
                  <a:t>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的元素逆序数都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/>
                      </a:rPr>
                      <m:t>+</m:t>
                    </m:r>
                    <m:r>
                      <a:rPr lang="en-US" altLang="zh-CN" sz="2800" b="1" i="0" dirty="0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的元素逆序</a:t>
                </a:r>
                <a:r>
                  <a:rPr lang="zh-CN" altLang="en-US" sz="2800" b="1" dirty="0" smtClean="0"/>
                  <a:t>数</a:t>
                </a:r>
                <a:r>
                  <a:rPr lang="zh-CN" altLang="en-US" sz="2800" b="1" dirty="0"/>
                  <a:t>不</a:t>
                </a:r>
                <a:r>
                  <a:rPr lang="zh-CN" altLang="en-US" sz="2800" b="1" dirty="0" smtClean="0"/>
                  <a:t>变</a:t>
                </a: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26" y="2571161"/>
                <a:ext cx="9020205" cy="5262979"/>
              </a:xfrm>
              <a:prstGeom prst="rect">
                <a:avLst/>
              </a:prstGeom>
              <a:blipFill rotWithShape="1"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23729" y="4122012"/>
                <a:ext cx="9020205" cy="447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dirty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 dirty="0">
                                      <a:latin typeface="Cambria Math"/>
                                    </a:rPr>
                                    <m:t>𝒎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US" altLang="zh-CN" sz="2800" b="1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latin typeface="Cambria Math"/>
                            </a:rPr>
                            <m:t>𝒕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1" i="1" dirty="0" smtClean="0">
                          <a:latin typeface="Cambria Math"/>
                        </a:rPr>
                        <m:t>−(</m:t>
                      </m:r>
                      <m:r>
                        <a:rPr lang="en-US" altLang="zh-CN" sz="2800" b="1" i="1" dirty="0" smtClean="0">
                          <a:latin typeface="Cambria Math"/>
                        </a:rPr>
                        <m:t>𝒌</m:t>
                      </m:r>
                      <m:r>
                        <a:rPr lang="en-US" altLang="zh-CN" sz="2800" b="1" i="1" dirty="0" smtClean="0">
                          <a:latin typeface="Cambria Math"/>
                        </a:rPr>
                        <m:t>−</m:t>
                      </m:r>
                      <m:r>
                        <a:rPr lang="en-US" altLang="zh-CN" sz="2800" b="1" i="1" dirty="0" smtClean="0">
                          <a:latin typeface="Cambria Math"/>
                        </a:rPr>
                        <m:t>𝒙</m:t>
                      </m:r>
                      <m:r>
                        <a:rPr lang="en-US" altLang="zh-CN" sz="28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1" i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29" y="4122012"/>
                <a:ext cx="9020205" cy="44785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23727" y="4962257"/>
                <a:ext cx="902020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此时，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𝑻</m:t>
                    </m:r>
                    <m:r>
                      <a:rPr lang="en-US" altLang="zh-CN" sz="2800" b="1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𝑻</m:t>
                    </m:r>
                    <m:r>
                      <a:rPr lang="en-US" altLang="zh-CN" sz="2800" b="1" i="1" smtClean="0">
                        <a:latin typeface="Cambria Math"/>
                      </a:rPr>
                      <m:t>−</m:t>
                    </m:r>
                    <m:r>
                      <a:rPr lang="en-US" altLang="zh-CN" sz="2800" b="1" i="1" smtClean="0">
                        <a:latin typeface="Cambria Math"/>
                      </a:rPr>
                      <m:t>𝒌</m:t>
                    </m:r>
                    <m:r>
                      <a:rPr lang="en-US" altLang="zh-CN" sz="2800" b="1" i="1" smtClean="0">
                        <a:latin typeface="Cambria Math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27" y="4962257"/>
                <a:ext cx="9020205" cy="4401205"/>
              </a:xfrm>
              <a:prstGeom prst="rect">
                <a:avLst/>
              </a:prstGeom>
              <a:blipFill rotWithShape="1">
                <a:blip r:embed="rId5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68919" y="1254914"/>
                <a:ext cx="2531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919" y="1254914"/>
                <a:ext cx="253144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11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5261 0.0426 C 0.06354 0.05209 0.08008 0.05764 0.0974 0.05764 C 0.11706 0.05764 0.13295 0.05209 0.14388 0.0426 L 0.19688 -4.8148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  <p:bldP spid="9" grpId="0"/>
      <p:bldP spid="11" grpId="1"/>
      <p:bldP spid="1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44023" y="44834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证明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23728" y="946495"/>
                <a:ext cx="10657704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再将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𝒍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</a:rPr>
                  <a:t>移到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</a:rPr>
                  <a:t>前面</a:t>
                </a:r>
                <a:r>
                  <a:rPr lang="zh-CN" altLang="en-US" sz="2800" b="1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𝒎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𝒎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𝒍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    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假设其中有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个元素大于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，其余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𝒌</m:t>
                    </m:r>
                    <m:r>
                      <a:rPr lang="en-US" altLang="zh-CN" sz="2800" b="1">
                        <a:latin typeface="Cambria Math"/>
                      </a:rPr>
                      <m:t>−</m:t>
                    </m:r>
                    <m:r>
                      <a:rPr lang="en-US" altLang="zh-CN" sz="28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个元素小于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𝒍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endParaRPr lang="en-US" altLang="zh-CN" sz="2800" b="1" dirty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28" y="946495"/>
                <a:ext cx="10657704" cy="6124754"/>
              </a:xfrm>
              <a:prstGeom prst="rect">
                <a:avLst/>
              </a:prstGeom>
              <a:blipFill rotWithShape="1"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3726" y="2571161"/>
                <a:ext cx="9020205" cy="5143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的元素逆序数都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/>
                      </a:rPr>
                      <m:t>−</m:t>
                    </m:r>
                    <m:r>
                      <a:rPr lang="en-US" altLang="zh-CN" sz="2800" b="1" i="1" dirty="0">
                        <a:latin typeface="Cambria Math"/>
                      </a:rPr>
                      <m:t>𝟏</m:t>
                    </m:r>
                    <m:r>
                      <a:rPr lang="en-US" altLang="zh-CN" sz="2800" b="1" i="0" dirty="0" smtClean="0">
                        <a:latin typeface="Cambria Math"/>
                      </a:rPr>
                      <m:t>                                      </m:t>
                    </m:r>
                  </m:oMath>
                </a14:m>
                <a:r>
                  <a:rPr lang="zh-CN" altLang="en-US" sz="2800" b="1" dirty="0" smtClean="0"/>
                  <a:t>                小</a:t>
                </a:r>
                <a:r>
                  <a:rPr lang="zh-CN" altLang="en-US" sz="2800" b="1" dirty="0"/>
                  <a:t>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的元素逆序数不变</a:t>
                </a:r>
                <a:endParaRPr lang="en-US" altLang="zh-CN" sz="2800" b="1" dirty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26" y="2571161"/>
                <a:ext cx="9020205" cy="5143459"/>
              </a:xfrm>
              <a:prstGeom prst="rect">
                <a:avLst/>
              </a:prstGeom>
              <a:blipFill rotWithShape="1"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23729" y="4122012"/>
                <a:ext cx="9020205" cy="3617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dirty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 dirty="0">
                                      <a:latin typeface="Cambria Math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latin typeface="Cambria Math"/>
                            </a:rPr>
                            <m:t>𝒕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1" i="1" dirty="0">
                          <a:latin typeface="Cambria Math"/>
                        </a:rPr>
                        <m:t>+(</m:t>
                      </m:r>
                      <m:r>
                        <a:rPr lang="en-US" altLang="zh-CN" sz="2800" b="1" i="1" dirty="0">
                          <a:latin typeface="Cambria Math"/>
                        </a:rPr>
                        <m:t>𝒌</m:t>
                      </m:r>
                      <m:r>
                        <a:rPr lang="en-US" altLang="zh-CN" sz="2800" b="1" i="1" dirty="0">
                          <a:latin typeface="Cambria Math"/>
                        </a:rPr>
                        <m:t>−</m:t>
                      </m:r>
                      <m:r>
                        <a:rPr lang="en-US" altLang="zh-CN" sz="2800" b="1" i="1" dirty="0">
                          <a:latin typeface="Cambria Math"/>
                        </a:rPr>
                        <m:t>𝒚</m:t>
                      </m:r>
                      <m:r>
                        <a:rPr lang="en-US" altLang="zh-CN" sz="2800" b="1" i="1" dirty="0" smtClean="0">
                          <a:latin typeface="Cambria Math"/>
                        </a:rPr>
                        <m:t>)</m:t>
                      </m:r>
                      <m:r>
                        <a:rPr lang="en-US" altLang="zh-CN" sz="2800" b="1" i="1" dirty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altLang="zh-CN" sz="2800" b="1" i="1" dirty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29" y="4122012"/>
                <a:ext cx="9020205" cy="3617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23727" y="4922429"/>
                <a:ext cx="1013753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/>
                  <a:t>此时，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2800" b="1" i="1">
                        <a:latin typeface="Cambria Math"/>
                      </a:rPr>
                      <m:t>−</m:t>
                    </m:r>
                    <m:r>
                      <a:rPr lang="en-US" altLang="zh-CN" sz="2800" b="1" i="1">
                        <a:latin typeface="Cambria Math"/>
                      </a:rPr>
                      <m:t>𝒚</m:t>
                    </m:r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𝑻</m:t>
                    </m:r>
                    <m:r>
                      <a:rPr lang="en-US" altLang="zh-CN" sz="2800" b="1" i="1">
                        <a:latin typeface="Cambria Math"/>
                      </a:rPr>
                      <m:t>+</m:t>
                    </m:r>
                    <m:r>
                      <a:rPr lang="en-US" altLang="zh-CN" sz="2800" b="1" i="1">
                        <a:latin typeface="Cambria Math"/>
                      </a:rPr>
                      <m:t>𝟐</m:t>
                    </m:r>
                    <m:r>
                      <a:rPr lang="en-US" altLang="zh-CN" sz="2800" b="1" i="1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 b="1" i="1">
                        <a:latin typeface="Cambria Math"/>
                      </a:rPr>
                      <m:t>−</m:t>
                    </m:r>
                    <m:r>
                      <a:rPr lang="en-US" altLang="zh-CN" sz="2800" b="1" i="1">
                        <a:latin typeface="Cambria Math"/>
                      </a:rPr>
                      <m:t>𝒚</m:t>
                    </m:r>
                    <m:r>
                      <a:rPr lang="en-US" altLang="zh-CN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en-US" altLang="zh-CN" sz="2800" b="1" i="1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27" y="4922429"/>
                <a:ext cx="10137538" cy="4401205"/>
              </a:xfrm>
              <a:prstGeom prst="rect">
                <a:avLst/>
              </a:prstGeom>
              <a:blipFill rotWithShape="1">
                <a:blip r:embed="rId5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258299" y="1233157"/>
                <a:ext cx="876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99" y="1233157"/>
                <a:ext cx="8763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6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81 0.00556 L -0.09518 -0.03148 C -0.08802 -0.03981 -0.07708 -0.04398 -0.06562 -0.04398 C -0.0526 -0.04398 -0.04218 -0.03981 -0.03502 -0.03148 L -3.125E-6 0.00556 " pathEditMode="relative" rAng="0" ptsTypes="FffFF">
                                      <p:cBhvr>
                                        <p:cTn id="1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  <p:bldP spid="8" grpId="0"/>
      <p:bldP spid="9" grpId="0"/>
      <p:bldP spid="10" grpId="0"/>
      <p:bldP spid="10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1164</Words>
  <Application>Microsoft Office PowerPoint</Application>
  <PresentationFormat>自定义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Gotham Rounded Medium</vt:lpstr>
      <vt:lpstr>Cambria Math</vt:lpstr>
      <vt:lpstr>黑体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76</cp:revision>
  <dcterms:created xsi:type="dcterms:W3CDTF">2016-01-19T08:46:18Z</dcterms:created>
  <dcterms:modified xsi:type="dcterms:W3CDTF">2022-06-03T03:00:33Z</dcterms:modified>
</cp:coreProperties>
</file>