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6"/>
  </p:notesMasterIdLst>
  <p:sldIdLst>
    <p:sldId id="466" r:id="rId2"/>
    <p:sldId id="320" r:id="rId3"/>
    <p:sldId id="751" r:id="rId4"/>
    <p:sldId id="687" r:id="rId5"/>
    <p:sldId id="795" r:id="rId6"/>
    <p:sldId id="797" r:id="rId7"/>
    <p:sldId id="798" r:id="rId8"/>
    <p:sldId id="830" r:id="rId9"/>
    <p:sldId id="717" r:id="rId10"/>
    <p:sldId id="718" r:id="rId11"/>
    <p:sldId id="831" r:id="rId12"/>
    <p:sldId id="800" r:id="rId13"/>
    <p:sldId id="719" r:id="rId14"/>
    <p:sldId id="726" r:id="rId15"/>
    <p:sldId id="801" r:id="rId16"/>
    <p:sldId id="721" r:id="rId17"/>
    <p:sldId id="784" r:id="rId18"/>
    <p:sldId id="720" r:id="rId19"/>
    <p:sldId id="727" r:id="rId20"/>
    <p:sldId id="728" r:id="rId21"/>
    <p:sldId id="802" r:id="rId22"/>
    <p:sldId id="824" r:id="rId23"/>
    <p:sldId id="803" r:id="rId24"/>
    <p:sldId id="823" r:id="rId25"/>
    <p:sldId id="804" r:id="rId26"/>
    <p:sldId id="805" r:id="rId27"/>
    <p:sldId id="807" r:id="rId28"/>
    <p:sldId id="806" r:id="rId29"/>
    <p:sldId id="808" r:id="rId30"/>
    <p:sldId id="811" r:id="rId31"/>
    <p:sldId id="799" r:id="rId32"/>
    <p:sldId id="809" r:id="rId33"/>
    <p:sldId id="810" r:id="rId34"/>
    <p:sldId id="771" r:id="rId35"/>
    <p:sldId id="686" r:id="rId36"/>
    <p:sldId id="737" r:id="rId37"/>
    <p:sldId id="741" r:id="rId38"/>
    <p:sldId id="746" r:id="rId39"/>
    <p:sldId id="775" r:id="rId40"/>
    <p:sldId id="776" r:id="rId41"/>
    <p:sldId id="777" r:id="rId42"/>
    <p:sldId id="778" r:id="rId43"/>
    <p:sldId id="738" r:id="rId44"/>
    <p:sldId id="739" r:id="rId45"/>
    <p:sldId id="740" r:id="rId46"/>
    <p:sldId id="749" r:id="rId47"/>
    <p:sldId id="827" r:id="rId48"/>
    <p:sldId id="785" r:id="rId49"/>
    <p:sldId id="786" r:id="rId50"/>
    <p:sldId id="787" r:id="rId51"/>
    <p:sldId id="788" r:id="rId52"/>
    <p:sldId id="793" r:id="rId53"/>
    <p:sldId id="792" r:id="rId54"/>
    <p:sldId id="790" r:id="rId55"/>
    <p:sldId id="789" r:id="rId56"/>
    <p:sldId id="781" r:id="rId57"/>
    <p:sldId id="750" r:id="rId58"/>
    <p:sldId id="782" r:id="rId59"/>
    <p:sldId id="745" r:id="rId60"/>
    <p:sldId id="475" r:id="rId61"/>
    <p:sldId id="794" r:id="rId62"/>
    <p:sldId id="812" r:id="rId63"/>
    <p:sldId id="814" r:id="rId64"/>
    <p:sldId id="816" r:id="rId65"/>
    <p:sldId id="832" r:id="rId66"/>
    <p:sldId id="833" r:id="rId67"/>
    <p:sldId id="834" r:id="rId68"/>
    <p:sldId id="835" r:id="rId69"/>
    <p:sldId id="836" r:id="rId70"/>
    <p:sldId id="813" r:id="rId71"/>
    <p:sldId id="819" r:id="rId72"/>
    <p:sldId id="837" r:id="rId73"/>
    <p:sldId id="838" r:id="rId74"/>
    <p:sldId id="839" r:id="rId7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CC"/>
    <a:srgbClr val="00CC00"/>
    <a:srgbClr val="1D9A78"/>
    <a:srgbClr val="FF0000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78306" autoAdjust="0"/>
  </p:normalViewPr>
  <p:slideViewPr>
    <p:cSldViewPr>
      <p:cViewPr varScale="1">
        <p:scale>
          <a:sx n="86" d="100"/>
          <a:sy n="86" d="100"/>
        </p:scale>
        <p:origin x="22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8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Compare</a:t>
            </a:r>
            <a:r>
              <a:rPr lang="zh-CN" altLang="en-US" dirty="0"/>
              <a:t>是 函数指针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Compare</a:t>
            </a:r>
            <a:r>
              <a:rPr lang="zh-CN" altLang="en-US" dirty="0"/>
              <a:t>是 函数对象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8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8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355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40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1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047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6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02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huan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ihuang.org/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.tmp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：函数对象和智能指针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04144" y="4509120"/>
            <a:ext cx="6400800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http://aihuang.org/p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b="1" dirty="0"/>
              <a:t>课程团队：刘知远 姚</a:t>
            </a:r>
            <a:r>
              <a:rPr lang="zh-CN" altLang="en-US" b="1"/>
              <a:t>海龙 黄民烈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比较函数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732D-67EE-4176-AA36-96716E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B2B1B-3202-4540-9EF2-221EA7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360B6-3961-4F4D-B416-31BDA49B828D}"/>
              </a:ext>
            </a:extLst>
          </p:cNvPr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5EF-7D02-412A-A39F-3A8E6FB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EA13-23B2-4034-A287-CCC05EC6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zh-CN" altLang="en-US" dirty="0"/>
              <a:t>函数指针：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提供了预定义的比较函数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疑问：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</a:p>
          <a:p>
            <a:pPr lvl="1"/>
            <a:r>
              <a:rPr lang="en-US" altLang="zh-CN" dirty="0"/>
              <a:t>greater&lt;int&gt;</a:t>
            </a:r>
            <a:r>
              <a:rPr lang="en-US" altLang="zh-CN" dirty="0">
                <a:solidFill>
                  <a:srgbClr val="0066CC"/>
                </a:solidFill>
              </a:rPr>
              <a:t>()</a:t>
            </a:r>
            <a:r>
              <a:rPr lang="zh-CN" altLang="en-US" dirty="0"/>
              <a:t>为什么带括号？是什么？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E797-5FF2-4606-BD93-7DE9652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04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是一个模板类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实例化的类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该类的一个对象</a:t>
            </a:r>
            <a:endParaRPr lang="en-US" altLang="zh-CN" dirty="0"/>
          </a:p>
          <a:p>
            <a:r>
              <a:rPr lang="zh-CN" altLang="en-US" dirty="0"/>
              <a:t>同时，它表现的像一个函数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因此，这种对象被称为函数对象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注意三个</a:t>
            </a:r>
            <a:r>
              <a:rPr lang="en-US" altLang="zh-CN" dirty="0"/>
              <a:t>const</a:t>
            </a:r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pPr lvl="1"/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153D-F76A-4671-888C-0F8B350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456D-70A1-4B92-9BAD-3694FCBD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需要重载</a:t>
            </a:r>
            <a:r>
              <a:rPr lang="en-US" altLang="zh-CN" dirty="0"/>
              <a:t>operator()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并且该函数需要是</a:t>
            </a:r>
            <a:r>
              <a:rPr lang="en-US" altLang="zh-CN" dirty="0"/>
              <a:t>public</a:t>
            </a:r>
            <a:r>
              <a:rPr lang="zh-CN" altLang="en-US" dirty="0"/>
              <a:t>访问权限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Duck Typing </a:t>
            </a:r>
            <a:r>
              <a:rPr lang="zh-CN" altLang="en-US" dirty="0"/>
              <a:t>鸭子类型</a:t>
            </a:r>
            <a:endParaRPr lang="en-US" altLang="zh-CN" dirty="0"/>
          </a:p>
          <a:p>
            <a:pPr lvl="1"/>
            <a:r>
              <a:rPr lang="zh-CN" altLang="en-US" dirty="0"/>
              <a:t>如果一个物体，叫声像鸭子、走路像鸭子，那么它就是鸭子；</a:t>
            </a:r>
            <a:endParaRPr lang="en-US" altLang="zh-CN" dirty="0"/>
          </a:p>
          <a:p>
            <a:pPr lvl="1"/>
            <a:r>
              <a:rPr lang="zh-CN" altLang="en-US" dirty="0"/>
              <a:t>如果一个对象，用起来像函数，那么它就是函数对象！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没有严格定义什么是函数对象</a:t>
            </a:r>
            <a:endParaRPr lang="en-US" altLang="zh-CN" dirty="0"/>
          </a:p>
          <a:p>
            <a:pPr lvl="1"/>
            <a:r>
              <a:rPr lang="zh-CN" altLang="en-US" dirty="0"/>
              <a:t>但是实践上按</a:t>
            </a:r>
            <a:r>
              <a:rPr lang="en-US" altLang="zh-CN" dirty="0"/>
              <a:t>Duck Typing</a:t>
            </a:r>
            <a:r>
              <a:rPr lang="zh-CN" altLang="en-US" dirty="0"/>
              <a:t>来处理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82C5-D85C-48D1-80AF-B86B277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7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pPr lvl="1"/>
            <a:r>
              <a:rPr lang="zh-CN" altLang="en-US" dirty="0"/>
              <a:t>模板类型，可以接受函数指针</a:t>
            </a:r>
            <a:r>
              <a:rPr lang="en-US" altLang="zh-CN" dirty="0"/>
              <a:t>/</a:t>
            </a:r>
            <a:r>
              <a:rPr lang="zh-CN" altLang="en-US" dirty="0"/>
              <a:t>函数对象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实现自己的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既可接受函数指针，又可接受函数对象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83568" y="1575863"/>
            <a:ext cx="657103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9E770-558A-46A8-AFC4-C93BA482E9E3}"/>
              </a:ext>
            </a:extLst>
          </p:cNvPr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</a:p>
          <a:p>
            <a:r>
              <a:rPr lang="zh-CN" altLang="en-US" sz="2800" dirty="0"/>
              <a:t>一定按年龄计算吗？</a:t>
            </a:r>
            <a:endParaRPr lang="en-US" altLang="zh-CN" sz="2800" dirty="0"/>
          </a:p>
          <a:p>
            <a:r>
              <a:rPr lang="zh-CN" altLang="en-US" sz="2800" dirty="0"/>
              <a:t>体重怎么办？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755576" y="2149019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方法三：定义比较函数对象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30986" y="1632857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CE7F1-D650-4090-B5E1-9C04D9B4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D5A30-70A9-4E05-AF05-00BA150778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关于右侧代码，以下哪一个选项是正确的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C272F-0F53-45F3-AEE0-09951C0416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0706" y="27815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greater&lt;int&gt;()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的类型相同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72E7B8-5712-4F1B-99EE-F04BF7C3B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0706" y="36388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54D9C-78A7-4279-9C2A-73324C18837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0706" y="44960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是一个模板类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DAEE50-207C-4DBB-9A1A-54F28D0AF2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70706" y="53533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greater&lt;int&gt;(1, 2)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的返回值是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9C4B0F-A397-4211-8998-C1B573A9EE5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56331" y="284586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B67339-A392-4E14-8ECD-E2746959A87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6331" y="37031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72DCA-9471-45A1-9630-49484540407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6331" y="456036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54F200-F825-4234-8A43-98564170B14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56331" y="54176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4E2648E-4F58-4667-BF38-4D1C9C84E96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B7522-72B1-4F90-86F8-3504789D3298}"/>
              </a:ext>
            </a:extLst>
          </p:cNvPr>
          <p:cNvSpPr txBox="1"/>
          <p:nvPr/>
        </p:nvSpPr>
        <p:spPr>
          <a:xfrm>
            <a:off x="4065366" y="2386032"/>
            <a:ext cx="5078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{2, 3, 4, 1, 5};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greater&lt;int&gt;());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ED7D66-E315-47A0-804A-6D4D79F1DA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42228E-8E22-432F-B4D9-91626CFAC1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4F4F28-9403-4423-85AB-0EAAA80F49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677400" y="635000"/>
            <a:ext cx="3497460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是函数指针，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是函数指针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greater&lt;int&gt;()(1, 2)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返回值是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0180AA-A365-4151-8957-E905B2F84EF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FCB448A2-1679-4703-8780-46E1B105F0C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0B9A72C4-3D27-4D4F-9E24-75502B72AE8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D5252B33-EAEA-43B1-B75D-0392009BD71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EA7A130-497B-4243-8DCC-F234ABF3FBD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6FB3D654-F3F8-4D3A-BDF3-7FFBC6EC451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3D7BA900-8CF1-4856-BB68-D2D1A0BB5E2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99CC8B-9930-40B3-BD82-91DB6C6913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E1DBCB8F-6F31-4D8C-8BBF-DA6C4BFAD48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343533FA-BD5B-465E-847C-918DADD3822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E05F7CE3-8FC6-400A-9EFB-D148E375972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B9F98D3E-2C04-48AF-B4E6-199D3F786270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0D6B120-FB99-48EB-B1F8-3599C49F01B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06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分为三个步骤，每个步骤都有可选的方式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C7FDD-114C-4BFE-BC12-DDB39CACE536}"/>
              </a:ext>
            </a:extLst>
          </p:cNvPr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读入数据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7847C-157C-4B9D-A1B6-3D943C1430A3}"/>
              </a:ext>
            </a:extLst>
          </p:cNvPr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5BEB-023B-4511-BCF4-1D1F78CE163D}"/>
              </a:ext>
            </a:extLst>
          </p:cNvPr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处理数据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94A5E1-F1D3-44EE-BA1C-99FA5884DD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ECC87-A73E-4999-BFF2-2A956A6E9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97743-D47A-4949-85FC-96A38FC4E331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71B7A-22BC-4891-921F-7F42D3467BF7}"/>
              </a:ext>
            </a:extLst>
          </p:cNvPr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B0B78E-0E45-4BA8-97CA-907A921C997C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0258FE-8A49-4CBB-B8F9-775BD0014F54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447A4D-C895-434F-B264-00F6A9C2AF19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A1B32E-B969-40D4-8F04-7F0775B697B7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6B-77F4-4A16-8597-D86CF07B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5EA-6B4E-4DC4-9564-65BCBC39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基于虚函数的模板（</a:t>
            </a:r>
            <a:r>
              <a:rPr lang="en-US" altLang="zh-CN" dirty="0"/>
              <a:t>Template</a:t>
            </a:r>
            <a:r>
              <a:rPr lang="zh-CN" altLang="en-US" dirty="0"/>
              <a:t>）设计模式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5A7E6-7B35-4D05-9F95-667F53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FB66C-761A-41F6-95B1-F636821612B3}"/>
              </a:ext>
            </a:extLst>
          </p:cNvPr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write(string);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7CFAE-7A8E-4D70-BEAA-66507AA33F7F}"/>
              </a:ext>
            </a:extLst>
          </p:cNvPr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课件提到过</a:t>
            </a:r>
          </a:p>
        </p:txBody>
      </p:sp>
    </p:spTree>
    <p:extLst>
      <p:ext uri="{BB962C8B-B14F-4D97-AF65-F5344CB8AC3E}">
        <p14:creationId xmlns:p14="http://schemas.microsoft.com/office/powerpoint/2010/main" val="192092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如果使用函数对象？能不能写成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分别是什么？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如果参数只有函数指针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但假设参数还可能有函数对象怎么办？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29C8C-DC58-4433-BB0B-2810847CE9B0}"/>
              </a:ext>
            </a:extLst>
          </p:cNvPr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384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使用模板函数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32A11-E72C-4CFF-B6FA-BF2254530D9D}"/>
              </a:ext>
            </a:extLst>
          </p:cNvPr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14898-3F70-478D-9E81-4E300C63AD06}"/>
              </a:ext>
            </a:extLst>
          </p:cNvPr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完整代码上传到网络学堂</a:t>
            </a:r>
          </a:p>
        </p:txBody>
      </p:sp>
    </p:spTree>
    <p:extLst>
      <p:ext uri="{BB962C8B-B14F-4D97-AF65-F5344CB8AC3E}">
        <p14:creationId xmlns:p14="http://schemas.microsoft.com/office/powerpoint/2010/main" val="136886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想用数组储存选项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pPr lvl="1"/>
            <a:r>
              <a:rPr lang="zh-CN" altLang="en-US" sz="2800" dirty="0"/>
              <a:t>无法推导！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函数指针和函数对象不是同一种类型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需要一个类型能够统一两者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AF824-6E5D-4AE5-8F57-9BABABDE5523}"/>
              </a:ext>
            </a:extLst>
          </p:cNvPr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</a:p>
        </p:txBody>
      </p:sp>
    </p:spTree>
    <p:extLst>
      <p:ext uri="{BB962C8B-B14F-4D97-AF65-F5344CB8AC3E}">
        <p14:creationId xmlns:p14="http://schemas.microsoft.com/office/powerpoint/2010/main" val="352782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5D93-DBE5-4319-A9B1-9CF7DC9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CCA-1F86-451A-BAE6-15BD43EB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类，来自</a:t>
            </a:r>
            <a:r>
              <a:rPr lang="en-US" altLang="zh-CN" dirty="0"/>
              <a:t>&lt;functional&gt;</a:t>
            </a:r>
            <a:r>
              <a:rPr lang="zh-CN" altLang="en-US" dirty="0"/>
              <a:t>头文件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为函数指针与对象提供了统一的接口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5143-2CC8-43E3-B773-F3833D6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58055-3691-48D6-BD68-A41B3F11DB87}"/>
              </a:ext>
            </a:extLst>
          </p:cNvPr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D20816-8DA7-4B69-9C08-D24B41B13C98}"/>
                </a:ext>
              </a:extLst>
            </p:cNvPr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87996D-4382-4511-BD08-32E5968834BE}"/>
                </a:ext>
              </a:extLst>
            </p:cNvPr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F465FF-F161-498E-A666-53ED4F701395}"/>
                </a:ext>
              </a:extLst>
            </p:cNvPr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参数列表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38C2-F47F-4C41-A128-01C6BE1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283E4-9AB9-4084-8784-5F0607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C8C70-2638-4C39-B03F-F85396A98D0E}"/>
              </a:ext>
            </a:extLst>
          </p:cNvPr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允许函数的赋值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错误，类型不一致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9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CBC-1519-45DB-B788-3EBAA58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B3861-B9F0-434F-8B9E-9FE06C2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ADE26-EE13-49B7-8222-38267BF07508}"/>
              </a:ext>
            </a:extLst>
          </p:cNvPr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0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2AFE-A8C0-4070-A8C4-F7D7695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对比几种实现方式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23DE-B1FB-4287-B558-19E13B52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使用虚函数实现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需要构造基类和子类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en-US" altLang="zh-CN" sz="3200" dirty="0"/>
          </a:p>
          <a:p>
            <a:r>
              <a:rPr lang="zh-CN" altLang="en-US" sz="3200" dirty="0"/>
              <a:t>使用模板实现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（通过模板，自动重载实现）</a:t>
            </a:r>
            <a:endParaRPr lang="en-US" altLang="zh-CN" sz="2800" dirty="0"/>
          </a:p>
          <a:p>
            <a:pPr lvl="1"/>
            <a:r>
              <a:rPr lang="zh-CN" altLang="en-US" sz="2800" dirty="0"/>
              <a:t>编译期确定调用函数的地址</a:t>
            </a:r>
            <a:br>
              <a:rPr lang="en-US" altLang="zh-CN" sz="2800" dirty="0"/>
            </a:br>
            <a:r>
              <a:rPr lang="zh-CN" altLang="en-US" sz="2800" dirty="0"/>
              <a:t>（当</a:t>
            </a:r>
            <a:r>
              <a:rPr lang="en-US" altLang="zh-CN" sz="2800" dirty="0"/>
              <a:t>T</a:t>
            </a:r>
            <a:r>
              <a:rPr lang="zh-CN" altLang="en-US" sz="2800" dirty="0"/>
              <a:t>不为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时）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的多态）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B8691-C78A-4A3A-BC2C-7A4DD9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39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F01-BCFA-4A8C-834D-432C7756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3E0F8-7A2A-4927-A7FF-8B55F536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函数对象化</a:t>
            </a:r>
            <a:endParaRPr lang="en-US" altLang="zh-CN" dirty="0"/>
          </a:p>
          <a:p>
            <a:pPr lvl="1"/>
            <a:r>
              <a:rPr lang="zh-CN" altLang="en-US" dirty="0"/>
              <a:t>万物皆对象，符合</a:t>
            </a:r>
            <a:r>
              <a:rPr lang="en-US" altLang="zh-CN" dirty="0"/>
              <a:t>OOP</a:t>
            </a:r>
            <a:r>
              <a:rPr lang="zh-CN" altLang="en-US" dirty="0"/>
              <a:t>的设计理念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储存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解决</a:t>
            </a:r>
            <a:r>
              <a:rPr lang="en-US" altLang="zh-CN" dirty="0"/>
              <a:t>Duck Typing</a:t>
            </a:r>
            <a:r>
              <a:rPr lang="zh-CN" altLang="en-US" dirty="0"/>
              <a:t>的繁琐问题</a:t>
            </a:r>
            <a:endParaRPr lang="en-US" altLang="zh-CN" dirty="0"/>
          </a:p>
          <a:p>
            <a:pPr lvl="1"/>
            <a:r>
              <a:rPr lang="zh-CN" altLang="en-US" dirty="0"/>
              <a:t>不再需要模板来调用不同的函数</a:t>
            </a:r>
            <a:endParaRPr lang="en-US" altLang="zh-CN" dirty="0"/>
          </a:p>
          <a:p>
            <a:pPr lvl="1"/>
            <a:r>
              <a:rPr lang="zh-CN" altLang="en-US" dirty="0"/>
              <a:t>简化理解，所有的函数都可以看做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99EC0-2E77-4BFA-816F-1C21BE9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2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</a:t>
            </a:r>
            <a:r>
              <a:rPr lang="en-US" altLang="zh-CN" sz="2000" dirty="0"/>
              <a:t>(#include &lt;algorithm&gt;)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熟练使用函数对象有助于实现复杂的功能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35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93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39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227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类似，无类型检查）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类似，动态类型检查）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不能直接使用智能指针维护对象数组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6DDF1-962D-4B5A-8E9D-C270AB8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C40E75-5AD5-4F0D-B9FB-0AEB00BD49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8800" y="4730278"/>
            <a:ext cx="310324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2121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C5BD52-D414-4A0D-9640-91B641A7A8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816600" y="4701616"/>
            <a:ext cx="269875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2111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C74FB6-1A6E-483D-8157-2691506641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5445224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2122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50EE0-5A93-47BC-98C5-67F10B2AE0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16600" y="5492690"/>
            <a:ext cx="307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1111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4CDFCC8-B481-4DA6-B00C-430B0194EAA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79457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F0E789-9063-4310-BB02-1B2CE2EF87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02225" y="476590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EE1DF16-43C6-4517-88F4-27E0CE4841D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50951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FDA697-2821-4AFC-A1AE-07981B88477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102225" y="55569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700F824-3E87-4145-9B64-39C76F3A4B7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BE7408-8B67-4CA1-97C2-DB8746043D71}"/>
              </a:ext>
            </a:extLst>
          </p:cNvPr>
          <p:cNvSpPr txBox="1"/>
          <p:nvPr/>
        </p:nvSpPr>
        <p:spPr>
          <a:xfrm>
            <a:off x="395536" y="1434756"/>
            <a:ext cx="7834064" cy="300235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f1(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f2(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&amp;p1){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5C0716-1D98-410B-999A-1AE7BCA91405}"/>
              </a:ext>
            </a:extLst>
          </p:cNvPr>
          <p:cNvSpPr txBox="1"/>
          <p:nvPr/>
        </p:nvSpPr>
        <p:spPr>
          <a:xfrm>
            <a:off x="630376" y="8175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以下程序的输出为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3588DD-B1A3-48CE-A19F-FD3B27264410}"/>
              </a:ext>
            </a:extLst>
          </p:cNvPr>
          <p:cNvSpPr txBox="1"/>
          <p:nvPr/>
        </p:nvSpPr>
        <p:spPr>
          <a:xfrm>
            <a:off x="4716016" y="1412776"/>
            <a:ext cx="430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p1(new int);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f1(p1);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f2(p1);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A11950-7D67-46C0-A24B-FE827FD57B36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F3210CE-C3C1-4EB8-8F18-A1A59EE27AD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78923222-6D21-4454-A880-BD7414DA58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9279A68-5BB5-4466-8C46-009F57FB31B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EDD4495-E957-43F4-BD46-EE424795867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1CBB87C-6ACB-43A0-A89B-2F60AB277372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411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7E94A5-F2E1-47C7-95EF-1BC8192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F3A6-74B7-4891-B7A7-54D534A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看一个例子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，则对每个元素调用</a:t>
            </a:r>
            <a:r>
              <a:rPr lang="en-US" altLang="zh-CN" dirty="0" err="1"/>
              <a:t>inc</a:t>
            </a:r>
            <a:r>
              <a:rPr lang="zh-CN" altLang="en-US" dirty="0"/>
              <a:t>；否则调用</a:t>
            </a:r>
            <a:r>
              <a:rPr lang="en-US" altLang="zh-CN" dirty="0" err="1"/>
              <a:t>dec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仅仅只有调用的函数不同，如何减少重复的逻辑？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3F2D9-B10B-4913-9320-283E686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6F8C3-3DBB-4C46-A7ED-EE1102ED50DE}"/>
              </a:ext>
            </a:extLst>
          </p:cNvPr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3003DB-805D-4C67-8259-52A30203FED0}"/>
              </a:ext>
            </a:extLst>
          </p:cNvPr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285EE-F202-4D9B-91EF-109CA4B81142}"/>
              </a:ext>
            </a:extLst>
          </p:cNvPr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独享</a:t>
            </a:r>
            <a:r>
              <a:rPr lang="zh-CN" altLang="en-US" dirty="0"/>
              <a:t>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引用计数会影响性能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2289-04AD-4F85-BD08-4A4BB73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E044-43D4-4EA3-8F3C-949DC5C1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可以使用变量表示函数吗？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当然可以。在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是指向函数的指针。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函数指针的声明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952D-843D-496C-B38B-90F389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702DE-09B0-4D7B-888E-DE8965017925}"/>
              </a:ext>
            </a:extLst>
          </p:cNvPr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BBB3F-C0F0-4CCF-87E0-2C0D14C6B781}"/>
              </a:ext>
            </a:extLst>
          </p:cNvPr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3B3A-E23E-4FCE-8A3D-2AE0E379E537}"/>
              </a:ext>
            </a:extLst>
          </p:cNvPr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参数列表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E6D29-554D-44A0-82DB-9DBF13213429}"/>
              </a:ext>
            </a:extLst>
          </p:cNvPr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指针符号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8C7C1-7905-42D8-81CA-3E015422F9FD}"/>
              </a:ext>
            </a:extLst>
          </p:cNvPr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声明的变量名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B4CA6D-1853-42EB-AD5E-5A88AB010EDB}"/>
              </a:ext>
            </a:extLst>
          </p:cNvPr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6DADFB-7B13-4CC6-A56D-8237082B8E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6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D2F1-DB74-4299-9792-B4DC88F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1AE1-194C-4B27-B0BF-497CCF0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智能指针来自于</a:t>
            </a:r>
            <a:r>
              <a:rPr lang="en-US" altLang="zh-CN" dirty="0"/>
              <a:t>&lt;memory&gt;</a:t>
            </a:r>
            <a:r>
              <a:rPr lang="zh-CN" altLang="en-US" dirty="0"/>
              <a:t>库，负责对动态内存管理的封装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主要包含四个部分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内存创建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Pointers  </a:t>
            </a:r>
            <a:r>
              <a:rPr lang="zh-CN" altLang="en-US" dirty="0">
                <a:solidFill>
                  <a:srgbClr val="C00000"/>
                </a:solidFill>
              </a:rPr>
              <a:t>智能指针，本节内容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还包含一些辅助智能指针使用的函数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对未初始化内存的操作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其他内存管理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80D3C-0383-4C7F-AF07-8AD0733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493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7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7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1734731" y="4696818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func1(int x, int &amp;b)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04873" y="334206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425019" y="2011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01868" y="2011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25019" y="2534316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425019" y="3865280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2141255" y="3835215"/>
            <a:ext cx="1692425" cy="896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028435" y="2534316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365920" y="3372126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3761868" y="4731710"/>
            <a:ext cx="2675633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1710073" y="4749287"/>
            <a:ext cx="827659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5945405" y="25854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676103" y="40310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2119885" y="3955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381806" y="26379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FC133E-ECDF-6989-D56C-C05706406C67}"/>
              </a:ext>
            </a:extLst>
          </p:cNvPr>
          <p:cNvSpPr txBox="1"/>
          <p:nvPr/>
        </p:nvSpPr>
        <p:spPr>
          <a:xfrm>
            <a:off x="538598" y="5517232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</p:spTree>
    <p:extLst>
      <p:ext uri="{BB962C8B-B14F-4D97-AF65-F5344CB8AC3E}">
        <p14:creationId xmlns:p14="http://schemas.microsoft.com/office/powerpoint/2010/main" val="3055736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严格和宽松如何判定？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7DE09FF-E5B9-1893-C4E3-4EE072D0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4177"/>
              </p:ext>
            </p:extLst>
          </p:nvPr>
        </p:nvGraphicFramePr>
        <p:xfrm>
          <a:off x="2411760" y="2583526"/>
          <a:ext cx="395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545704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E9F669D-513C-6573-6128-F142ABFB8824}"/>
              </a:ext>
            </a:extLst>
          </p:cNvPr>
          <p:cNvSpPr txBox="1"/>
          <p:nvPr/>
        </p:nvSpPr>
        <p:spPr>
          <a:xfrm>
            <a:off x="1724169" y="4503846"/>
            <a:ext cx="56956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若实际参数为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，可绑定两种情况</a:t>
            </a:r>
            <a:endParaRPr lang="en-US" altLang="zh-CN" sz="2800" b="1" dirty="0"/>
          </a:p>
          <a:p>
            <a:r>
              <a:rPr lang="en-US" altLang="zh-CN" sz="2800" b="1" dirty="0"/>
              <a:t>function</a:t>
            </a:r>
            <a:r>
              <a:rPr lang="zh-CN" altLang="en-US" sz="2800" b="1" dirty="0"/>
              <a:t>参数为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，只可绑定左值</a:t>
            </a:r>
            <a:endParaRPr lang="en-US" altLang="zh-CN" sz="2800" b="1" dirty="0"/>
          </a:p>
          <a:p>
            <a:r>
              <a:rPr lang="zh-CN" altLang="en-US" sz="2800" b="1" dirty="0"/>
              <a:t>则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更严格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8EEDD-CC03-3122-0B4C-732863278FE6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DFD32-C566-1CFE-8F2D-5838474AB8B5}"/>
              </a:ext>
            </a:extLst>
          </p:cNvPr>
          <p:cNvSpPr txBox="1"/>
          <p:nvPr/>
        </p:nvSpPr>
        <p:spPr>
          <a:xfrm>
            <a:off x="3907174" y="22087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6CCCB6-89A4-AB0D-0C05-70BBD17AC874}"/>
              </a:ext>
            </a:extLst>
          </p:cNvPr>
          <p:cNvSpPr txBox="1"/>
          <p:nvPr/>
        </p:nvSpPr>
        <p:spPr>
          <a:xfrm>
            <a:off x="5000866" y="2208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</p:spTree>
    <p:extLst>
      <p:ext uri="{BB962C8B-B14F-4D97-AF65-F5344CB8AC3E}">
        <p14:creationId xmlns:p14="http://schemas.microsoft.com/office/powerpoint/2010/main" val="3954073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更宽松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  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03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C. int(int&amp;,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 indent="-457200"/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D. int(const 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所有参数都一致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6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E. int(const 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const int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宽松，因此错误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F. int&amp;(int,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严格，因此错误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3403-3ACD-A506-AF24-C4DB5BD7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16516-8E15-38A7-24D5-233762E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14" y="2625221"/>
            <a:ext cx="8515350" cy="3668909"/>
          </a:xfrm>
        </p:spPr>
        <p:txBody>
          <a:bodyPr/>
          <a:lstStyle/>
          <a:p>
            <a:r>
              <a:rPr lang="zh-CN" altLang="en-US" dirty="0"/>
              <a:t>这个准则的原因是什么？</a:t>
            </a:r>
            <a:endParaRPr lang="en-US" altLang="zh-CN" dirty="0"/>
          </a:p>
          <a:p>
            <a:pPr lvl="1"/>
            <a:r>
              <a:rPr lang="zh-CN" altLang="en-US" dirty="0"/>
              <a:t>所有能被</a:t>
            </a:r>
            <a:r>
              <a:rPr lang="en-US" altLang="zh-CN" dirty="0"/>
              <a:t>function</a:t>
            </a:r>
            <a:r>
              <a:rPr lang="zh-CN" altLang="en-US" dirty="0"/>
              <a:t>接受的参数，都应被实际函数接受</a:t>
            </a:r>
            <a:endParaRPr lang="en-US" altLang="zh-CN" dirty="0"/>
          </a:p>
          <a:p>
            <a:pPr lvl="1"/>
            <a:r>
              <a:rPr lang="zh-CN" altLang="en-US" dirty="0"/>
              <a:t>所有可能的实际函数的返回值，都可能被</a:t>
            </a:r>
            <a:r>
              <a:rPr lang="en-US" altLang="zh-CN" dirty="0"/>
              <a:t>function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不满足这个条件的后果？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C423C-585E-E01F-9F2C-F4603A94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109C4-53E9-E3D2-FA60-080146DE6EDD}"/>
              </a:ext>
            </a:extLst>
          </p:cNvPr>
          <p:cNvSpPr txBox="1"/>
          <p:nvPr/>
        </p:nvSpPr>
        <p:spPr>
          <a:xfrm>
            <a:off x="628650" y="1444218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FDC7FD-B2EF-CE5C-44E8-D02C4F096F45}"/>
              </a:ext>
            </a:extLst>
          </p:cNvPr>
          <p:cNvSpPr txBox="1"/>
          <p:nvPr/>
        </p:nvSpPr>
        <p:spPr>
          <a:xfrm>
            <a:off x="1446785" y="4752062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function&lt;int(int, int)&gt; pf1 = func1;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pf1(x, b); //b</a:t>
            </a:r>
            <a:r>
              <a:rPr lang="zh-CN" altLang="en-US" sz="2000" b="1" dirty="0">
                <a:latin typeface="Consolas" panose="020B0609020204030204" pitchFamily="49" charset="0"/>
              </a:rPr>
              <a:t>可能会被</a:t>
            </a:r>
            <a:r>
              <a:rPr lang="en-US" altLang="zh-CN" sz="2000" b="1" dirty="0">
                <a:latin typeface="Consolas" panose="020B0609020204030204" pitchFamily="49" charset="0"/>
              </a:rPr>
              <a:t>func1</a:t>
            </a:r>
            <a:r>
              <a:rPr lang="zh-CN" altLang="en-US" sz="2000" b="1" dirty="0">
                <a:latin typeface="Consolas" panose="020B0609020204030204" pitchFamily="49" charset="0"/>
              </a:rPr>
              <a:t>修改</a:t>
            </a:r>
            <a:r>
              <a:rPr lang="en-US" altLang="zh-CN" sz="2000" b="1" dirty="0">
                <a:latin typeface="Consolas" panose="020B0609020204030204" pitchFamily="49" charset="0"/>
              </a:rPr>
              <a:t>?</a:t>
            </a:r>
            <a:r>
              <a:rPr lang="zh-CN" altLang="en-US" sz="2000" b="1" dirty="0">
                <a:latin typeface="Consolas" panose="020B0609020204030204" pitchFamily="49" charset="0"/>
              </a:rPr>
              <a:t>和</a:t>
            </a:r>
            <a:r>
              <a:rPr lang="en-US" altLang="zh-CN" sz="2000" b="1" dirty="0">
                <a:latin typeface="Consolas" panose="020B0609020204030204" pitchFamily="49" charset="0"/>
              </a:rPr>
              <a:t>pf1</a:t>
            </a:r>
            <a:r>
              <a:rPr lang="zh-CN" altLang="en-US" sz="2000" b="1" dirty="0">
                <a:latin typeface="Consolas" panose="020B0609020204030204" pitchFamily="49" charset="0"/>
              </a:rPr>
              <a:t>声明不符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932A-2B9A-4741-BC63-90DB3C3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8BFED-8AD1-4BA0-AC2C-BC4F89E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函数的类型比较难写，使用</a:t>
            </a:r>
            <a:r>
              <a:rPr lang="en-US" altLang="zh-CN" dirty="0"/>
              <a:t>auto</a:t>
            </a:r>
            <a:r>
              <a:rPr lang="zh-CN" altLang="en-US" dirty="0"/>
              <a:t>可以自动推断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自动推断出</a:t>
            </a:r>
            <a:r>
              <a:rPr lang="en-US" altLang="zh-CN" dirty="0" err="1"/>
              <a:t>func</a:t>
            </a:r>
            <a:r>
              <a:rPr lang="zh-CN" altLang="en-US" dirty="0"/>
              <a:t>的类型为</a:t>
            </a:r>
            <a:r>
              <a:rPr lang="en-US" altLang="zh-CN" dirty="0"/>
              <a:t>void (*)(int&amp;);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和数组类似：</a:t>
            </a:r>
            <a:endParaRPr lang="en-US" altLang="zh-CN" dirty="0"/>
          </a:p>
          <a:p>
            <a:pPr lvl="1"/>
            <a:r>
              <a:rPr lang="zh-CN" altLang="en-US" dirty="0"/>
              <a:t>数组名 </a:t>
            </a:r>
            <a:r>
              <a:rPr lang="en-US" altLang="zh-CN" dirty="0"/>
              <a:t>= </a:t>
            </a:r>
            <a:r>
              <a:rPr lang="zh-CN" altLang="en-US" dirty="0"/>
              <a:t>指向数组第一个元素的指针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zh-CN" altLang="en-US" dirty="0"/>
              <a:t>指向函数的指针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68CA-04EB-417A-B314-B580E52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9EAE5-4CA7-431C-9CBC-83336286EC33}"/>
              </a:ext>
            </a:extLst>
          </p:cNvPr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时必须要初始化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</p:spTree>
    <p:extLst>
      <p:ext uri="{BB962C8B-B14F-4D97-AF65-F5344CB8AC3E}">
        <p14:creationId xmlns:p14="http://schemas.microsoft.com/office/powerpoint/2010/main" val="337606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4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04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20F3-7ACC-B2B1-88B0-B4B9BE8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63C1F-9E43-E2A1-BA26-E5175919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关于右值的判定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185F-24E0-6640-16DF-3D65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A0655FB5-D3FF-0C22-2C0F-6E7EF252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14847"/>
              </p:ext>
            </p:extLst>
          </p:nvPr>
        </p:nvGraphicFramePr>
        <p:xfrm>
          <a:off x="1259632" y="2687320"/>
          <a:ext cx="58948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2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03308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390931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297025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925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394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4F70EE-DBE9-1360-ED9D-28EA4A8CC5DD}"/>
              </a:ext>
            </a:extLst>
          </p:cNvPr>
          <p:cNvSpPr txBox="1"/>
          <p:nvPr/>
        </p:nvSpPr>
        <p:spPr>
          <a:xfrm>
            <a:off x="2755046" y="2312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033B1-D719-6480-B49B-5C8EC7E49307}"/>
              </a:ext>
            </a:extLst>
          </p:cNvPr>
          <p:cNvSpPr txBox="1"/>
          <p:nvPr/>
        </p:nvSpPr>
        <p:spPr>
          <a:xfrm>
            <a:off x="3517568" y="23125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F80F0-FE61-6033-C288-7D20B366F6D1}"/>
              </a:ext>
            </a:extLst>
          </p:cNvPr>
          <p:cNvSpPr txBox="1"/>
          <p:nvPr/>
        </p:nvSpPr>
        <p:spPr>
          <a:xfrm>
            <a:off x="5757480" y="2301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常量右值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121F3-BEC1-D716-846A-40B590C2B6D6}"/>
              </a:ext>
            </a:extLst>
          </p:cNvPr>
          <p:cNvSpPr txBox="1"/>
          <p:nvPr/>
        </p:nvSpPr>
        <p:spPr>
          <a:xfrm>
            <a:off x="4883853" y="2301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右值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A4834-2411-7084-E4F7-56E05FBB2D31}"/>
              </a:ext>
            </a:extLst>
          </p:cNvPr>
          <p:cNvSpPr txBox="1"/>
          <p:nvPr/>
        </p:nvSpPr>
        <p:spPr>
          <a:xfrm>
            <a:off x="467544" y="4960046"/>
            <a:ext cx="3462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一般不使用</a:t>
            </a:r>
            <a:r>
              <a:rPr lang="en-US" altLang="zh-CN" sz="1600" b="1" dirty="0"/>
              <a:t>const int&amp;&amp;</a:t>
            </a:r>
            <a:r>
              <a:rPr lang="zh-CN" altLang="en-US" sz="1600" b="1" dirty="0"/>
              <a:t>，无实际意义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E29BDA-DD97-E0B4-1A15-AA5C7D5B2CBB}"/>
              </a:ext>
            </a:extLst>
          </p:cNvPr>
          <p:cNvSpPr txBox="1"/>
          <p:nvPr/>
        </p:nvSpPr>
        <p:spPr>
          <a:xfrm>
            <a:off x="971600" y="554514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大家可以参照此表，用准则验证上一页答案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3B685-BB6C-B321-5618-50F8BF5BB0C9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707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1531653" y="4967590"/>
            <a:ext cx="54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请自己尝试：</a:t>
            </a:r>
            <a:r>
              <a:rPr lang="en-US" altLang="zh-CN" sz="2800" b="1" dirty="0"/>
              <a:t>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38566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function&lt;</a:t>
            </a:r>
            <a:r>
              <a:rPr lang="en-US" altLang="zh-CN" sz="2800" b="1" dirty="0">
                <a:solidFill>
                  <a:srgbClr val="008000"/>
                </a:solidFill>
              </a:rPr>
              <a:t>int&amp;(int)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637076" y="4805944"/>
            <a:ext cx="80393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例外：当实际参数为</a:t>
            </a:r>
            <a:r>
              <a:rPr lang="en-US" altLang="zh-CN" sz="2800" b="1" dirty="0"/>
              <a:t>T&amp;&amp;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参数可以为</a:t>
            </a:r>
            <a:r>
              <a:rPr lang="en-US" altLang="zh-CN" sz="2800" b="1" dirty="0"/>
              <a:t>T</a:t>
            </a:r>
          </a:p>
          <a:p>
            <a:endParaRPr lang="en-US" altLang="zh-CN" sz="2800" b="1" dirty="0"/>
          </a:p>
          <a:p>
            <a:r>
              <a:rPr lang="en-US" altLang="zh-CN" sz="2000" dirty="0"/>
              <a:t>pf2</a:t>
            </a:r>
            <a:r>
              <a:rPr lang="zh-CN" altLang="en-US" sz="2000" dirty="0"/>
              <a:t>的在内部拷贝了一份参数，然后将该参数的右值传给</a:t>
            </a:r>
            <a:r>
              <a:rPr lang="en-US" altLang="zh-CN" sz="2000" dirty="0"/>
              <a:t>Func2()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51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105-1E3B-40DE-BD09-4FF10DC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5BC33-6C76-4887-977D-631D767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声明函数指针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和上两行效果相同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604D-08C4-4A65-9BC1-1022BFA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comp是函数指针，greater&lt;int&gt;()是greater&lt;int&gt;类型的对象&#10;&#10;B comp是函数指针&#10;&#10;D greater&lt;int&gt;()(1, 2)返回值是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16831</TotalTime>
  <Words>7154</Words>
  <Application>Microsoft Office PowerPoint</Application>
  <PresentationFormat>全屏显示(4:3)</PresentationFormat>
  <Paragraphs>1422</Paragraphs>
  <Slides>74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Microsoft YaHei</vt:lpstr>
      <vt:lpstr>Microsoft YaHei</vt:lpstr>
      <vt:lpstr>Microsoft YaHei</vt:lpstr>
      <vt:lpstr>Arial</vt:lpstr>
      <vt:lpstr>Calibri</vt:lpstr>
      <vt:lpstr>Calibri Light</vt:lpstr>
      <vt:lpstr>Consolas</vt:lpstr>
      <vt:lpstr>Wingdings</vt:lpstr>
      <vt:lpstr>Office Theme</vt:lpstr>
      <vt:lpstr>STL：函数对象和智能指针 （OOP）</vt:lpstr>
      <vt:lpstr>上期要点回顾</vt:lpstr>
      <vt:lpstr>本讲内容提要</vt:lpstr>
      <vt:lpstr>函数对象</vt:lpstr>
      <vt:lpstr>回忆：什么是函数</vt:lpstr>
      <vt:lpstr>回忆：什么是函数</vt:lpstr>
      <vt:lpstr>回忆：什么是函数</vt:lpstr>
      <vt:lpstr>回忆：什么是函数</vt:lpstr>
      <vt:lpstr>函数作为变量</vt:lpstr>
      <vt:lpstr>函数作为变量</vt:lpstr>
      <vt:lpstr>函数作为变量</vt:lpstr>
      <vt:lpstr>函数作为变量</vt:lpstr>
      <vt:lpstr>函数对象</vt:lpstr>
      <vt:lpstr>如何实现函数对象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自定义类型的排序</vt:lpstr>
      <vt:lpstr>PowerPoint 演示文稿</vt:lpstr>
      <vt:lpstr>例子：一个简单计算器</vt:lpstr>
      <vt:lpstr>例子：一个简单计算器</vt:lpstr>
      <vt:lpstr>例子：一个简单计算器</vt:lpstr>
      <vt:lpstr>例子：一个简单计算器</vt:lpstr>
      <vt:lpstr>使用模板函数</vt:lpstr>
      <vt:lpstr>例子：一个简单计算器</vt:lpstr>
      <vt:lpstr>std::function类</vt:lpstr>
      <vt:lpstr>std::function类</vt:lpstr>
      <vt:lpstr>使用function</vt:lpstr>
      <vt:lpstr>对比几种实现方式</vt:lpstr>
      <vt:lpstr>std::function的意义</vt:lpstr>
      <vt:lpstr>STL与函数对象</vt:lpstr>
      <vt:lpstr>智能指针与 引用计数</vt:lpstr>
      <vt:lpstr>指针的销毁</vt:lpstr>
      <vt:lpstr>智能指针</vt:lpstr>
      <vt:lpstr>引用计数</vt:lpstr>
      <vt:lpstr>运行过程</vt:lpstr>
      <vt:lpstr>运行过程</vt:lpstr>
      <vt:lpstr>运行过程</vt:lpstr>
      <vt:lpstr>运行过程</vt:lpstr>
      <vt:lpstr>实现自己的引用计数</vt:lpstr>
      <vt:lpstr>实现自己的引用计数</vt:lpstr>
      <vt:lpstr>实现自己的引用计数</vt:lpstr>
      <vt:lpstr>shared_ptr的其他用法</vt:lpstr>
      <vt:lpstr>PowerPoint 演示文稿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拓展阅读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黄 斐</cp:lastModifiedBy>
  <cp:revision>2934</cp:revision>
  <dcterms:created xsi:type="dcterms:W3CDTF">2002-09-18T00:55:13Z</dcterms:created>
  <dcterms:modified xsi:type="dcterms:W3CDTF">2022-05-22T09:12:36Z</dcterms:modified>
</cp:coreProperties>
</file>