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0"/>
  </p:notesMasterIdLst>
  <p:sldIdLst>
    <p:sldId id="392" r:id="rId2"/>
    <p:sldId id="394" r:id="rId3"/>
    <p:sldId id="393" r:id="rId4"/>
    <p:sldId id="396" r:id="rId5"/>
    <p:sldId id="398" r:id="rId6"/>
    <p:sldId id="420" r:id="rId7"/>
    <p:sldId id="421" r:id="rId8"/>
    <p:sldId id="423" r:id="rId9"/>
    <p:sldId id="424" r:id="rId10"/>
    <p:sldId id="531" r:id="rId11"/>
    <p:sldId id="532" r:id="rId12"/>
    <p:sldId id="533" r:id="rId13"/>
    <p:sldId id="798" r:id="rId14"/>
    <p:sldId id="802" r:id="rId15"/>
    <p:sldId id="800" r:id="rId16"/>
    <p:sldId id="804" r:id="rId17"/>
    <p:sldId id="805" r:id="rId18"/>
    <p:sldId id="865" r:id="rId19"/>
    <p:sldId id="808" r:id="rId20"/>
    <p:sldId id="867" r:id="rId21"/>
    <p:sldId id="869" r:id="rId22"/>
    <p:sldId id="868" r:id="rId23"/>
    <p:sldId id="873" r:id="rId24"/>
    <p:sldId id="878" r:id="rId25"/>
    <p:sldId id="879" r:id="rId26"/>
    <p:sldId id="807" r:id="rId27"/>
    <p:sldId id="905" r:id="rId28"/>
    <p:sldId id="891" r:id="rId29"/>
    <p:sldId id="893" r:id="rId30"/>
    <p:sldId id="896" r:id="rId31"/>
    <p:sldId id="897" r:id="rId32"/>
    <p:sldId id="907" r:id="rId33"/>
    <p:sldId id="906" r:id="rId34"/>
    <p:sldId id="899" r:id="rId35"/>
    <p:sldId id="880" r:id="rId36"/>
    <p:sldId id="882" r:id="rId37"/>
    <p:sldId id="883" r:id="rId38"/>
    <p:sldId id="886" r:id="rId39"/>
    <p:sldId id="888" r:id="rId40"/>
    <p:sldId id="890" r:id="rId41"/>
    <p:sldId id="902" r:id="rId42"/>
    <p:sldId id="904" r:id="rId43"/>
    <p:sldId id="909" r:id="rId44"/>
    <p:sldId id="910" r:id="rId45"/>
    <p:sldId id="560" r:id="rId46"/>
    <p:sldId id="561" r:id="rId47"/>
    <p:sldId id="564" r:id="rId48"/>
    <p:sldId id="565" r:id="rId49"/>
    <p:sldId id="566" r:id="rId50"/>
    <p:sldId id="571" r:id="rId51"/>
    <p:sldId id="582" r:id="rId52"/>
    <p:sldId id="583" r:id="rId53"/>
    <p:sldId id="584" r:id="rId54"/>
    <p:sldId id="587" r:id="rId55"/>
    <p:sldId id="585" r:id="rId56"/>
    <p:sldId id="586" r:id="rId57"/>
    <p:sldId id="588" r:id="rId58"/>
    <p:sldId id="567" r:id="rId59"/>
    <p:sldId id="568" r:id="rId60"/>
    <p:sldId id="569" r:id="rId61"/>
    <p:sldId id="572" r:id="rId62"/>
    <p:sldId id="573" r:id="rId63"/>
    <p:sldId id="574" r:id="rId64"/>
    <p:sldId id="579" r:id="rId65"/>
    <p:sldId id="590" r:id="rId66"/>
    <p:sldId id="612" r:id="rId67"/>
    <p:sldId id="591" r:id="rId68"/>
    <p:sldId id="614" r:id="rId69"/>
    <p:sldId id="592" r:id="rId70"/>
    <p:sldId id="594" r:id="rId71"/>
    <p:sldId id="595" r:id="rId72"/>
    <p:sldId id="599" r:id="rId73"/>
    <p:sldId id="596" r:id="rId74"/>
    <p:sldId id="597" r:id="rId75"/>
    <p:sldId id="598" r:id="rId76"/>
    <p:sldId id="601" r:id="rId77"/>
    <p:sldId id="613" r:id="rId78"/>
    <p:sldId id="602" r:id="rId79"/>
    <p:sldId id="603" r:id="rId80"/>
    <p:sldId id="604" r:id="rId81"/>
    <p:sldId id="605" r:id="rId82"/>
    <p:sldId id="606" r:id="rId83"/>
    <p:sldId id="607" r:id="rId84"/>
    <p:sldId id="608" r:id="rId85"/>
    <p:sldId id="609" r:id="rId86"/>
    <p:sldId id="610" r:id="rId87"/>
    <p:sldId id="611" r:id="rId88"/>
    <p:sldId id="475" r:id="rId8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8BC145"/>
    <a:srgbClr val="003366"/>
    <a:srgbClr val="002060"/>
    <a:srgbClr val="FFCC00"/>
    <a:srgbClr val="CC9900"/>
    <a:srgbClr val="7893AE"/>
    <a:srgbClr val="FFFF00"/>
    <a:srgbClr val="FFFF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89634" autoAdjust="0"/>
  </p:normalViewPr>
  <p:slideViewPr>
    <p:cSldViewPr>
      <p:cViewPr varScale="1">
        <p:scale>
          <a:sx n="127" d="100"/>
          <a:sy n="127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zh-CN" altLang="en-US" dirty="0">
                <a:solidFill>
                  <a:srgbClr val="FF0000"/>
                </a:solidFill>
              </a:rPr>
              <a:t>的问题是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我们希望调用</a:t>
            </a:r>
            <a:r>
              <a:rPr lang="en-US" altLang="zh-CN" dirty="0"/>
              <a:t>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</a:t>
            </a:r>
          </a:p>
          <a:p>
            <a:r>
              <a:rPr kumimoji="1" lang="zh-CN" altLang="en-US" dirty="0"/>
              <a:t>但实际上会调用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6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6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0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26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05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716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4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8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8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4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213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94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09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265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05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768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46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258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075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06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4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1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29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88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858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30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182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915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061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906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684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0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157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851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828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591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332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32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68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06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42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88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98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ai.cs.tsinghua.edu.cn/hml/" TargetMode="External"/><Relationship Id="rId2" Type="http://schemas.openxmlformats.org/officeDocument/2006/relationships/hyperlink" Target="mailto:aihuang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.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aoxuefeng.com/wiki/896043488029600" TargetMode="External"/><Relationship Id="rId4" Type="http://schemas.openxmlformats.org/officeDocument/2006/relationships/hyperlink" Target="https://git-scm.com/book/zh/v2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STKaiti" charset="-122"/>
                <a:ea typeface="STKaiti" charset="-122"/>
                <a:cs typeface="STKaiti" charset="-122"/>
              </a:rPr>
              <a:t>黄民烈</a:t>
            </a:r>
            <a:r>
              <a:rPr lang="zh-CN" altLang="en-US" sz="2800" b="1" dirty="0">
                <a:solidFill>
                  <a:prstClr val="black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STKaiti" charset="-122"/>
                <a:ea typeface="STKaiti" charset="-122"/>
                <a:cs typeface="STKaiti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aihuang@tsinghua.edu.cn</a:t>
            </a:r>
            <a:endParaRPr lang="en-US" altLang="zh-CN" sz="2800" b="1" dirty="0">
              <a:solidFill>
                <a:prstClr val="black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STKaiti" charset="-122"/>
                <a:ea typeface="STKaiti" charset="-122"/>
                <a:cs typeface="STKaiti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http://coai.cs.tsinghua.edu.cn/hml/</a:t>
            </a:r>
            <a:r>
              <a:rPr lang="zh-CN" altLang="en-US" sz="2800" b="1" dirty="0">
                <a:solidFill>
                  <a:prstClr val="black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0" fontAlgn="auto"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STKaiti" charset="-122"/>
                <a:ea typeface="STKaiti" charset="-122"/>
                <a:cs typeface="STKaiti" charset="-122"/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其他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空指针：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代替冗长的类型声明，需根据上下文进行推导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decltype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pPr lvl="2"/>
            <a:r>
              <a:rPr lang="en-US" altLang="zh-CN" dirty="0" err="1"/>
              <a:t>auto+decltype</a:t>
            </a:r>
            <a:r>
              <a:rPr lang="zh-CN" altLang="en-US" dirty="0"/>
              <a:t>追踪返回类型</a:t>
            </a:r>
            <a:endParaRPr lang="en-US" altLang="zh-CN" dirty="0"/>
          </a:p>
          <a:p>
            <a:pPr lvl="1"/>
            <a:r>
              <a:rPr kumimoji="1" lang="zh-CN" altLang="en-US" dirty="0"/>
              <a:t>内联函数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提高程序运行效率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39DF4-EC7B-44C7-9EBE-882DD0FA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D2D9-955C-49F6-AE5D-A07165B9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类（</a:t>
            </a:r>
            <a:r>
              <a:rPr kumimoji="1" lang="en-US" altLang="zh-CN" sz="2800" dirty="0"/>
              <a:t>class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=</a:t>
            </a:r>
            <a:r>
              <a:rPr kumimoji="1" lang="en-US" altLang="zh-TW" sz="2800" dirty="0"/>
              <a:t> </a:t>
            </a:r>
            <a:r>
              <a:rPr kumimoji="1" lang="zh-CN" altLang="en-US" sz="2800" dirty="0"/>
              <a:t>“</a:t>
            </a:r>
            <a:r>
              <a:rPr kumimoji="1" lang="zh-TW" altLang="en-US" sz="2800" dirty="0"/>
              <a:t>属性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数据” </a:t>
            </a:r>
            <a:r>
              <a:rPr kumimoji="1" lang="en-US" altLang="zh-CN" sz="2800" dirty="0"/>
              <a:t>+</a:t>
            </a:r>
            <a:r>
              <a:rPr kumimoji="1" lang="zh-CN" altLang="en-US" sz="2800" dirty="0"/>
              <a:t> “服务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函数”</a:t>
            </a:r>
          </a:p>
          <a:p>
            <a:r>
              <a:rPr lang="zh-CN" altLang="en-US" dirty="0"/>
              <a:t>在头文件中声明类，在实现文件中定义成员函数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51E75B-1374-4C62-A289-084FE140CDAB}"/>
              </a:ext>
            </a:extLst>
          </p:cNvPr>
          <p:cNvSpPr txBox="1"/>
          <p:nvPr/>
        </p:nvSpPr>
        <p:spPr bwMode="auto">
          <a:xfrm>
            <a:off x="1331640" y="2708919"/>
            <a:ext cx="3096344" cy="309634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// 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matrix.h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1600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16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>
                <a:solidFill>
                  <a:schemeClr val="tx1"/>
                </a:solidFill>
              </a:rPr>
              <a:t> Matrix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zh-CN" sz="1600" dirty="0">
                <a:solidFill>
                  <a:srgbClr val="C00000"/>
                </a:solidFill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>
                <a:solidFill>
                  <a:schemeClr val="tx1"/>
                </a:solidFill>
              </a:rPr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16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9297E1-7EB3-4EC5-B005-75D966DAA6AD}"/>
              </a:ext>
            </a:extLst>
          </p:cNvPr>
          <p:cNvSpPr txBox="1"/>
          <p:nvPr/>
        </p:nvSpPr>
        <p:spPr bwMode="auto">
          <a:xfrm>
            <a:off x="4427984" y="2708920"/>
            <a:ext cx="3528392" cy="30963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// </a:t>
            </a:r>
            <a:r>
              <a:rPr kumimoji="1" lang="en-US" altLang="zh-CN" sz="16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1600" dirty="0">
                <a:solidFill>
                  <a:schemeClr val="tx1"/>
                </a:solidFill>
              </a:rPr>
              <a:t> "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16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类外实现需要用类名限定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Matrix</a:t>
            </a:r>
            <a:r>
              <a:rPr kumimoji="1" lang="en-US" altLang="zh-CN" sz="1600" dirty="0">
                <a:solidFill>
                  <a:srgbClr val="0066CC"/>
                </a:solidFill>
              </a:rPr>
              <a:t>::</a:t>
            </a:r>
            <a:r>
              <a:rPr kumimoji="1" lang="en-US" altLang="zh-CN" sz="1600" dirty="0">
                <a:solidFill>
                  <a:schemeClr val="tx1"/>
                </a:solidFill>
              </a:rPr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1600" dirty="0">
                <a:solidFill>
                  <a:schemeClr val="tx1"/>
                </a:solidFill>
              </a:rPr>
              <a:t>)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zh-CN" sz="1600" dirty="0">
                <a:solidFill>
                  <a:schemeClr val="tx1"/>
                </a:solidFill>
              </a:rPr>
              <a:t>... </a:t>
            </a:r>
            <a:r>
              <a:rPr kumimoji="1" lang="en-US" altLang="zh-CN" sz="1600" dirty="0">
                <a:solidFill>
                  <a:srgbClr val="008000"/>
                </a:solidFill>
              </a:rPr>
              <a:t>// </a:t>
            </a:r>
            <a:r>
              <a:rPr kumimoji="1" lang="zh-CN" altLang="en-US" sz="1600" dirty="0">
                <a:solidFill>
                  <a:srgbClr val="008000"/>
                </a:solidFill>
              </a:rPr>
              <a:t>函数实现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chemeClr val="tx1"/>
                </a:solidFill>
              </a:rPr>
              <a:t>}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2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9A0B6-BD19-4FAC-824C-E09AF5C8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BCE38-3744-43E5-807A-85FB2E31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访问权限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private(</a:t>
            </a:r>
            <a:r>
              <a:rPr lang="zh-CN" altLang="en-US" dirty="0"/>
              <a:t>默认权限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</a:p>
          <a:p>
            <a:pPr lvl="1"/>
            <a:r>
              <a:rPr kumimoji="1" lang="zh-CN" altLang="en-US" dirty="0"/>
              <a:t>不允许</a:t>
            </a:r>
            <a:r>
              <a:rPr kumimoji="1" lang="zh-CN" altLang="en-US" dirty="0">
                <a:solidFill>
                  <a:srgbClr val="003366"/>
                </a:solidFill>
              </a:rPr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类外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非该类的成员函数、非友元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ym typeface="+mn-ea"/>
              </a:rPr>
              <a:t>操作</a:t>
            </a:r>
            <a:r>
              <a:rPr kumimoji="1" lang="zh-CN" altLang="en-US" dirty="0"/>
              <a:t>访问对象的私有成员和保护成员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1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730D-8795-4F3D-84E8-D7C09A96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3EE96-ADDA-4B87-BE32-BEA21EC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没有返回值类型，函数名与类名相同</a:t>
            </a:r>
          </a:p>
          <a:p>
            <a:pPr lvl="1"/>
            <a:r>
              <a:rPr lang="zh-CN" altLang="en-US" dirty="0"/>
              <a:t>可以重载，即可以使用不同的函数参数进行对象初始化</a:t>
            </a:r>
          </a:p>
          <a:p>
            <a:pPr lvl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5127E5-DA04-418E-8BB6-184D206BC57E}"/>
              </a:ext>
            </a:extLst>
          </p:cNvPr>
          <p:cNvSpPr/>
          <p:nvPr/>
        </p:nvSpPr>
        <p:spPr>
          <a:xfrm>
            <a:off x="1844240" y="3405349"/>
            <a:ext cx="63281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Student(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id) { ID = id;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Student(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order) {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2000" b="1" dirty="0">
                <a:solidFill>
                  <a:srgbClr val="44899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year * </a:t>
            </a:r>
            <a:r>
              <a:rPr lang="en-US" altLang="zh-CN" sz="2000" b="1" dirty="0">
                <a:solidFill>
                  <a:srgbClr val="000BFF"/>
                </a:solidFill>
                <a:latin typeface="Consolas" panose="020B0609020204030204" pitchFamily="49" charset="0"/>
              </a:rPr>
              <a:t>10000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order;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Student(</a:t>
            </a:r>
            <a:r>
              <a:rPr lang="en-US" altLang="zh-CN" sz="20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id)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 ID2(id),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ID1(ID2)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{ }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就地初始化，不通过构造函数（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默认构造函数</a:t>
            </a:r>
            <a:endParaRPr lang="en-US" altLang="zh-CN" dirty="0"/>
          </a:p>
          <a:p>
            <a:pPr lvl="2"/>
            <a:r>
              <a:rPr lang="zh-CN" altLang="en-US" dirty="0"/>
              <a:t>不带任何参数的构造函数，或每个形参提供默认实参的构造函数</a:t>
            </a:r>
            <a:endParaRPr lang="en-US" altLang="zh-CN" dirty="0"/>
          </a:p>
          <a:p>
            <a:pPr lvl="2"/>
            <a:r>
              <a:rPr lang="zh-CN" altLang="en-US" dirty="0"/>
              <a:t>何时调用？</a:t>
            </a:r>
            <a:endParaRPr lang="en-US" altLang="zh-CN" dirty="0"/>
          </a:p>
          <a:p>
            <a:pPr lvl="3"/>
            <a:r>
              <a:rPr lang="en-US" altLang="zh-CN" dirty="0" err="1"/>
              <a:t>ClassName</a:t>
            </a:r>
            <a:r>
              <a:rPr lang="en-US" altLang="zh-CN" dirty="0"/>
              <a:t> a;    //</a:t>
            </a:r>
            <a:r>
              <a:rPr lang="zh-CN" altLang="en-US" dirty="0"/>
              <a:t>调用默认构造函数</a:t>
            </a:r>
          </a:p>
          <a:p>
            <a:pPr lvl="3"/>
            <a:r>
              <a:rPr lang="en-US" altLang="zh-CN" dirty="0" err="1"/>
              <a:t>ClassName</a:t>
            </a:r>
            <a:r>
              <a:rPr lang="en-US" altLang="zh-CN" dirty="0"/>
              <a:t> b = </a:t>
            </a:r>
            <a:r>
              <a:rPr lang="en-US" altLang="zh-CN" dirty="0" err="1"/>
              <a:t>ClassName</a:t>
            </a:r>
            <a:r>
              <a:rPr lang="en-US" altLang="zh-CN" dirty="0"/>
              <a:t>(); //</a:t>
            </a:r>
            <a:r>
              <a:rPr lang="zh-CN" altLang="en-US" dirty="0"/>
              <a:t>同样调用默认构造函数</a:t>
            </a:r>
            <a:endParaRPr lang="en-US" altLang="zh-CN" dirty="0"/>
          </a:p>
          <a:p>
            <a:pPr lvl="3"/>
            <a:r>
              <a:rPr lang="zh-CN" altLang="en-US" dirty="0"/>
              <a:t>自动调用成员变量的默认构造函数</a:t>
            </a:r>
            <a:endParaRPr lang="en-US" altLang="zh-CN" dirty="0"/>
          </a:p>
          <a:p>
            <a:pPr lvl="2"/>
            <a:r>
              <a:rPr lang="zh-CN" altLang="en-US" dirty="0"/>
              <a:t>若无构造函数，编译器会隐式合成默认构造函数</a:t>
            </a:r>
            <a:endParaRPr lang="en-US" altLang="zh-CN" dirty="0"/>
          </a:p>
          <a:p>
            <a:pPr lvl="2"/>
            <a:r>
              <a:rPr lang="zh-CN" altLang="en-US" dirty="0"/>
              <a:t>若定义了其他构造函数，则不会隐式合成默认构造函数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20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默认构造函数</a:t>
            </a:r>
            <a:endParaRPr lang="en-US" altLang="zh-CN" dirty="0"/>
          </a:p>
          <a:p>
            <a:pPr lvl="2"/>
            <a:r>
              <a:rPr lang="zh-CN" altLang="en-US" dirty="0"/>
              <a:t>显式声明默认构造函数</a:t>
            </a:r>
            <a:endParaRPr kumimoji="1" lang="en-US" altLang="zh-CN" dirty="0"/>
          </a:p>
          <a:p>
            <a:pPr marL="1371600" lvl="3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A() = default;</a:t>
            </a:r>
          </a:p>
          <a:p>
            <a:pPr lvl="2"/>
            <a:r>
              <a:rPr lang="zh-CN" altLang="en-US" dirty="0"/>
              <a:t>显式删除构造函数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A(char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>
                <a:solidFill>
                  <a:srgbClr val="FF0000"/>
                </a:solidFill>
              </a:rPr>
              <a:t>) = delete;</a:t>
            </a:r>
          </a:p>
          <a:p>
            <a:pPr lvl="1"/>
            <a:r>
              <a:rPr lang="zh-CN" altLang="en-US" dirty="0"/>
              <a:t>对象数组的初始化</a:t>
            </a:r>
            <a:endParaRPr lang="en-US" altLang="zh-CN" dirty="0"/>
          </a:p>
          <a:p>
            <a:pPr lvl="2"/>
            <a:r>
              <a:rPr lang="en-US" altLang="zh-CN" dirty="0"/>
              <a:t>A a[50]; // </a:t>
            </a:r>
            <a:r>
              <a:rPr lang="zh-CN" altLang="en-US" dirty="0"/>
              <a:t>调用默认构造函数</a:t>
            </a:r>
            <a:endParaRPr lang="en-US" altLang="zh-CN" dirty="0"/>
          </a:p>
          <a:p>
            <a:pPr lvl="2"/>
            <a:r>
              <a:rPr lang="en-US" altLang="zh-CN" dirty="0"/>
              <a:t>A a[3] = {1, 3, 5} // </a:t>
            </a:r>
            <a:r>
              <a:rPr lang="zh-CN" altLang="en-US" dirty="0"/>
              <a:t>构造函数只有一个参数</a:t>
            </a:r>
            <a:endParaRPr lang="en-US" altLang="zh-CN" dirty="0"/>
          </a:p>
          <a:p>
            <a:pPr lvl="2"/>
            <a:r>
              <a:rPr lang="en-US" altLang="zh-CN" dirty="0"/>
              <a:t>A a[3] = </a:t>
            </a:r>
            <a:r>
              <a:rPr lang="pt-BR" altLang="zh-CN" dirty="0"/>
              <a:t>{A(1, 2), A(3, 5), A(0, 7)};</a:t>
            </a:r>
            <a:r>
              <a:rPr lang="en-US" altLang="zh-CN" dirty="0"/>
              <a:t> // </a:t>
            </a:r>
            <a:r>
              <a:rPr lang="zh-CN" altLang="en-US" dirty="0"/>
              <a:t>构造函数有多个参数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  <a:endParaRPr lang="en-US" altLang="zh-CN" dirty="0"/>
          </a:p>
          <a:p>
            <a:pPr lvl="1"/>
            <a:r>
              <a:rPr lang="zh-CN" altLang="en-US" dirty="0"/>
              <a:t>对象的“死”</a:t>
            </a:r>
            <a:endParaRPr lang="en-US" altLang="zh-CN" dirty="0"/>
          </a:p>
          <a:p>
            <a:pPr lvl="2"/>
            <a:r>
              <a:rPr lang="zh-CN" altLang="en-US" dirty="0"/>
              <a:t>当执行到“包含对象定义范围结束处”时，编译器自动调用对象的析构函数。</a:t>
            </a:r>
          </a:p>
          <a:p>
            <a:pPr lvl="2"/>
            <a:r>
              <a:rPr lang="zh-CN" altLang="en-US" dirty="0"/>
              <a:t>动态分配的内存是一种典型的需要释放的资源。</a:t>
            </a:r>
          </a:p>
          <a:p>
            <a:pPr lvl="1"/>
            <a:r>
              <a:rPr lang="zh-CN" altLang="en-US" dirty="0"/>
              <a:t>一个类只有一个析构函数，名称是“</a:t>
            </a:r>
            <a:r>
              <a:rPr lang="en-US" altLang="zh-CN" dirty="0"/>
              <a:t>~</a:t>
            </a:r>
            <a:r>
              <a:rPr lang="zh-CN" altLang="en-US" dirty="0"/>
              <a:t>类名”，没有函数返回值，没有函数参数</a:t>
            </a:r>
          </a:p>
          <a:p>
            <a:pPr lvl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1C8A83-40AD-484B-87B4-E957394CF0DF}"/>
              </a:ext>
            </a:extLst>
          </p:cNvPr>
          <p:cNvSpPr/>
          <p:nvPr/>
        </p:nvSpPr>
        <p:spPr>
          <a:xfrm>
            <a:off x="1187699" y="4105592"/>
            <a:ext cx="795630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class </a:t>
            </a:r>
            <a:r>
              <a:rPr lang="en-US" altLang="zh-CN" sz="1600" dirty="0" err="1">
                <a:latin typeface="Consolas" panose="020B0609020204030204" pitchFamily="49" charset="0"/>
              </a:rPr>
              <a:t>ClassRoom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ro-RO" altLang="zh-CN" sz="1600" dirty="0">
                <a:latin typeface="Consolas" panose="020B0609020204030204" pitchFamily="49" charset="0"/>
              </a:rPr>
              <a:t>    int num;</a:t>
            </a:r>
          </a:p>
          <a:p>
            <a:r>
              <a:rPr lang="ro-RO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</a:rPr>
              <a:t>int</a:t>
            </a:r>
            <a:r>
              <a:rPr lang="ro-RO" altLang="zh-CN" sz="1600" dirty="0">
                <a:latin typeface="Consolas" panose="020B0609020204030204" pitchFamily="49" charset="0"/>
              </a:rPr>
              <a:t>* ID_list;</a:t>
            </a:r>
          </a:p>
          <a:p>
            <a:r>
              <a:rPr lang="ro-RO" altLang="zh-CN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nl-NL" altLang="zh-CN" sz="1600" dirty="0">
                <a:latin typeface="Consolas" panose="020B0609020204030204" pitchFamily="49" charset="0"/>
              </a:rPr>
              <a:t>    ClassRoom() : num(0), ID_list(nullptr) {}</a:t>
            </a:r>
          </a:p>
          <a:p>
            <a:r>
              <a:rPr lang="nl-NL" altLang="zh-CN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fi-FI" altLang="zh-CN" sz="1600" dirty="0">
                <a:latin typeface="Consolas" panose="020B0609020204030204" pitchFamily="49" charset="0"/>
              </a:rPr>
              <a:t>    </a:t>
            </a:r>
            <a:r>
              <a:rPr lang="fi-FI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~ClassRoom() </a:t>
            </a:r>
            <a:r>
              <a:rPr lang="fi-FI" altLang="zh-CN" sz="1600" dirty="0">
                <a:latin typeface="Consolas" panose="020B0609020204030204" pitchFamily="49" charset="0"/>
              </a:rPr>
              <a:t>{ 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析构函数</a:t>
            </a:r>
            <a:endParaRPr lang="fi-FI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i-FI" altLang="zh-CN" sz="1600" dirty="0">
                <a:latin typeface="Consolas" panose="020B0609020204030204" pitchFamily="49" charset="0"/>
              </a:rPr>
              <a:t>        if (ID_list) delete[] ID_list;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释放内存</a:t>
            </a:r>
            <a:r>
              <a:rPr lang="fi-FI" altLang="zh-CN" sz="1600" dirty="0">
                <a:latin typeface="Consolas" panose="020B0609020204030204" pitchFamily="49" charset="0"/>
              </a:rPr>
              <a:t>    </a:t>
            </a:r>
          </a:p>
          <a:p>
            <a:r>
              <a:rPr lang="fi-FI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fi-FI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2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析构函数</a:t>
            </a:r>
            <a:endParaRPr lang="en-US" altLang="zh-CN" dirty="0"/>
          </a:p>
          <a:p>
            <a:pPr lvl="1"/>
            <a:r>
              <a:rPr lang="zh-CN" altLang="en-US" dirty="0"/>
              <a:t>自身销毁时，自动调用成员变量的析构函数</a:t>
            </a:r>
            <a:endParaRPr lang="en-US" altLang="zh-CN" dirty="0"/>
          </a:p>
          <a:p>
            <a:pPr lvl="2"/>
            <a:r>
              <a:rPr lang="zh-CN" altLang="en-US" dirty="0"/>
              <a:t>先执行自己的析构函数，再执行成员变量的析构函数</a:t>
            </a:r>
            <a:endParaRPr lang="en-US" altLang="zh-CN" dirty="0"/>
          </a:p>
          <a:p>
            <a:pPr lvl="1"/>
            <a:r>
              <a:rPr kumimoji="1" lang="zh-CN" altLang="en-US" dirty="0"/>
              <a:t>当用户没有自定义析构函数时，编译器会自动合成一个隐式的析构函数 </a:t>
            </a:r>
            <a:r>
              <a:rPr kumimoji="1" lang="en-US" altLang="zh-CN" dirty="0">
                <a:solidFill>
                  <a:srgbClr val="FF0000"/>
                </a:solidFill>
              </a:rPr>
              <a:t>~A() {}</a:t>
            </a:r>
          </a:p>
          <a:p>
            <a:pPr lvl="1"/>
            <a:r>
              <a:rPr kumimoji="1" lang="zh-CN" altLang="en-US" dirty="0"/>
              <a:t>局部对象</a:t>
            </a:r>
            <a:endParaRPr kumimoji="1" lang="en-US" altLang="zh-CN" dirty="0"/>
          </a:p>
          <a:p>
            <a:pPr lvl="2"/>
            <a:r>
              <a:rPr lang="zh-CN" altLang="en-US" b="0" dirty="0"/>
              <a:t>在局部对象生命周期结束、即所在作用域结束后被析构</a:t>
            </a:r>
            <a:endParaRPr lang="en-US" altLang="zh-CN" b="0" dirty="0"/>
          </a:p>
          <a:p>
            <a:pPr lvl="1"/>
            <a:r>
              <a:rPr lang="zh-CN" altLang="en-US" dirty="0"/>
              <a:t>全局对象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函数调用之前进行初始化</a:t>
            </a:r>
          </a:p>
          <a:p>
            <a:pPr lvl="2"/>
            <a:r>
              <a:rPr lang="zh-CN" altLang="en-US" dirty="0"/>
              <a:t>在同一编译单元（文件）中，按照定义顺序进行初始化</a:t>
            </a:r>
          </a:p>
          <a:p>
            <a:pPr lvl="2"/>
            <a:r>
              <a:rPr lang="zh-CN" altLang="en-US" dirty="0"/>
              <a:t>不同编译单元中，对象初始化顺序不确定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函数执行完</a:t>
            </a:r>
            <a:r>
              <a:rPr lang="en-US" altLang="zh-CN" dirty="0"/>
              <a:t>return</a:t>
            </a:r>
            <a:r>
              <a:rPr lang="zh-CN" altLang="en-US" dirty="0"/>
              <a:t>之后，对象被析构</a:t>
            </a:r>
          </a:p>
        </p:txBody>
      </p:sp>
    </p:spTree>
    <p:extLst>
      <p:ext uri="{BB962C8B-B14F-4D97-AF65-F5344CB8AC3E}">
        <p14:creationId xmlns:p14="http://schemas.microsoft.com/office/powerpoint/2010/main" val="185432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pPr lvl="1"/>
            <a:r>
              <a:rPr lang="zh-CN" altLang="en-US" dirty="0"/>
              <a:t>为了让自定义类型“像”基本类型，模仿基本类型的基本操作</a:t>
            </a:r>
            <a:endParaRPr lang="en-US" altLang="zh-CN" dirty="0"/>
          </a:p>
          <a:p>
            <a:pPr lvl="1"/>
            <a:r>
              <a:rPr lang="zh-CN" altLang="en-US" dirty="0"/>
              <a:t>运算重载一般有两种方式</a:t>
            </a:r>
            <a:endParaRPr lang="en-US" altLang="zh-CN" dirty="0"/>
          </a:p>
          <a:p>
            <a:pPr lvl="2"/>
            <a:r>
              <a:rPr lang="zh-CN" altLang="en-US" dirty="0"/>
              <a:t>全局函数的运算符重载</a:t>
            </a:r>
            <a:endParaRPr lang="en-US" altLang="zh-CN" dirty="0"/>
          </a:p>
          <a:p>
            <a:pPr lvl="3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operator+(A </a:t>
            </a:r>
            <a:r>
              <a:rPr lang="en-US" altLang="zh-CN" dirty="0" err="1"/>
              <a:t>a</a:t>
            </a:r>
            <a:r>
              <a:rPr lang="en-US" altLang="zh-CN" dirty="0"/>
              <a:t>, A b) {…}</a:t>
            </a:r>
          </a:p>
          <a:p>
            <a:pPr lvl="3"/>
            <a:r>
              <a:rPr lang="zh-CN" altLang="en-US" dirty="0"/>
              <a:t>访问</a:t>
            </a:r>
            <a:r>
              <a:rPr lang="en-US" altLang="zh-CN" dirty="0"/>
              <a:t>private</a:t>
            </a:r>
            <a:r>
              <a:rPr lang="zh-CN" altLang="en-US" dirty="0"/>
              <a:t>成员怎么办？声明为友元</a:t>
            </a:r>
            <a:endParaRPr lang="en-US" altLang="zh-CN" dirty="0"/>
          </a:p>
          <a:p>
            <a:pPr lvl="2"/>
            <a:r>
              <a:rPr lang="zh-CN" altLang="en-US" dirty="0"/>
              <a:t>成员函数的运算符重载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74CB97-86B1-4A1E-A195-D51E7A586039}"/>
              </a:ext>
            </a:extLst>
          </p:cNvPr>
          <p:cNvSpPr txBox="1"/>
          <p:nvPr/>
        </p:nvSpPr>
        <p:spPr>
          <a:xfrm>
            <a:off x="2123728" y="4490536"/>
            <a:ext cx="3305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A{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int data;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A operator+(A b) {…};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8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pPr lvl="1"/>
            <a:r>
              <a:rPr lang="zh-CN" altLang="en-US" dirty="0"/>
              <a:t>前缀</a:t>
            </a:r>
            <a:r>
              <a:rPr lang="en-US" altLang="zh-CN" dirty="0"/>
              <a:t>/</a:t>
            </a:r>
            <a:r>
              <a:rPr lang="zh-CN" altLang="en-US" dirty="0"/>
              <a:t>后缀运算符</a:t>
            </a:r>
            <a:endParaRPr lang="en-US" altLang="zh-CN" dirty="0"/>
          </a:p>
          <a:p>
            <a:pPr lvl="2"/>
            <a:r>
              <a:rPr lang="zh-CN" altLang="en-US" dirty="0"/>
              <a:t>前缀</a:t>
            </a:r>
            <a:endParaRPr lang="en-US" altLang="zh-CN" dirty="0"/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operator++</a:t>
            </a:r>
            <a:r>
              <a:rPr kumimoji="1" lang="en-US" altLang="zh-CN" dirty="0"/>
              <a:t>();</a:t>
            </a:r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operator--</a:t>
            </a:r>
            <a:r>
              <a:rPr kumimoji="1" lang="en-US" altLang="zh-CN" dirty="0"/>
              <a:t>();</a:t>
            </a:r>
          </a:p>
          <a:p>
            <a:pPr lvl="2"/>
            <a:r>
              <a:rPr kumimoji="1" lang="zh-CN" altLang="en-US" dirty="0"/>
              <a:t>后缀</a:t>
            </a:r>
            <a:endParaRPr kumimoji="1" lang="en-US" altLang="zh-CN" dirty="0"/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operator++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</a:p>
          <a:p>
            <a:pPr marL="1371600" lvl="3" indent="0">
              <a:buNone/>
            </a:pPr>
            <a:r>
              <a:rPr kumimoji="1" lang="en-US" altLang="zh-CN" dirty="0" err="1"/>
              <a:t>ClassName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operator--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</a:p>
          <a:p>
            <a:pPr lvl="3"/>
            <a:r>
              <a:rPr kumimoji="1" lang="zh-CN" altLang="en-US" dirty="0"/>
              <a:t>哑元可以没有变量名</a:t>
            </a:r>
            <a:endParaRPr kumimoji="1" lang="en-US" altLang="zh-CN" dirty="0"/>
          </a:p>
          <a:p>
            <a:pPr lvl="1"/>
            <a:r>
              <a:rPr lang="zh-CN" altLang="en-US" dirty="0"/>
              <a:t>函数运算符</a:t>
            </a:r>
            <a:r>
              <a:rPr lang="en-US" altLang="zh-CN" dirty="0"/>
              <a:t>()</a:t>
            </a:r>
            <a:r>
              <a:rPr lang="zh-CN" altLang="en-US" dirty="0"/>
              <a:t>重载</a:t>
            </a:r>
            <a:endParaRPr lang="en-US" altLang="zh-CN" dirty="0"/>
          </a:p>
          <a:p>
            <a:pPr marL="914400" lvl="2" indent="0">
              <a:buNone/>
            </a:pP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operator()</a:t>
            </a:r>
            <a:r>
              <a:rPr kumimoji="1" lang="en-US" altLang="zh-CN" sz="1800" dirty="0"/>
              <a:t>(Parameters);</a:t>
            </a:r>
            <a:endParaRPr kumimoji="1" lang="zh-CN" altLang="en-US" sz="1800" dirty="0"/>
          </a:p>
          <a:p>
            <a:pPr marL="914400" lvl="2" indent="0">
              <a:buNone/>
            </a:pPr>
            <a:r>
              <a:rPr kumimoji="1" lang="en-US" altLang="zh-CN" sz="1800" dirty="0">
                <a:solidFill>
                  <a:srgbClr val="FF0000"/>
                </a:solidFill>
              </a:rPr>
              <a:t>Obj(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real_parameters</a:t>
            </a:r>
            <a:r>
              <a:rPr kumimoji="1" lang="en-US" altLang="zh-CN" sz="1800" dirty="0">
                <a:solidFill>
                  <a:srgbClr val="FF0000"/>
                </a:solidFill>
              </a:rPr>
              <a:t>);  //</a:t>
            </a:r>
            <a:r>
              <a:rPr kumimoji="1" lang="zh-CN" altLang="en-US" sz="1800" dirty="0">
                <a:solidFill>
                  <a:srgbClr val="FF0000"/>
                </a:solidFill>
              </a:rPr>
              <a:t>调用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/>
              <a:t>使得对象看起来像是一个函数（“函数对象”）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81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66EB-CDA6-4FC5-B787-B305CD02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103FA-59B7-43A8-A973-C79A5367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课程复习</a:t>
            </a:r>
            <a:endParaRPr lang="en-US" altLang="zh-CN" dirty="0"/>
          </a:p>
          <a:p>
            <a:r>
              <a:rPr lang="zh-CN" altLang="en-US" dirty="0"/>
              <a:t>实用技巧</a:t>
            </a:r>
          </a:p>
        </p:txBody>
      </p:sp>
    </p:spTree>
    <p:extLst>
      <p:ext uri="{BB962C8B-B14F-4D97-AF65-F5344CB8AC3E}">
        <p14:creationId xmlns:p14="http://schemas.microsoft.com/office/powerpoint/2010/main" val="201289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pPr lvl="1"/>
            <a:r>
              <a:rPr lang="zh-CN" altLang="en-US" dirty="0"/>
              <a:t>数组下标运算符</a:t>
            </a:r>
            <a:r>
              <a:rPr lang="en-US" altLang="zh-CN" dirty="0"/>
              <a:t>[]</a:t>
            </a:r>
            <a:r>
              <a:rPr lang="zh-CN" altLang="en-US" dirty="0"/>
              <a:t>重载</a:t>
            </a:r>
            <a:endParaRPr lang="en-US" altLang="zh-CN" dirty="0"/>
          </a:p>
          <a:p>
            <a:pPr lvl="2"/>
            <a:r>
              <a:rPr lang="zh-CN" altLang="en-US" dirty="0"/>
              <a:t>如果返回类型是引用，则数组运算符调用可以出现在等号左边，接受赋值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Obj[index] = value;</a:t>
            </a:r>
          </a:p>
          <a:p>
            <a:pPr lvl="2"/>
            <a:r>
              <a:rPr lang="zh-CN" altLang="en-US" dirty="0"/>
              <a:t>如果返回类型不是引用，则只能出现在等号右边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Var = Obj[index];</a:t>
            </a:r>
          </a:p>
          <a:p>
            <a:pPr lvl="1"/>
            <a:r>
              <a:rPr lang="zh-CN" altLang="en-US" dirty="0"/>
              <a:t>流运算符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重载（一般情况下只能全局重载）</a:t>
            </a:r>
            <a:endParaRPr lang="en-US" altLang="zh-CN" dirty="0"/>
          </a:p>
          <a:p>
            <a:pPr lvl="2"/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istream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</a:t>
            </a:r>
            <a:r>
              <a:rPr lang="en-US" altLang="zh-CN" sz="1800" b="1" dirty="0">
                <a:solidFill>
                  <a:srgbClr val="0066CC"/>
                </a:solidFill>
                <a:latin typeface="Menlo-Regular" charset="0"/>
              </a:rPr>
              <a:t>operator&gt;&gt;</a:t>
            </a:r>
            <a:r>
              <a:rPr lang="en-US" altLang="zh-CN" sz="1800" dirty="0">
                <a:latin typeface="Menlo-Regular" charset="0"/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istream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in, Test&amp; </a:t>
            </a:r>
            <a:r>
              <a:rPr lang="en-US" altLang="zh-CN" sz="1800" dirty="0" err="1">
                <a:latin typeface="Menlo-Regular" charset="0"/>
              </a:rPr>
              <a:t>dst</a:t>
            </a:r>
            <a:r>
              <a:rPr lang="zh-CN" altLang="en-US" sz="1800" dirty="0">
                <a:latin typeface="Menlo-Regular" charset="0"/>
              </a:rPr>
              <a:t> </a:t>
            </a:r>
            <a:r>
              <a:rPr lang="en-US" altLang="zh-CN" sz="1800" dirty="0">
                <a:latin typeface="Menlo-Regular" charset="0"/>
              </a:rPr>
              <a:t>);</a:t>
            </a:r>
            <a:endParaRPr lang="zh-CN" altLang="en-US" sz="1800" dirty="0">
              <a:latin typeface="Menlo-Regular" charset="0"/>
            </a:endParaRPr>
          </a:p>
          <a:p>
            <a:pPr lvl="2"/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ostream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</a:t>
            </a:r>
            <a:r>
              <a:rPr lang="en-US" altLang="zh-CN" sz="1800" b="1" dirty="0">
                <a:solidFill>
                  <a:srgbClr val="0066CC"/>
                </a:solidFill>
                <a:latin typeface="Menlo-Regular" charset="0"/>
              </a:rPr>
              <a:t>operator&lt;&lt;</a:t>
            </a:r>
            <a:r>
              <a:rPr lang="en-US" altLang="zh-CN" sz="1800" dirty="0">
                <a:latin typeface="Menlo-Regular" charset="0"/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  <a:latin typeface="Menlo-Regular" charset="0"/>
              </a:rPr>
              <a:t>ostream</a:t>
            </a:r>
            <a:r>
              <a:rPr lang="en-US" altLang="zh-CN" sz="1800" dirty="0">
                <a:solidFill>
                  <a:srgbClr val="FF0000"/>
                </a:solidFill>
                <a:latin typeface="Menlo-Regular" charset="0"/>
              </a:rPr>
              <a:t>&amp;</a:t>
            </a:r>
            <a:r>
              <a:rPr lang="en-US" altLang="zh-CN" sz="1800" dirty="0">
                <a:latin typeface="Menlo-Regular" charset="0"/>
              </a:rPr>
              <a:t> out, const Test&amp; </a:t>
            </a:r>
            <a:r>
              <a:rPr lang="en-US" altLang="zh-CN" sz="1800" dirty="0" err="1">
                <a:latin typeface="Menlo-Regular" charset="0"/>
              </a:rPr>
              <a:t>src</a:t>
            </a:r>
            <a:r>
              <a:rPr lang="zh-CN" altLang="en-US" sz="1800" dirty="0">
                <a:latin typeface="Menlo-Regular" charset="0"/>
              </a:rPr>
              <a:t> </a:t>
            </a:r>
            <a:r>
              <a:rPr lang="en-US" altLang="zh-CN" sz="1800" dirty="0">
                <a:latin typeface="Menlo-Regular" charset="0"/>
              </a:rPr>
              <a:t>); 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6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</a:t>
            </a:r>
            <a:endParaRPr lang="en-US" altLang="zh-CN" dirty="0"/>
          </a:p>
          <a:p>
            <a:pPr lvl="1"/>
            <a:r>
              <a:rPr kumimoji="1" lang="zh-CN" altLang="en-US" dirty="0"/>
              <a:t>被声明为友元的函数或类，具有对</a:t>
            </a:r>
            <a:r>
              <a:rPr lang="zh-CN" altLang="en-US" dirty="0">
                <a:solidFill>
                  <a:srgbClr val="FF0000"/>
                </a:solidFill>
              </a:rPr>
              <a:t>出现友元声明的类</a:t>
            </a:r>
            <a:r>
              <a:rPr lang="zh-CN" altLang="en-US" dirty="0"/>
              <a:t>的</a:t>
            </a:r>
            <a:r>
              <a:rPr lang="en-US" altLang="zh-CN" dirty="0"/>
              <a:t>private</a:t>
            </a:r>
            <a:r>
              <a:rPr lang="zh-CN" altLang="en-US" dirty="0"/>
              <a:t>及</a:t>
            </a:r>
            <a:r>
              <a:rPr lang="en-US" altLang="zh-CN" dirty="0"/>
              <a:t>protected</a:t>
            </a:r>
            <a:r>
              <a:rPr lang="zh-CN" altLang="en-US" dirty="0"/>
              <a:t>成员的访问权限，即可以访问该类的一切成员</a:t>
            </a:r>
            <a:endParaRPr lang="en-US" altLang="zh-CN" dirty="0"/>
          </a:p>
          <a:p>
            <a:pPr lvl="1"/>
            <a:r>
              <a:rPr kumimoji="1" lang="zh-CN" altLang="en-US" dirty="0"/>
              <a:t>友元的声明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只能在</a:t>
            </a:r>
            <a:r>
              <a:rPr kumimoji="1" lang="zh-CN" altLang="en-US" dirty="0">
                <a:solidFill>
                  <a:srgbClr val="FF0000"/>
                </a:solidFill>
              </a:rPr>
              <a:t>类内</a:t>
            </a:r>
            <a:r>
              <a:rPr kumimoji="1" lang="zh-CN" altLang="en-US" dirty="0"/>
              <a:t>进行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友元函数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友元类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2C32C-59EC-4E32-AA2E-54FCAC6D130E}"/>
              </a:ext>
            </a:extLst>
          </p:cNvPr>
          <p:cNvSpPr/>
          <p:nvPr/>
        </p:nvSpPr>
        <p:spPr>
          <a:xfrm>
            <a:off x="4104456" y="34748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foo(A &amp;a);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 void </a:t>
            </a:r>
            <a:r>
              <a:rPr lang="en-US" altLang="zh-CN" dirty="0">
                <a:latin typeface="Consolas" panose="020B0609020204030204" pitchFamily="49" charset="0"/>
              </a:rPr>
              <a:t>B::foo(A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&amp;a);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 </a:t>
            </a:r>
            <a:r>
              <a:rPr lang="en-US" altLang="zh-CN" dirty="0">
                <a:latin typeface="Consolas" panose="020B0609020204030204" pitchFamily="49" charset="0"/>
              </a:rPr>
              <a:t>B::B(A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&amp;a), X::~X();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C;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2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静态变量</a:t>
            </a:r>
            <a:r>
              <a:rPr lang="en-US" altLang="zh-CN" dirty="0"/>
              <a:t>/</a:t>
            </a:r>
            <a:r>
              <a:rPr lang="zh-CN" altLang="en-US" dirty="0"/>
              <a:t>函数（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修饰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静态变量</a:t>
            </a:r>
            <a:endParaRPr lang="en-US" altLang="zh-CN" dirty="0"/>
          </a:p>
          <a:p>
            <a:pPr lvl="2"/>
            <a:r>
              <a:rPr lang="zh-CN" altLang="en-US" dirty="0"/>
              <a:t>静态局部变量存储在静态存储区，生命周期将持续到整个程序结束</a:t>
            </a:r>
          </a:p>
          <a:p>
            <a:pPr lvl="2"/>
            <a:r>
              <a:rPr lang="zh-CN" altLang="en-US" dirty="0"/>
              <a:t>静态全局变量</a:t>
            </a:r>
            <a:r>
              <a:rPr lang="zh-CN" altLang="en-US" dirty="0">
                <a:solidFill>
                  <a:srgbClr val="FF0000"/>
                </a:solidFill>
              </a:rPr>
              <a:t>作用域仅限其声明的文件</a:t>
            </a:r>
            <a:r>
              <a:rPr lang="zh-CN" altLang="en-US" dirty="0"/>
              <a:t>，不能被其他文件所用，可以避免和其他文件中的同名变量冲突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离开作用域不析构，</a:t>
            </a:r>
            <a:r>
              <a:rPr lang="zh-CN" altLang="en-US" dirty="0"/>
              <a:t>程序运行最后析构</a:t>
            </a:r>
          </a:p>
          <a:p>
            <a:pPr lvl="1"/>
            <a:r>
              <a:rPr kumimoji="1" lang="zh-CN" altLang="en-US" dirty="0"/>
              <a:t>静态函数</a:t>
            </a:r>
            <a:endParaRPr kumimoji="1" lang="en-US" altLang="zh-CN" dirty="0"/>
          </a:p>
          <a:p>
            <a:pPr lvl="2"/>
            <a:r>
              <a:rPr lang="zh-CN" altLang="en-US" dirty="0"/>
              <a:t>定义示例：</a:t>
            </a:r>
            <a:r>
              <a:rPr lang="en-US" altLang="zh-CN" sz="1600" dirty="0"/>
              <a:t>static int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() {…}</a:t>
            </a:r>
          </a:p>
          <a:p>
            <a:pPr lvl="2"/>
            <a:r>
              <a:rPr kumimoji="1" lang="zh-CN" altLang="en-US" dirty="0"/>
              <a:t>静态函数</a:t>
            </a:r>
            <a:r>
              <a:rPr kumimoji="1" lang="zh-CN" altLang="en-US" dirty="0">
                <a:solidFill>
                  <a:srgbClr val="FF0000"/>
                </a:solidFill>
              </a:rPr>
              <a:t>作用域仅限其声明的文件</a:t>
            </a:r>
            <a:r>
              <a:rPr kumimoji="1" lang="zh-CN" altLang="en-US" dirty="0"/>
              <a:t>，不能被其他文件所用，可以避免和其他文件中的同名函数冲突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55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pPr lvl="1"/>
            <a:r>
              <a:rPr lang="zh-CN" altLang="en-US" dirty="0"/>
              <a:t>属于整个类的“类变量”，被该类的所有对象共享</a:t>
            </a:r>
            <a:endParaRPr lang="en-US" altLang="zh-CN" dirty="0"/>
          </a:p>
          <a:p>
            <a:pPr lvl="1"/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类名访问</a:t>
            </a:r>
            <a:endParaRPr lang="en-US" altLang="zh-CN" dirty="0"/>
          </a:p>
          <a:p>
            <a:pPr lvl="1"/>
            <a:r>
              <a:rPr lang="zh-CN" altLang="en-US" dirty="0"/>
              <a:t>类似于全局变量，在程序开始前初始化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zh-CN" altLang="en-US" dirty="0"/>
              <a:t>静态成员函数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属于整个类，被</a:t>
            </a:r>
            <a:r>
              <a:rPr lang="zh-CN" altLang="en-US" dirty="0"/>
              <a:t>该类的所有对象共享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类名访问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由于不属于某个对象而属于整个类，因此不能访问非静态成员</a:t>
            </a:r>
            <a:endParaRPr kumimoji="1"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75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const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r>
              <a:rPr lang="zh-CN" altLang="en-US" dirty="0"/>
              <a:t>修饰变量：必须就地初始化，在生命周期内值不改变</a:t>
            </a:r>
            <a:endParaRPr lang="en-US" altLang="zh-CN" dirty="0"/>
          </a:p>
          <a:p>
            <a:r>
              <a:rPr lang="zh-CN" altLang="en-US" dirty="0"/>
              <a:t>常量数据成员</a:t>
            </a:r>
            <a:endParaRPr lang="en-US" altLang="zh-CN" dirty="0"/>
          </a:p>
          <a:p>
            <a:pPr lvl="1"/>
            <a:r>
              <a:rPr lang="zh-CN" altLang="en-US" dirty="0"/>
              <a:t>在对象生命周期内不能更改</a:t>
            </a:r>
            <a:endParaRPr lang="en-US" altLang="zh-CN" dirty="0"/>
          </a:p>
          <a:p>
            <a:pPr lvl="1"/>
            <a:r>
              <a:rPr lang="zh-CN" altLang="en-US" dirty="0"/>
              <a:t>初始化：初始化列表</a:t>
            </a:r>
            <a:r>
              <a:rPr lang="en-US" altLang="zh-CN" dirty="0"/>
              <a:t>/</a:t>
            </a:r>
            <a:r>
              <a:rPr lang="zh-CN" altLang="en-US" dirty="0"/>
              <a:t>就地初始化，不能赋值</a:t>
            </a:r>
            <a:endParaRPr lang="en-US" altLang="zh-CN" dirty="0"/>
          </a:p>
          <a:p>
            <a:r>
              <a:rPr lang="zh-CN" altLang="en-US" dirty="0"/>
              <a:t>常量成员函数</a:t>
            </a:r>
            <a:endParaRPr lang="en-US" altLang="zh-CN" dirty="0"/>
          </a:p>
          <a:p>
            <a:pPr lvl="1"/>
            <a:r>
              <a:rPr lang="zh-CN" altLang="en-US" dirty="0"/>
              <a:t>实现不能修改类的数据成员</a:t>
            </a:r>
            <a:endParaRPr lang="en-US" altLang="zh-CN" dirty="0"/>
          </a:p>
          <a:p>
            <a:pPr lvl="1"/>
            <a:r>
              <a:rPr kumimoji="1" lang="en-US" altLang="zh-CN" dirty="0" err="1"/>
              <a:t>ReturnType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(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const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mr-IN" altLang="zh-CN" dirty="0"/>
              <a:t>…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zh-CN" altLang="en-US" dirty="0"/>
              <a:t>常量对象</a:t>
            </a:r>
            <a:r>
              <a:rPr kumimoji="1" lang="en-US" altLang="zh-CN" b="0" dirty="0"/>
              <a:t>(</a:t>
            </a:r>
            <a:r>
              <a:rPr kumimoji="1" lang="en-US" altLang="zh-CN" b="0" dirty="0">
                <a:solidFill>
                  <a:srgbClr val="FF0000"/>
                </a:solidFill>
              </a:rPr>
              <a:t>const</a:t>
            </a:r>
            <a:r>
              <a:rPr kumimoji="1" lang="zh-CN" altLang="en-US" b="0" dirty="0">
                <a:solidFill>
                  <a:srgbClr val="FF0000"/>
                </a:solidFill>
              </a:rPr>
              <a:t> </a:t>
            </a:r>
            <a:r>
              <a:rPr kumimoji="1" lang="en-US" altLang="zh-CN" b="0" dirty="0" err="1">
                <a:solidFill>
                  <a:srgbClr val="FF0000"/>
                </a:solidFill>
              </a:rPr>
              <a:t>ClassName</a:t>
            </a:r>
            <a:r>
              <a:rPr kumimoji="1" lang="zh-CN" altLang="en-US" b="0" dirty="0">
                <a:solidFill>
                  <a:srgbClr val="FF0000"/>
                </a:solidFill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</a:rPr>
              <a:t>a;</a:t>
            </a:r>
            <a:r>
              <a:rPr kumimoji="1" lang="en-US" altLang="zh-CN" b="0" dirty="0">
                <a:solidFill>
                  <a:schemeClr val="tx1"/>
                </a:solidFill>
              </a:rPr>
              <a:t>)</a:t>
            </a:r>
            <a:r>
              <a:rPr kumimoji="1" lang="zh-CN" altLang="en-US" dirty="0"/>
              <a:t>只能调用常量成员函数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3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创建与销毁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常量静态变量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/</a:t>
            </a:r>
            <a:r>
              <a:rPr lang="zh-CN" altLang="en-US" dirty="0"/>
              <a:t>初始化</a:t>
            </a:r>
            <a:endParaRPr lang="en-US" altLang="zh-CN" dirty="0"/>
          </a:p>
          <a:p>
            <a:pPr lvl="2"/>
            <a:r>
              <a:rPr lang="zh-CN" altLang="en-US" dirty="0"/>
              <a:t>类外定义；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 err="1"/>
              <a:t>enum</a:t>
            </a:r>
            <a:r>
              <a:rPr lang="zh-CN" altLang="en-US" dirty="0"/>
              <a:t>可就地初始化</a:t>
            </a:r>
            <a:endParaRPr lang="en-US" altLang="zh-CN" dirty="0"/>
          </a:p>
          <a:p>
            <a:pPr lvl="1"/>
            <a:r>
              <a:rPr lang="zh-CN" altLang="en-US" dirty="0"/>
              <a:t>不存在常量静态函数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84493B-1409-4857-A277-E5605234D380}"/>
              </a:ext>
            </a:extLst>
          </p:cNvPr>
          <p:cNvSpPr txBox="1"/>
          <p:nvPr/>
        </p:nvSpPr>
        <p:spPr>
          <a:xfrm>
            <a:off x="1115616" y="3452726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latin typeface="Consolas" panose="020B0609020204030204" pitchFamily="49" charset="0"/>
              </a:rPr>
              <a:t> foo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char*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cs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不可就地初始化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= 3;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可以就地初始化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j;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也可以在类外初始化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char*</a:t>
            </a:r>
            <a:r>
              <a:rPr lang="en-US" altLang="zh-CN" sz="2000" b="1" dirty="0">
                <a:latin typeface="Consolas" panose="020B0609020204030204" pitchFamily="49" charset="0"/>
              </a:rPr>
              <a:t> foo::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cs</a:t>
            </a:r>
            <a:r>
              <a:rPr lang="en-US" altLang="zh-CN" sz="2000" b="1" dirty="0">
                <a:latin typeface="Consolas" panose="020B0609020204030204" pitchFamily="49" charset="0"/>
              </a:rPr>
              <a:t> = "foo C string";</a:t>
            </a:r>
          </a:p>
          <a:p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foo::j = 4;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7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左值</a:t>
            </a:r>
            <a:r>
              <a:rPr lang="zh-CN" altLang="en-US" dirty="0"/>
              <a:t>引用（“别名”）</a:t>
            </a:r>
            <a:endParaRPr lang="en-US" altLang="zh-CN" dirty="0"/>
          </a:p>
          <a:p>
            <a:pPr lvl="1"/>
            <a:r>
              <a:rPr kumimoji="1" lang="zh-CN" altLang="en-US" dirty="0"/>
              <a:t>左值：可以取地址、有名字的值。</a:t>
            </a:r>
            <a:endParaRPr lang="en-US" altLang="zh-CN" dirty="0"/>
          </a:p>
          <a:p>
            <a:pPr lvl="1"/>
            <a:r>
              <a:rPr lang="zh-CN" altLang="en-US" dirty="0"/>
              <a:t>格式：类型名 </a:t>
            </a:r>
            <a:r>
              <a:rPr lang="en-US" altLang="zh-CN" dirty="0"/>
              <a:t>&amp; </a:t>
            </a:r>
            <a:r>
              <a:rPr lang="zh-CN" altLang="en-US" dirty="0"/>
              <a:t>引用名 </a:t>
            </a:r>
            <a:r>
              <a:rPr lang="en-US" altLang="zh-CN" dirty="0"/>
              <a:t>=</a:t>
            </a:r>
            <a:r>
              <a:rPr lang="zh-CN" altLang="en-US" dirty="0"/>
              <a:t> 变量名</a:t>
            </a:r>
            <a:endParaRPr lang="en-US" altLang="zh-CN" dirty="0"/>
          </a:p>
          <a:p>
            <a:pPr lvl="1"/>
            <a:r>
              <a:rPr lang="zh-CN" altLang="en-US" dirty="0"/>
              <a:t>必须在定义时进行初始化，且不能修改引用指向</a:t>
            </a:r>
          </a:p>
          <a:p>
            <a:pPr lvl="1"/>
            <a:r>
              <a:rPr lang="zh-CN" altLang="en-US" sz="2400" dirty="0"/>
              <a:t>和指针的区别</a:t>
            </a:r>
          </a:p>
          <a:p>
            <a:pPr lvl="2"/>
            <a:r>
              <a:rPr lang="zh-CN" altLang="en-US" sz="2000" dirty="0"/>
              <a:t>不存在空引用</a:t>
            </a:r>
            <a:endParaRPr lang="en-US" altLang="zh-CN" sz="2000" dirty="0"/>
          </a:p>
          <a:p>
            <a:pPr lvl="2"/>
            <a:r>
              <a:rPr lang="zh-CN" altLang="en-US" sz="2000" dirty="0"/>
              <a:t>不能被指向到另一个对象</a:t>
            </a:r>
            <a:endParaRPr lang="en-US" altLang="zh-CN" sz="2000" dirty="0"/>
          </a:p>
          <a:p>
            <a:pPr lvl="2"/>
            <a:r>
              <a:rPr lang="zh-CN" altLang="en-US" sz="2000" dirty="0"/>
              <a:t>引用必须在创建时被初始化为一个对象</a:t>
            </a:r>
            <a:endParaRPr lang="en-US" altLang="zh-CN" dirty="0"/>
          </a:p>
          <a:p>
            <a:pPr lvl="1"/>
            <a:r>
              <a:rPr lang="zh-CN" altLang="en-US" dirty="0"/>
              <a:t>函数返回值可以是左值引用，但不得指向函数的临时变量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97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0FC9-F1BE-49A5-8285-6855BB3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76104-43AD-4E07-B0E4-7B1178D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</a:t>
            </a:r>
            <a:r>
              <a:rPr lang="zh-CN" altLang="en-CN" dirty="0"/>
              <a:t>值</a:t>
            </a:r>
            <a:r>
              <a:rPr lang="zh-CN" altLang="en-US" dirty="0"/>
              <a:t>引用</a:t>
            </a:r>
            <a:endParaRPr lang="en-US" altLang="zh-CN" dirty="0"/>
          </a:p>
          <a:p>
            <a:pPr lvl="1"/>
            <a:r>
              <a:rPr lang="zh-CN" altLang="en-US" dirty="0"/>
              <a:t>右值：</a:t>
            </a:r>
            <a:r>
              <a:rPr kumimoji="1" lang="zh-CN" altLang="en-US" dirty="0"/>
              <a:t>不能取地址、没有名字的值</a:t>
            </a:r>
            <a:r>
              <a:rPr kumimoji="1" lang="en-US" altLang="zh-CN" dirty="0"/>
              <a:t>;</a:t>
            </a:r>
            <a:r>
              <a:rPr kumimoji="1" lang="zh-CN" altLang="en-US" dirty="0"/>
              <a:t>常见于</a:t>
            </a:r>
            <a:r>
              <a:rPr kumimoji="1" lang="zh-CN" altLang="en-US" b="1" dirty="0"/>
              <a:t>常值、函数返回值、表达式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dirty="0"/>
              <a:t>右值引用可以延续即将销毁变量的生命周期，可以减少拷贝带来的开销</a:t>
            </a:r>
            <a:endParaRPr kumimoji="1" lang="en-US" altLang="zh-CN" dirty="0"/>
          </a:p>
          <a:p>
            <a:pPr lvl="1"/>
            <a:endParaRPr kumimoji="1"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844AF92F-23E7-6F49-869F-BD5825D43C7F}"/>
              </a:ext>
            </a:extLst>
          </p:cNvPr>
          <p:cNvSpPr/>
          <p:nvPr/>
        </p:nvSpPr>
        <p:spPr>
          <a:xfrm>
            <a:off x="2545117" y="2780928"/>
            <a:ext cx="4053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&amp;&amp;e = a + b;   </a:t>
            </a:r>
            <a:r>
              <a:rPr kumimoji="1"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kumimoji="1"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1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</a:t>
            </a:r>
            <a:endParaRPr lang="en-US" altLang="zh-CN" dirty="0"/>
          </a:p>
          <a:p>
            <a:pPr lvl="1"/>
            <a:r>
              <a:rPr lang="zh-CN" altLang="en-US" dirty="0"/>
              <a:t>使用左值引用作为参数的构造函数叫做拷贝构造函数</a:t>
            </a:r>
          </a:p>
          <a:p>
            <a:pPr lvl="2"/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&amp;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VariableName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zh-CN" dirty="0"/>
          </a:p>
          <a:p>
            <a:pPr lvl="1"/>
            <a:r>
              <a:rPr lang="zh-CN" altLang="en-US" dirty="0"/>
              <a:t>在发生拷贝操作时调用</a:t>
            </a:r>
            <a:endParaRPr lang="en-US" altLang="zh-CN" dirty="0"/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t1(t0);</a:t>
            </a:r>
          </a:p>
          <a:p>
            <a:pPr lvl="1"/>
            <a:r>
              <a:rPr lang="zh-CN" altLang="en-US" dirty="0"/>
              <a:t>区分 拷贝构造函数与拷贝赋值运算符</a:t>
            </a:r>
            <a:endParaRPr lang="en-US" altLang="zh-CN" dirty="0"/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t1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调用（默认）拷贝构造函数</a:t>
            </a:r>
            <a:endParaRPr lang="en-US" altLang="zh-CN" dirty="0"/>
          </a:p>
          <a:p>
            <a:pPr lvl="2"/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</a:t>
            </a:r>
            <a:r>
              <a:rPr lang="en-US" altLang="zh-CN" dirty="0"/>
              <a:t>t0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 </a:t>
            </a:r>
            <a:r>
              <a:rPr lang="en-US" altLang="zh-CN" dirty="0"/>
              <a:t>t0;</a:t>
            </a:r>
            <a:r>
              <a:rPr lang="zh-CN" altLang="en-US" dirty="0"/>
              <a:t> 调用（默认）拷贝赋值运算符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116496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407846" cy="4749029"/>
          </a:xfrm>
        </p:spPr>
        <p:txBody>
          <a:bodyPr/>
          <a:lstStyle/>
          <a:p>
            <a:r>
              <a:rPr lang="zh-CN" altLang="en-US" dirty="0"/>
              <a:t>移动构造函数</a:t>
            </a:r>
            <a:endParaRPr lang="en-US" altLang="zh-CN" dirty="0"/>
          </a:p>
          <a:p>
            <a:pPr lvl="1"/>
            <a:r>
              <a:rPr lang="zh-CN" altLang="en-US" dirty="0"/>
              <a:t>使用右值引用作为参数的构造函数叫做移动构造函数</a:t>
            </a:r>
          </a:p>
          <a:p>
            <a:pPr lvl="2"/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&amp;&amp;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VariableName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对于一些即将析构的临时类，移动构造函数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直接利用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了原来临时对象中的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堆内存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，新的对象无需开辟内存，临时对象无需释放内存，从而大大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提高计算效率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。</a:t>
            </a:r>
          </a:p>
          <a:p>
            <a:pPr lvl="1"/>
            <a:endParaRPr lang="zh-CN" altLang="en-US" dirty="0"/>
          </a:p>
        </p:txBody>
      </p:sp>
      <p:grpSp>
        <p:nvGrpSpPr>
          <p:cNvPr id="6" name="组 37">
            <a:extLst>
              <a:ext uri="{FF2B5EF4-FFF2-40B4-BE49-F238E27FC236}">
                <a16:creationId xmlns:a16="http://schemas.microsoft.com/office/drawing/2014/main" id="{33ED453B-159C-8640-85CA-C6C6A45F1D50}"/>
              </a:ext>
            </a:extLst>
          </p:cNvPr>
          <p:cNvGrpSpPr/>
          <p:nvPr/>
        </p:nvGrpSpPr>
        <p:grpSpPr>
          <a:xfrm>
            <a:off x="467544" y="4653136"/>
            <a:ext cx="4320480" cy="1584176"/>
            <a:chOff x="906706" y="1698393"/>
            <a:chExt cx="4320480" cy="1584176"/>
          </a:xfrm>
        </p:grpSpPr>
        <p:grpSp>
          <p:nvGrpSpPr>
            <p:cNvPr id="7" name="组 20">
              <a:extLst>
                <a:ext uri="{FF2B5EF4-FFF2-40B4-BE49-F238E27FC236}">
                  <a16:creationId xmlns:a16="http://schemas.microsoft.com/office/drawing/2014/main" id="{CB9A29F5-0A86-1549-ACB2-41F89290F909}"/>
                </a:ext>
              </a:extLst>
            </p:cNvPr>
            <p:cNvGrpSpPr/>
            <p:nvPr/>
          </p:nvGrpSpPr>
          <p:grpSpPr>
            <a:xfrm>
              <a:off x="906706" y="1698393"/>
              <a:ext cx="1944216" cy="504056"/>
              <a:chOff x="1043608" y="1844824"/>
              <a:chExt cx="1944216" cy="504056"/>
            </a:xfrm>
          </p:grpSpPr>
          <p:sp>
            <p:nvSpPr>
              <p:cNvPr id="20" name="矩形 34">
                <a:extLst>
                  <a:ext uri="{FF2B5EF4-FFF2-40B4-BE49-F238E27FC236}">
                    <a16:creationId xmlns:a16="http://schemas.microsoft.com/office/drawing/2014/main" id="{B4EE00E2-EDEF-4246-99F4-3A3AA7098951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文本框 35">
                <a:extLst>
                  <a:ext uri="{FF2B5EF4-FFF2-40B4-BE49-F238E27FC236}">
                    <a16:creationId xmlns:a16="http://schemas.microsoft.com/office/drawing/2014/main" id="{9EE32C2C-76BA-F044-94BA-AAEB627FF2EB}"/>
                  </a:ext>
                </a:extLst>
              </p:cNvPr>
              <p:cNvSpPr txBox="1"/>
              <p:nvPr/>
            </p:nvSpPr>
            <p:spPr>
              <a:xfrm>
                <a:off x="1115616" y="187676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临时对象</a:t>
                </a:r>
              </a:p>
            </p:txBody>
          </p:sp>
        </p:grpSp>
        <p:grpSp>
          <p:nvGrpSpPr>
            <p:cNvPr id="8" name="组 21">
              <a:extLst>
                <a:ext uri="{FF2B5EF4-FFF2-40B4-BE49-F238E27FC236}">
                  <a16:creationId xmlns:a16="http://schemas.microsoft.com/office/drawing/2014/main" id="{9CBE60AB-6CCB-D348-9739-8780147A0995}"/>
                </a:ext>
              </a:extLst>
            </p:cNvPr>
            <p:cNvGrpSpPr/>
            <p:nvPr/>
          </p:nvGrpSpPr>
          <p:grpSpPr>
            <a:xfrm>
              <a:off x="927829" y="2778513"/>
              <a:ext cx="2067109" cy="504056"/>
              <a:chOff x="1043608" y="1844824"/>
              <a:chExt cx="2067109" cy="504056"/>
            </a:xfrm>
          </p:grpSpPr>
          <p:sp>
            <p:nvSpPr>
              <p:cNvPr id="18" name="矩形 32">
                <a:extLst>
                  <a:ext uri="{FF2B5EF4-FFF2-40B4-BE49-F238E27FC236}">
                    <a16:creationId xmlns:a16="http://schemas.microsoft.com/office/drawing/2014/main" id="{BED32842-1C4C-6B41-85CD-ECB84A7DE3CD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174368AC-4340-2246-8A4D-3203140D8C19}"/>
                  </a:ext>
                </a:extLst>
              </p:cNvPr>
              <p:cNvSpPr txBox="1"/>
              <p:nvPr/>
            </p:nvSpPr>
            <p:spPr>
              <a:xfrm>
                <a:off x="1238509" y="187684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堆内存</a:t>
                </a:r>
              </a:p>
            </p:txBody>
          </p:sp>
        </p:grpSp>
        <p:grpSp>
          <p:nvGrpSpPr>
            <p:cNvPr id="9" name="组 22">
              <a:extLst>
                <a:ext uri="{FF2B5EF4-FFF2-40B4-BE49-F238E27FC236}">
                  <a16:creationId xmlns:a16="http://schemas.microsoft.com/office/drawing/2014/main" id="{E92ABD85-9883-0A4A-9EED-F8FA6B356B70}"/>
                </a:ext>
              </a:extLst>
            </p:cNvPr>
            <p:cNvGrpSpPr/>
            <p:nvPr/>
          </p:nvGrpSpPr>
          <p:grpSpPr>
            <a:xfrm>
              <a:off x="3138954" y="1698393"/>
              <a:ext cx="2088232" cy="504056"/>
              <a:chOff x="1043608" y="1844824"/>
              <a:chExt cx="2088232" cy="504056"/>
            </a:xfrm>
          </p:grpSpPr>
          <p:sp>
            <p:nvSpPr>
              <p:cNvPr id="16" name="矩形 30">
                <a:extLst>
                  <a:ext uri="{FF2B5EF4-FFF2-40B4-BE49-F238E27FC236}">
                    <a16:creationId xmlns:a16="http://schemas.microsoft.com/office/drawing/2014/main" id="{93167DF2-F44B-5D44-A341-4F28ADC23294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文本框 31">
                <a:extLst>
                  <a:ext uri="{FF2B5EF4-FFF2-40B4-BE49-F238E27FC236}">
                    <a16:creationId xmlns:a16="http://schemas.microsoft.com/office/drawing/2014/main" id="{687C98A7-06D7-7148-ACF2-669307C0E43C}"/>
                  </a:ext>
                </a:extLst>
              </p:cNvPr>
              <p:cNvSpPr txBox="1"/>
              <p:nvPr/>
            </p:nvSpPr>
            <p:spPr>
              <a:xfrm>
                <a:off x="1259632" y="187676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新对象</a:t>
                </a:r>
              </a:p>
            </p:txBody>
          </p:sp>
        </p:grpSp>
        <p:cxnSp>
          <p:nvCxnSpPr>
            <p:cNvPr id="10" name="直线箭头连接符 23">
              <a:extLst>
                <a:ext uri="{FF2B5EF4-FFF2-40B4-BE49-F238E27FC236}">
                  <a16:creationId xmlns:a16="http://schemas.microsoft.com/office/drawing/2014/main" id="{25350D31-8433-1D42-8B5D-945C805A6BAD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2274858" y="1950421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24">
              <a:extLst>
                <a:ext uri="{FF2B5EF4-FFF2-40B4-BE49-F238E27FC236}">
                  <a16:creationId xmlns:a16="http://schemas.microsoft.com/office/drawing/2014/main" id="{9706D5AC-E60A-EC44-980A-A22702058685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590782" y="2202449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 32">
              <a:extLst>
                <a:ext uri="{FF2B5EF4-FFF2-40B4-BE49-F238E27FC236}">
                  <a16:creationId xmlns:a16="http://schemas.microsoft.com/office/drawing/2014/main" id="{C0918111-3921-9843-A601-5330F7F30508}"/>
                </a:ext>
              </a:extLst>
            </p:cNvPr>
            <p:cNvGrpSpPr/>
            <p:nvPr/>
          </p:nvGrpSpPr>
          <p:grpSpPr>
            <a:xfrm>
              <a:off x="3152963" y="2774604"/>
              <a:ext cx="2074223" cy="504056"/>
              <a:chOff x="1043608" y="1844824"/>
              <a:chExt cx="2074223" cy="504056"/>
            </a:xfrm>
          </p:grpSpPr>
          <p:sp>
            <p:nvSpPr>
              <p:cNvPr id="14" name="矩形 28">
                <a:extLst>
                  <a:ext uri="{FF2B5EF4-FFF2-40B4-BE49-F238E27FC236}">
                    <a16:creationId xmlns:a16="http://schemas.microsoft.com/office/drawing/2014/main" id="{2B35B580-3B8C-0740-B534-E2087D319C96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文本框 29">
                <a:extLst>
                  <a:ext uri="{FF2B5EF4-FFF2-40B4-BE49-F238E27FC236}">
                    <a16:creationId xmlns:a16="http://schemas.microsoft.com/office/drawing/2014/main" id="{860594FD-E185-EC40-A39D-8BBBDB5323E1}"/>
                  </a:ext>
                </a:extLst>
              </p:cNvPr>
              <p:cNvSpPr txBox="1"/>
              <p:nvPr/>
            </p:nvSpPr>
            <p:spPr>
              <a:xfrm>
                <a:off x="1245623" y="1880751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堆内存</a:t>
                </a:r>
              </a:p>
            </p:txBody>
          </p:sp>
        </p:grpSp>
        <p:cxnSp>
          <p:nvCxnSpPr>
            <p:cNvPr id="13" name="直线箭头连接符 36">
              <a:extLst>
                <a:ext uri="{FF2B5EF4-FFF2-40B4-BE49-F238E27FC236}">
                  <a16:creationId xmlns:a16="http://schemas.microsoft.com/office/drawing/2014/main" id="{11CABF0A-8DA5-5E4D-9A87-497AFAE25347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3815916" y="2202449"/>
              <a:ext cx="7114" cy="57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37">
            <a:extLst>
              <a:ext uri="{FF2B5EF4-FFF2-40B4-BE49-F238E27FC236}">
                <a16:creationId xmlns:a16="http://schemas.microsoft.com/office/drawing/2014/main" id="{DF98D739-AF2A-EE42-A64F-AF1FD4DF5B84}"/>
              </a:ext>
            </a:extLst>
          </p:cNvPr>
          <p:cNvSpPr txBox="1"/>
          <p:nvPr/>
        </p:nvSpPr>
        <p:spPr>
          <a:xfrm>
            <a:off x="459582" y="4085764"/>
            <a:ext cx="257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3366"/>
                </a:solidFill>
                <a:latin typeface="STKaiti" charset="-122"/>
                <a:ea typeface="STKaiti" charset="-122"/>
                <a:cs typeface="STKaiti" charset="-122"/>
              </a:rPr>
              <a:t>拷贝构造函数</a:t>
            </a:r>
          </a:p>
        </p:txBody>
      </p:sp>
      <p:grpSp>
        <p:nvGrpSpPr>
          <p:cNvPr id="23" name="组 18">
            <a:extLst>
              <a:ext uri="{FF2B5EF4-FFF2-40B4-BE49-F238E27FC236}">
                <a16:creationId xmlns:a16="http://schemas.microsoft.com/office/drawing/2014/main" id="{65CC6628-ED41-8E4E-B1AB-8166A30EDCFB}"/>
              </a:ext>
            </a:extLst>
          </p:cNvPr>
          <p:cNvGrpSpPr/>
          <p:nvPr/>
        </p:nvGrpSpPr>
        <p:grpSpPr>
          <a:xfrm>
            <a:off x="5004048" y="4649227"/>
            <a:ext cx="4320480" cy="1584176"/>
            <a:chOff x="1043608" y="1844824"/>
            <a:chExt cx="4320480" cy="1584176"/>
          </a:xfrm>
        </p:grpSpPr>
        <p:grpSp>
          <p:nvGrpSpPr>
            <p:cNvPr id="24" name="组 5">
              <a:extLst>
                <a:ext uri="{FF2B5EF4-FFF2-40B4-BE49-F238E27FC236}">
                  <a16:creationId xmlns:a16="http://schemas.microsoft.com/office/drawing/2014/main" id="{61C35571-532A-5245-A05C-77D50EBF6AF9}"/>
                </a:ext>
              </a:extLst>
            </p:cNvPr>
            <p:cNvGrpSpPr/>
            <p:nvPr/>
          </p:nvGrpSpPr>
          <p:grpSpPr>
            <a:xfrm>
              <a:off x="1043608" y="1844824"/>
              <a:ext cx="1944624" cy="504056"/>
              <a:chOff x="1043608" y="1844824"/>
              <a:chExt cx="1944624" cy="504056"/>
            </a:xfrm>
          </p:grpSpPr>
          <p:sp>
            <p:nvSpPr>
              <p:cNvPr id="34" name="矩形 18">
                <a:extLst>
                  <a:ext uri="{FF2B5EF4-FFF2-40B4-BE49-F238E27FC236}">
                    <a16:creationId xmlns:a16="http://schemas.microsoft.com/office/drawing/2014/main" id="{1B7887F7-348A-EB41-8CEE-9B69705DEEC5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文本框 19">
                <a:extLst>
                  <a:ext uri="{FF2B5EF4-FFF2-40B4-BE49-F238E27FC236}">
                    <a16:creationId xmlns:a16="http://schemas.microsoft.com/office/drawing/2014/main" id="{AD4A385D-0BC3-614E-B860-D29782B7207C}"/>
                  </a:ext>
                </a:extLst>
              </p:cNvPr>
              <p:cNvSpPr txBox="1"/>
              <p:nvPr/>
            </p:nvSpPr>
            <p:spPr>
              <a:xfrm>
                <a:off x="1116024" y="187712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临时对象</a:t>
                </a:r>
              </a:p>
            </p:txBody>
          </p:sp>
        </p:grpSp>
        <p:grpSp>
          <p:nvGrpSpPr>
            <p:cNvPr id="25" name="组 6">
              <a:extLst>
                <a:ext uri="{FF2B5EF4-FFF2-40B4-BE49-F238E27FC236}">
                  <a16:creationId xmlns:a16="http://schemas.microsoft.com/office/drawing/2014/main" id="{3814D197-8E55-4C45-A9EC-2E097E0302C5}"/>
                </a:ext>
              </a:extLst>
            </p:cNvPr>
            <p:cNvGrpSpPr/>
            <p:nvPr/>
          </p:nvGrpSpPr>
          <p:grpSpPr>
            <a:xfrm>
              <a:off x="1064731" y="2924944"/>
              <a:ext cx="2067517" cy="504056"/>
              <a:chOff x="1043608" y="1844824"/>
              <a:chExt cx="2067517" cy="504056"/>
            </a:xfrm>
          </p:grpSpPr>
          <p:sp>
            <p:nvSpPr>
              <p:cNvPr id="32" name="矩形 16">
                <a:extLst>
                  <a:ext uri="{FF2B5EF4-FFF2-40B4-BE49-F238E27FC236}">
                    <a16:creationId xmlns:a16="http://schemas.microsoft.com/office/drawing/2014/main" id="{DEA11909-BEC7-6043-91AC-C03E48AE5EB7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文本框 17">
                <a:extLst>
                  <a:ext uri="{FF2B5EF4-FFF2-40B4-BE49-F238E27FC236}">
                    <a16:creationId xmlns:a16="http://schemas.microsoft.com/office/drawing/2014/main" id="{BBF3B29C-5691-D44E-A0E0-711DD3958CCD}"/>
                  </a:ext>
                </a:extLst>
              </p:cNvPr>
              <p:cNvSpPr txBox="1"/>
              <p:nvPr/>
            </p:nvSpPr>
            <p:spPr>
              <a:xfrm>
                <a:off x="1238917" y="187712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堆内存</a:t>
                </a:r>
              </a:p>
            </p:txBody>
          </p:sp>
        </p:grpSp>
        <p:grpSp>
          <p:nvGrpSpPr>
            <p:cNvPr id="26" name="组 9">
              <a:extLst>
                <a:ext uri="{FF2B5EF4-FFF2-40B4-BE49-F238E27FC236}">
                  <a16:creationId xmlns:a16="http://schemas.microsoft.com/office/drawing/2014/main" id="{EDC3B9A2-9069-CA45-A959-CC28B9C7FF40}"/>
                </a:ext>
              </a:extLst>
            </p:cNvPr>
            <p:cNvGrpSpPr/>
            <p:nvPr/>
          </p:nvGrpSpPr>
          <p:grpSpPr>
            <a:xfrm>
              <a:off x="3275856" y="1844824"/>
              <a:ext cx="2088232" cy="504056"/>
              <a:chOff x="1043608" y="1844824"/>
              <a:chExt cx="2088232" cy="504056"/>
            </a:xfrm>
          </p:grpSpPr>
          <p:sp>
            <p:nvSpPr>
              <p:cNvPr id="30" name="矩形 14">
                <a:extLst>
                  <a:ext uri="{FF2B5EF4-FFF2-40B4-BE49-F238E27FC236}">
                    <a16:creationId xmlns:a16="http://schemas.microsoft.com/office/drawing/2014/main" id="{987503DC-5D71-5E42-850B-2492BA1B5E2F}"/>
                  </a:ext>
                </a:extLst>
              </p:cNvPr>
              <p:cNvSpPr/>
              <p:nvPr/>
            </p:nvSpPr>
            <p:spPr>
              <a:xfrm>
                <a:off x="1043608" y="1844824"/>
                <a:ext cx="1368152" cy="504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文本框 15">
                <a:extLst>
                  <a:ext uri="{FF2B5EF4-FFF2-40B4-BE49-F238E27FC236}">
                    <a16:creationId xmlns:a16="http://schemas.microsoft.com/office/drawing/2014/main" id="{322DE378-B1DC-0E41-A3B8-1CBEA66EFD0A}"/>
                  </a:ext>
                </a:extLst>
              </p:cNvPr>
              <p:cNvSpPr txBox="1"/>
              <p:nvPr/>
            </p:nvSpPr>
            <p:spPr>
              <a:xfrm>
                <a:off x="1259632" y="1876762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STKaiti" charset="-122"/>
                    <a:ea typeface="STKaiti" charset="-122"/>
                    <a:cs typeface="STKaiti" charset="-122"/>
                  </a:rPr>
                  <a:t>新对象</a:t>
                </a:r>
              </a:p>
            </p:txBody>
          </p:sp>
        </p:grpSp>
        <p:cxnSp>
          <p:nvCxnSpPr>
            <p:cNvPr id="27" name="直线箭头连接符 13">
              <a:extLst>
                <a:ext uri="{FF2B5EF4-FFF2-40B4-BE49-F238E27FC236}">
                  <a16:creationId xmlns:a16="http://schemas.microsoft.com/office/drawing/2014/main" id="{956817BA-EE48-4543-AC59-D4236D5075BD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2411760" y="2096852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5">
              <a:extLst>
                <a:ext uri="{FF2B5EF4-FFF2-40B4-BE49-F238E27FC236}">
                  <a16:creationId xmlns:a16="http://schemas.microsoft.com/office/drawing/2014/main" id="{321234B4-195D-2D4D-B087-374216E75C8E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1727684" y="2348880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7">
              <a:extLst>
                <a:ext uri="{FF2B5EF4-FFF2-40B4-BE49-F238E27FC236}">
                  <a16:creationId xmlns:a16="http://schemas.microsoft.com/office/drawing/2014/main" id="{8504725E-9BB3-F247-9195-683C403C1231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2432883" y="2348880"/>
              <a:ext cx="1527049" cy="84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6">
            <a:extLst>
              <a:ext uri="{FF2B5EF4-FFF2-40B4-BE49-F238E27FC236}">
                <a16:creationId xmlns:a16="http://schemas.microsoft.com/office/drawing/2014/main" id="{7EA71E1E-33DD-B348-9B6B-8382B47BA430}"/>
              </a:ext>
            </a:extLst>
          </p:cNvPr>
          <p:cNvSpPr txBox="1"/>
          <p:nvPr/>
        </p:nvSpPr>
        <p:spPr>
          <a:xfrm>
            <a:off x="5004048" y="4091618"/>
            <a:ext cx="257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3366"/>
                </a:solidFill>
                <a:latin typeface="STKaiti" charset="-122"/>
                <a:ea typeface="STKaiti" charset="-122"/>
                <a:cs typeface="STKaiti" charset="-122"/>
              </a:rPr>
              <a:t>移动构造函数</a:t>
            </a:r>
          </a:p>
        </p:txBody>
      </p:sp>
    </p:spTree>
    <p:extLst>
      <p:ext uri="{BB962C8B-B14F-4D97-AF65-F5344CB8AC3E}">
        <p14:creationId xmlns:p14="http://schemas.microsoft.com/office/powerpoint/2010/main" val="8659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94F4-9B7B-4B88-82D6-E1158FEC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DDF3D-856D-415A-9AC6-D34E4BE2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编译、链接</a:t>
            </a:r>
            <a:endParaRPr lang="en-US" altLang="zh-CN" dirty="0"/>
          </a:p>
          <a:p>
            <a:pPr lvl="1"/>
            <a:r>
              <a:rPr lang="zh-CN" altLang="en-US" dirty="0"/>
              <a:t>编译：生成目标模块（</a:t>
            </a:r>
            <a:r>
              <a:rPr lang="en-US" altLang="zh-CN" dirty="0"/>
              <a:t>.o/.obj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链接：链接目标模块，形成可执行程序；外部函数的定义（实现）被寻找和添加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898D45-BCF5-46EF-B4DE-EE95BB4B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61" y="3431537"/>
            <a:ext cx="5256584" cy="27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3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引用与复制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std::move</a:t>
            </a:r>
          </a:p>
          <a:p>
            <a:pPr lvl="1"/>
            <a:r>
              <a:rPr lang="zh-CN" altLang="en-US" dirty="0"/>
              <a:t>移动构造函数加快了右值初始化的构造速度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move</a:t>
            </a:r>
            <a:r>
              <a:rPr lang="zh-CN" altLang="en-US" dirty="0"/>
              <a:t>函数则可以使用移动构造函数，加快左值初始化的构造速度</a:t>
            </a:r>
            <a:endParaRPr lang="en-US" altLang="zh-CN" dirty="0"/>
          </a:p>
          <a:p>
            <a:pPr lvl="1"/>
            <a:r>
              <a:rPr lang="zh-CN" altLang="en-US" dirty="0"/>
              <a:t>本身只进行类型转换（左值转换成右值），对于对象本身的操作在移动构造函数中进行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9933AD3-92B1-3D48-B9C4-E650E9766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92" y="4302481"/>
            <a:ext cx="4535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std::string str = "Hello";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std::move(str);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 err="1"/>
              <a:t>cout</a:t>
            </a:r>
            <a:r>
              <a:rPr kumimoji="0" lang="en-US" altLang="zh-CN" sz="2000" b="1" dirty="0"/>
              <a:t>&lt;&lt;str;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//</a:t>
            </a:r>
            <a:r>
              <a:rPr kumimoji="0" lang="zh-CN" altLang="en-US" sz="2000" b="1" dirty="0"/>
              <a:t> 输出 </a:t>
            </a:r>
            <a:r>
              <a:rPr kumimoji="0" lang="en-US" altLang="zh-CN" sz="2000" b="1" dirty="0"/>
              <a:t>Hello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6BFFACA-C413-AB41-8DDE-06E5FEBF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553" y="4302480"/>
            <a:ext cx="4535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std::string str = "Hello";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/>
              <a:t>std::string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str2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=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std::move(str);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b="1" dirty="0" err="1"/>
              <a:t>cout</a:t>
            </a:r>
            <a:r>
              <a:rPr kumimoji="0" lang="en-US" altLang="zh-CN" sz="2000" b="1" dirty="0"/>
              <a:t>&lt;&lt;str;</a:t>
            </a:r>
            <a:r>
              <a:rPr kumimoji="0" lang="zh-CN" altLang="en-US" sz="2000" b="1" dirty="0"/>
              <a:t> </a:t>
            </a:r>
            <a:r>
              <a:rPr kumimoji="0" lang="en-US" altLang="zh-CN" sz="2000" b="1" dirty="0"/>
              <a:t>//</a:t>
            </a:r>
            <a:r>
              <a:rPr kumimoji="0" lang="zh-CN" altLang="en-US" sz="2000" b="1" dirty="0"/>
              <a:t> 输出空字符串</a:t>
            </a:r>
            <a:endParaRPr kumimoji="0" lang="en-US" altLang="zh-CN" sz="2000" b="1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C2BD725C-3311-3146-84C7-5AAB1644FF91}"/>
              </a:ext>
            </a:extLst>
          </p:cNvPr>
          <p:cNvSpPr/>
          <p:nvPr/>
        </p:nvSpPr>
        <p:spPr>
          <a:xfrm>
            <a:off x="714377" y="6074132"/>
            <a:ext cx="7686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https://</a:t>
            </a:r>
            <a:r>
              <a:rPr lang="en-US" altLang="zh-CN" sz="1200" dirty="0" err="1"/>
              <a:t>stackoverflow.com</a:t>
            </a:r>
            <a:r>
              <a:rPr lang="en-US" altLang="zh-CN" sz="1200" dirty="0"/>
              <a:t>/questions/13127455/what-does-the-standard-library-guarantee-about-self-move-assignment</a:t>
            </a:r>
          </a:p>
        </p:txBody>
      </p:sp>
    </p:spTree>
    <p:extLst>
      <p:ext uri="{BB962C8B-B14F-4D97-AF65-F5344CB8AC3E}">
        <p14:creationId xmlns:p14="http://schemas.microsoft.com/office/powerpoint/2010/main" val="1996760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endParaRPr lang="en-US" altLang="zh-CN" dirty="0"/>
          </a:p>
          <a:p>
            <a:pPr lvl="1"/>
            <a:r>
              <a:rPr lang="en-US" altLang="zh-CN" dirty="0"/>
              <a:t>has-a</a:t>
            </a:r>
            <a:r>
              <a:rPr lang="zh-CN" altLang="en-US" dirty="0"/>
              <a:t>（整体</a:t>
            </a:r>
            <a:r>
              <a:rPr lang="en-US" altLang="zh-CN" dirty="0"/>
              <a:t>-</a:t>
            </a:r>
            <a:r>
              <a:rPr lang="zh-CN" altLang="en-US" dirty="0"/>
              <a:t>部分）：组合</a:t>
            </a:r>
            <a:endParaRPr lang="en-US" altLang="zh-CN" dirty="0"/>
          </a:p>
          <a:p>
            <a:pPr lvl="1"/>
            <a:r>
              <a:rPr lang="en-US" altLang="zh-CN" dirty="0"/>
              <a:t>is-a</a:t>
            </a:r>
            <a:r>
              <a:rPr lang="zh-CN" altLang="en-US" dirty="0"/>
              <a:t>（一般</a:t>
            </a:r>
            <a:r>
              <a:rPr lang="en-US" altLang="zh-CN" dirty="0"/>
              <a:t>-</a:t>
            </a:r>
            <a:r>
              <a:rPr lang="zh-CN" altLang="en-US" dirty="0"/>
              <a:t>特殊）：继承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恰当的利用组合及继承，可以实现代码重用，实现增量开发</a:t>
            </a:r>
          </a:p>
        </p:txBody>
      </p:sp>
      <p:grpSp>
        <p:nvGrpSpPr>
          <p:cNvPr id="14" name="组 18">
            <a:extLst>
              <a:ext uri="{FF2B5EF4-FFF2-40B4-BE49-F238E27FC236}">
                <a16:creationId xmlns:a16="http://schemas.microsoft.com/office/drawing/2014/main" id="{64FCE2B6-CA5B-3048-A8A8-10880E1743C4}"/>
              </a:ext>
            </a:extLst>
          </p:cNvPr>
          <p:cNvGrpSpPr>
            <a:grpSpLocks noChangeAspect="1"/>
          </p:cNvGrpSpPr>
          <p:nvPr/>
        </p:nvGrpSpPr>
        <p:grpSpPr>
          <a:xfrm>
            <a:off x="1208844" y="3093952"/>
            <a:ext cx="1803014" cy="1800000"/>
            <a:chOff x="899592" y="3501008"/>
            <a:chExt cx="2808312" cy="2808312"/>
          </a:xfrm>
        </p:grpSpPr>
        <p:sp>
          <p:nvSpPr>
            <p:cNvPr id="20" name="椭圆 3">
              <a:extLst>
                <a:ext uri="{FF2B5EF4-FFF2-40B4-BE49-F238E27FC236}">
                  <a16:creationId xmlns:a16="http://schemas.microsoft.com/office/drawing/2014/main" id="{0413A419-2DBC-2642-8CA4-2BE6D9AF4687}"/>
                </a:ext>
              </a:extLst>
            </p:cNvPr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4">
              <a:extLst>
                <a:ext uri="{FF2B5EF4-FFF2-40B4-BE49-F238E27FC236}">
                  <a16:creationId xmlns:a16="http://schemas.microsoft.com/office/drawing/2014/main" id="{4919E6AF-3019-EF44-9514-92F78592C38F}"/>
                </a:ext>
              </a:extLst>
            </p:cNvPr>
            <p:cNvSpPr txBox="1"/>
            <p:nvPr/>
          </p:nvSpPr>
          <p:spPr>
            <a:xfrm>
              <a:off x="1677247" y="5463505"/>
              <a:ext cx="1598610" cy="81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/>
                <a:t>汽车</a:t>
              </a:r>
            </a:p>
          </p:txBody>
        </p:sp>
        <p:sp>
          <p:nvSpPr>
            <p:cNvPr id="22" name="圆角矩形 5">
              <a:extLst>
                <a:ext uri="{FF2B5EF4-FFF2-40B4-BE49-F238E27FC236}">
                  <a16:creationId xmlns:a16="http://schemas.microsoft.com/office/drawing/2014/main" id="{5018C694-BE61-4B4F-8E12-0CE9B7633D4F}"/>
                </a:ext>
              </a:extLst>
            </p:cNvPr>
            <p:cNvSpPr/>
            <p:nvPr/>
          </p:nvSpPr>
          <p:spPr>
            <a:xfrm>
              <a:off x="1187625" y="4617133"/>
              <a:ext cx="121287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23" name="平行四边形 6">
              <a:extLst>
                <a:ext uri="{FF2B5EF4-FFF2-40B4-BE49-F238E27FC236}">
                  <a16:creationId xmlns:a16="http://schemas.microsoft.com/office/drawing/2014/main" id="{1F1706D2-7479-3E48-A403-271310D48CBD}"/>
                </a:ext>
              </a:extLst>
            </p:cNvPr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24" name="椭圆 7">
              <a:extLst>
                <a:ext uri="{FF2B5EF4-FFF2-40B4-BE49-F238E27FC236}">
                  <a16:creationId xmlns:a16="http://schemas.microsoft.com/office/drawing/2014/main" id="{32B4F00D-2080-E14B-B4D7-0C9056FC980F}"/>
                </a:ext>
              </a:extLst>
            </p:cNvPr>
            <p:cNvSpPr/>
            <p:nvPr/>
          </p:nvSpPr>
          <p:spPr>
            <a:xfrm>
              <a:off x="1582094" y="3812132"/>
              <a:ext cx="1443309" cy="6840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25" name="组 38">
            <a:extLst>
              <a:ext uri="{FF2B5EF4-FFF2-40B4-BE49-F238E27FC236}">
                <a16:creationId xmlns:a16="http://schemas.microsoft.com/office/drawing/2014/main" id="{4E5F4C99-7D5F-1D47-AA87-8DA8E6DEA3B4}"/>
              </a:ext>
            </a:extLst>
          </p:cNvPr>
          <p:cNvGrpSpPr/>
          <p:nvPr/>
        </p:nvGrpSpPr>
        <p:grpSpPr>
          <a:xfrm>
            <a:off x="4355976" y="3140968"/>
            <a:ext cx="3837144" cy="1540390"/>
            <a:chOff x="4335256" y="3795522"/>
            <a:chExt cx="4612141" cy="2470725"/>
          </a:xfrm>
        </p:grpSpPr>
        <p:sp>
          <p:nvSpPr>
            <p:cNvPr id="26" name="矩形 8">
              <a:extLst>
                <a:ext uri="{FF2B5EF4-FFF2-40B4-BE49-F238E27FC236}">
                  <a16:creationId xmlns:a16="http://schemas.microsoft.com/office/drawing/2014/main" id="{B0BE3ED3-8C8F-EE47-A19F-58883AC5B785}"/>
                </a:ext>
              </a:extLst>
            </p:cNvPr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形状</a:t>
              </a: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C666DC5A-E4A4-AE46-B608-6C93F66BCF2A}"/>
                </a:ext>
              </a:extLst>
            </p:cNvPr>
            <p:cNvSpPr txBox="1"/>
            <p:nvPr/>
          </p:nvSpPr>
          <p:spPr>
            <a:xfrm>
              <a:off x="4581334" y="5782244"/>
              <a:ext cx="893082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/>
                <a:t>矩形</a:t>
              </a:r>
            </a:p>
          </p:txBody>
        </p:sp>
        <p:sp>
          <p:nvSpPr>
            <p:cNvPr id="28" name="文本框 16">
              <a:extLst>
                <a:ext uri="{FF2B5EF4-FFF2-40B4-BE49-F238E27FC236}">
                  <a16:creationId xmlns:a16="http://schemas.microsoft.com/office/drawing/2014/main" id="{72B6AE3C-2314-8F4B-AAE8-116F6F80E222}"/>
                </a:ext>
              </a:extLst>
            </p:cNvPr>
            <p:cNvSpPr txBox="1"/>
            <p:nvPr/>
          </p:nvSpPr>
          <p:spPr>
            <a:xfrm>
              <a:off x="6257910" y="5782244"/>
              <a:ext cx="893082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/>
                <a:t>圆形</a:t>
              </a:r>
            </a:p>
          </p:txBody>
        </p:sp>
        <p:sp>
          <p:nvSpPr>
            <p:cNvPr id="29" name="文本框 17">
              <a:extLst>
                <a:ext uri="{FF2B5EF4-FFF2-40B4-BE49-F238E27FC236}">
                  <a16:creationId xmlns:a16="http://schemas.microsoft.com/office/drawing/2014/main" id="{761DD86D-FCAD-0741-AE6F-363078F77F32}"/>
                </a:ext>
              </a:extLst>
            </p:cNvPr>
            <p:cNvSpPr txBox="1"/>
            <p:nvPr/>
          </p:nvSpPr>
          <p:spPr>
            <a:xfrm>
              <a:off x="7617714" y="5782244"/>
              <a:ext cx="1186410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8712F07D-DF1B-7A4B-98B3-DABDB1A97A9F}"/>
                </a:ext>
              </a:extLst>
            </p:cNvPr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40" name="矩形 15">
                <a:extLst>
                  <a:ext uri="{FF2B5EF4-FFF2-40B4-BE49-F238E27FC236}">
                    <a16:creationId xmlns:a16="http://schemas.microsoft.com/office/drawing/2014/main" id="{D47D9857-65C3-7D4D-8A16-49531A37F152}"/>
                  </a:ext>
                </a:extLst>
              </p:cNvPr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/>
                  <a:t>特性</a:t>
                </a:r>
              </a:p>
            </p:txBody>
          </p:sp>
          <p:sp>
            <p:nvSpPr>
              <p:cNvPr id="41" name="矩形 22">
                <a:extLst>
                  <a:ext uri="{FF2B5EF4-FFF2-40B4-BE49-F238E27FC236}">
                    <a16:creationId xmlns:a16="http://schemas.microsoft.com/office/drawing/2014/main" id="{D81FF36C-638E-1444-8071-CBC9A47F082D}"/>
                  </a:ext>
                </a:extLst>
              </p:cNvPr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形状</a:t>
                </a:r>
              </a:p>
            </p:txBody>
          </p:sp>
        </p:grpSp>
        <p:grpSp>
          <p:nvGrpSpPr>
            <p:cNvPr id="31" name="组 36">
              <a:extLst>
                <a:ext uri="{FF2B5EF4-FFF2-40B4-BE49-F238E27FC236}">
                  <a16:creationId xmlns:a16="http://schemas.microsoft.com/office/drawing/2014/main" id="{0262300F-9244-484C-90EB-FDBC94688B64}"/>
                </a:ext>
              </a:extLst>
            </p:cNvPr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028ED3ED-E788-8446-A214-50E0A4FB6A70}"/>
                  </a:ext>
                </a:extLst>
              </p:cNvPr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特性</a:t>
                </a:r>
              </a:p>
            </p:txBody>
          </p:sp>
          <p:sp>
            <p:nvSpPr>
              <p:cNvPr id="39" name="矩形 23">
                <a:extLst>
                  <a:ext uri="{FF2B5EF4-FFF2-40B4-BE49-F238E27FC236}">
                    <a16:creationId xmlns:a16="http://schemas.microsoft.com/office/drawing/2014/main" id="{77EFC435-1BF9-D549-96D0-0730CD753A72}"/>
                  </a:ext>
                </a:extLst>
              </p:cNvPr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形状</a:t>
                </a:r>
              </a:p>
            </p:txBody>
          </p:sp>
        </p:grpSp>
        <p:grpSp>
          <p:nvGrpSpPr>
            <p:cNvPr id="32" name="组 37">
              <a:extLst>
                <a:ext uri="{FF2B5EF4-FFF2-40B4-BE49-F238E27FC236}">
                  <a16:creationId xmlns:a16="http://schemas.microsoft.com/office/drawing/2014/main" id="{28A3BA40-4878-2D46-986A-137A83681C88}"/>
                </a:ext>
              </a:extLst>
            </p:cNvPr>
            <p:cNvGrpSpPr/>
            <p:nvPr/>
          </p:nvGrpSpPr>
          <p:grpSpPr>
            <a:xfrm>
              <a:off x="4335256" y="5207930"/>
              <a:ext cx="1378419" cy="423240"/>
              <a:chOff x="4335256" y="5207930"/>
              <a:chExt cx="1378419" cy="423240"/>
            </a:xfrm>
          </p:grpSpPr>
          <p:sp>
            <p:nvSpPr>
              <p:cNvPr id="36" name="矩形 13">
                <a:extLst>
                  <a:ext uri="{FF2B5EF4-FFF2-40B4-BE49-F238E27FC236}">
                    <a16:creationId xmlns:a16="http://schemas.microsoft.com/office/drawing/2014/main" id="{169E81A2-60DF-4945-BD3F-BA354FE43723}"/>
                  </a:ext>
                </a:extLst>
              </p:cNvPr>
              <p:cNvSpPr/>
              <p:nvPr/>
            </p:nvSpPr>
            <p:spPr>
              <a:xfrm>
                <a:off x="5027877" y="5207930"/>
                <a:ext cx="685798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特性</a:t>
                </a:r>
              </a:p>
            </p:txBody>
          </p:sp>
          <p:sp>
            <p:nvSpPr>
              <p:cNvPr id="37" name="矩形 24">
                <a:extLst>
                  <a:ext uri="{FF2B5EF4-FFF2-40B4-BE49-F238E27FC236}">
                    <a16:creationId xmlns:a16="http://schemas.microsoft.com/office/drawing/2014/main" id="{125CC303-416B-DF4C-A238-B4EE4BF30531}"/>
                  </a:ext>
                </a:extLst>
              </p:cNvPr>
              <p:cNvSpPr/>
              <p:nvPr/>
            </p:nvSpPr>
            <p:spPr>
              <a:xfrm>
                <a:off x="4335256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形状</a:t>
                </a:r>
              </a:p>
            </p:txBody>
          </p:sp>
        </p:grpSp>
        <p:cxnSp>
          <p:nvCxnSpPr>
            <p:cNvPr id="33" name="直线箭头连接符 10">
              <a:extLst>
                <a:ext uri="{FF2B5EF4-FFF2-40B4-BE49-F238E27FC236}">
                  <a16:creationId xmlns:a16="http://schemas.microsoft.com/office/drawing/2014/main" id="{1EA29F59-6F75-BC49-A15B-8E802D7FCAAF}"/>
                </a:ext>
              </a:extLst>
            </p:cNvPr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9">
              <a:extLst>
                <a:ext uri="{FF2B5EF4-FFF2-40B4-BE49-F238E27FC236}">
                  <a16:creationId xmlns:a16="http://schemas.microsoft.com/office/drawing/2014/main" id="{4BBC296D-0859-F445-89B8-CA8E9299CBE5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0">
              <a:extLst>
                <a:ext uri="{FF2B5EF4-FFF2-40B4-BE49-F238E27FC236}">
                  <a16:creationId xmlns:a16="http://schemas.microsoft.com/office/drawing/2014/main" id="{5CB3B78F-A628-6A42-B549-0B86AE823B57}"/>
                </a:ext>
              </a:extLst>
            </p:cNvPr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56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组合</a:t>
            </a:r>
            <a:r>
              <a:rPr lang="zh-CN" altLang="en-US" dirty="0"/>
              <a:t>的两种实现方法</a:t>
            </a:r>
            <a:endParaRPr lang="en-US" altLang="zh-CN" dirty="0"/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endParaRPr lang="zh-CN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AD54D23-8715-054D-9096-703827BD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3694942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04026484-789E-9447-93A2-1C0C5D24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3694942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277434C2-661A-BC45-8C59-04A930630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219" y="4333117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latin typeface="+mj-lt"/>
                <a:ea typeface="宋体" charset="-122"/>
              </a:rPr>
              <a:t>w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09B0D734-73A4-F546-8071-EED7CED8D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493" y="5953954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e</a:t>
            </a:r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F4316E51-3CEE-9142-9418-774A708FF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03" y="5095349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35146173-1F2E-084A-A265-D813F1EAA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6160730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9F3778-879F-AA45-BD0E-2D616893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1" y="5286300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7DE0A8F1-86EE-F046-BF98-AECB48846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12542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5A76B776-51B5-544B-84FE-DE0298D8D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9" y="5632651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id="{B3B24FEB-9AEA-1446-9E9A-152E30A8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3725104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B55F5144-5D3A-8C42-B0AD-8525C2E5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890" y="5204654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98DB9EBA-3E15-FB40-927B-C413CF2E5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438" y="5209098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8EBA27B7-54BF-E649-A260-7C4BDB2F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72" y="6277133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93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数据、接口都会被继承给子类</a:t>
            </a:r>
            <a:endParaRPr lang="en-US" altLang="zh-CN" dirty="0"/>
          </a:p>
          <a:p>
            <a:pPr lvl="1"/>
            <a:r>
              <a:rPr lang="zh-CN" altLang="en-US" dirty="0"/>
              <a:t>基类的构造函数、析构函数、友元函数不会被继承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成员访问权限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FAFA0-5FE8-1F4D-B9F3-379D9B81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2" y="3861048"/>
            <a:ext cx="6767195" cy="1775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1623EA-A25F-D642-9621-AB33C966837E}"/>
              </a:ext>
            </a:extLst>
          </p:cNvPr>
          <p:cNvSpPr/>
          <p:nvPr/>
        </p:nvSpPr>
        <p:spPr>
          <a:xfrm>
            <a:off x="2916594" y="4931225"/>
            <a:ext cx="864096" cy="288032"/>
          </a:xfrm>
          <a:prstGeom prst="rect">
            <a:avLst/>
          </a:prstGeom>
          <a:solidFill>
            <a:srgbClr val="9F5FCF">
              <a:alpha val="27059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C7444-595A-4745-A981-E9272C8694D2}"/>
              </a:ext>
            </a:extLst>
          </p:cNvPr>
          <p:cNvSpPr/>
          <p:nvPr/>
        </p:nvSpPr>
        <p:spPr>
          <a:xfrm>
            <a:off x="5508882" y="4283153"/>
            <a:ext cx="864096" cy="288032"/>
          </a:xfrm>
          <a:prstGeom prst="rect">
            <a:avLst/>
          </a:prstGeom>
          <a:solidFill>
            <a:srgbClr val="9F5FCF">
              <a:alpha val="27059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09086-6653-734C-A710-E3F730446D60}"/>
              </a:ext>
            </a:extLst>
          </p:cNvPr>
          <p:cNvCxnSpPr>
            <a:cxnSpLocks/>
          </p:cNvCxnSpPr>
          <p:nvPr/>
        </p:nvCxnSpPr>
        <p:spPr>
          <a:xfrm flipV="1">
            <a:off x="3420650" y="3688160"/>
            <a:ext cx="1007334" cy="117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F5B49B-39D3-134A-8656-3EE8780BD234}"/>
              </a:ext>
            </a:extLst>
          </p:cNvPr>
          <p:cNvCxnSpPr>
            <a:cxnSpLocks/>
          </p:cNvCxnSpPr>
          <p:nvPr/>
        </p:nvCxnSpPr>
        <p:spPr>
          <a:xfrm flipH="1" flipV="1">
            <a:off x="4716018" y="3688160"/>
            <a:ext cx="1224913" cy="59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0D7B23-ADD2-124A-B4BC-6050EDCD5F80}"/>
              </a:ext>
            </a:extLst>
          </p:cNvPr>
          <p:cNvSpPr txBox="1"/>
          <p:nvPr/>
        </p:nvSpPr>
        <p:spPr>
          <a:xfrm>
            <a:off x="4248833" y="3318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默认</a:t>
            </a:r>
          </a:p>
        </p:txBody>
      </p:sp>
    </p:spTree>
    <p:extLst>
      <p:ext uri="{BB962C8B-B14F-4D97-AF65-F5344CB8AC3E}">
        <p14:creationId xmlns:p14="http://schemas.microsoft.com/office/powerpoint/2010/main" val="218280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组合与继承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继承中接口的重写隐藏</a:t>
            </a:r>
            <a:endParaRPr lang="en-US" altLang="zh-CN" dirty="0"/>
          </a:p>
          <a:p>
            <a:pPr lvl="1"/>
            <a:r>
              <a:rPr lang="zh-CN" altLang="en-US" dirty="0"/>
              <a:t>重写：函数名相同，参数不同，作用域相同</a:t>
            </a:r>
            <a:endParaRPr lang="en-US" altLang="zh-CN" dirty="0"/>
          </a:p>
          <a:p>
            <a:pPr lvl="1"/>
            <a:r>
              <a:rPr lang="zh-CN" altLang="en-US" dirty="0"/>
              <a:t>重写隐藏：</a:t>
            </a:r>
            <a:endParaRPr lang="en-US" altLang="zh-CN" dirty="0"/>
          </a:p>
          <a:p>
            <a:pPr lvl="2"/>
            <a:r>
              <a:rPr lang="zh-CN" altLang="en-US" dirty="0"/>
              <a:t>在派生类中重新定义基类函数，实现派生类的特殊功能</a:t>
            </a:r>
            <a:endParaRPr lang="en-US" altLang="zh-CN" dirty="0"/>
          </a:p>
          <a:p>
            <a:pPr lvl="2"/>
            <a:r>
              <a:rPr lang="zh-CN" altLang="en-US" dirty="0"/>
              <a:t>函数名相同，参数可不同，派生类与基类</a:t>
            </a:r>
            <a:endParaRPr lang="en-US" altLang="zh-CN" dirty="0"/>
          </a:p>
          <a:p>
            <a:pPr lvl="1"/>
            <a:r>
              <a:rPr lang="zh-CN" altLang="en-US" dirty="0"/>
              <a:t>重写隐藏可用</a:t>
            </a:r>
            <a:r>
              <a:rPr lang="en-US" altLang="zh-CN" dirty="0"/>
              <a:t>using</a:t>
            </a:r>
            <a:r>
              <a:rPr lang="zh-CN" altLang="en-US" dirty="0"/>
              <a:t>关键字恢复</a:t>
            </a:r>
            <a:endParaRPr lang="en-US" altLang="zh-CN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95337E78-2356-4143-B63A-4A3ACFC93926}"/>
              </a:ext>
            </a:extLst>
          </p:cNvPr>
          <p:cNvSpPr/>
          <p:nvPr/>
        </p:nvSpPr>
        <p:spPr>
          <a:xfrm>
            <a:off x="242317" y="4084037"/>
            <a:ext cx="4113659" cy="2585323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F024B-F343-9E41-AE25-563947E276D1}"/>
              </a:ext>
            </a:extLst>
          </p:cNvPr>
          <p:cNvSpPr/>
          <p:nvPr/>
        </p:nvSpPr>
        <p:spPr>
          <a:xfrm>
            <a:off x="4467509" y="4084037"/>
            <a:ext cx="4434174" cy="1754326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727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229200"/>
          </a:xfrm>
        </p:spPr>
        <p:txBody>
          <a:bodyPr/>
          <a:lstStyle/>
          <a:p>
            <a:r>
              <a:rPr lang="zh-CN" altLang="en-US" dirty="0"/>
              <a:t>向上类型转换</a:t>
            </a:r>
            <a:endParaRPr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凡是</a:t>
            </a:r>
            <a:r>
              <a:rPr kumimoji="1" lang="zh-CN" altLang="en-US" dirty="0"/>
              <a:t>接受基类对象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指针的地方（如函数参数），</a:t>
            </a:r>
            <a:r>
              <a:rPr kumimoji="1" lang="zh-CN" altLang="en-US" dirty="0">
                <a:solidFill>
                  <a:srgbClr val="FF0000"/>
                </a:solidFill>
              </a:rPr>
              <a:t>都可以</a:t>
            </a:r>
            <a:r>
              <a:rPr kumimoji="1" lang="zh-CN" altLang="en-US" dirty="0"/>
              <a:t>使用派生类对象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指针，编译器会</a:t>
            </a:r>
            <a:r>
              <a:rPr kumimoji="1" lang="zh-CN" altLang="en-US" dirty="0">
                <a:solidFill>
                  <a:srgbClr val="FF0000"/>
                </a:solidFill>
              </a:rPr>
              <a:t>自动</a:t>
            </a:r>
            <a:r>
              <a:rPr kumimoji="1" lang="zh-CN" altLang="en-US" dirty="0"/>
              <a:t>将派生类对象转换为基类对象以便使用。（只对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继承有效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zh-CN" altLang="en-US" dirty="0"/>
              <a:t>对象切片</a:t>
            </a:r>
            <a:endParaRPr kumimoji="1" lang="en-US" altLang="zh-CN" dirty="0"/>
          </a:p>
          <a:p>
            <a:pPr lvl="1"/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</a:t>
            </a:r>
            <a:endParaRPr lang="en-US" altLang="zh-CN" dirty="0"/>
          </a:p>
          <a:p>
            <a:pPr lvl="1"/>
            <a:r>
              <a:rPr kumimoji="1" lang="zh-CN" altLang="en-US" dirty="0"/>
              <a:t>对象切片将使得派生类的新数据、新接口丢失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56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335838" cy="5328592"/>
          </a:xfrm>
        </p:spPr>
        <p:txBody>
          <a:bodyPr/>
          <a:lstStyle/>
          <a:p>
            <a:r>
              <a:rPr kumimoji="1" lang="zh-CN" altLang="en-US" dirty="0"/>
              <a:t>函数调用捆绑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早捆绑：</a:t>
            </a:r>
            <a:r>
              <a:rPr kumimoji="1" lang="zh-CN" altLang="en-US" sz="2400" b="1" dirty="0"/>
              <a:t>运行之前</a:t>
            </a:r>
            <a:r>
              <a:rPr kumimoji="1" lang="zh-CN" altLang="en-US" sz="2400" dirty="0"/>
              <a:t>已经决定了函数调用代码到底进入哪个函数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晚捆绑：</a:t>
            </a:r>
            <a:r>
              <a:rPr kumimoji="1" lang="zh-CN" altLang="en-US" sz="2400" dirty="0"/>
              <a:t>要求在</a:t>
            </a:r>
            <a:r>
              <a:rPr kumimoji="1" lang="zh-CN" altLang="en-US" sz="2400" b="1" dirty="0"/>
              <a:t>运行时</a:t>
            </a:r>
            <a:r>
              <a:rPr kumimoji="1" lang="zh-CN" altLang="en-US" sz="2400" dirty="0"/>
              <a:t>能确定对象的实际类型，并绑定正确的函数</a:t>
            </a:r>
            <a:endParaRPr kumimoji="1" lang="en-US" altLang="zh-CN" sz="2400" dirty="0"/>
          </a:p>
          <a:p>
            <a:r>
              <a:rPr kumimoji="1" lang="zh-CN" altLang="en-US" dirty="0"/>
              <a:t>虚函数实现</a:t>
            </a:r>
            <a:r>
              <a:rPr kumimoji="1" lang="zh-CN" altLang="en-CN" dirty="0"/>
              <a:t>晚捆绑</a:t>
            </a:r>
            <a:r>
              <a:rPr kumimoji="1" lang="zh-CN" altLang="en-US" dirty="0"/>
              <a:t>（动态多态）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对于被派生类重新定义的成员函数，若它在基类中被声明为虚函数，则通过</a:t>
            </a:r>
            <a:r>
              <a:rPr kumimoji="1" lang="zh-CN" altLang="en-US" dirty="0">
                <a:solidFill>
                  <a:srgbClr val="FF0000"/>
                </a:solidFill>
              </a:rPr>
              <a:t>基类指针或引用</a:t>
            </a:r>
            <a:r>
              <a:rPr kumimoji="1" lang="zh-CN" altLang="en-US" dirty="0"/>
              <a:t>调用该成员函数时，编译器将根据</a:t>
            </a:r>
            <a:r>
              <a:rPr kumimoji="1" lang="zh-CN" altLang="en-US" dirty="0">
                <a:solidFill>
                  <a:srgbClr val="FF0000"/>
                </a:solidFill>
              </a:rPr>
              <a:t>对象的实际类型</a:t>
            </a:r>
            <a:r>
              <a:rPr kumimoji="1" lang="zh-CN" altLang="en-US" dirty="0"/>
              <a:t>决定是调用基类中的函数，还是调用派生类重写的函数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443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只对指针和引用有效</a:t>
            </a:r>
            <a:endParaRPr lang="en-US" altLang="zh-CN" dirty="0"/>
          </a:p>
          <a:p>
            <a:pPr lvl="1"/>
            <a:r>
              <a:rPr lang="zh-CN" altLang="en-US" dirty="0"/>
              <a:t>晚绑定通过虚函数表实现</a:t>
            </a:r>
            <a:endParaRPr lang="en-US" altLang="zh-CN" dirty="0"/>
          </a:p>
          <a:p>
            <a:pPr lvl="2"/>
            <a:r>
              <a:rPr lang="zh-CN" altLang="en-US" dirty="0"/>
              <a:t>虚函数表</a:t>
            </a:r>
            <a:r>
              <a:rPr lang="en-US" altLang="zh-CN" dirty="0"/>
              <a:t>VTABLE</a:t>
            </a:r>
            <a:r>
              <a:rPr lang="zh-CN" altLang="en-US" dirty="0"/>
              <a:t>：包含虚函数的类存储虚函数地址的表</a:t>
            </a:r>
            <a:endParaRPr lang="en-US" altLang="zh-CN" dirty="0"/>
          </a:p>
          <a:p>
            <a:pPr lvl="3"/>
            <a:r>
              <a:rPr lang="zh-CN" altLang="en-US" dirty="0"/>
              <a:t>编译时建立，记录该类和该类的基类中所有已声明的虚函数入口地址</a:t>
            </a:r>
            <a:endParaRPr lang="en-US" altLang="zh-CN" dirty="0"/>
          </a:p>
          <a:p>
            <a:pPr lvl="2"/>
            <a:r>
              <a:rPr lang="zh-CN" altLang="en-US" dirty="0"/>
              <a:t>虚函数指针</a:t>
            </a:r>
            <a:r>
              <a:rPr lang="en-US" altLang="zh-CN" dirty="0"/>
              <a:t>VPTR</a:t>
            </a:r>
            <a:r>
              <a:rPr lang="zh-CN" altLang="en-US" dirty="0"/>
              <a:t>：包含虚函数的对象中，指向该类</a:t>
            </a:r>
            <a:r>
              <a:rPr lang="en-US" altLang="zh-CN" dirty="0"/>
              <a:t>VTABLE</a:t>
            </a:r>
            <a:r>
              <a:rPr lang="zh-CN" altLang="en-US" dirty="0"/>
              <a:t>的指针</a:t>
            </a:r>
            <a:endParaRPr lang="en-US" altLang="zh-CN" dirty="0"/>
          </a:p>
          <a:p>
            <a:pPr lvl="3"/>
            <a:r>
              <a:rPr lang="zh-CN" altLang="en-US" dirty="0"/>
              <a:t>运行时设立，在构造函数中发生</a:t>
            </a:r>
            <a:endParaRPr lang="en-US" altLang="zh-CN" dirty="0"/>
          </a:p>
          <a:p>
            <a:pPr lvl="3"/>
            <a:r>
              <a:rPr lang="zh-CN" altLang="en-US" dirty="0"/>
              <a:t>实质上，通过指向特定</a:t>
            </a:r>
            <a:r>
              <a:rPr lang="en-US" altLang="zh-CN" dirty="0"/>
              <a:t>VTABLE</a:t>
            </a:r>
            <a:r>
              <a:rPr lang="zh-CN" altLang="en-US" dirty="0"/>
              <a:t>，起到</a:t>
            </a:r>
            <a:r>
              <a:rPr lang="zh-CN" altLang="en-US" b="1" dirty="0"/>
              <a:t>记录对象类型</a:t>
            </a:r>
            <a:r>
              <a:rPr lang="zh-CN" altLang="en-US" dirty="0"/>
              <a:t>的作用，从而可以进行</a:t>
            </a:r>
            <a:r>
              <a:rPr lang="zh-CN" altLang="en-US" b="1" dirty="0"/>
              <a:t>晚捆绑</a:t>
            </a:r>
            <a:endParaRPr lang="en-US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769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229200"/>
          </a:xfrm>
        </p:spPr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虚函数与构造函数</a:t>
            </a:r>
            <a:endParaRPr lang="en-US" altLang="zh-CN" dirty="0"/>
          </a:p>
          <a:p>
            <a:pPr lvl="2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</a:t>
            </a:r>
          </a:p>
          <a:p>
            <a:pPr lvl="3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未初始化，无法使用虚函数</a:t>
            </a:r>
          </a:p>
          <a:p>
            <a:pPr lvl="3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</a:t>
            </a:r>
            <a:endParaRPr lang="en-US" altLang="zh-CN" dirty="0"/>
          </a:p>
          <a:p>
            <a:pPr lvl="1"/>
            <a:r>
              <a:rPr lang="zh-CN" altLang="en-US" dirty="0"/>
              <a:t>虚函数与析构函数</a:t>
            </a:r>
            <a:endParaRPr lang="en-US" altLang="zh-CN" dirty="0"/>
          </a:p>
          <a:p>
            <a:pPr lvl="2"/>
            <a:r>
              <a:rPr kumimoji="1" lang="zh-CN" altLang="en-US" dirty="0"/>
              <a:t>应当总是将基类的析构函数设置为虚析构函数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析构需要根据对象的实际类型进行析构</a:t>
            </a:r>
          </a:p>
          <a:p>
            <a:pPr lvl="1"/>
            <a:r>
              <a:rPr kumimoji="1" lang="zh-CN" altLang="en-US" dirty="0"/>
              <a:t>在构造函数和析构函数中调用一个虚函数，被调用的只是这个函数的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，即虚机制在构造函数和析构函数中不工作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81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虚函数的重写覆盖</a:t>
            </a:r>
            <a:endParaRPr lang="en-US" altLang="zh-CN" dirty="0"/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重载、重写隐藏、重写覆盖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ECC2B1D-2946-E34B-AB69-BFDECD222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0462"/>
              </p:ext>
            </p:extLst>
          </p:nvPr>
        </p:nvGraphicFramePr>
        <p:xfrm>
          <a:off x="368076" y="3645024"/>
          <a:ext cx="856895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8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如果函数参数相同，则基类函数不能为虚函数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基类函数为虚函数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36997-BA92-4996-9FA4-18821A35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2E019-8483-4D5C-9D1C-9A69F271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3384"/>
            <a:ext cx="8515350" cy="5544616"/>
          </a:xfrm>
        </p:spPr>
        <p:txBody>
          <a:bodyPr/>
          <a:lstStyle/>
          <a:p>
            <a:r>
              <a:rPr lang="zh-CN" altLang="en-US" dirty="0"/>
              <a:t>声明与定义（函数）</a:t>
            </a:r>
            <a:endParaRPr lang="en-US" altLang="zh-CN" dirty="0"/>
          </a:p>
          <a:p>
            <a:pPr lvl="1"/>
            <a:r>
              <a:rPr lang="zh-CN" altLang="en-US" dirty="0"/>
              <a:t>函数声明</a:t>
            </a:r>
            <a:endParaRPr lang="en-US" altLang="zh-CN" dirty="0"/>
          </a:p>
          <a:p>
            <a:pPr lvl="2"/>
            <a:r>
              <a:rPr lang="en-US" altLang="zh-CN" dirty="0"/>
              <a:t>int ADD(int a, int b);</a:t>
            </a:r>
          </a:p>
          <a:p>
            <a:pPr lvl="1"/>
            <a:r>
              <a:rPr lang="zh-CN" altLang="en-US" dirty="0"/>
              <a:t>函数定义（实现）</a:t>
            </a:r>
            <a:endParaRPr lang="en-US" altLang="zh-CN" dirty="0"/>
          </a:p>
          <a:p>
            <a:pPr lvl="2"/>
            <a:r>
              <a:rPr lang="en-US" altLang="zh-CN" dirty="0"/>
              <a:t>int ADD(int a, int b) {return a + b;}</a:t>
            </a:r>
          </a:p>
          <a:p>
            <a:pPr lvl="1"/>
            <a:r>
              <a:rPr lang="zh-CN" altLang="en-US" dirty="0"/>
              <a:t>同一个函数可以有多次声明，但只能有一次实现；否则链接错误</a:t>
            </a:r>
            <a:endParaRPr lang="en-US" altLang="zh-CN" dirty="0"/>
          </a:p>
          <a:p>
            <a:r>
              <a:rPr lang="zh-CN" altLang="en-US" dirty="0"/>
              <a:t>声明与定义（变量）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=</a:t>
            </a:r>
            <a:r>
              <a:rPr lang="zh-CN" altLang="en-US" dirty="0"/>
              <a:t>声明</a:t>
            </a:r>
            <a:r>
              <a:rPr lang="en-US" altLang="zh-CN" dirty="0"/>
              <a:t>+</a:t>
            </a:r>
            <a:r>
              <a:rPr lang="zh-CN" altLang="en-US" dirty="0"/>
              <a:t>内存分配</a:t>
            </a:r>
            <a:endParaRPr lang="en-US" altLang="zh-CN" dirty="0"/>
          </a:p>
          <a:p>
            <a:pPr lvl="1"/>
            <a:r>
              <a:rPr lang="zh-CN" altLang="en-US" dirty="0"/>
              <a:t>变量定义</a:t>
            </a:r>
            <a:endParaRPr lang="en-US" altLang="zh-CN" dirty="0"/>
          </a:p>
          <a:p>
            <a:pPr lvl="2"/>
            <a:r>
              <a:rPr lang="en-US" altLang="zh-CN" dirty="0"/>
              <a:t>int x = 0; // </a:t>
            </a:r>
            <a:r>
              <a:rPr lang="zh-CN" altLang="en-US" dirty="0"/>
              <a:t>定义并初始化</a:t>
            </a:r>
            <a:endParaRPr lang="en-US" altLang="zh-CN" dirty="0"/>
          </a:p>
          <a:p>
            <a:pPr lvl="2"/>
            <a:r>
              <a:rPr lang="zh-CN" altLang="en-US" u="sng" dirty="0"/>
              <a:t>全局变量</a:t>
            </a:r>
            <a:r>
              <a:rPr lang="zh-CN" altLang="en-US" dirty="0"/>
              <a:t>不初始化会设置默认值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变量声明：</a:t>
            </a:r>
            <a:r>
              <a:rPr lang="en-US" altLang="zh-CN" dirty="0"/>
              <a:t>extern</a:t>
            </a:r>
          </a:p>
          <a:p>
            <a:pPr lvl="2"/>
            <a:r>
              <a:rPr lang="en-US" altLang="zh-CN" dirty="0"/>
              <a:t>extern int x;</a:t>
            </a:r>
          </a:p>
        </p:txBody>
      </p:sp>
    </p:spTree>
    <p:extLst>
      <p:ext uri="{BB962C8B-B14F-4D97-AF65-F5344CB8AC3E}">
        <p14:creationId xmlns:p14="http://schemas.microsoft.com/office/powerpoint/2010/main" val="1489533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纯虚函数</a:t>
            </a: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返回类型 函数名</a:t>
            </a:r>
            <a:r>
              <a:rPr kumimoji="1" lang="en-US" altLang="zh-CN" dirty="0"/>
              <a:t>(</a:t>
            </a:r>
            <a:r>
              <a:rPr kumimoji="1" lang="zh-CN" altLang="en-US" dirty="0"/>
              <a:t>形式参数</a:t>
            </a:r>
            <a:r>
              <a:rPr kumimoji="1" lang="en-US" altLang="zh-CN" dirty="0"/>
              <a:t>)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</a:rPr>
              <a:t>;</a:t>
            </a:r>
            <a:r>
              <a:rPr kumimoji="1" lang="en-US" altLang="zh-CN" dirty="0"/>
              <a:t>(</a:t>
            </a:r>
            <a:r>
              <a:rPr lang="zh-CN" altLang="en-US" dirty="0"/>
              <a:t>此处</a:t>
            </a:r>
            <a:r>
              <a:rPr lang="en-US" altLang="zh-CN" dirty="0"/>
              <a:t>0</a:t>
            </a:r>
            <a:r>
              <a:rPr lang="zh-CN" altLang="en-US" dirty="0"/>
              <a:t>填充在虚表中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由于编译器不允许被调用函数的地址为</a:t>
            </a:r>
            <a:r>
              <a:rPr lang="en-US" altLang="zh-CN" dirty="0"/>
              <a:t>0</a:t>
            </a:r>
            <a:r>
              <a:rPr lang="zh-CN" altLang="en-US" dirty="0"/>
              <a:t>，所以该类不能生成对象。</a:t>
            </a:r>
            <a:endParaRPr lang="en-US" altLang="zh-CN" dirty="0"/>
          </a:p>
          <a:p>
            <a:pPr lvl="1"/>
            <a:r>
              <a:rPr lang="zh-CN" altLang="en-US" dirty="0"/>
              <a:t>在它的派生类中，除非重写此函数，否则也不能生成对象。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247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两种类</a:t>
            </a:r>
            <a:r>
              <a:rPr lang="zh-CN" altLang="en-US" dirty="0"/>
              <a:t>型转化</a:t>
            </a:r>
            <a:endParaRPr lang="en-US" altLang="zh-CN" dirty="0"/>
          </a:p>
          <a:p>
            <a:pPr lvl="1"/>
            <a:r>
              <a:rPr lang="en-US" altLang="zh-CN" dirty="0" err="1"/>
              <a:t>static_cast</a:t>
            </a:r>
            <a:endParaRPr lang="en-US" altLang="zh-CN" dirty="0"/>
          </a:p>
          <a:p>
            <a:pPr lvl="2"/>
            <a:r>
              <a:rPr lang="zh-CN" altLang="en-US" dirty="0"/>
              <a:t>可以进行内置数据类型的转换，也可以进行类的指针或者类的引用的强制转换</a:t>
            </a:r>
            <a:endParaRPr lang="en-US" altLang="zh-CN" dirty="0"/>
          </a:p>
          <a:p>
            <a:pPr lvl="1"/>
            <a:r>
              <a:rPr lang="en-US" altLang="zh-CN" dirty="0" err="1"/>
              <a:t>dynamic_cast</a:t>
            </a:r>
            <a:endParaRPr lang="en-US" altLang="zh-CN" dirty="0"/>
          </a:p>
          <a:p>
            <a:pPr lvl="2"/>
            <a:r>
              <a:rPr lang="zh-CN" altLang="en-US" dirty="0"/>
              <a:t>主要用于将基类类型转化为子类类型</a:t>
            </a:r>
            <a:endParaRPr lang="en-US" altLang="zh-CN" dirty="0"/>
          </a:p>
          <a:p>
            <a:pPr lvl="2"/>
            <a:r>
              <a:rPr lang="zh-CN" altLang="en-US" dirty="0"/>
              <a:t>根据虚函数表的信息判断实际类型</a:t>
            </a:r>
            <a:endParaRPr lang="en-US" altLang="zh-CN" dirty="0"/>
          </a:p>
          <a:p>
            <a:pPr lvl="2"/>
            <a:r>
              <a:rPr lang="zh-CN" altLang="en-US" dirty="0"/>
              <a:t>不能用于内置基本数据类型的强制转换</a:t>
            </a:r>
            <a:endParaRPr lang="en-US" altLang="zh-CN" dirty="0"/>
          </a:p>
          <a:p>
            <a:pPr lvl="2"/>
            <a:r>
              <a:rPr lang="zh-CN" altLang="en-US" dirty="0"/>
              <a:t>不允许两个没有关联的类的指针相互转换</a:t>
            </a:r>
          </a:p>
          <a:p>
            <a:pPr lvl="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46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4749029"/>
          </a:xfrm>
        </p:spPr>
        <p:txBody>
          <a:bodyPr/>
          <a:lstStyle/>
          <a:p>
            <a:r>
              <a:rPr lang="zh-CN" altLang="en-US" dirty="0"/>
              <a:t>模板</a:t>
            </a:r>
            <a:endParaRPr lang="en-US" altLang="zh-CN" dirty="0"/>
          </a:p>
          <a:p>
            <a:pPr lvl="1"/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继承与组合提供了</a:t>
            </a:r>
            <a:r>
              <a:rPr kumimoji="1"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重用对象代码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的方法，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而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C++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的模板特征提供了</a:t>
            </a:r>
            <a:r>
              <a:rPr kumimoji="1" lang="zh-CN" altLang="en-US" sz="24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重用源代码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的方法。</a:t>
            </a:r>
            <a:endParaRPr lang="en-US" altLang="zh-CN" dirty="0"/>
          </a:p>
          <a:p>
            <a:pPr lvl="1"/>
            <a:r>
              <a:rPr lang="zh-CN" altLang="en-US" dirty="0"/>
              <a:t>函数模板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sz="2000" dirty="0"/>
              <a:t>	template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&lt;</a:t>
            </a:r>
            <a:r>
              <a:rPr kumimoji="1" lang="en-US" altLang="zh-CN" sz="2000" dirty="0" err="1"/>
              <a:t>typename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T&gt;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ReturnType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Func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Args</a:t>
            </a:r>
            <a:r>
              <a:rPr kumimoji="1" lang="en-US" altLang="zh-CN" sz="2000" dirty="0"/>
              <a:t>);</a:t>
            </a:r>
            <a:endParaRPr lang="en-US" altLang="zh-CN" dirty="0"/>
          </a:p>
          <a:p>
            <a:pPr lvl="2"/>
            <a:r>
              <a:rPr lang="zh-CN" altLang="en-US" dirty="0"/>
              <a:t>函数模板在调用时，编译器能自动推导出实际参数的类型（这个过程叫做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>
                <a:solidFill>
                  <a:srgbClr val="FF0000"/>
                </a:solidFill>
              </a:rPr>
              <a:t>化</a:t>
            </a:r>
            <a:r>
              <a:rPr lang="zh-CN" altLang="en-US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对模板的处理是在</a:t>
            </a:r>
            <a:r>
              <a:rPr lang="zh-CN" altLang="en-US" dirty="0">
                <a:solidFill>
                  <a:srgbClr val="FF0000"/>
                </a:solidFill>
              </a:rPr>
              <a:t>编译期</a:t>
            </a:r>
            <a:r>
              <a:rPr lang="zh-CN" altLang="en-US" dirty="0"/>
              <a:t>进行的，每当编译器发现对模板的一种参数的使用，就生成对应参数的一份代码</a:t>
            </a:r>
          </a:p>
        </p:txBody>
      </p:sp>
    </p:spTree>
    <p:extLst>
      <p:ext uri="{BB962C8B-B14F-4D97-AF65-F5344CB8AC3E}">
        <p14:creationId xmlns:p14="http://schemas.microsoft.com/office/powerpoint/2010/main" val="3515502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2CA1-AB59-4392-A6D1-B498662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类和对象基础 </a:t>
            </a:r>
            <a:r>
              <a:rPr lang="en-US" altLang="zh-CN" dirty="0"/>
              <a:t>– 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D6B4-3436-44D7-B715-FB4066A6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4749029"/>
          </a:xfrm>
        </p:spPr>
        <p:txBody>
          <a:bodyPr/>
          <a:lstStyle/>
          <a:p>
            <a:r>
              <a:rPr lang="zh-CN" altLang="en-US" dirty="0"/>
              <a:t>模板</a:t>
            </a:r>
            <a:endParaRPr lang="en-US" altLang="zh-CN" dirty="0"/>
          </a:p>
          <a:p>
            <a:pPr lvl="1"/>
            <a:r>
              <a:rPr lang="zh-CN" altLang="en-US" dirty="0"/>
              <a:t>类模板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	</a:t>
            </a:r>
            <a:r>
              <a:rPr kumimoji="1" lang="en-US" altLang="zh-CN" sz="2000" dirty="0">
                <a:solidFill>
                  <a:srgbClr val="FF0000"/>
                </a:solidFill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/>
              <a:t>class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…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}</a:t>
            </a:r>
            <a:endParaRPr kumimoji="1" lang="zh-CN" altLang="en-US" sz="2000" dirty="0"/>
          </a:p>
          <a:p>
            <a:pPr lvl="2"/>
            <a:r>
              <a:rPr lang="zh-CN" altLang="en-US" dirty="0"/>
              <a:t>类模板中成员函数的类外定义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	</a:t>
            </a:r>
            <a:r>
              <a:rPr kumimoji="1" lang="en-US" altLang="zh-CN" sz="2000" dirty="0">
                <a:solidFill>
                  <a:srgbClr val="FF0000"/>
                </a:solidFill>
              </a:rPr>
              <a:t>template&lt;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T&gt;</a:t>
            </a:r>
            <a:endParaRPr kumimoji="1" lang="zh-CN" alt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0066CC"/>
                </a:solidFill>
              </a:rPr>
              <a:t>		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A&lt;T&gt;::</a:t>
            </a:r>
            <a:r>
              <a:rPr kumimoji="1" lang="en-US" altLang="zh-CN" sz="2000" dirty="0" err="1"/>
              <a:t>func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{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…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kern="100" dirty="0">
                <a:cs typeface="STKaiti" charset="-122"/>
              </a:rPr>
              <a:t>模板使用泛型标记，使用</a:t>
            </a:r>
            <a:r>
              <a:rPr lang="zh-CN" altLang="en-US" kern="100" dirty="0">
                <a:solidFill>
                  <a:srgbClr val="FF0000"/>
                </a:solidFill>
                <a:cs typeface="STKaiti" charset="-122"/>
              </a:rPr>
              <a:t>同一段代码</a:t>
            </a:r>
            <a:r>
              <a:rPr lang="zh-CN" altLang="en-US" kern="100" dirty="0">
                <a:cs typeface="STKaiti" charset="-122"/>
              </a:rPr>
              <a:t>，来关联不同但相似的特定行为，最后可以获得不同的结果。模板也是</a:t>
            </a:r>
            <a:r>
              <a:rPr lang="zh-CN" altLang="en-US" kern="100" dirty="0">
                <a:solidFill>
                  <a:srgbClr val="FF0000"/>
                </a:solidFill>
                <a:cs typeface="STKaiti" charset="-122"/>
              </a:rPr>
              <a:t>多态</a:t>
            </a:r>
            <a:r>
              <a:rPr lang="zh-CN" altLang="en-US" kern="100" dirty="0">
                <a:cs typeface="STKaiti" charset="-122"/>
              </a:rPr>
              <a:t>的一种体现</a:t>
            </a:r>
            <a:r>
              <a:rPr lang="en-US" dirty="0"/>
              <a:t>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384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rgbClr val="0066CC"/>
                </a:solidFill>
              </a:rPr>
              <a:t>、</a:t>
            </a:r>
            <a:r>
              <a:rPr lang="en-US" altLang="zh-CN" dirty="0">
                <a:solidFill>
                  <a:srgbClr val="0066CC"/>
                </a:solidFill>
              </a:rPr>
              <a:t>BASH</a:t>
            </a:r>
            <a:r>
              <a:rPr lang="zh-CN" altLang="en-US" dirty="0">
                <a:solidFill>
                  <a:srgbClr val="0066CC"/>
                </a:solidFill>
              </a:rPr>
              <a:t>脚本、</a:t>
            </a:r>
            <a:r>
              <a:rPr lang="en-US" altLang="zh-CN" dirty="0">
                <a:solidFill>
                  <a:srgbClr val="0066CC"/>
                </a:solidFill>
              </a:rPr>
              <a:t>Markdown</a:t>
            </a:r>
            <a:r>
              <a:rPr lang="zh-CN" altLang="en-US" dirty="0">
                <a:solidFill>
                  <a:srgbClr val="0066CC"/>
                </a:solidFill>
              </a:rPr>
              <a:t>语法简介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26FD2-F2A0-6943-8B79-068680E9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46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531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Git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、</a:t>
            </a:r>
            <a:r>
              <a:rPr kumimoji="1"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Github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什么是</a:t>
            </a:r>
            <a:r>
              <a:rPr kumimoji="1" lang="en-US" altLang="zh-CN" dirty="0">
                <a:ea typeface="STKaiti" panose="02010600040101010101" pitchFamily="2" charset="-122"/>
              </a:rPr>
              <a:t>GIT</a:t>
            </a: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为什么用</a:t>
            </a:r>
            <a:r>
              <a:rPr kumimoji="1" lang="en-US" altLang="zh-CN" dirty="0">
                <a:ea typeface="STKaiti" panose="02010600040101010101" pitchFamily="2" charset="-122"/>
              </a:rPr>
              <a:t>GIT</a:t>
            </a:r>
          </a:p>
          <a:p>
            <a:pPr lvl="1"/>
            <a:r>
              <a:rPr kumimoji="1" lang="en-US" altLang="zh-CN" dirty="0">
                <a:ea typeface="STKaiti" panose="02010600040101010101" pitchFamily="2" charset="-122"/>
              </a:rPr>
              <a:t>GIT</a:t>
            </a:r>
            <a:r>
              <a:rPr kumimoji="1" lang="zh-CN" altLang="en-US" dirty="0">
                <a:ea typeface="STKaiti" panose="02010600040101010101" pitchFamily="2" charset="-122"/>
              </a:rPr>
              <a:t>简单操作介绍</a:t>
            </a:r>
            <a:endParaRPr kumimoji="1" lang="en-US" altLang="zh-CN" dirty="0">
              <a:ea typeface="STKaiti" panose="02010600040101010101" pitchFamily="2" charset="-122"/>
            </a:endParaRP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使用</a:t>
            </a:r>
            <a:r>
              <a:rPr kumimoji="1" lang="en-US" altLang="zh-CN" dirty="0" err="1">
                <a:ea typeface="STKaiti" panose="02010600040101010101" pitchFamily="2" charset="-122"/>
              </a:rPr>
              <a:t>Github</a:t>
            </a:r>
            <a:r>
              <a:rPr kumimoji="1" lang="zh-CN" altLang="en-US" dirty="0">
                <a:ea typeface="STKaiti" panose="02010600040101010101" pitchFamily="2" charset="-122"/>
              </a:rPr>
              <a:t>管理仓库</a:t>
            </a:r>
            <a:endParaRPr kumimoji="1" lang="en-US" altLang="zh-CN" dirty="0">
              <a:ea typeface="STKaiti" panose="02010600040101010101" pitchFamily="2" charset="-122"/>
            </a:endParaRPr>
          </a:p>
          <a:p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BASH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脚本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语法简单介绍</a:t>
            </a:r>
            <a:endParaRPr kumimoji="1" lang="en-US" altLang="zh-CN" dirty="0">
              <a:ea typeface="STKaiti" panose="02010600040101010101" pitchFamily="2" charset="-122"/>
            </a:endParaRPr>
          </a:p>
          <a:p>
            <a:pPr lvl="1"/>
            <a:r>
              <a:rPr kumimoji="1" lang="zh-CN" altLang="en-US" dirty="0">
                <a:ea typeface="STKaiti" panose="02010600040101010101" pitchFamily="2" charset="-122"/>
              </a:rPr>
              <a:t>操作演示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857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git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Linux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之父</a:t>
            </a:r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Linus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Torvalds</a:t>
            </a:r>
            <a:r>
              <a:rPr lang="zh-CN" altLang="en" b="0" dirty="0">
                <a:ea typeface="STKaiti" panose="02010600040101010101" pitchFamily="2" charset="-122"/>
                <a:cs typeface="Consolas" panose="020B0609020204030204" pitchFamily="49" charset="0"/>
              </a:rPr>
              <a:t>为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开发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Linux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内核而建立的一个</a:t>
            </a:r>
            <a:r>
              <a:rPr kumimoji="1" lang="zh-CN" altLang="en-US" dirty="0">
                <a:solidFill>
                  <a:srgbClr val="F16748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分布式</a:t>
            </a:r>
            <a:r>
              <a:rPr lang="zh-CN" altLang="en-US" dirty="0">
                <a:solidFill>
                  <a:srgbClr val="F16748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版本控制软件</a:t>
            </a:r>
            <a:endParaRPr lang="zh-CN" alt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223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2745B-F671-9D4C-9A2F-F05ABBAB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EA948-DC3E-4FC8-BEDF-6D0D5F7E4CBF}" type="slidenum">
              <a:rPr lang="en-US" altLang="zh-CN" smtClean="0"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47</a:t>
            </a:fld>
            <a:endParaRPr lang="en-US" altLang="zh-CN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1" name="Picture 2" descr="central-repo">
            <a:extLst>
              <a:ext uri="{FF2B5EF4-FFF2-40B4-BE49-F238E27FC236}">
                <a16:creationId xmlns:a16="http://schemas.microsoft.com/office/drawing/2014/main" id="{9979B744-39B8-F04A-957A-ED98E677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2" y="1381986"/>
            <a:ext cx="3312368" cy="239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istributed-repo">
            <a:extLst>
              <a:ext uri="{FF2B5EF4-FFF2-40B4-BE49-F238E27FC236}">
                <a16:creationId xmlns:a16="http://schemas.microsoft.com/office/drawing/2014/main" id="{40C020FF-389F-B242-827A-72B41EA5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" y="4114143"/>
            <a:ext cx="3011064" cy="25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91BCD2E-9E00-604A-808C-231870CA6326}"/>
              </a:ext>
            </a:extLst>
          </p:cNvPr>
          <p:cNvCxnSpPr>
            <a:cxnSpLocks/>
          </p:cNvCxnSpPr>
          <p:nvPr/>
        </p:nvCxnSpPr>
        <p:spPr>
          <a:xfrm>
            <a:off x="709454" y="4005064"/>
            <a:ext cx="3096344" cy="0"/>
          </a:xfrm>
          <a:prstGeom prst="line">
            <a:avLst/>
          </a:prstGeom>
          <a:ln w="9525"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E945380-3080-B742-86F4-A94C8A7FE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86" y="1872598"/>
            <a:ext cx="2284743" cy="14123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6C7D385-71AA-D246-9AFE-66F8328FB643}"/>
              </a:ext>
            </a:extLst>
          </p:cNvPr>
          <p:cNvSpPr txBox="1"/>
          <p:nvPr/>
        </p:nvSpPr>
        <p:spPr>
          <a:xfrm>
            <a:off x="4397517" y="1872598"/>
            <a:ext cx="25410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我改了哪里</a:t>
            </a:r>
            <a:endParaRPr kumimoji="1" lang="en-US" altLang="zh-CN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刚刚还好好的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怎么突然有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BUG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了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？？？？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D4353A-72F4-0244-8F8D-55BE16D61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229799"/>
            <a:ext cx="2952700" cy="2347018"/>
          </a:xfrm>
          <a:prstGeom prst="rect">
            <a:avLst/>
          </a:prstGeom>
        </p:spPr>
      </p:pic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4935FF-1001-194E-A590-26885AE37A0F}"/>
              </a:ext>
            </a:extLst>
          </p:cNvPr>
          <p:cNvCxnSpPr>
            <a:cxnSpLocks/>
          </p:cNvCxnSpPr>
          <p:nvPr/>
        </p:nvCxnSpPr>
        <p:spPr>
          <a:xfrm>
            <a:off x="4572000" y="4005064"/>
            <a:ext cx="3764996" cy="0"/>
          </a:xfrm>
          <a:prstGeom prst="line">
            <a:avLst/>
          </a:prstGeom>
          <a:ln w="9525"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A3E9CC-7D0C-F249-AE4B-0779579F7919}"/>
              </a:ext>
            </a:extLst>
          </p:cNvPr>
          <p:cNvSpPr txBox="1"/>
          <p:nvPr/>
        </p:nvSpPr>
        <p:spPr>
          <a:xfrm>
            <a:off x="493430" y="3273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分布式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7413DE-09BF-DA47-B82C-8E405F8286B4}"/>
              </a:ext>
            </a:extLst>
          </p:cNvPr>
          <p:cNvSpPr/>
          <p:nvPr/>
        </p:nvSpPr>
        <p:spPr>
          <a:xfrm>
            <a:off x="4369186" y="35466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版本控制软件</a:t>
            </a:r>
          </a:p>
        </p:txBody>
      </p:sp>
    </p:spTree>
    <p:extLst>
      <p:ext uri="{BB962C8B-B14F-4D97-AF65-F5344CB8AC3E}">
        <p14:creationId xmlns:p14="http://schemas.microsoft.com/office/powerpoint/2010/main" val="67450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2745B-F671-9D4C-9A2F-F05ABBAB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EA948-DC3E-4FC8-BEDF-6D0D5F7E4CBF}" type="slidenum">
              <a:rPr lang="en-US" altLang="zh-CN" smtClean="0"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48</a:t>
            </a:fld>
            <a:endParaRPr lang="en-US" altLang="zh-CN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E945380-3080-B742-86F4-A94C8A7FE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11" y="2016614"/>
            <a:ext cx="2284743" cy="14123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6C7D385-71AA-D246-9AFE-66F8328FB643}"/>
              </a:ext>
            </a:extLst>
          </p:cNvPr>
          <p:cNvSpPr txBox="1"/>
          <p:nvPr/>
        </p:nvSpPr>
        <p:spPr>
          <a:xfrm>
            <a:off x="20642" y="2016614"/>
            <a:ext cx="25410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我改了哪里</a:t>
            </a:r>
            <a:endParaRPr kumimoji="1" lang="en-US" altLang="zh-CN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刚刚还好好的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怎么突然有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BUG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了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？？？？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D4353A-72F4-0244-8F8D-55BE16D6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50" y="1549298"/>
            <a:ext cx="2952700" cy="2347018"/>
          </a:xfrm>
          <a:prstGeom prst="rect">
            <a:avLst/>
          </a:prstGeom>
        </p:spPr>
      </p:pic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64935FF-1001-194E-A590-26885AE37A0F}"/>
              </a:ext>
            </a:extLst>
          </p:cNvPr>
          <p:cNvCxnSpPr>
            <a:cxnSpLocks/>
          </p:cNvCxnSpPr>
          <p:nvPr/>
        </p:nvCxnSpPr>
        <p:spPr>
          <a:xfrm>
            <a:off x="539552" y="4005064"/>
            <a:ext cx="7797444" cy="0"/>
          </a:xfrm>
          <a:prstGeom prst="line">
            <a:avLst/>
          </a:prstGeom>
          <a:ln w="9525"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F409B22-873A-354D-A76E-CBF6795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版本控制软件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B825B-6896-4D45-AE5C-1A72C2626B3E}"/>
              </a:ext>
            </a:extLst>
          </p:cNvPr>
          <p:cNvSpPr txBox="1"/>
          <p:nvPr/>
        </p:nvSpPr>
        <p:spPr>
          <a:xfrm>
            <a:off x="352574" y="4308526"/>
            <a:ext cx="4867497" cy="17901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版本控制软件帮助使用者找出</a:t>
            </a:r>
            <a:endParaRPr kumimoji="1"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不同版本之间的差异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谁做出了这个修改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4B2AAB-07AA-464E-82E6-56674E2BC73C}"/>
              </a:ext>
            </a:extLst>
          </p:cNvPr>
          <p:cNvSpPr txBox="1"/>
          <p:nvPr/>
        </p:nvSpPr>
        <p:spPr>
          <a:xfrm>
            <a:off x="4202093" y="4954857"/>
            <a:ext cx="4647426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什么时候做出了这个修改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做出修改的人给出的修改理由</a:t>
            </a:r>
            <a:endParaRPr kumimoji="1" lang="en-US" altLang="zh-CN" sz="2400" b="1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9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为什么用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除了版本控制软件本身的优势以外：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通过查看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history</a:t>
            </a:r>
            <a:r>
              <a:rPr lang="zh-CN" altLang="en-US" dirty="0">
                <a:ea typeface="STKaiti" panose="02010600040101010101" pitchFamily="2" charset="-122"/>
              </a:rPr>
              <a:t>，开发者可以看到一个项目开发的时间线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通过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branch</a:t>
            </a:r>
            <a:r>
              <a:rPr lang="zh-CN" altLang="en-US" dirty="0">
                <a:ea typeface="STKaiti" panose="02010600040101010101" pitchFamily="2" charset="-122"/>
              </a:rPr>
              <a:t>，开发者可以在不用担心影响主代码的情况下进行开发</a:t>
            </a:r>
            <a:endParaRPr lang="en-US" altLang="zh-CN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49</a:t>
            </a:fld>
            <a:endParaRPr lang="en-US" altLang="zh-CN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C99D9-23B9-1247-B595-59D8DF49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279619"/>
            <a:ext cx="6697502" cy="2578381"/>
          </a:xfrm>
          <a:prstGeom prst="rect">
            <a:avLst/>
          </a:prstGeom>
        </p:spPr>
      </p:pic>
      <p:sp>
        <p:nvSpPr>
          <p:cNvPr id="10" name="任意形状 9">
            <a:extLst>
              <a:ext uri="{FF2B5EF4-FFF2-40B4-BE49-F238E27FC236}">
                <a16:creationId xmlns:a16="http://schemas.microsoft.com/office/drawing/2014/main" id="{A9CB9D97-EA23-6A4D-879A-3FDA21744890}"/>
              </a:ext>
            </a:extLst>
          </p:cNvPr>
          <p:cNvSpPr/>
          <p:nvPr/>
        </p:nvSpPr>
        <p:spPr>
          <a:xfrm>
            <a:off x="4369676" y="4279618"/>
            <a:ext cx="3247395" cy="2098211"/>
          </a:xfrm>
          <a:custGeom>
            <a:avLst/>
            <a:gdLst>
              <a:gd name="connsiteX0" fmla="*/ 2837948 w 3247395"/>
              <a:gd name="connsiteY0" fmla="*/ 19556 h 2276247"/>
              <a:gd name="connsiteX1" fmla="*/ 1049489 w 3247395"/>
              <a:gd name="connsiteY1" fmla="*/ 328839 h 2276247"/>
              <a:gd name="connsiteX2" fmla="*/ 618 w 3247395"/>
              <a:gd name="connsiteY2" fmla="*/ 2184533 h 2276247"/>
              <a:gd name="connsiteX3" fmla="*/ 901571 w 3247395"/>
              <a:gd name="connsiteY3" fmla="*/ 1902144 h 2276247"/>
              <a:gd name="connsiteX4" fmla="*/ 1237748 w 3247395"/>
              <a:gd name="connsiteY4" fmla="*/ 1108768 h 2276247"/>
              <a:gd name="connsiteX5" fmla="*/ 2703477 w 3247395"/>
              <a:gd name="connsiteY5" fmla="*/ 1108768 h 2276247"/>
              <a:gd name="connsiteX6" fmla="*/ 3241359 w 3247395"/>
              <a:gd name="connsiteY6" fmla="*/ 570886 h 2276247"/>
              <a:gd name="connsiteX7" fmla="*/ 2837948 w 3247395"/>
              <a:gd name="connsiteY7" fmla="*/ 19556 h 227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7395" h="2276247">
                <a:moveTo>
                  <a:pt x="2837948" y="19556"/>
                </a:moveTo>
                <a:cubicBezTo>
                  <a:pt x="2472636" y="-20785"/>
                  <a:pt x="1522377" y="-31991"/>
                  <a:pt x="1049489" y="328839"/>
                </a:cubicBezTo>
                <a:cubicBezTo>
                  <a:pt x="576601" y="689669"/>
                  <a:pt x="25271" y="1922315"/>
                  <a:pt x="618" y="2184533"/>
                </a:cubicBezTo>
                <a:cubicBezTo>
                  <a:pt x="-24035" y="2446751"/>
                  <a:pt x="695383" y="2081438"/>
                  <a:pt x="901571" y="1902144"/>
                </a:cubicBezTo>
                <a:cubicBezTo>
                  <a:pt x="1107759" y="1722850"/>
                  <a:pt x="937430" y="1240997"/>
                  <a:pt x="1237748" y="1108768"/>
                </a:cubicBezTo>
                <a:cubicBezTo>
                  <a:pt x="1538066" y="976539"/>
                  <a:pt x="2369542" y="1198415"/>
                  <a:pt x="2703477" y="1108768"/>
                </a:cubicBezTo>
                <a:cubicBezTo>
                  <a:pt x="3037412" y="1019121"/>
                  <a:pt x="3212224" y="752421"/>
                  <a:pt x="3241359" y="570886"/>
                </a:cubicBezTo>
                <a:cubicBezTo>
                  <a:pt x="3270494" y="389351"/>
                  <a:pt x="3203260" y="59897"/>
                  <a:pt x="2837948" y="19556"/>
                </a:cubicBezTo>
                <a:close/>
              </a:path>
            </a:pathLst>
          </a:custGeom>
          <a:noFill/>
          <a:ln>
            <a:solidFill>
              <a:srgbClr val="0033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99E44-EBEC-3541-ADA6-D94B3DDB3A03}"/>
              </a:ext>
            </a:extLst>
          </p:cNvPr>
          <p:cNvSpPr txBox="1"/>
          <p:nvPr/>
        </p:nvSpPr>
        <p:spPr>
          <a:xfrm>
            <a:off x="7524632" y="427961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新</a:t>
            </a:r>
            <a:r>
              <a:rPr kumimoji="1"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branch</a:t>
            </a:r>
            <a:endParaRPr kumimoji="1" lang="zh-CN" altLang="en-US" dirty="0">
              <a:solidFill>
                <a:srgbClr val="003366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396F-9EEC-4E9D-9367-A48D9BFE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F999-006F-4E18-B439-9BA1B246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宏定义</a:t>
            </a:r>
            <a:endParaRPr lang="en-US" altLang="zh-CN" dirty="0"/>
          </a:p>
          <a:p>
            <a:pPr lvl="1"/>
            <a:r>
              <a:rPr lang="zh-CN" altLang="en-US" dirty="0"/>
              <a:t>最简单形式：</a:t>
            </a:r>
            <a:r>
              <a:rPr lang="it-IT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it-IT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 PI </a:t>
            </a:r>
            <a:r>
              <a:rPr lang="it-IT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</a:t>
            </a:r>
            <a:endParaRPr lang="it-IT" altLang="zh-CN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带参数宏定义：</a:t>
            </a:r>
            <a:r>
              <a:rPr lang="it-IT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参数表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it-IT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 sqr(x) ( 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cs typeface="Consolas" panose="020B0609020204030204" pitchFamily="49" charset="0"/>
              </a:rPr>
              <a:t>注意添加括号以保证替换正确性</a:t>
            </a:r>
            <a:endParaRPr lang="en-US" altLang="zh-CN" dirty="0">
              <a:cs typeface="Consolas" panose="020B0609020204030204" pitchFamily="49" charset="0"/>
            </a:endParaRPr>
          </a:p>
          <a:p>
            <a:pPr lvl="2"/>
            <a:endParaRPr lang="en-US" altLang="zh-CN" dirty="0"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例：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ea typeface="STKaiti" panose="02010600040101010101" pitchFamily="2" charset="-122"/>
                <a:cs typeface="Consolas" panose="020B0609020204030204" pitchFamily="49" charset="0"/>
              </a:rPr>
              <a:t>宏定义</a:t>
            </a:r>
            <a:r>
              <a:rPr lang="en-US" altLang="zh-CN" dirty="0">
                <a:solidFill>
                  <a:srgbClr val="FF0000"/>
                </a:solidFill>
                <a:ea typeface="STKaiti" panose="02010600040101010101" pitchFamily="2" charset="-122"/>
                <a:cs typeface="Consolas" panose="020B0609020204030204" pitchFamily="49" charset="0"/>
              </a:rPr>
              <a:t>#define M(y) y*y+3*y</a:t>
            </a:r>
            <a:r>
              <a:rPr lang="en-US" altLang="zh-CN" dirty="0">
                <a:ea typeface="STKaiti" panose="02010600040101010101" pitchFamily="2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ea typeface="STKaiti" panose="02010600040101010101" pitchFamily="2" charset="-122"/>
                <a:cs typeface="Consolas" panose="020B0609020204030204" pitchFamily="49" charset="0"/>
              </a:rPr>
              <a:t> 则</a:t>
            </a:r>
            <a:r>
              <a:rPr lang="en-US" altLang="zh-CN" dirty="0">
                <a:ea typeface="STKaiti" panose="02010600040101010101" pitchFamily="2" charset="-122"/>
                <a:cs typeface="Consolas" panose="020B0609020204030204" pitchFamily="49" charset="0"/>
              </a:rPr>
              <a:t>M(1+1)</a:t>
            </a:r>
            <a:r>
              <a:rPr lang="zh-CN" altLang="en-US" dirty="0">
                <a:ea typeface="STKaiti" panose="02010600040101010101" pitchFamily="2" charset="-122"/>
                <a:cs typeface="Consolas" panose="020B0609020204030204" pitchFamily="49" charset="0"/>
              </a:rPr>
              <a:t>的值是？</a:t>
            </a:r>
            <a:endParaRPr lang="zh-CN" altLang="en-US" dirty="0">
              <a:solidFill>
                <a:srgbClr val="000000"/>
              </a:solidFill>
              <a:ea typeface="STKaiti" panose="02010600040101010101" pitchFamily="2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  <a:p>
            <a:pPr lvl="3"/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92AA9-245E-5541-9EF8-0C1E05EA57CD}"/>
              </a:ext>
            </a:extLst>
          </p:cNvPr>
          <p:cNvSpPr/>
          <p:nvPr/>
        </p:nvSpPr>
        <p:spPr>
          <a:xfrm>
            <a:off x="2366553" y="536410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M(1+1)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1+1*1+1+3*1+1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7</a:t>
            </a:r>
            <a:endParaRPr lang="zh-CN" altLang="en-US" sz="2000" b="1" dirty="0">
              <a:solidFill>
                <a:srgbClr val="00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684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包含了一个项目的所有文件、文件夹，每个文件的修改、删除，</a:t>
            </a: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都能跟踪，以便任何时刻都可以追踪历史，或者在将来某个时刻可以“还原”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94631-039F-9748-8EA9-D349E2170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23"/>
          <a:stretch/>
        </p:blipFill>
        <p:spPr>
          <a:xfrm>
            <a:off x="1832958" y="4140715"/>
            <a:ext cx="5478084" cy="26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8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创建仓库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创建一个新文件夹作为你的第一个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，在命令行中进入该文件夹，输入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，以使用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来管理这个文件夹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E0D831-5A25-BE4C-831A-EB327FAC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3" y="4180625"/>
            <a:ext cx="773057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6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添加文件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在这个文件夹中添加文件（例如我们写了一个空的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），使用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add 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将文件到目前为止的修改放入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的暂存区。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9C510-D8EE-0E4D-ADEE-25CA2FE6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27" y="4289597"/>
            <a:ext cx="724034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6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记录修改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当所有的修改都用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add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加入到暂存区后，就使用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commit –m “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备注内容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将所有的暂存区里的修改提交至本地仓库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7C45DC-6920-824C-AAF4-603011A6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9" y="4365104"/>
            <a:ext cx="8549361" cy="12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4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为了展示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的作用，我们在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中添加两行代码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然后再次执行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add 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test.py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; git commit –m “…”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提交更改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196CE-573A-1F4C-AD31-5B09566F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8" y="5373216"/>
            <a:ext cx="8542623" cy="878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976E3-6545-9540-80D8-108B8649E6A3}"/>
              </a:ext>
            </a:extLst>
          </p:cNvPr>
          <p:cNvSpPr txBox="1"/>
          <p:nvPr/>
        </p:nvSpPr>
        <p:spPr>
          <a:xfrm>
            <a:off x="2785696" y="2474893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import torch</a:t>
            </a:r>
          </a:p>
          <a:p>
            <a:pPr marL="0" indent="0">
              <a:buNone/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import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numpy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251784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历史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通过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log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，我们可以查看之前的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记录，以及对应的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sha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编码</a:t>
            </a:r>
            <a:endParaRPr lang="en-US" altLang="zh-CN" b="0" dirty="0">
              <a:solidFill>
                <a:srgbClr val="F16748"/>
              </a:solidFill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5DBE6E-639E-4248-A77C-0F98638F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6" y="3647662"/>
            <a:ext cx="7744387" cy="29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6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08445"/>
            <a:ext cx="8047806" cy="4749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查看修改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如果想要查看某次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相对上次的改动，可以记录下此次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sha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编码，通过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git show 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编码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来查看</a:t>
            </a:r>
            <a:endParaRPr lang="en-US" altLang="zh-CN" b="0" dirty="0">
              <a:solidFill>
                <a:srgbClr val="F16748"/>
              </a:solidFill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A20D03-2BD4-4745-B600-B9C187F8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95" y="3782960"/>
            <a:ext cx="6174010" cy="30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git repository</a:t>
            </a:r>
            <a:r>
              <a:rPr kumimoji="1"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7255718" cy="4749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如果想要回退到某一次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，可以使用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$ git reset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--hard sha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Microsoft YaHei" panose="020B0503020204020204" pitchFamily="34" charset="-122"/>
                <a:cs typeface="Consolas" panose="020B0609020204030204" pitchFamily="49" charset="0"/>
              </a:rPr>
              <a:t>编码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FE92DD-8AE4-A442-9D98-D46D7174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8" y="4143995"/>
            <a:ext cx="7802083" cy="8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3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登陆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后，在左侧可以创建新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092A4-1DDD-9F47-9DB5-5AE07F94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02" y="3429000"/>
            <a:ext cx="4521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7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登陆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后，在左侧可以创建新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4B6CD4-210E-754D-9CA0-8AAFDEF4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16" y="2705584"/>
            <a:ext cx="8494971" cy="36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6DD7-D38C-4433-8693-E7E0C7F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534A8-8305-47F0-82E9-902D125F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  <a:p>
            <a:pPr lvl="1"/>
            <a:r>
              <a:rPr lang="en-US" altLang="zh-CN" dirty="0"/>
              <a:t>#include</a:t>
            </a:r>
            <a:r>
              <a:rPr lang="zh-CN" altLang="en-US" dirty="0"/>
              <a:t> 直接复制头文件内容</a:t>
            </a:r>
            <a:endParaRPr lang="en-US" altLang="zh-CN" dirty="0"/>
          </a:p>
          <a:p>
            <a:pPr lvl="1"/>
            <a:r>
              <a:rPr lang="zh-CN" altLang="en-US" dirty="0"/>
              <a:t>宏定义可以用于防止头文件被重复包含</a:t>
            </a:r>
            <a:endParaRPr lang="en-US" altLang="zh-CN" dirty="0"/>
          </a:p>
          <a:p>
            <a:pPr lvl="1"/>
            <a:r>
              <a:rPr lang="en-US" altLang="zh-CN" dirty="0"/>
              <a:t>#ifndef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#pragma once</a:t>
            </a:r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C64325-DC1D-4244-A530-956EF8D8C6F7}"/>
              </a:ext>
            </a:extLst>
          </p:cNvPr>
          <p:cNvSpPr txBox="1"/>
          <p:nvPr/>
        </p:nvSpPr>
        <p:spPr>
          <a:xfrm>
            <a:off x="2699792" y="3140968"/>
            <a:ext cx="450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 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25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微软雅黑" panose="020B0503020204020204" pitchFamily="34" charset="-122"/>
              </a:rPr>
              <a:t>打开电脑命令行，创建文件夹，进入后按照</a:t>
            </a:r>
            <a:r>
              <a:rPr lang="en-US" altLang="zh-CN" b="0" dirty="0" err="1">
                <a:ea typeface="微软雅黑" panose="020B0503020204020204" pitchFamily="34" charset="-122"/>
              </a:rPr>
              <a:t>github</a:t>
            </a:r>
            <a:r>
              <a:rPr lang="zh-CN" altLang="en-US" b="0" dirty="0">
                <a:ea typeface="微软雅黑" panose="020B0503020204020204" pitchFamily="34" charset="-122"/>
              </a:rPr>
              <a:t>的提示进行输入</a:t>
            </a:r>
            <a:endParaRPr lang="en-US" altLang="zh-CN" sz="1600" b="0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C27F1C-E61E-E846-A52F-92501F8B70FA}"/>
              </a:ext>
            </a:extLst>
          </p:cNvPr>
          <p:cNvSpPr txBox="1"/>
          <p:nvPr/>
        </p:nvSpPr>
        <p:spPr>
          <a:xfrm>
            <a:off x="628650" y="5527469"/>
            <a:ext cx="6576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3366"/>
                </a:solidFill>
              </a:rPr>
              <a:t>注：你可能需要先进行本地的</a:t>
            </a:r>
            <a:r>
              <a:rPr kumimoji="1" lang="en-US" altLang="zh-CN" sz="2400" b="1" dirty="0">
                <a:solidFill>
                  <a:srgbClr val="003366"/>
                </a:solidFill>
              </a:rPr>
              <a:t>git</a:t>
            </a:r>
            <a:r>
              <a:rPr kumimoji="1" lang="zh-CN" altLang="en-US" sz="2400" b="1" dirty="0">
                <a:solidFill>
                  <a:srgbClr val="003366"/>
                </a:solidFill>
              </a:rPr>
              <a:t>配置</a:t>
            </a:r>
            <a:endParaRPr kumimoji="1" lang="en-US" altLang="zh-CN" sz="2400" b="1" dirty="0">
              <a:solidFill>
                <a:srgbClr val="003366"/>
              </a:solidFill>
            </a:endParaRPr>
          </a:p>
          <a:p>
            <a:r>
              <a:rPr kumimoji="1" lang="en" altLang="zh-CN" sz="2400" b="1" dirty="0">
                <a:solidFill>
                  <a:srgbClr val="003366"/>
                </a:solidFill>
              </a:rPr>
              <a:t>git config --global </a:t>
            </a:r>
            <a:r>
              <a:rPr kumimoji="1" lang="en" altLang="zh-CN" sz="2400" b="1" dirty="0" err="1">
                <a:solidFill>
                  <a:srgbClr val="003366"/>
                </a:solidFill>
              </a:rPr>
              <a:t>user.email</a:t>
            </a:r>
            <a:r>
              <a:rPr kumimoji="1" lang="en" altLang="zh-CN" sz="2400" b="1" dirty="0">
                <a:solidFill>
                  <a:srgbClr val="003366"/>
                </a:solidFill>
              </a:rPr>
              <a:t> "</a:t>
            </a:r>
            <a:r>
              <a:rPr kumimoji="1" lang="en" altLang="zh-CN" sz="2400" b="1" dirty="0" err="1">
                <a:solidFill>
                  <a:srgbClr val="003366"/>
                </a:solidFill>
              </a:rPr>
              <a:t>you@example.com</a:t>
            </a:r>
            <a:r>
              <a:rPr kumimoji="1" lang="en" altLang="zh-CN" sz="2400" b="1" dirty="0">
                <a:solidFill>
                  <a:srgbClr val="003366"/>
                </a:solidFill>
              </a:rPr>
              <a:t>"</a:t>
            </a:r>
          </a:p>
          <a:p>
            <a:r>
              <a:rPr kumimoji="1" lang="en" altLang="zh-CN" sz="2400" b="1" dirty="0">
                <a:solidFill>
                  <a:srgbClr val="003366"/>
                </a:solidFill>
              </a:rPr>
              <a:t>git config --global </a:t>
            </a:r>
            <a:r>
              <a:rPr kumimoji="1" lang="en" altLang="zh-CN" sz="2400" b="1" dirty="0" err="1">
                <a:solidFill>
                  <a:srgbClr val="003366"/>
                </a:solidFill>
              </a:rPr>
              <a:t>user.name</a:t>
            </a:r>
            <a:r>
              <a:rPr kumimoji="1" lang="en" altLang="zh-CN" sz="2400" b="1" dirty="0">
                <a:solidFill>
                  <a:srgbClr val="003366"/>
                </a:solidFill>
              </a:rPr>
              <a:t> "Your Name"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BB8428-A65E-C14A-8496-7D2F6B1E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6" y="3210595"/>
            <a:ext cx="8673008" cy="20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6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远程</a:t>
            </a:r>
            <a:r>
              <a:rPr kumimoji="1" lang="en-US" altLang="zh-CN" dirty="0"/>
              <a:t>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现在，你有了你的第一个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 repository!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开始和同学合作工作吧！</a:t>
            </a:r>
            <a:endParaRPr lang="en-US" altLang="zh-CN" sz="1600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B762D-FE07-F640-9AE8-7D43C394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29" y="2968531"/>
            <a:ext cx="5409145" cy="38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把当前文件夹作为一个全新的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add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filename: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当你修改了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filename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这个文件，通过这条命令可以把修改暂存，以供之后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提交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commit: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 把通过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add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放到暂存区里的所有修改提交到本地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771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3366"/>
                </a:solidFill>
              </a:rPr>
              <a:t>Git</a:t>
            </a:r>
            <a:r>
              <a:rPr kumimoji="1" lang="zh-CN" altLang="en-US" dirty="0">
                <a:solidFill>
                  <a:srgbClr val="003366"/>
                </a:solidFill>
              </a:rPr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push: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把本地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commit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的所有修改推送到远程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（推送到</a:t>
            </a:r>
            <a:r>
              <a:rPr lang="en-US" altLang="zh-CN" b="0" dirty="0" err="1"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上）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pull: </a:t>
            </a:r>
            <a:r>
              <a:rPr lang="zh-CN" altLang="en" b="0" dirty="0">
                <a:ea typeface="Microsoft YaHei" panose="020B0503020204020204" pitchFamily="34" charset="-122"/>
                <a:cs typeface="Consolas" panose="020B0609020204030204" pitchFamily="49" charset="0"/>
              </a:rPr>
              <a:t>把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远程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同步到本地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status: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查看本地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中文件追踪的情况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branch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查看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不同分支情况、开新分支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merge: </a:t>
            </a:r>
            <a:r>
              <a:rPr lang="zh-CN" altLang="en" b="0" dirty="0">
                <a:ea typeface="Microsoft YaHei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两个分支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git clone: 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把一个远程</a:t>
            </a:r>
            <a:r>
              <a:rPr lang="en-US" altLang="zh-CN" b="0" dirty="0"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lang="zh-CN" altLang="en-US" b="0" dirty="0">
                <a:ea typeface="Microsoft YaHei" panose="020B0503020204020204" pitchFamily="34" charset="-122"/>
                <a:cs typeface="Consolas" panose="020B0609020204030204" pitchFamily="49" charset="0"/>
              </a:rPr>
              <a:t>克隆到本地</a:t>
            </a:r>
            <a:endParaRPr lang="en-US" altLang="zh-CN" b="0" dirty="0"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791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创建远程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的命令解释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640A5C-BBB1-C049-A13D-5CF18B912B36}"/>
              </a:ext>
            </a:extLst>
          </p:cNvPr>
          <p:cNvSpPr txBox="1"/>
          <p:nvPr/>
        </p:nvSpPr>
        <p:spPr>
          <a:xfrm>
            <a:off x="690810" y="4313623"/>
            <a:ext cx="8191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1.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把</a:t>
            </a:r>
            <a:r>
              <a:rPr kumimoji="1" lang="en-US" altLang="zh-CN" sz="2800" dirty="0" err="1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github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托管的那个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repo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链接与本地关联，并用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origin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作为简写</a:t>
            </a:r>
            <a:endParaRPr kumimoji="1" lang="en-US" altLang="zh-CN" sz="2800" dirty="0">
              <a:solidFill>
                <a:srgbClr val="003366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2.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将当前的分支命名为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main</a:t>
            </a:r>
          </a:p>
          <a:p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3.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把本地的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main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分支推送到</a:t>
            </a:r>
            <a:r>
              <a:rPr kumimoji="1" lang="en-US" altLang="zh-CN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origin</a:t>
            </a:r>
            <a:r>
              <a:rPr kumimoji="1" lang="zh-CN" altLang="en-US" sz="2800" dirty="0">
                <a:solidFill>
                  <a:srgbClr val="003366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代表的远程仓库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6E03AD-5909-5447-AA8A-311F1C5BCF94}"/>
              </a:ext>
            </a:extLst>
          </p:cNvPr>
          <p:cNvSpPr txBox="1"/>
          <p:nvPr/>
        </p:nvSpPr>
        <p:spPr>
          <a:xfrm>
            <a:off x="1046756" y="2308780"/>
            <a:ext cx="7479933" cy="1384995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remote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origin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git@github...</a:t>
            </a:r>
          </a:p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 main</a:t>
            </a:r>
            <a:endParaRPr kumimoji="1"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 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kumimoji="1" lang="en-US" altLang="zh-CN" sz="2800" dirty="0">
                <a:solidFill>
                  <a:srgbClr val="F167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origin main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35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5045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更多资源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ea typeface="微软雅黑" panose="020B0503020204020204" pitchFamily="34" charset="-122"/>
                <a:hlinkClick r:id="rId3"/>
              </a:rPr>
              <a:t>https://try.github.io/</a:t>
            </a:r>
            <a:r>
              <a:rPr lang="zh-CN" altLang="en-US" b="0" dirty="0">
                <a:ea typeface="微软雅黑" panose="020B0503020204020204" pitchFamily="34" charset="-122"/>
              </a:rPr>
              <a:t> 列举了几个学习</a:t>
            </a:r>
            <a:r>
              <a:rPr lang="en-US" altLang="zh-CN" b="0" dirty="0">
                <a:ea typeface="微软雅黑" panose="020B0503020204020204" pitchFamily="34" charset="-122"/>
              </a:rPr>
              <a:t>git</a:t>
            </a:r>
            <a:r>
              <a:rPr lang="zh-CN" altLang="en-US" b="0" dirty="0">
                <a:ea typeface="微软雅黑" panose="020B0503020204020204" pitchFamily="34" charset="-122"/>
              </a:rPr>
              <a:t>的链接</a:t>
            </a:r>
            <a:endParaRPr lang="en-US" altLang="zh-CN" b="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微软雅黑" panose="020B0503020204020204" pitchFamily="34" charset="-122"/>
                <a:hlinkClick r:id="rId4"/>
              </a:rPr>
              <a:t>https://git-scm.com/book/zh/v2</a:t>
            </a:r>
            <a:r>
              <a:rPr lang="zh-CN" altLang="en-US" b="0" dirty="0">
                <a:ea typeface="微软雅黑" panose="020B0503020204020204" pitchFamily="34" charset="-122"/>
              </a:rPr>
              <a:t> 提供中文版的</a:t>
            </a:r>
            <a:r>
              <a:rPr lang="en-US" altLang="zh-CN" b="0" dirty="0">
                <a:ea typeface="微软雅黑" panose="020B0503020204020204" pitchFamily="34" charset="-122"/>
              </a:rPr>
              <a:t>《Pro</a:t>
            </a:r>
            <a:r>
              <a:rPr lang="zh-CN" altLang="en-US" b="0" dirty="0"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ea typeface="微软雅黑" panose="020B0503020204020204" pitchFamily="34" charset="-122"/>
              </a:rPr>
              <a:t>git》</a:t>
            </a:r>
            <a:r>
              <a:rPr lang="zh-CN" altLang="en-US" b="0" dirty="0">
                <a:ea typeface="微软雅黑" panose="020B0503020204020204" pitchFamily="34" charset="-122"/>
              </a:rPr>
              <a:t>，详细但复杂</a:t>
            </a:r>
            <a:endParaRPr lang="en-US" altLang="zh-CN" b="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微软雅黑" panose="020B0503020204020204" pitchFamily="34" charset="-122"/>
                <a:hlinkClick r:id="rId5"/>
              </a:rPr>
              <a:t>https://www.liaoxuefeng.com/wiki/896043488029600</a:t>
            </a:r>
            <a:r>
              <a:rPr lang="zh-CN" altLang="en-US" b="0" dirty="0">
                <a:ea typeface="微软雅黑" panose="020B0503020204020204" pitchFamily="34" charset="-122"/>
              </a:rPr>
              <a:t> 廖雪峰的中文</a:t>
            </a:r>
            <a:r>
              <a:rPr lang="en-US" altLang="zh-CN" b="0" dirty="0">
                <a:ea typeface="微软雅黑" panose="020B0503020204020204" pitchFamily="34" charset="-122"/>
              </a:rPr>
              <a:t>git</a:t>
            </a:r>
            <a:r>
              <a:rPr lang="zh-CN" altLang="en-US" b="0" dirty="0">
                <a:ea typeface="微软雅黑" panose="020B0503020204020204" pitchFamily="34" charset="-122"/>
              </a:rPr>
              <a:t>教程</a:t>
            </a:r>
            <a:endParaRPr lang="en-US" altLang="zh-CN" b="0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36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544" y="177979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66CC"/>
                </a:solidFill>
              </a:rPr>
              <a:t>BASH</a:t>
            </a:r>
            <a:r>
              <a:rPr lang="zh-CN" altLang="en-US" dirty="0">
                <a:solidFill>
                  <a:srgbClr val="0066CC"/>
                </a:solidFill>
              </a:rPr>
              <a:t>脚本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1748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1D65-C1BC-D14A-9DB6-E7D84244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6351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954A6-04E1-E843-AD15-16620141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26" y="3429000"/>
            <a:ext cx="8234030" cy="2948829"/>
          </a:xfrm>
        </p:spPr>
        <p:txBody>
          <a:bodyPr/>
          <a:lstStyle/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便于一次性执行大量命令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一般使用</a:t>
            </a:r>
            <a:r>
              <a:rPr kumimoji="1"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.</a:t>
            </a:r>
            <a:r>
              <a:rPr kumimoji="1"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作为文件后缀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一般在命令行使用</a:t>
            </a:r>
            <a:r>
              <a:rPr kumimoji="1"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bash </a:t>
            </a:r>
            <a:r>
              <a:rPr kumimoji="1"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xxx.sh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启动脚本</a:t>
            </a:r>
            <a:endParaRPr kumimoji="1"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如在</a:t>
            </a:r>
            <a:r>
              <a:rPr kumimoji="1"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文件第一行通过特定指令指定解释器，如</a:t>
            </a:r>
            <a:r>
              <a:rPr kumimoji="1"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#!/bin/bash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，则可以在使用</a:t>
            </a:r>
            <a:r>
              <a:rPr kumimoji="1"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./</a:t>
            </a:r>
            <a:r>
              <a:rPr kumimoji="1"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xxx.sh</a:t>
            </a:r>
            <a:r>
              <a:rPr kumimoji="1"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启动脚本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2B6F7-10EE-BE4D-9069-1AEC511A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E2ADB7-E358-BD46-B59B-637C57243A51}"/>
              </a:ext>
            </a:extLst>
          </p:cNvPr>
          <p:cNvSpPr txBox="1"/>
          <p:nvPr/>
        </p:nvSpPr>
        <p:spPr>
          <a:xfrm>
            <a:off x="442426" y="1631702"/>
            <a:ext cx="851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003366"/>
                </a:solidFill>
                <a:latin typeface="STKaiti" panose="02010600040101010101" pitchFamily="2" charset="-122"/>
                <a:ea typeface="STKaiti" panose="02010600040101010101" pitchFamily="2" charset="-122"/>
                <a:cs typeface="Consolas" panose="020B0609020204030204" pitchFamily="49" charset="0"/>
              </a:rPr>
              <a:t>任何在命令行中能正常执行的命令都可以被写进一个</a:t>
            </a:r>
            <a:r>
              <a:rPr kumimoji="1" lang="en-US" altLang="zh-CN" sz="3200" dirty="0">
                <a:solidFill>
                  <a:srgbClr val="003366"/>
                </a:solidFill>
                <a:latin typeface="STKaiti" panose="02010600040101010101" pitchFamily="2" charset="-122"/>
                <a:ea typeface="STKaiti" panose="02010600040101010101" pitchFamily="2" charset="-122"/>
                <a:cs typeface="Consolas" panose="020B0609020204030204" pitchFamily="49" charset="0"/>
              </a:rPr>
              <a:t>BASH</a:t>
            </a:r>
            <a:r>
              <a:rPr kumimoji="1" lang="zh-CN" altLang="en-US" sz="3200" dirty="0">
                <a:solidFill>
                  <a:srgbClr val="003366"/>
                </a:solidFill>
                <a:latin typeface="STKaiti" panose="02010600040101010101" pitchFamily="2" charset="-122"/>
                <a:ea typeface="STKaiti" panose="02010600040101010101" pitchFamily="2" charset="-122"/>
                <a:cs typeface="Consolas" panose="020B0609020204030204" pitchFamily="49" charset="0"/>
              </a:rPr>
              <a:t>脚本并完成一样的事，反之亦然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B35749-5C17-C74E-866B-2783E5F9F0DE}"/>
              </a:ext>
            </a:extLst>
          </p:cNvPr>
          <p:cNvSpPr txBox="1"/>
          <p:nvPr/>
        </p:nvSpPr>
        <p:spPr>
          <a:xfrm>
            <a:off x="89653" y="14156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03366"/>
                </a:solidFill>
              </a:rPr>
              <a:t>「</a:t>
            </a:r>
            <a:endParaRPr kumimoji="1"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1BE3F1-25AC-EE47-9863-925EC6F02EBC}"/>
              </a:ext>
            </a:extLst>
          </p:cNvPr>
          <p:cNvSpPr txBox="1"/>
          <p:nvPr/>
        </p:nvSpPr>
        <p:spPr>
          <a:xfrm>
            <a:off x="8085250" y="2332618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zh-CN" altLang="en-US" sz="2800" b="1" dirty="0">
                <a:solidFill>
                  <a:srgbClr val="003366"/>
                </a:solidFill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161194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脚本示例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16572"/>
            <a:ext cx="7886700" cy="6480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批量修改文件名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(.txt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  <a:sym typeface="Wingdings" pitchFamily="2" charset="2"/>
              </a:rPr>
              <a:t>.</a:t>
            </a: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  <a:sym typeface="Wingdings" pitchFamily="2" charset="2"/>
              </a:rPr>
              <a:t>cpp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7D3C08-1F12-C143-84BE-9C2B0FD75A2C}"/>
              </a:ext>
            </a:extLst>
          </p:cNvPr>
          <p:cNvSpPr txBox="1"/>
          <p:nvPr/>
        </p:nvSpPr>
        <p:spPr>
          <a:xfrm>
            <a:off x="1115616" y="1781106"/>
            <a:ext cx="4172937" cy="1015663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`ls 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.txt`</a:t>
            </a:r>
            <a:r>
              <a:rPr lang="en-US" altLang="zh-CN" sz="2000" dirty="0">
                <a:solidFill>
                  <a:srgbClr val="98C3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mv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" altLang="zh-CN" sz="2000" dirty="0" err="1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altLang="zh-CN" sz="2000" dirty="0" err="1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" altLang="zh-CN" sz="2000" dirty="0" err="1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.txt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zh-CN" sz="2000" dirty="0" err="1">
                <a:solidFill>
                  <a:srgbClr val="ABB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1E66A3B-4A2C-CE4A-B509-FC5F915A6DFD}"/>
              </a:ext>
            </a:extLst>
          </p:cNvPr>
          <p:cNvSpPr txBox="1">
            <a:spLocks/>
          </p:cNvSpPr>
          <p:nvPr/>
        </p:nvSpPr>
        <p:spPr bwMode="auto">
          <a:xfrm>
            <a:off x="628650" y="2926262"/>
            <a:ext cx="78867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Hei" pitchFamily="2" charset="-122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批量输入文件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DF8641-4475-9445-A483-2D005AC8B817}"/>
              </a:ext>
            </a:extLst>
          </p:cNvPr>
          <p:cNvSpPr txBox="1"/>
          <p:nvPr/>
        </p:nvSpPr>
        <p:spPr>
          <a:xfrm>
            <a:off x="1115616" y="3590796"/>
            <a:ext cx="7225055" cy="317009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INPUT_DIR=testcases 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测例所在文件夹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OUTPUT_DIR=output 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输出文件夹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 err="1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mkdir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-p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$OUTPUT_DIR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若不存在输出文件夹，则创建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`ls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$INPUT_DIR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/case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en" altLang="zh-CN" sz="2000" dirty="0">
                <a:solidFill>
                  <a:srgbClr val="98C379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.txt`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; </a:t>
            </a:r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do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'&lt;'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用于输入重定向，将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表示的文件里的内容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输入到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test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程序里。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'&gt;'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用于输出重定向。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${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input##*/}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表示获取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input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的</a:t>
            </a:r>
            <a:endParaRPr lang="zh-CN" altLang="en-US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# </a:t>
            </a:r>
            <a:r>
              <a:rPr lang="zh-CN" altLang="en-US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文件名，如</a:t>
            </a:r>
            <a:r>
              <a:rPr lang="en-US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${</a:t>
            </a:r>
            <a:r>
              <a:rPr lang="en" altLang="zh-CN" sz="2000" i="1" dirty="0" err="1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aaa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/</a:t>
            </a:r>
            <a:r>
              <a:rPr lang="en" altLang="zh-CN" sz="2000" i="1" dirty="0" err="1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bcd.txt</a:t>
            </a:r>
            <a:r>
              <a:rPr lang="en" altLang="zh-CN" sz="2000" i="1" dirty="0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##*/} --&gt; </a:t>
            </a:r>
            <a:r>
              <a:rPr lang="en" altLang="zh-CN" sz="2000" i="1" dirty="0" err="1">
                <a:solidFill>
                  <a:srgbClr val="7F848E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bcd.txt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./test &lt;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$input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&gt; 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$OUTPUT_DIR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/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${input</a:t>
            </a:r>
            <a:r>
              <a:rPr lang="en" altLang="zh-CN" sz="2000" dirty="0">
                <a:solidFill>
                  <a:srgbClr val="ABB2BF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##*/</a:t>
            </a:r>
            <a:r>
              <a:rPr lang="en" altLang="zh-CN" sz="2000" dirty="0">
                <a:solidFill>
                  <a:srgbClr val="E06C75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}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C678DD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done</a:t>
            </a:r>
            <a:endParaRPr lang="en" altLang="zh-CN" sz="2000" dirty="0">
              <a:solidFill>
                <a:srgbClr val="ABB2BF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88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空格或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tab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区分参数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 command foo bar</a:t>
            </a:r>
            <a:r>
              <a:rPr lang="zh-CN" altLang="en-US" dirty="0">
                <a:ea typeface="STKaiti" panose="02010600040101010101" pitchFamily="2" charset="-122"/>
              </a:rPr>
              <a:t>表示</a:t>
            </a:r>
            <a:r>
              <a:rPr lang="en-US" altLang="zh-CN" dirty="0">
                <a:ea typeface="STKaiti" panose="02010600040101010101" pitchFamily="2" charset="-122"/>
              </a:rPr>
              <a:t>foo</a:t>
            </a:r>
            <a:r>
              <a:rPr lang="zh-CN" altLang="en-US" dirty="0">
                <a:ea typeface="STKaiti" panose="02010600040101010101" pitchFamily="2" charset="-122"/>
              </a:rPr>
              <a:t>和</a:t>
            </a:r>
            <a:r>
              <a:rPr lang="en-US" altLang="zh-CN" dirty="0">
                <a:ea typeface="STKaiti" panose="02010600040101010101" pitchFamily="2" charset="-122"/>
              </a:rPr>
              <a:t>bar</a:t>
            </a:r>
            <a:r>
              <a:rPr lang="zh-CN" altLang="en-US" dirty="0">
                <a:ea typeface="STKaiti" panose="02010600040101010101" pitchFamily="2" charset="-122"/>
              </a:rPr>
              <a:t>为</a:t>
            </a:r>
            <a:r>
              <a:rPr lang="en-US" altLang="zh-CN" dirty="0">
                <a:ea typeface="STKaiti" panose="02010600040101010101" pitchFamily="2" charset="-122"/>
              </a:rPr>
              <a:t>command</a:t>
            </a:r>
            <a:r>
              <a:rPr lang="zh-CN" altLang="en-US" dirty="0">
                <a:ea typeface="STKaiti" panose="02010600040101010101" pitchFamily="2" charset="-122"/>
              </a:rPr>
              <a:t>的两个参数</a:t>
            </a:r>
            <a:endParaRPr lang="en-US" altLang="zh-CN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使用分号隔开不同命令表示顺序执行这些命令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 clear; ls</a:t>
            </a:r>
            <a:r>
              <a:rPr lang="zh-CN" altLang="en-US" dirty="0">
                <a:ea typeface="STKaiti" panose="02010600040101010101" pitchFamily="2" charset="-122"/>
              </a:rPr>
              <a:t>表示先执行</a:t>
            </a:r>
            <a:r>
              <a:rPr lang="en-US" altLang="zh-CN" dirty="0">
                <a:ea typeface="STKaiti" panose="02010600040101010101" pitchFamily="2" charset="-122"/>
              </a:rPr>
              <a:t>clear</a:t>
            </a:r>
            <a:r>
              <a:rPr lang="zh-CN" altLang="en-US" dirty="0">
                <a:ea typeface="STKaiti" panose="02010600040101010101" pitchFamily="2" charset="-122"/>
              </a:rPr>
              <a:t>再执行</a:t>
            </a:r>
            <a:r>
              <a:rPr lang="en-US" altLang="zh-CN" dirty="0">
                <a:ea typeface="STKaiti" panose="02010600040101010101" pitchFamily="2" charset="-122"/>
              </a:rPr>
              <a:t>ls</a:t>
            </a:r>
            <a:r>
              <a:rPr lang="zh-CN" altLang="en-US" dirty="0">
                <a:ea typeface="STKaiti" panose="02010600040101010101" pitchFamily="2" charset="-122"/>
              </a:rPr>
              <a:t>，与两条指令分两行效果相同</a:t>
            </a:r>
            <a:endParaRPr lang="en-US" altLang="zh-CN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cmd1 &amp;&amp; cmd2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cmd1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成功，才执行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cmd2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 cmd1 || cmd2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若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cmd1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失败，才执行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cmd2</a:t>
            </a:r>
          </a:p>
          <a:p>
            <a:pPr>
              <a:lnSpc>
                <a:spcPct val="150000"/>
              </a:lnSpc>
            </a:pP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4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EF1CF-629D-485D-B3D8-C4A6976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4C62-8E8C-4F93-8A50-0A876E45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与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自动检测修改</a:t>
            </a:r>
            <a:r>
              <a:rPr lang="zh-CN" altLang="en-US" dirty="0"/>
              <a:t>，编译修改模块，链接目标程序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2"/>
            <a:r>
              <a:rPr lang="en-US" altLang="zh-CN" dirty="0"/>
              <a:t>make</a:t>
            </a:r>
          </a:p>
          <a:p>
            <a:pPr lvl="2"/>
            <a:r>
              <a:rPr lang="en-US" altLang="zh-CN" dirty="0"/>
              <a:t>make &lt;</a:t>
            </a:r>
            <a:r>
              <a:rPr lang="zh-CN" altLang="en-US" dirty="0"/>
              <a:t>任务名</a:t>
            </a:r>
            <a:r>
              <a:rPr lang="en-US" altLang="zh-CN" dirty="0"/>
              <a:t>&gt;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D2CC4-C0D3-7744-A675-04E059D180F5}"/>
              </a:ext>
            </a:extLst>
          </p:cNvPr>
          <p:cNvGrpSpPr/>
          <p:nvPr/>
        </p:nvGrpSpPr>
        <p:grpSpPr>
          <a:xfrm>
            <a:off x="398362" y="3356992"/>
            <a:ext cx="7667850" cy="3422156"/>
            <a:chOff x="0" y="1592263"/>
            <a:chExt cx="7667850" cy="3422156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726737B2-29FE-3C48-882D-38E4B4608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1916113"/>
              <a:ext cx="6160661" cy="230832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# </a:t>
              </a:r>
              <a:r>
                <a:rPr lang="zh-CN" altLang="en-US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注释用</a:t>
              </a:r>
              <a:r>
                <a:rPr lang="en-US" altLang="zh-CN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#</a:t>
              </a:r>
              <a:r>
                <a:rPr lang="zh-CN" altLang="en-US" sz="1800" b="1" dirty="0">
                  <a:solidFill>
                    <a:srgbClr val="33CC33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开头</a:t>
              </a:r>
              <a:endPara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all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main test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main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main.cpp student.cpp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g++ -o main main.cpp </a:t>
              </a:r>
              <a:r>
                <a:rPr lang="en-US" altLang="zh-CN" sz="1800" b="1" dirty="0" err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student.cpp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test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student.cpp student_test.cpp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g++ -o test student_test.cpp </a:t>
              </a:r>
              <a:r>
                <a:rPr lang="en-US" altLang="zh-CN" sz="1800" b="1" dirty="0" err="1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student.cpp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clean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	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rm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main</a:t>
              </a: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test</a:t>
              </a: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063940DD-63F8-E341-B91F-857C9D3E1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65104"/>
              <a:ext cx="1079500" cy="576262"/>
            </a:xfrm>
            <a:prstGeom prst="wedgeRoundRectCallout">
              <a:avLst>
                <a:gd name="adj1" fmla="val 71619"/>
                <a:gd name="adj2" fmla="val -336225"/>
                <a:gd name="adj3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</a:rPr>
                <a:t>冒号前为“任务”名</a:t>
              </a: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F3EB3A7C-7C6F-EF40-8D9C-4EE5D418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023" y="4366719"/>
              <a:ext cx="1726827" cy="647700"/>
            </a:xfrm>
            <a:prstGeom prst="wedgeRoundRectCallout">
              <a:avLst>
                <a:gd name="adj1" fmla="val -95971"/>
                <a:gd name="adj2" fmla="val -158888"/>
                <a:gd name="adj3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ea"/>
                  <a:ea typeface="+mn-ea"/>
                </a:rPr>
                <a:t>完成“任务”的指令（过程）</a:t>
              </a: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67472E5C-E3F8-B844-872F-1B525B14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248" y="1592263"/>
              <a:ext cx="1799851" cy="647700"/>
            </a:xfrm>
            <a:prstGeom prst="wedgeRoundRectCallout">
              <a:avLst>
                <a:gd name="adj1" fmla="val -148347"/>
                <a:gd name="adj2" fmla="val 7011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FF0000"/>
                  </a:solidFill>
                  <a:latin typeface="+mn-ea"/>
                  <a:ea typeface="+mn-ea"/>
                </a:rPr>
                <a:t>冒号后为“任务”的“条件”</a:t>
              </a:r>
            </a:p>
          </p:txBody>
        </p:sp>
      </p:grpSp>
      <p:sp>
        <p:nvSpPr>
          <p:cNvPr id="18" name="AutoShape 8">
            <a:extLst>
              <a:ext uri="{FF2B5EF4-FFF2-40B4-BE49-F238E27FC236}">
                <a16:creationId xmlns:a16="http://schemas.microsoft.com/office/drawing/2014/main" id="{1D608A52-25BF-8C48-A7EB-A09F2598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774" y="6173474"/>
            <a:ext cx="1887266" cy="647700"/>
          </a:xfrm>
          <a:prstGeom prst="wedgeRoundRectCallout">
            <a:avLst>
              <a:gd name="adj1" fmla="val -114037"/>
              <a:gd name="adj2" fmla="val -10407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指令前必须为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Tab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920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变量声明：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variable=value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等号两侧不能有空格！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STKaiti" panose="02010600040101010101" pitchFamily="2" charset="-122"/>
              </a:rPr>
              <a:t>Bash</a:t>
            </a:r>
            <a:r>
              <a:rPr lang="zh-CN" altLang="en-US" dirty="0">
                <a:ea typeface="STKaiti" panose="02010600040101010101" pitchFamily="2" charset="-122"/>
              </a:rPr>
              <a:t>没有数据类型的概念，所有的变量值都是字符串</a:t>
            </a:r>
            <a:endParaRPr lang="en-US" altLang="zh-CN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读取变量：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$variable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或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${variable}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特殊变量：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$?</a:t>
            </a:r>
            <a:r>
              <a:rPr lang="zh-CN" altLang="en-US" dirty="0">
                <a:ea typeface="STKaiti" panose="02010600040101010101" pitchFamily="2" charset="-122"/>
              </a:rPr>
              <a:t>：上一个命令的退出码，成功为</a:t>
            </a:r>
            <a:r>
              <a:rPr lang="en-US" altLang="zh-CN" dirty="0">
                <a:ea typeface="STKaiti" panose="02010600040101010101" pitchFamily="2" charset="-122"/>
              </a:rPr>
              <a:t>0</a:t>
            </a:r>
            <a:r>
              <a:rPr lang="zh-CN" altLang="en-US" dirty="0">
                <a:ea typeface="STKaiti" panose="02010600040101010101" pitchFamily="2" charset="-122"/>
              </a:rPr>
              <a:t>，失败为非</a:t>
            </a:r>
            <a:r>
              <a:rPr lang="en-US" altLang="zh-CN" dirty="0">
                <a:ea typeface="STKaiti" panose="02010600040101010101" pitchFamily="2" charset="-122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$#</a:t>
            </a:r>
            <a:r>
              <a:rPr lang="zh-CN" altLang="en-US" b="0" dirty="0">
                <a:ea typeface="STKaiti" panose="02010600040101010101" pitchFamily="2" charset="-122"/>
              </a:rPr>
              <a:t>：传递给脚本的参数个数</a:t>
            </a:r>
            <a:endParaRPr lang="en-US" altLang="zh-CN" b="0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$@</a:t>
            </a:r>
            <a:r>
              <a:rPr lang="zh-CN" altLang="en-US" dirty="0">
                <a:ea typeface="STKaiti" panose="02010600040101010101" pitchFamily="2" charset="-122"/>
              </a:rPr>
              <a:t>：传递给脚本的全部参数</a:t>
            </a:r>
            <a:endParaRPr lang="en-US" altLang="zh-CN" b="0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630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获取脚本参数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对于命令行调用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 bash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script.sh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arg1 arg2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</a:rPr>
              <a:t>$0</a:t>
            </a:r>
            <a:r>
              <a:rPr lang="zh-CN" altLang="en-US" dirty="0">
                <a:ea typeface="STKaiti" panose="02010600040101010101" pitchFamily="2" charset="-122"/>
              </a:rPr>
              <a:t>为脚本文件名，</a:t>
            </a:r>
            <a:r>
              <a:rPr lang="en-US" altLang="zh-CN" dirty="0">
                <a:ea typeface="STKaiti" panose="02010600040101010101" pitchFamily="2" charset="-122"/>
              </a:rPr>
              <a:t>$1</a:t>
            </a:r>
            <a:r>
              <a:rPr lang="zh-CN" altLang="en-US" dirty="0">
                <a:ea typeface="STKaiti" panose="02010600040101010101" pitchFamily="2" charset="-122"/>
              </a:rPr>
              <a:t>为</a:t>
            </a:r>
            <a:r>
              <a:rPr lang="en-US" altLang="zh-CN" dirty="0">
                <a:ea typeface="STKaiti" panose="02010600040101010101" pitchFamily="2" charset="-122"/>
              </a:rPr>
              <a:t>arg1</a:t>
            </a:r>
            <a:r>
              <a:rPr lang="zh-CN" altLang="en-US" dirty="0">
                <a:ea typeface="STKaiti" panose="02010600040101010101" pitchFamily="2" charset="-122"/>
              </a:rPr>
              <a:t>，</a:t>
            </a:r>
            <a:r>
              <a:rPr lang="en-US" altLang="zh-CN" dirty="0">
                <a:ea typeface="STKaiti" panose="02010600040101010101" pitchFamily="2" charset="-122"/>
              </a:rPr>
              <a:t>$2</a:t>
            </a:r>
            <a:r>
              <a:rPr lang="zh-CN" altLang="en-US" dirty="0">
                <a:ea typeface="STKaiti" panose="02010600040101010101" pitchFamily="2" charset="-122"/>
              </a:rPr>
              <a:t>为</a:t>
            </a:r>
            <a:r>
              <a:rPr lang="en-US" altLang="zh-CN" dirty="0">
                <a:ea typeface="STKaiti" panose="02010600040101010101" pitchFamily="2" charset="-122"/>
              </a:rPr>
              <a:t>arg2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E03D4-A0B6-4848-8F71-A3FAC6F50E1B}"/>
              </a:ext>
            </a:extLst>
          </p:cNvPr>
          <p:cNvSpPr txBox="1"/>
          <p:nvPr/>
        </p:nvSpPr>
        <p:spPr>
          <a:xfrm>
            <a:off x="216289" y="3869566"/>
            <a:ext cx="3991134" cy="2554545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altLang="zh-CN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全部参数：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$@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命令行参数数量：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$#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'$0 = ' $0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'$1 = ' $1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'$2 = ' $2 </a:t>
            </a:r>
          </a:p>
          <a:p>
            <a:r>
              <a:rPr lang="en" altLang="zh-CN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" altLang="zh-C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'$3 = ' $3</a:t>
            </a:r>
            <a:endParaRPr kumimoji="1" lang="zh-CN" altLang="en-US" sz="2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0C9B17-0953-1E4D-A68F-E502A8CB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25458"/>
            <a:ext cx="4469033" cy="22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3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数组声明：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array=(value1 value2 value3…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例如：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=(1 2 3)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可以不使用连续下标，如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array[0]=1; array[5]=0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读取数组：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${array[n]}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例如：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${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[0]}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${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[@]}</a:t>
            </a:r>
            <a:r>
              <a:rPr lang="zh-CN" altLang="en-US" dirty="0">
                <a:ea typeface="STKaiti" panose="02010600040101010101" pitchFamily="2" charset="-122"/>
              </a:rPr>
              <a:t>可获得</a:t>
            </a:r>
            <a:r>
              <a:rPr lang="en-US" altLang="zh-CN" dirty="0" err="1">
                <a:ea typeface="STKaiti" panose="02010600040101010101" pitchFamily="2" charset="-122"/>
              </a:rPr>
              <a:t>tmp</a:t>
            </a:r>
            <a:r>
              <a:rPr lang="zh-CN" altLang="en-US" dirty="0">
                <a:ea typeface="STKaiti" panose="02010600040101010101" pitchFamily="2" charset="-122"/>
              </a:rPr>
              <a:t>数组所有元素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${#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tmp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[@]}</a:t>
            </a:r>
            <a:r>
              <a:rPr lang="zh-CN" altLang="en" dirty="0">
                <a:ea typeface="STKaiti" panose="02010600040101010101" pitchFamily="2" charset="-122"/>
              </a:rPr>
              <a:t>可获得</a:t>
            </a:r>
            <a:r>
              <a:rPr lang="en-US" altLang="zh-CN" dirty="0" err="1">
                <a:ea typeface="STKaiti" panose="02010600040101010101" pitchFamily="2" charset="-122"/>
              </a:rPr>
              <a:t>tmp</a:t>
            </a:r>
            <a:r>
              <a:rPr lang="zh-CN" altLang="en-US" dirty="0">
                <a:ea typeface="STKaiti" panose="02010600040101010101" pitchFamily="2" charset="-122"/>
              </a:rPr>
              <a:t>数组长度</a:t>
            </a:r>
            <a:endParaRPr lang="en-US" altLang="zh-CN" b="0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634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720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条件判断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631EB1-A79C-A24C-9C0B-7CACB93BB150}"/>
              </a:ext>
            </a:extLst>
          </p:cNvPr>
          <p:cNvSpPr txBox="1"/>
          <p:nvPr/>
        </p:nvSpPr>
        <p:spPr>
          <a:xfrm>
            <a:off x="179512" y="2551543"/>
            <a:ext cx="3456384" cy="2677656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commands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 err="1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commands;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17119-5684-1448-94C4-B41DB52F5BBD}"/>
              </a:ext>
            </a:extLst>
          </p:cNvPr>
          <p:cNvSpPr txBox="1"/>
          <p:nvPr/>
        </p:nvSpPr>
        <p:spPr>
          <a:xfrm>
            <a:off x="3672630" y="1969239"/>
            <a:ext cx="5471370" cy="4154984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#!/bin/bash</a:t>
            </a:r>
          </a:p>
          <a:p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-n "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输入一个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到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之间的数字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&gt; ”</a:t>
            </a:r>
          </a:p>
          <a:p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read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character </a:t>
            </a:r>
          </a:p>
          <a:p>
            <a:r>
              <a:rPr lang="en" altLang="zh-CN" sz="2200" dirty="0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if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[ "$character" = "1" ]; then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1 </a:t>
            </a:r>
          </a:p>
          <a:p>
            <a:r>
              <a:rPr lang="en" altLang="zh-CN" sz="2200" dirty="0" err="1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elif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[ "$character" = "2" ]; then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2 </a:t>
            </a:r>
          </a:p>
          <a:p>
            <a:r>
              <a:rPr lang="en" altLang="zh-CN" sz="2200" dirty="0" err="1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elif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[ "$character" = "3" ]; then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3 </a:t>
            </a:r>
          </a:p>
          <a:p>
            <a:r>
              <a:rPr lang="en" altLang="zh-CN" sz="2200" dirty="0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else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</a:p>
          <a:p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" altLang="zh-CN" sz="2200" dirty="0">
                <a:solidFill>
                  <a:srgbClr val="FFC000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echo</a:t>
            </a:r>
            <a:r>
              <a:rPr lang="en" altLang="zh-CN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输入不符合要求 </a:t>
            </a:r>
            <a:endParaRPr lang="en-US" altLang="zh-CN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" altLang="zh-CN" sz="2200" dirty="0">
                <a:solidFill>
                  <a:srgbClr val="DA0178"/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fi</a:t>
            </a:r>
            <a:endParaRPr kumimoji="1" lang="zh-CN" altLang="en-US" sz="2200" b="1" dirty="0">
              <a:solidFill>
                <a:srgbClr val="DA0178"/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221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循环：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while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0F7818-ADFF-004F-B22E-449381CC2C63}"/>
              </a:ext>
            </a:extLst>
          </p:cNvPr>
          <p:cNvSpPr txBox="1"/>
          <p:nvPr/>
        </p:nvSpPr>
        <p:spPr>
          <a:xfrm>
            <a:off x="511800" y="2695256"/>
            <a:ext cx="3583032" cy="120032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9EBE28-4FB3-394E-B3D1-9E02F895F0C4}"/>
              </a:ext>
            </a:extLst>
          </p:cNvPr>
          <p:cNvSpPr txBox="1"/>
          <p:nvPr/>
        </p:nvSpPr>
        <p:spPr>
          <a:xfrm>
            <a:off x="61791" y="4629035"/>
            <a:ext cx="9020418" cy="120032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 expression1; expression2; expression3 ));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zh-CN" altLang="en-US" sz="2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F5009-E060-C044-BAE5-03EB354E972F}"/>
              </a:ext>
            </a:extLst>
          </p:cNvPr>
          <p:cNvSpPr txBox="1"/>
          <p:nvPr/>
        </p:nvSpPr>
        <p:spPr>
          <a:xfrm>
            <a:off x="4489284" y="2695478"/>
            <a:ext cx="4432624" cy="1200329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337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循环：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while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for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循环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75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F5009-E060-C044-BAE5-03EB354E972F}"/>
              </a:ext>
            </a:extLst>
          </p:cNvPr>
          <p:cNvSpPr txBox="1"/>
          <p:nvPr/>
        </p:nvSpPr>
        <p:spPr>
          <a:xfrm>
            <a:off x="4716016" y="2605594"/>
            <a:ext cx="4349594" cy="1200329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commands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8A979A-1D50-6246-A686-2EBCC724C128}"/>
              </a:ext>
            </a:extLst>
          </p:cNvPr>
          <p:cNvSpPr txBox="1"/>
          <p:nvPr/>
        </p:nvSpPr>
        <p:spPr>
          <a:xfrm>
            <a:off x="439525" y="2603145"/>
            <a:ext cx="4165756" cy="1938992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word1 word2; </a:t>
            </a:r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" altLang="zh-CN" sz="2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CN" sz="2400" dirty="0">
                <a:solidFill>
                  <a:srgbClr val="DA0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kumimoji="1" lang="zh-CN" altLang="en-US" sz="2400" b="1" dirty="0">
              <a:solidFill>
                <a:srgbClr val="DA0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94B47-8583-8C48-8B64-4911751B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7" y="4707094"/>
            <a:ext cx="3785591" cy="10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BASH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函数、重定向等其他内容，请自行查阅相关资料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在实践中学习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663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544" y="177979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66CC"/>
                </a:solidFill>
              </a:rPr>
              <a:t>Markdown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7119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3366"/>
                </a:solidFill>
              </a:rPr>
              <a:t>什么是</a:t>
            </a:r>
            <a:r>
              <a:rPr kumimoji="1" lang="en-US" altLang="zh-CN" dirty="0">
                <a:solidFill>
                  <a:srgbClr val="003366"/>
                </a:solidFill>
              </a:rPr>
              <a:t>Markdown</a:t>
            </a:r>
            <a:r>
              <a:rPr kumimoji="1" lang="zh-CN" altLang="en-US" dirty="0">
                <a:solidFill>
                  <a:srgbClr val="003366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是一种</a:t>
            </a:r>
            <a:r>
              <a:rPr lang="zh-CN" altLang="en-US" b="0" dirty="0">
                <a:solidFill>
                  <a:srgbClr val="F16748"/>
                </a:solidFill>
                <a:ea typeface="STKaiti" panose="02010600040101010101" pitchFamily="2" charset="-122"/>
                <a:cs typeface="Consolas" panose="020B0609020204030204" pitchFamily="49" charset="0"/>
              </a:rPr>
              <a:t>轻量级标记语言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，它允许人们使用易读易写的纯文本格式编写文档。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能被使用来撰写电子书，如：</a:t>
            </a: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Gitbook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GitHub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、简书、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reddit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等网站都支持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的显示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0757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编辑器推荐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Typora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即时渲染效果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</a:rPr>
              <a:t>简洁易用</a:t>
            </a:r>
            <a:endParaRPr lang="en-US" altLang="zh-CN" b="0" dirty="0"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err="1">
                <a:ea typeface="STKaiti" panose="02010600040101010101" pitchFamily="2" charset="-122"/>
                <a:cs typeface="Consolas" panose="020B0609020204030204" pitchFamily="49" charset="0"/>
              </a:rPr>
              <a:t>VsCode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的插件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Markdown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All in One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用纯文本编辑器也不是不行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F03C9-1BCB-4A12-BEFD-4F2B4BF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FD879-B7E3-4DE5-83A2-1103E77A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pPr lvl="1"/>
            <a:r>
              <a:rPr lang="zh-CN" altLang="en-US" dirty="0"/>
              <a:t>同一名称的函数，有两个以上不同的实现</a:t>
            </a:r>
            <a:endParaRPr lang="en-US" altLang="zh-CN" dirty="0"/>
          </a:p>
          <a:p>
            <a:pPr lvl="1"/>
            <a:r>
              <a:rPr lang="zh-CN" altLang="en-US" dirty="0"/>
              <a:t>条件</a:t>
            </a:r>
            <a:endParaRPr lang="en-US" altLang="zh-CN" dirty="0"/>
          </a:p>
          <a:p>
            <a:pPr lvl="2"/>
            <a:r>
              <a:rPr lang="zh-CN" altLang="en-US" dirty="0"/>
              <a:t>至少有一个参数的类型不同；或参数数目不同</a:t>
            </a:r>
            <a:endParaRPr lang="en-US" altLang="zh-CN" dirty="0"/>
          </a:p>
          <a:p>
            <a:pPr lvl="2"/>
            <a:r>
              <a:rPr lang="zh-CN" altLang="en-US" dirty="0"/>
              <a:t>返回值，参数名称等不能作为区分标识</a:t>
            </a:r>
            <a:endParaRPr lang="en-US" altLang="zh-CN" dirty="0"/>
          </a:p>
          <a:p>
            <a:pPr lvl="1"/>
            <a:r>
              <a:rPr lang="zh-CN" altLang="en-US" dirty="0"/>
              <a:t>优先调用类型匹配的函数实现，否则才进行类型转换</a:t>
            </a:r>
          </a:p>
        </p:txBody>
      </p:sp>
    </p:spTree>
    <p:extLst>
      <p:ext uri="{BB962C8B-B14F-4D97-AF65-F5344CB8AC3E}">
        <p14:creationId xmlns:p14="http://schemas.microsoft.com/office/powerpoint/2010/main" val="669217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标题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使用</a:t>
            </a:r>
            <a:r>
              <a:rPr lang="en-US" altLang="zh-CN" dirty="0">
                <a:ea typeface="STKaiti" panose="02010600040101010101" pitchFamily="2" charset="-122"/>
              </a:rPr>
              <a:t>#</a:t>
            </a:r>
            <a:r>
              <a:rPr lang="zh-CN" altLang="en-US" dirty="0">
                <a:ea typeface="STKaiti" panose="02010600040101010101" pitchFamily="2" charset="-122"/>
              </a:rPr>
              <a:t>标记，可表示</a:t>
            </a:r>
            <a:r>
              <a:rPr lang="en-US" altLang="zh-CN" dirty="0">
                <a:ea typeface="STKaiti" panose="02010600040101010101" pitchFamily="2" charset="-122"/>
              </a:rPr>
              <a:t>1-6</a:t>
            </a:r>
            <a:r>
              <a:rPr lang="zh-CN" altLang="en-US" dirty="0">
                <a:ea typeface="STKaiti" panose="02010600040101010101" pitchFamily="2" charset="-122"/>
              </a:rPr>
              <a:t>级标题，有几个</a:t>
            </a:r>
            <a:r>
              <a:rPr lang="en-US" altLang="zh-CN" dirty="0">
                <a:ea typeface="STKaiti" panose="02010600040101010101" pitchFamily="2" charset="-122"/>
              </a:rPr>
              <a:t>#</a:t>
            </a:r>
            <a:r>
              <a:rPr lang="zh-CN" altLang="en-US" dirty="0">
                <a:ea typeface="STKaiti" panose="02010600040101010101" pitchFamily="2" charset="-122"/>
              </a:rPr>
              <a:t>就是几级标题，例如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#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一级标题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##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二级标题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###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三级标题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注意</a:t>
            </a:r>
            <a:r>
              <a:rPr lang="en-US" altLang="zh-CN" dirty="0">
                <a:ea typeface="STKaiti" panose="02010600040101010101" pitchFamily="2" charset="-122"/>
              </a:rPr>
              <a:t>#</a:t>
            </a:r>
            <a:r>
              <a:rPr lang="zh-CN" altLang="en-US" dirty="0">
                <a:ea typeface="STKaiti" panose="02010600040101010101" pitchFamily="2" charset="-122"/>
              </a:rPr>
              <a:t>号后的空格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显示效果见右</a:t>
            </a:r>
            <a:endParaRPr lang="en-US" altLang="zh-CN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EA528-F2D5-F141-AFFB-98CF38A2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087749"/>
            <a:ext cx="222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258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斜体：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斜体文本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粗体：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*粗体文本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*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删除线：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~~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删除线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~~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下划线：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&lt;u&gt;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下划线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&lt;/u&gt;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A53C24-5EAC-4945-A5AE-2C3D0EE6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05" y="1628799"/>
            <a:ext cx="1846947" cy="30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1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列表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无序列表：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+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第一项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有序列表：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1.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第一项</a:t>
            </a:r>
            <a:endParaRPr lang="en-US" altLang="zh-CN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74DF9-1281-BD43-81A8-72CDB3C4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272293"/>
            <a:ext cx="1656184" cy="1913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918211-FD60-754A-9274-A0C423E5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0" y="4272293"/>
            <a:ext cx="1656184" cy="18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381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引用：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&gt; </a:t>
            </a:r>
            <a:r>
              <a:rPr lang="zh-CN" altLang="en-US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引用文本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代码块（可以指定语言）：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ABB05-3046-F648-B5C1-207ED204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59" y="1602531"/>
            <a:ext cx="1965105" cy="793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A96618-F0A8-CC49-B97F-42890A408A91}"/>
              </a:ext>
            </a:extLst>
          </p:cNvPr>
          <p:cNvSpPr txBox="1"/>
          <p:nvPr/>
        </p:nvSpPr>
        <p:spPr>
          <a:xfrm>
            <a:off x="827584" y="3429000"/>
            <a:ext cx="2747868" cy="2677656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```</a:t>
            </a:r>
            <a:r>
              <a:rPr lang="en-US" altLang="zh-CN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int a = 0;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```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6068D8-37AB-D347-ACBC-A5683AA1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154" y="3429000"/>
            <a:ext cx="3550682" cy="26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9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链接：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[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链接名称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](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链接地址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例如：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请点击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[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这里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](www.baidu.com)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图片：</a:t>
            </a:r>
            <a:r>
              <a:rPr lang="en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![alt 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属性文本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](</a:t>
            </a: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图片路径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如要指定图片宽度高度，需要使用</a:t>
            </a:r>
            <a:r>
              <a:rPr lang="en-US" altLang="zh-CN" dirty="0">
                <a:ea typeface="STKaiti" panose="02010600040101010101" pitchFamily="2" charset="-122"/>
              </a:rPr>
              <a:t>html</a:t>
            </a:r>
            <a:r>
              <a:rPr lang="zh-CN" altLang="en-US" dirty="0">
                <a:ea typeface="STKaiti" panose="02010600040101010101" pitchFamily="2" charset="-122"/>
              </a:rPr>
              <a:t>语言：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&lt;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img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 </a:t>
            </a:r>
            <a:r>
              <a:rPr lang="en" altLang="zh-CN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src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="</a:t>
            </a:r>
            <a:r>
              <a:rPr lang="zh-CN" altLang="e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图片路径</a:t>
            </a:r>
            <a:r>
              <a:rPr lang="en" altLang="zh-CN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</a:rPr>
              <a:t>" width="50%"&gt;</a:t>
            </a:r>
            <a:endParaRPr lang="en-US" altLang="zh-CN" b="0" dirty="0">
              <a:solidFill>
                <a:schemeClr val="bg1">
                  <a:lumMod val="85000"/>
                </a:schemeClr>
              </a:solidFill>
              <a:highlight>
                <a:srgbClr val="353A44"/>
              </a:highlight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B4968C-B1E6-A245-A16E-B297B06B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09" y="2348880"/>
            <a:ext cx="1756247" cy="6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40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STKaiti" panose="02010600040101010101" pitchFamily="2" charset="-122"/>
                <a:ea typeface="STKaiti" panose="02010600040101010101" pitchFamily="2" charset="-122"/>
              </a:rPr>
              <a:t>表格</a:t>
            </a: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C64F67-1684-7C44-AA6B-E06F25C47EAA}"/>
              </a:ext>
            </a:extLst>
          </p:cNvPr>
          <p:cNvSpPr txBox="1"/>
          <p:nvPr/>
        </p:nvSpPr>
        <p:spPr>
          <a:xfrm>
            <a:off x="628650" y="2636912"/>
            <a:ext cx="3916457" cy="1815882"/>
          </a:xfrm>
          <a:prstGeom prst="rect">
            <a:avLst/>
          </a:prstGeom>
          <a:solidFill>
            <a:srgbClr val="353A44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表头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表头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----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----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 单元格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STKaiti" panose="02010600040101010101" pitchFamily="2" charset="-122"/>
                <a:cs typeface="Consolas" panose="020B0609020204030204" pitchFamily="49" charset="0"/>
              </a:rPr>
              <a:t>|</a:t>
            </a:r>
            <a:endParaRPr kumimoji="1" lang="zh-CN" altLang="en-US" sz="28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F92043-E1FD-6445-BC76-AC49E90D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57" y="2572745"/>
            <a:ext cx="43674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54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公式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行内公式</a:t>
            </a:r>
            <a:r>
              <a:rPr lang="en-US" altLang="zh-CN" b="0" dirty="0">
                <a:ea typeface="STKaiti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$\eta=\frac{</a:t>
            </a:r>
            <a:r>
              <a:rPr lang="en-US" altLang="zh-CN" b="0" dirty="0" err="1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dy</a:t>
            </a:r>
            <a:r>
              <a:rPr lang="en-US" altLang="zh-CN" b="0" dirty="0">
                <a:solidFill>
                  <a:schemeClr val="bg1">
                    <a:lumMod val="85000"/>
                  </a:schemeClr>
                </a:solidFill>
                <a:highlight>
                  <a:srgbClr val="353A44"/>
                </a:highlight>
                <a:ea typeface="STKaiti" panose="02010600040101010101" pitchFamily="2" charset="-122"/>
                <a:cs typeface="Consolas" panose="020B0609020204030204" pitchFamily="49" charset="0"/>
              </a:rPr>
              <a:t>}{dx}$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行间公式：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3E3385-1E17-F84B-9D83-888A163402FF}"/>
              </a:ext>
            </a:extLst>
          </p:cNvPr>
          <p:cNvSpPr txBox="1"/>
          <p:nvPr/>
        </p:nvSpPr>
        <p:spPr>
          <a:xfrm>
            <a:off x="1321478" y="3863278"/>
            <a:ext cx="3057707" cy="2893100"/>
          </a:xfrm>
          <a:prstGeom prst="rect">
            <a:avLst/>
          </a:prstGeom>
          <a:solidFill>
            <a:srgbClr val="353A44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\begin{</a:t>
            </a:r>
            <a:r>
              <a:rPr kumimoji="1" lang="en-US" altLang="zh-CN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bmatrix</a:t>
            </a:r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&amp; 2\\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&amp; 4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\end{</a:t>
            </a:r>
            <a:r>
              <a:rPr kumimoji="1" lang="en-US" altLang="zh-CN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bmatrix</a:t>
            </a:r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  <a:endParaRPr kumimoji="1" lang="zh-CN" altLang="en-US" sz="2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FEA28B-EED2-8248-9C9B-03F7A4FFC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420888"/>
            <a:ext cx="2457664" cy="720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87BAFC-7631-514A-AEFA-F73A4D13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7" y="3849504"/>
            <a:ext cx="3168352" cy="20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63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5045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Md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  <a:cs typeface="Consolas" panose="020B0609020204030204" pitchFamily="49" charset="0"/>
              </a:rPr>
              <a:t>更多</a:t>
            </a:r>
            <a:endParaRPr lang="en-US" altLang="zh-CN" b="0" dirty="0">
              <a:ea typeface="STKaiti" panose="0201060004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支持</a:t>
            </a:r>
            <a:r>
              <a:rPr lang="en-US" altLang="zh-CN" dirty="0">
                <a:ea typeface="STKaiti" panose="02010600040101010101" pitchFamily="2" charset="-122"/>
              </a:rPr>
              <a:t>HTML</a:t>
            </a:r>
            <a:r>
              <a:rPr lang="zh-CN" altLang="en-US" dirty="0">
                <a:ea typeface="STKaiti" panose="02010600040101010101" pitchFamily="2" charset="-122"/>
              </a:rPr>
              <a:t>代码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STKaiti" panose="02010600040101010101" pitchFamily="2" charset="-122"/>
              </a:rPr>
              <a:t>甚至可以在</a:t>
            </a:r>
            <a:r>
              <a:rPr lang="en-US" altLang="zh-CN" dirty="0" err="1">
                <a:ea typeface="STKaiti" panose="02010600040101010101" pitchFamily="2" charset="-122"/>
              </a:rPr>
              <a:t>typora</a:t>
            </a:r>
            <a:r>
              <a:rPr lang="zh-CN" altLang="en-US" dirty="0">
                <a:ea typeface="STKaiti" panose="02010600040101010101" pitchFamily="2" charset="-122"/>
              </a:rPr>
              <a:t>中直接画流程图、</a:t>
            </a:r>
            <a:r>
              <a:rPr lang="en-US" altLang="zh-CN" dirty="0">
                <a:ea typeface="STKaiti" panose="02010600040101010101" pitchFamily="2" charset="-122"/>
              </a:rPr>
              <a:t>UML</a:t>
            </a:r>
            <a:r>
              <a:rPr lang="zh-CN" altLang="en-US" dirty="0">
                <a:ea typeface="STKaiti" panose="02010600040101010101" pitchFamily="2" charset="-122"/>
              </a:rPr>
              <a:t>图、甘特图等图形</a:t>
            </a:r>
            <a:endParaRPr lang="en-US" altLang="zh-CN" dirty="0"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ea typeface="STKaiti" panose="02010600040101010101" pitchFamily="2" charset="-122"/>
              </a:rPr>
              <a:t>自行探索</a:t>
            </a:r>
            <a:endParaRPr lang="en-US" altLang="zh-CN" b="0" dirty="0">
              <a:ea typeface="STKaiti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8304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75CB7-C50A-49C3-BF10-448E10BBECBB}" type="slidenum">
              <a:rPr lang="en-US" altLang="zh-CN"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2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E4FE-508A-47CF-AB57-CEB1DABC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4F701-098B-419F-914F-073CAFB9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  <a:endParaRPr lang="en-US" altLang="zh-CN" dirty="0"/>
          </a:p>
          <a:p>
            <a:pPr lvl="1"/>
            <a:r>
              <a:rPr lang="zh-CN" altLang="en-US" dirty="0"/>
              <a:t>缺省值必须是最后一个参数</a:t>
            </a:r>
            <a:endParaRPr lang="en-US" altLang="zh-CN" dirty="0"/>
          </a:p>
          <a:p>
            <a:pPr lvl="1"/>
            <a:r>
              <a:rPr lang="zh-CN" altLang="en-US" dirty="0"/>
              <a:t>参数顺序：先放无缺省值的，再放有缺省值的</a:t>
            </a:r>
            <a:endParaRPr lang="en-US" altLang="zh-CN" dirty="0"/>
          </a:p>
          <a:p>
            <a:pPr lvl="2"/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zh-CN" altLang="en-US" sz="2000" dirty="0"/>
              <a:t> </a:t>
            </a:r>
            <a:r>
              <a:rPr lang="en-US" altLang="zh-CN" sz="2000" dirty="0"/>
              <a:t>print(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zh-CN" altLang="en-US" sz="2000" dirty="0"/>
              <a:t>* </a:t>
            </a:r>
            <a:r>
              <a:rPr lang="en-US" altLang="zh-CN" sz="2000" dirty="0"/>
              <a:t>name,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score=0,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zh-CN" altLang="en-US" sz="2000" dirty="0"/>
              <a:t>* </a:t>
            </a:r>
            <a:r>
              <a:rPr lang="en-US" altLang="zh-CN" sz="2000" dirty="0"/>
              <a:t>msg=</a:t>
            </a:r>
            <a:r>
              <a:rPr lang="en-US" altLang="zh-CN" sz="2000" dirty="0">
                <a:solidFill>
                  <a:schemeClr val="tx1"/>
                </a:solidFill>
              </a:rPr>
              <a:t>"pass"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dirty="0"/>
              <a:t>缺省值导致函数调用二义性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EBB1B-D4C3-433C-AAA2-CE8F5F6ADF03}"/>
              </a:ext>
            </a:extLst>
          </p:cNvPr>
          <p:cNvSpPr txBox="1"/>
          <p:nvPr/>
        </p:nvSpPr>
        <p:spPr>
          <a:xfrm>
            <a:off x="1096194" y="3948333"/>
            <a:ext cx="80478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fun(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latin typeface="Consolas" panose="020B0609020204030204" pitchFamily="49" charset="0"/>
              </a:rPr>
              <a:t> fun(</a:t>
            </a:r>
            <a:r>
              <a:rPr lang="en-US" altLang="zh-C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测试代码</a:t>
            </a:r>
            <a:endParaRPr lang="en-US" altLang="zh-CN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fun(2);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编译器不知道该调用第一个还是第二个函数</a:t>
            </a:r>
          </a:p>
        </p:txBody>
      </p:sp>
    </p:spTree>
    <p:extLst>
      <p:ext uri="{BB962C8B-B14F-4D97-AF65-F5344CB8AC3E}">
        <p14:creationId xmlns:p14="http://schemas.microsoft.com/office/powerpoint/2010/main" val="188992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16295</TotalTime>
  <Words>5935</Words>
  <Application>Microsoft Macintosh PowerPoint</Application>
  <PresentationFormat>On-screen Show (4:3)</PresentationFormat>
  <Paragraphs>841</Paragraphs>
  <Slides>88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1" baseType="lpstr">
      <vt:lpstr>等线</vt:lpstr>
      <vt:lpstr>微软雅黑</vt:lpstr>
      <vt:lpstr>微软雅黑</vt:lpstr>
      <vt:lpstr>STKaiti</vt:lpstr>
      <vt:lpstr>STKaiti</vt:lpstr>
      <vt:lpstr>Arial</vt:lpstr>
      <vt:lpstr>Calibri</vt:lpstr>
      <vt:lpstr>Calibri Light</vt:lpstr>
      <vt:lpstr>Consolas</vt:lpstr>
      <vt:lpstr>Courier New</vt:lpstr>
      <vt:lpstr>Menlo-Regular</vt:lpstr>
      <vt:lpstr>Wingdings</vt:lpstr>
      <vt:lpstr>Office Theme</vt:lpstr>
      <vt:lpstr>面向对象程序设计基础 （OOP）</vt:lpstr>
      <vt:lpstr>本讲内容题要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类和对象基础</vt:lpstr>
      <vt:lpstr>类和对象基础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创建与销毁</vt:lpstr>
      <vt:lpstr>类和对象基础 – 引用与复制</vt:lpstr>
      <vt:lpstr>类和对象基础 – 引用与复制</vt:lpstr>
      <vt:lpstr>类和对象基础 – 引用与复制</vt:lpstr>
      <vt:lpstr>类和对象基础 – 引用与复制</vt:lpstr>
      <vt:lpstr>类和对象基础 – 引用与复制</vt:lpstr>
      <vt:lpstr>类和对象基础 – 组合与继承</vt:lpstr>
      <vt:lpstr>类和对象基础 – 组合与继承</vt:lpstr>
      <vt:lpstr>类和对象基础 – 组合与继承</vt:lpstr>
      <vt:lpstr>类和对象基础 – 组合与继承</vt:lpstr>
      <vt:lpstr>类和对象基础 – 虚函数</vt:lpstr>
      <vt:lpstr>类和对象基础 – 虚函数</vt:lpstr>
      <vt:lpstr>类和对象基础 – 虚函数</vt:lpstr>
      <vt:lpstr>类和对象基础 – 虚函数</vt:lpstr>
      <vt:lpstr>类和对象基础 – 虚函数</vt:lpstr>
      <vt:lpstr>类和对象基础 – 抽象类</vt:lpstr>
      <vt:lpstr>类和对象基础 – 类型转换</vt:lpstr>
      <vt:lpstr>类和对象基础 – 模板</vt:lpstr>
      <vt:lpstr>类和对象基础 – 模板</vt:lpstr>
      <vt:lpstr>Git、BASH脚本、Markdown语法简介</vt:lpstr>
      <vt:lpstr>目录</vt:lpstr>
      <vt:lpstr>什么是git？</vt:lpstr>
      <vt:lpstr>PowerPoint Presentation</vt:lpstr>
      <vt:lpstr>版本控制软件</vt:lpstr>
      <vt:lpstr>为什么用git？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从git repository开始</vt:lpstr>
      <vt:lpstr>远程repository</vt:lpstr>
      <vt:lpstr>远程repository</vt:lpstr>
      <vt:lpstr>远程repository</vt:lpstr>
      <vt:lpstr>远程repository</vt:lpstr>
      <vt:lpstr>Git常用命令</vt:lpstr>
      <vt:lpstr>Git常用命令</vt:lpstr>
      <vt:lpstr>创建远程repo的命令解释</vt:lpstr>
      <vt:lpstr>更多资源</vt:lpstr>
      <vt:lpstr>BASH脚本</vt:lpstr>
      <vt:lpstr>什么是BASH脚本</vt:lpstr>
      <vt:lpstr>BASH脚本示例</vt:lpstr>
      <vt:lpstr>BASH基本语法</vt:lpstr>
      <vt:lpstr>BASH基本语法</vt:lpstr>
      <vt:lpstr>BASH基本语法</vt:lpstr>
      <vt:lpstr>BASH基本语法</vt:lpstr>
      <vt:lpstr>BASH基本语法</vt:lpstr>
      <vt:lpstr>BASH基本语法</vt:lpstr>
      <vt:lpstr>BASH基本语法</vt:lpstr>
      <vt:lpstr>BASH</vt:lpstr>
      <vt:lpstr>Markdown</vt:lpstr>
      <vt:lpstr>什么是Markdown？</vt:lpstr>
      <vt:lpstr>Md编辑器推荐</vt:lpstr>
      <vt:lpstr>Md基本语法</vt:lpstr>
      <vt:lpstr>Md基本语法</vt:lpstr>
      <vt:lpstr>Md基本语法</vt:lpstr>
      <vt:lpstr>Md基本语法</vt:lpstr>
      <vt:lpstr>Md基本语法</vt:lpstr>
      <vt:lpstr>Md基本语法</vt:lpstr>
      <vt:lpstr>Md基本语法</vt:lpstr>
      <vt:lpstr>Md基本语法</vt:lpstr>
      <vt:lpstr>结 束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shao zhihong</cp:lastModifiedBy>
  <cp:revision>2785</cp:revision>
  <dcterms:created xsi:type="dcterms:W3CDTF">2002-09-18T00:55:13Z</dcterms:created>
  <dcterms:modified xsi:type="dcterms:W3CDTF">2022-04-24T12:33:24Z</dcterms:modified>
</cp:coreProperties>
</file>