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sldIdLst>
    <p:sldId id="257" r:id="rId2"/>
    <p:sldId id="342" r:id="rId3"/>
    <p:sldId id="320" r:id="rId4"/>
    <p:sldId id="261" r:id="rId5"/>
    <p:sldId id="366" r:id="rId6"/>
    <p:sldId id="259" r:id="rId7"/>
    <p:sldId id="269" r:id="rId8"/>
    <p:sldId id="270" r:id="rId9"/>
    <p:sldId id="271" r:id="rId10"/>
    <p:sldId id="272" r:id="rId11"/>
    <p:sldId id="273" r:id="rId12"/>
    <p:sldId id="274" r:id="rId13"/>
    <p:sldId id="311" r:id="rId14"/>
    <p:sldId id="319" r:id="rId15"/>
    <p:sldId id="313" r:id="rId16"/>
    <p:sldId id="275" r:id="rId17"/>
    <p:sldId id="276" r:id="rId18"/>
    <p:sldId id="277" r:id="rId19"/>
    <p:sldId id="339" r:id="rId20"/>
    <p:sldId id="278" r:id="rId21"/>
    <p:sldId id="279" r:id="rId22"/>
    <p:sldId id="380" r:id="rId23"/>
    <p:sldId id="314" r:id="rId24"/>
    <p:sldId id="280" r:id="rId25"/>
    <p:sldId id="281" r:id="rId26"/>
    <p:sldId id="296" r:id="rId27"/>
    <p:sldId id="326" r:id="rId28"/>
    <p:sldId id="297" r:id="rId29"/>
    <p:sldId id="298" r:id="rId30"/>
    <p:sldId id="299" r:id="rId31"/>
    <p:sldId id="300" r:id="rId32"/>
    <p:sldId id="324" r:id="rId33"/>
    <p:sldId id="332" r:id="rId34"/>
    <p:sldId id="301" r:id="rId35"/>
    <p:sldId id="302" r:id="rId36"/>
    <p:sldId id="303" r:id="rId37"/>
    <p:sldId id="335" r:id="rId38"/>
    <p:sldId id="330" r:id="rId39"/>
    <p:sldId id="376" r:id="rId40"/>
    <p:sldId id="336" r:id="rId41"/>
    <p:sldId id="312" r:id="rId42"/>
    <p:sldId id="334" r:id="rId43"/>
    <p:sldId id="377" r:id="rId44"/>
    <p:sldId id="284" r:id="rId45"/>
    <p:sldId id="341" r:id="rId46"/>
    <p:sldId id="340" r:id="rId47"/>
    <p:sldId id="285" r:id="rId48"/>
    <p:sldId id="286" r:id="rId49"/>
    <p:sldId id="288" r:id="rId50"/>
    <p:sldId id="289" r:id="rId51"/>
    <p:sldId id="290" r:id="rId52"/>
    <p:sldId id="309" r:id="rId53"/>
    <p:sldId id="331" r:id="rId54"/>
    <p:sldId id="294" r:id="rId55"/>
    <p:sldId id="371" r:id="rId56"/>
    <p:sldId id="372" r:id="rId57"/>
    <p:sldId id="373" r:id="rId58"/>
    <p:sldId id="378" r:id="rId59"/>
    <p:sldId id="374" r:id="rId60"/>
    <p:sldId id="375" r:id="rId61"/>
    <p:sldId id="379" r:id="rId62"/>
    <p:sldId id="321" r:id="rId63"/>
    <p:sldId id="370" r:id="rId64"/>
    <p:sldId id="266" r:id="rId65"/>
    <p:sldId id="316" r:id="rId66"/>
    <p:sldId id="347" r:id="rId67"/>
    <p:sldId id="325" r:id="rId68"/>
    <p:sldId id="351" r:id="rId69"/>
    <p:sldId id="367" r:id="rId70"/>
    <p:sldId id="369" r:id="rId71"/>
    <p:sldId id="349" r:id="rId72"/>
    <p:sldId id="343" r:id="rId73"/>
    <p:sldId id="267" r:id="rId74"/>
    <p:sldId id="357" r:id="rId75"/>
    <p:sldId id="352" r:id="rId76"/>
    <p:sldId id="295" r:id="rId7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336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39" autoAdjust="0"/>
    <p:restoredTop sz="78947" autoAdjust="0"/>
  </p:normalViewPr>
  <p:slideViewPr>
    <p:cSldViewPr snapToGrid="0">
      <p:cViewPr varScale="1">
        <p:scale>
          <a:sx n="64" d="100"/>
          <a:sy n="64" d="100"/>
        </p:scale>
        <p:origin x="168" y="15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0351D-DC77-A845-815A-CA7E3B427425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BE021-5935-B145-90F5-A16BFE31A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49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****补充使用这些类的客户代码：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5735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30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函数对象：</a:t>
            </a:r>
            <a:endParaRPr kumimoji="1"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Compare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operator() 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 &amp;str1,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 &amp;str2)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str1 &gt; str2;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005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多数操作复杂度为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00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不能部分</a:t>
            </a: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特化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r>
              <a:rPr kumimoji="1" lang="zh-CN" altLang="en-US" dirty="0"/>
              <a:t>具体的例子（即不允许的情况）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64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478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这一页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65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454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不能部分</a:t>
            </a: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特化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r>
              <a:rPr kumimoji="1" lang="zh-CN" altLang="en-US" dirty="0"/>
              <a:t>具体的例子（即不允许的情况）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66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6405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69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8343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70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1744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71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189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72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951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****补充使用这些类的客户代码：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5223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73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406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74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521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这一页要表达的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是什么？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853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红色部分是我们课程涉及的内容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5657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删除：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创建：</a:t>
            </a:r>
            <a:r>
              <a:rPr lang="en-US" altLang="zh-CN" b="1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forward_as_tuple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—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返回右值引用的元组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775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4214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左值引用：可以取地址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28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583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Push_back</a:t>
            </a:r>
            <a:r>
              <a:rPr kumimoji="1" lang="zh-CN" altLang="en-US" dirty="0"/>
              <a:t>到了一定程度之后，可能会造成数组的整体移动，导致所有的内存地址发生改变。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BE021-5935-B145-90F5-A16BFE31A5F5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07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6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47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50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1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00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0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45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7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20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6CD0-B21C-4E0E-9991-CFABC5B9F3F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3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16CD0-B21C-4E0E-9991-CFABC5B9F3F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74CB-F90C-42EB-85A9-915E3DFCF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ai.cs.tsinghua.edu.cn/hml/" TargetMode="External"/><Relationship Id="rId2" Type="http://schemas.openxmlformats.org/officeDocument/2006/relationships/hyperlink" Target="mailto:aihuang@tsinghua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hahaya.github.io/study-std-pair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plusplus.com/reference/vector/vector/push_back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allocator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模板与</a:t>
            </a:r>
            <a:r>
              <a:rPr lang="en-US" altLang="zh-CN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OOP</a:t>
            </a: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404144" y="4509120"/>
            <a:ext cx="6400800" cy="2348880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STKaiti" charset="-122"/>
                <a:ea typeface="STKaiti" charset="-122"/>
                <a:cs typeface="STKaiti" charset="-122"/>
              </a:rPr>
              <a:t>黄民烈</a:t>
            </a:r>
            <a:r>
              <a:rPr lang="zh-CN" altLang="en-US" sz="28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endParaRPr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lang="en-US" altLang="zh-CN" sz="2800" b="1" dirty="0">
                <a:latin typeface="STKaiti" charset="-122"/>
                <a:ea typeface="STKaiti" charset="-122"/>
                <a:cs typeface="STKaiti" charset="-122"/>
                <a:hlinkClick r:id="rId2"/>
              </a:rPr>
              <a:t>aihuang@tsinghua.edu.cn</a:t>
            </a:r>
            <a:endParaRPr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lang="en-US" altLang="zh-CN" sz="2800" b="1" dirty="0">
                <a:latin typeface="STKaiti" charset="-122"/>
                <a:ea typeface="STKaiti" charset="-122"/>
                <a:cs typeface="STKaiti" charset="-122"/>
                <a:hlinkClick r:id="rId3"/>
              </a:rPr>
              <a:t>http://coai.cs.tsinghua.edu.cn/hml/</a:t>
            </a:r>
            <a:r>
              <a:rPr lang="zh-CN" altLang="en-US" sz="28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endParaRPr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lang="zh-CN" altLang="en-US" b="1" dirty="0">
                <a:latin typeface="STKaiti" charset="-122"/>
                <a:ea typeface="STKaiti" charset="-122"/>
                <a:cs typeface="STKaiti" charset="-122"/>
              </a:rPr>
              <a:t>课程团队：刘知远 姚海龙 黄民烈</a:t>
            </a:r>
          </a:p>
        </p:txBody>
      </p:sp>
    </p:spTree>
    <p:extLst>
      <p:ext uri="{BB962C8B-B14F-4D97-AF65-F5344CB8AC3E}">
        <p14:creationId xmlns:p14="http://schemas.microsoft.com/office/powerpoint/2010/main" val="31999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命名空间（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8047806" cy="48905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使用</a:t>
            </a:r>
            <a:r>
              <a:rPr lang="en-US" altLang="zh-CN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using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声明简化命名空间使用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使用整个命名空间：所有成员都直接可用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using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namespace A;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x = 3; y = 6;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使用部分成员：所选成员可直接使用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using A::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x = 3;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A::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y = 6;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任何情况下，都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不应出现命名冲突</a:t>
            </a:r>
            <a:endParaRPr lang="en-US" altLang="zh-CN" b="1" kern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143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98725" y="1879155"/>
            <a:ext cx="8062912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</a:t>
            </a:r>
          </a:p>
        </p:txBody>
      </p:sp>
    </p:spTree>
    <p:extLst>
      <p:ext uri="{BB962C8B-B14F-4D97-AF65-F5344CB8AC3E}">
        <p14:creationId xmlns:p14="http://schemas.microsoft.com/office/powerpoint/2010/main" val="306619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标准模板库（英文：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Standard Template Library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，缩写：</a:t>
            </a:r>
            <a:r>
              <a:rPr lang="en-US" altLang="zh-CN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），是一个高效的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软件库，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它被容纳于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C++ 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标准程序库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C++ Standard Library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中。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其中包含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4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个组件，分别为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算法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容器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基于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模板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编写。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关键理念：将“在数据上执行的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操作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”与“要执行操作的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数据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”分离。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083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21" y="2223640"/>
            <a:ext cx="6661358" cy="355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34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的命名空间是</a:t>
            </a:r>
            <a:r>
              <a:rPr lang="en-US" altLang="zh-CN" b="1" kern="100" dirty="0" err="1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std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一般使用</a:t>
            </a: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::name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来使用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STL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的函数或对象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也可以使用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using namespace </a:t>
            </a: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来引入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STL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的命名空间（不推荐在大型工程中使用，容易污染命名空间）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关于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的文档和例子可以在以下网址查询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http://www.cplusplus.com/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多写多查多用，是学习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STL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库的最好方法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8340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D356128-6520-48EC-A105-9F343DD1D3E6}"/>
              </a:ext>
            </a:extLst>
          </p:cNvPr>
          <p:cNvGrpSpPr/>
          <p:nvPr/>
        </p:nvGrpSpPr>
        <p:grpSpPr>
          <a:xfrm>
            <a:off x="323675" y="1934527"/>
            <a:ext cx="8528948" cy="3709584"/>
            <a:chOff x="1811513" y="1452282"/>
            <a:chExt cx="9453242" cy="3709584"/>
          </a:xfrm>
        </p:grpSpPr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31F524CF-B2F3-4F75-91AE-EF418EEC57CD}"/>
                </a:ext>
              </a:extLst>
            </p:cNvPr>
            <p:cNvSpPr/>
            <p:nvPr/>
          </p:nvSpPr>
          <p:spPr>
            <a:xfrm>
              <a:off x="1864634" y="2050214"/>
              <a:ext cx="9205148" cy="6723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             1998       </a:t>
              </a:r>
              <a:r>
                <a:rPr lang="en-US" altLang="zh-CN" sz="1600" dirty="0"/>
                <a:t>                    </a:t>
              </a:r>
              <a:r>
                <a:rPr lang="en-US" altLang="zh-CN" sz="1600" dirty="0">
                  <a:solidFill>
                    <a:schemeClr val="tx1"/>
                  </a:solidFill>
                </a:rPr>
                <a:t>2011                             2014</a:t>
              </a:r>
              <a:r>
                <a:rPr lang="en-US" altLang="zh-CN" sz="1600" dirty="0"/>
                <a:t>                              </a:t>
              </a:r>
              <a:r>
                <a:rPr lang="en-US" altLang="zh-CN" sz="1600" dirty="0">
                  <a:solidFill>
                    <a:schemeClr val="tx1"/>
                  </a:solidFill>
                </a:rPr>
                <a:t>2017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E4C9D30-C584-4FA8-A777-2326E6B71B1C}"/>
                </a:ext>
              </a:extLst>
            </p:cNvPr>
            <p:cNvSpPr txBox="1"/>
            <p:nvPr/>
          </p:nvSpPr>
          <p:spPr>
            <a:xfrm>
              <a:off x="2328390" y="1667366"/>
              <a:ext cx="1357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C++98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286AD3C-01D4-457B-B6EF-1D1AFE5FBE87}"/>
                </a:ext>
              </a:extLst>
            </p:cNvPr>
            <p:cNvSpPr txBox="1"/>
            <p:nvPr/>
          </p:nvSpPr>
          <p:spPr>
            <a:xfrm>
              <a:off x="4269583" y="1674621"/>
              <a:ext cx="1225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C++11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DA06168-6612-4B1C-A4E7-55EE35454DAE}"/>
                </a:ext>
              </a:extLst>
            </p:cNvPr>
            <p:cNvSpPr txBox="1"/>
            <p:nvPr/>
          </p:nvSpPr>
          <p:spPr>
            <a:xfrm>
              <a:off x="6373674" y="1674621"/>
              <a:ext cx="1183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C++14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A2EDBF8-758B-41F0-87BC-C2C852EFBC0C}"/>
                </a:ext>
              </a:extLst>
            </p:cNvPr>
            <p:cNvSpPr txBox="1"/>
            <p:nvPr/>
          </p:nvSpPr>
          <p:spPr>
            <a:xfrm>
              <a:off x="8314322" y="1674621"/>
              <a:ext cx="1247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C++17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325D260-6E6A-4946-B6E9-707FF5480F26}"/>
                </a:ext>
              </a:extLst>
            </p:cNvPr>
            <p:cNvCxnSpPr/>
            <p:nvPr/>
          </p:nvCxnSpPr>
          <p:spPr>
            <a:xfrm>
              <a:off x="3832412" y="1452282"/>
              <a:ext cx="0" cy="3480482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5C077D1-8F7B-4400-B5FA-DF3D7243E024}"/>
                </a:ext>
              </a:extLst>
            </p:cNvPr>
            <p:cNvCxnSpPr/>
            <p:nvPr/>
          </p:nvCxnSpPr>
          <p:spPr>
            <a:xfrm>
              <a:off x="6078449" y="1452282"/>
              <a:ext cx="0" cy="3480482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57D66DF-432F-4BCD-A665-8AC867309F9F}"/>
                </a:ext>
              </a:extLst>
            </p:cNvPr>
            <p:cNvCxnSpPr/>
            <p:nvPr/>
          </p:nvCxnSpPr>
          <p:spPr>
            <a:xfrm>
              <a:off x="8054156" y="1498179"/>
              <a:ext cx="0" cy="3480482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13DDF42-DFC3-4382-982D-408D7D9AC3FB}"/>
                </a:ext>
              </a:extLst>
            </p:cNvPr>
            <p:cNvSpPr txBox="1"/>
            <p:nvPr/>
          </p:nvSpPr>
          <p:spPr>
            <a:xfrm>
              <a:off x="1811513" y="2668876"/>
              <a:ext cx="21830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FF0000"/>
                  </a:solidFill>
                </a:rPr>
                <a:t>containers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FF0000"/>
                  </a:solidFill>
                </a:rPr>
                <a:t>algorithms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FF0000"/>
                  </a:solidFill>
                </a:rPr>
                <a:t>Strings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FF0000"/>
                  </a:solidFill>
                </a:rPr>
                <a:t>I/O Streams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771D8B2-10AA-406B-B060-735C3D4EFAF3}"/>
                </a:ext>
              </a:extLst>
            </p:cNvPr>
            <p:cNvSpPr txBox="1"/>
            <p:nvPr/>
          </p:nvSpPr>
          <p:spPr>
            <a:xfrm>
              <a:off x="3878211" y="2641885"/>
              <a:ext cx="2079485" cy="2277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solidFill>
                    <a:srgbClr val="FF0000"/>
                  </a:solidFill>
                </a:rPr>
                <a:t>Move semantic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Unified initialization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b="1" dirty="0">
                  <a:solidFill>
                    <a:srgbClr val="FF0000"/>
                  </a:solidFill>
                </a:rPr>
                <a:t>auto and </a:t>
              </a:r>
              <a:r>
                <a:rPr lang="en-US" altLang="zh-CN" sz="1400" b="1" dirty="0" err="1">
                  <a:solidFill>
                    <a:srgbClr val="FF0000"/>
                  </a:solidFill>
                </a:rPr>
                <a:t>decltype</a:t>
              </a:r>
              <a:endParaRPr lang="en-US" altLang="zh-CN" sz="1400" b="1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b="1" dirty="0">
                  <a:solidFill>
                    <a:srgbClr val="FF0000"/>
                  </a:solidFill>
                </a:rPr>
                <a:t>Lambda functions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b="1" dirty="0">
                  <a:solidFill>
                    <a:srgbClr val="FF0000"/>
                  </a:solidFill>
                </a:rPr>
                <a:t>Multithreading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Regular expressions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solidFill>
                    <a:srgbClr val="FF0000"/>
                  </a:solidFill>
                </a:rPr>
                <a:t>Smart pointers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Hash tables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std</a:t>
              </a:r>
              <a:r>
                <a:rPr lang="en-US" altLang="zh-CN" sz="1200" dirty="0"/>
                <a:t>::array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9759DE1-7FCC-49FF-90B3-438C988310E1}"/>
                </a:ext>
              </a:extLst>
            </p:cNvPr>
            <p:cNvSpPr txBox="1"/>
            <p:nvPr/>
          </p:nvSpPr>
          <p:spPr>
            <a:xfrm>
              <a:off x="6078449" y="2691359"/>
              <a:ext cx="2034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Reader-writer locks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Generalized lambdas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5C9217D-52D4-4B9F-A19A-154B6E616DA2}"/>
                </a:ext>
              </a:extLst>
            </p:cNvPr>
            <p:cNvSpPr txBox="1"/>
            <p:nvPr/>
          </p:nvSpPr>
          <p:spPr>
            <a:xfrm>
              <a:off x="8174909" y="2668876"/>
              <a:ext cx="308984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Fold expressions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constexpr</a:t>
              </a:r>
              <a:r>
                <a:rPr lang="en-US" altLang="zh-CN" sz="1200" dirty="0"/>
                <a:t> if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Initializers in if and switch statements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Structured blinding declarations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Template deduction of constructors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Guarantees copy elision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auto_ptr</a:t>
              </a:r>
              <a:r>
                <a:rPr lang="en-US" altLang="zh-CN" sz="1200" dirty="0"/>
                <a:t> and trigraphs removes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string_view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Parallel algorithm of the STL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The filesystem library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std</a:t>
              </a:r>
              <a:r>
                <a:rPr lang="en-US" altLang="zh-CN" sz="1200" dirty="0"/>
                <a:t>::any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std</a:t>
              </a:r>
              <a:r>
                <a:rPr lang="en-US" altLang="zh-CN" sz="1200" dirty="0"/>
                <a:t>::optional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std</a:t>
              </a:r>
              <a:r>
                <a:rPr lang="en-US" altLang="zh-CN" sz="1200" dirty="0"/>
                <a:t>::variant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24E8D62-DA38-4F7C-B05E-8BD433D86205}"/>
              </a:ext>
            </a:extLst>
          </p:cNvPr>
          <p:cNvSpPr txBox="1"/>
          <p:nvPr/>
        </p:nvSpPr>
        <p:spPr>
          <a:xfrm>
            <a:off x="2279360" y="598038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课程主要介绍红色的部分</a:t>
            </a:r>
          </a:p>
        </p:txBody>
      </p:sp>
    </p:spTree>
    <p:extLst>
      <p:ext uri="{BB962C8B-B14F-4D97-AF65-F5344CB8AC3E}">
        <p14:creationId xmlns:p14="http://schemas.microsoft.com/office/powerpoint/2010/main" val="3778234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容器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是包含、放置数据的工具。通常为数据结构。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包括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简单容器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simple container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序列容器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sequence container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关系容器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associative container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0447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190610" cy="400935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最简单的容器，由两个单独数据组成。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template&lt;class T1, class T2&gt; struct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pair{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T1</a:t>
            </a:r>
            <a:r>
              <a:rPr lang="zh-CN" altLang="en-US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first;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T2</a:t>
            </a:r>
            <a:r>
              <a:rPr lang="zh-CN" altLang="en-US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second;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</a:t>
            </a:r>
            <a:r>
              <a:rPr lang="en-US" altLang="zh-CN" sz="2400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2400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若干其它函数</a:t>
            </a:r>
            <a:endParaRPr lang="en-US" altLang="zh-CN" sz="2400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}</a:t>
            </a:r>
            <a:r>
              <a:rPr lang="en-US" altLang="zh-CN" sz="24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通过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first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second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两个成员变量获取数据。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28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</a:t>
            </a:r>
            <a:r>
              <a:rPr lang="en-US" altLang="zh-CN" sz="28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pair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&lt;</a:t>
            </a:r>
            <a:r>
              <a:rPr lang="en-US" altLang="zh-CN" sz="28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, </a:t>
            </a:r>
            <a:r>
              <a:rPr lang="en-US" altLang="zh-CN" sz="28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 t;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28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t.</a:t>
            </a:r>
            <a:r>
              <a:rPr lang="en-US" altLang="zh-CN" sz="28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first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4; </a:t>
            </a:r>
            <a:r>
              <a:rPr lang="en-US" altLang="zh-CN" sz="28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t.</a:t>
            </a:r>
            <a:r>
              <a:rPr lang="en-US" altLang="zh-CN" sz="28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second</a:t>
            </a:r>
            <a:r>
              <a:rPr lang="en-US" altLang="zh-CN" sz="2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5;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E18541-BC76-644A-B01A-07301B18A587}"/>
              </a:ext>
            </a:extLst>
          </p:cNvPr>
          <p:cNvSpPr/>
          <p:nvPr/>
        </p:nvSpPr>
        <p:spPr>
          <a:xfrm>
            <a:off x="1402035" y="3895687"/>
            <a:ext cx="550503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STKaiti" panose="02010600040101010101" pitchFamily="2" charset="-122"/>
                <a:ea typeface="STKaiti" panose="02010600040101010101" pitchFamily="2" charset="-122"/>
              </a:rPr>
              <a:t>进一步阅读：</a:t>
            </a:r>
            <a:r>
              <a:rPr lang="zh-CN" altLang="en-US" b="1" dirty="0">
                <a:latin typeface="STKaiti" panose="02010600040101010101" pitchFamily="2" charset="-122"/>
                <a:ea typeface="STKaiti" panose="02010600040101010101" pitchFamily="2" charset="-122"/>
                <a:hlinkClick r:id="rId2"/>
              </a:rPr>
              <a:t>http://hahaya.github.io/study-std-pair/</a:t>
            </a:r>
            <a:r>
              <a:rPr lang="zh-CN" altLang="en-US" b="1" dirty="0"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9558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 lvl="8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创建：使用函数</a:t>
            </a:r>
            <a:r>
              <a:rPr lang="en-US" altLang="zh-CN" b="1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make_pair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auto t =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std::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make_pair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(“</a:t>
            </a:r>
            <a:r>
              <a:rPr lang="en-US" altLang="zh-CN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abc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”, 7.8);</a:t>
            </a: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优势：</a:t>
            </a:r>
            <a:r>
              <a:rPr lang="zh-CN" altLang="en-US" sz="28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自动推导成员类型</a:t>
            </a: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sz="28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支持小于、等于等比较运算符。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先比较</a:t>
            </a:r>
            <a:r>
              <a:rPr lang="en-US" altLang="zh-CN" sz="28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first</a:t>
            </a: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，后比较</a:t>
            </a:r>
            <a:r>
              <a:rPr lang="en-US" altLang="zh-CN" sz="28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second</a:t>
            </a: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sz="28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要求成员类型支持比较</a:t>
            </a:r>
            <a:r>
              <a:rPr lang="en-US" altLang="zh-CN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实现比较运算符重载</a:t>
            </a:r>
            <a:r>
              <a:rPr lang="en-US" altLang="zh-CN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)</a:t>
            </a:r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sz="28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FE4BE4-A61A-4BFC-99D7-D90E3B12E07F}"/>
              </a:ext>
            </a:extLst>
          </p:cNvPr>
          <p:cNvSpPr txBox="1"/>
          <p:nvPr/>
        </p:nvSpPr>
        <p:spPr>
          <a:xfrm>
            <a:off x="1015384" y="5051789"/>
            <a:ext cx="7661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std::</a:t>
            </a:r>
            <a:r>
              <a:rPr lang="en-US" altLang="zh-CN" sz="2400" dirty="0" err="1">
                <a:latin typeface="Consolas" panose="020B0609020204030204" pitchFamily="49" charset="0"/>
              </a:rPr>
              <a:t>make_pair</a:t>
            </a:r>
            <a:r>
              <a:rPr lang="en-US" altLang="zh-CN" sz="2400" dirty="0">
                <a:latin typeface="Consolas" panose="020B0609020204030204" pitchFamily="49" charset="0"/>
              </a:rPr>
              <a:t>(1, 4) &lt; std::</a:t>
            </a:r>
            <a:r>
              <a:rPr lang="en-US" altLang="zh-CN" sz="2400" dirty="0" err="1">
                <a:latin typeface="Consolas" panose="020B0609020204030204" pitchFamily="49" charset="0"/>
              </a:rPr>
              <a:t>make_pair</a:t>
            </a:r>
            <a:r>
              <a:rPr lang="en-US" altLang="zh-CN" sz="2400" dirty="0">
                <a:latin typeface="Consolas" panose="020B0609020204030204" pitchFamily="49" charset="0"/>
              </a:rPr>
              <a:t>(2, 3);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std::</a:t>
            </a:r>
            <a:r>
              <a:rPr lang="en-US" altLang="zh-CN" sz="2400" dirty="0" err="1">
                <a:latin typeface="Consolas" panose="020B0609020204030204" pitchFamily="49" charset="0"/>
              </a:rPr>
              <a:t>make_pair</a:t>
            </a:r>
            <a:r>
              <a:rPr lang="en-US" altLang="zh-CN" sz="2400" dirty="0">
                <a:latin typeface="Consolas" panose="020B0609020204030204" pitchFamily="49" charset="0"/>
              </a:rPr>
              <a:t>(1, 4) &gt; std::</a:t>
            </a:r>
            <a:r>
              <a:rPr lang="en-US" altLang="zh-CN" sz="2400" dirty="0" err="1">
                <a:latin typeface="Consolas" panose="020B0609020204030204" pitchFamily="49" charset="0"/>
              </a:rPr>
              <a:t>make_pair</a:t>
            </a:r>
            <a:r>
              <a:rPr lang="en-US" altLang="zh-CN" sz="2400" dirty="0">
                <a:latin typeface="Consolas" panose="020B0609020204030204" pitchFamily="49" charset="0"/>
              </a:rPr>
              <a:t>(1, 2);</a:t>
            </a:r>
          </a:p>
        </p:txBody>
      </p:sp>
    </p:spTree>
    <p:extLst>
      <p:ext uri="{BB962C8B-B14F-4D97-AF65-F5344CB8AC3E}">
        <p14:creationId xmlns:p14="http://schemas.microsoft.com/office/powerpoint/2010/main" val="200327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92198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pair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使用举例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: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#include &lt;string&gt;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int main(){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std::pair&lt;std::string, double&gt; p1("Alice", 90.5);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std::pair&lt;std::string, double&gt; p2;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p2.first = "Bob";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p2.second = 85.0;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auto p3 = std::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make_pair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("David", "95.0");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return 0;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30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DF88069F-43F0-AB4D-BE66-A90FA676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3237"/>
            <a:ext cx="7886700" cy="1325563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上期要点回顾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FE81EB6B-438A-D445-89F2-0AB92F658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9884"/>
            <a:ext cx="8047806" cy="4749029"/>
          </a:xfrm>
        </p:spPr>
        <p:txBody>
          <a:bodyPr/>
          <a:lstStyle/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纯虚函数与抽象类</a:t>
            </a: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向下类型转换</a:t>
            </a: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多重继承的利弊</a:t>
            </a: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多态</a:t>
            </a: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函数模板和类模板</a:t>
            </a:r>
          </a:p>
        </p:txBody>
      </p:sp>
    </p:spTree>
    <p:extLst>
      <p:ext uri="{BB962C8B-B14F-4D97-AF65-F5344CB8AC3E}">
        <p14:creationId xmlns:p14="http://schemas.microsoft.com/office/powerpoint/2010/main" val="132234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C++11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新增，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pair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的扩展，由若干成员组成的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元组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类型。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 template&lt; class ... Types &gt; class tuple;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0429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286750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创建：</a:t>
            </a:r>
            <a:r>
              <a:rPr lang="en-US" altLang="zh-CN" b="1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make_tuple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auto t = </a:t>
            </a: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std::</a:t>
            </a:r>
            <a:r>
              <a:rPr lang="en-US" altLang="zh-CN" sz="20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make_tuple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(“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abc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”, 7.8, 123, ‘3’);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创建：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tie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—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返回左值引用的元组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std::string x; double y; int z;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std::tie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(x, y, z) = std::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make_tuple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(“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abc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”, 7.8, 123);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等价于 </a:t>
            </a:r>
            <a:r>
              <a:rPr lang="en-US" altLang="zh-CN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</a:t>
            </a:r>
            <a:r>
              <a:rPr lang="zh-CN" altLang="en-US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=</a:t>
            </a:r>
            <a:r>
              <a:rPr lang="zh-CN" altLang="en-US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"</a:t>
            </a:r>
            <a:r>
              <a:rPr lang="en-US" altLang="zh-CN" sz="2200" kern="100" dirty="0" err="1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abc</a:t>
            </a:r>
            <a:r>
              <a:rPr lang="en-US" altLang="zh-CN" sz="22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"; y = 7.8; z = 123</a:t>
            </a:r>
            <a:endParaRPr lang="en-US" altLang="zh-CN" sz="2600" kern="100" dirty="0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8691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通过</a:t>
            </a:r>
            <a:r>
              <a:rPr lang="en-US" altLang="zh-CN" b="1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::get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函数获取数据。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auto t = </a:t>
            </a:r>
            <a:r>
              <a:rPr lang="en-US" altLang="zh-CN" sz="20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</a:t>
            </a:r>
            <a:r>
              <a:rPr lang="en-US" altLang="zh-CN" sz="20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make_tuple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(“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abc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”, 7.8, 123, ‘3’); 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auto</a:t>
            </a:r>
            <a:r>
              <a:rPr lang="zh-CN" altLang="en-US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v0 = </a:t>
            </a:r>
            <a:r>
              <a:rPr lang="en-US" altLang="zh-CN" sz="20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::get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&lt;0&gt;(t);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auto</a:t>
            </a:r>
            <a:r>
              <a:rPr lang="zh-CN" altLang="en-US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v1 = </a:t>
            </a:r>
            <a:r>
              <a:rPr lang="en-US" altLang="zh-CN" sz="20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::get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&lt;1&gt;(t);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其下标需要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在编译时确定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：不能设定运行时可变的长度，不能当做数组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2FE026-4159-492E-A811-252E67D11B0C}"/>
              </a:ext>
            </a:extLst>
          </p:cNvPr>
          <p:cNvSpPr txBox="1"/>
          <p:nvPr/>
        </p:nvSpPr>
        <p:spPr>
          <a:xfrm>
            <a:off x="1841539" y="5831027"/>
            <a:ext cx="5019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0;</a:t>
            </a:r>
          </a:p>
          <a:p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 = std::get&lt;</a:t>
            </a:r>
            <a:r>
              <a:rPr lang="en-US" altLang="zh-CN" sz="2000" b="1" kern="100" dirty="0" err="1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&gt;(tuple); </a:t>
            </a:r>
            <a:r>
              <a:rPr lang="en-US" altLang="zh-CN" sz="20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20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编译错误</a:t>
            </a:r>
            <a:endParaRPr lang="en-US" altLang="zh-CN" sz="2000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9072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94262"/>
            <a:ext cx="8286750" cy="522721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用于函数多返回值的传递：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&lt;tuple&gt;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std::tuple&lt;int, double&gt; f(int x){ 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return std::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make_tuple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(x, double(x)/2);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 main() 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int 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xval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 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double 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half_x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std::tie(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xval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, 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half_x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) = f(7);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return 0;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作为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tuple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的特例，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pair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可用于两个返回值的传递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除此之外，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pair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在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中大量使用。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7265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393431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会自动扩展容量的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数组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，以循序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(Sequential)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的方式维护变量集合。</a:t>
            </a:r>
            <a:r>
              <a:rPr lang="en-US" altLang="zh-CN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		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template&lt;class T, class Allocator = std::allocator&lt;T&gt;&gt; 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class vector;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中最基本的序列容器，提供有效、安全的数组以替代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语言中原生数组。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允许直接以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下标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访问。（高速）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1217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创建：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std:vector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&lt;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 x;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当前数组长度：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size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清空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：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clear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在末尾添加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/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删除：（高速）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push_back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(1);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pop_back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（使用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）在中间添加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/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删除：（低速）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insert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()+1, 5);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erase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()+1);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9520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一种检查容器内元素并遍历元素的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数据类型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提供一种方法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顺序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访问一个聚合对象中各个元素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, 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而又不需暴露该对象的内部表示。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为遍历不同的聚合结构（需拥有相同的基类）提供一个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统一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的接口。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使用上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类似指针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8185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50307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定义：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template&lt;class T, class Allocator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::allocator&lt;T&gt;&gt; 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class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class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iterator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	...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}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};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2027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vector&lt;</a:t>
            </a:r>
            <a:r>
              <a:rPr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&gt;::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iterator</a:t>
            </a: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iter</a:t>
            </a: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定义了一个名为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的变量，它的数据类型是由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vector&lt;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定义的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iterator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类型。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begin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函数：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，返回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中第一个元素的迭代器。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函数：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，返回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中最后一个元素</a:t>
            </a:r>
            <a:r>
              <a:rPr lang="zh-CN" altLang="en-US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之后的位置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的迭代器。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begin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和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函数构成所有元素的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左闭右开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区间。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7744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下一个元素：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++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上一个元素：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--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下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n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个元素：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+=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n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上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n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个元素：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-=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n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访问元素值</a:t>
            </a:r>
            <a:r>
              <a:rPr lang="en-US" altLang="zh-CN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——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解引用运算符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*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*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= 5;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解引用运算符返回的是左值引用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555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本讲内容提要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命名空间</a:t>
            </a: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en-US" altLang="zh-CN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STL</a:t>
            </a: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初步</a:t>
            </a:r>
            <a:r>
              <a:rPr lang="en-US" altLang="zh-CN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——</a:t>
            </a: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容器与迭代器</a:t>
            </a: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函数模板与类模板特化（自学）</a:t>
            </a: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endParaRPr lang="zh-CN" altLang="en-US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357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迭代器移动：与整数作加法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+=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5;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元素位置差：迭代器相减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dist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iter1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–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iter2;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其本质都是</a:t>
            </a:r>
            <a:r>
              <a:rPr lang="zh-CN" altLang="en-US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重定义运算符</a:t>
            </a:r>
            <a:endParaRPr lang="en-US" altLang="zh-CN" kern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2151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301706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遍历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for(vector&lt;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&gt;::iterator it 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it !=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vec.end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++it) </a:t>
            </a:r>
            <a:r>
              <a:rPr lang="en-US" altLang="zh-CN" sz="2000" kern="100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//</a:t>
            </a:r>
            <a:r>
              <a:rPr lang="en-US" altLang="zh-CN" sz="2000" kern="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use *it</a:t>
            </a:r>
            <a:endParaRPr lang="en-US" altLang="zh-CN" sz="2000" kern="100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0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C++11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中常使用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auto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替代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vector&lt;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&gt;:: iterator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，以简化代码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for(</a:t>
            </a: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auto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it 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it !=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vec.end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++it)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					</a:t>
            </a:r>
            <a:r>
              <a:rPr lang="en-US" altLang="zh-CN" sz="2000" kern="100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en-US" altLang="zh-CN" sz="2000" kern="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use *it</a:t>
            </a:r>
            <a:endParaRPr lang="en-US" altLang="zh-CN" sz="2400" kern="100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8196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8301706" cy="480218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完整示例：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#include &lt;iostream&gt;</a:t>
            </a:r>
          </a:p>
          <a:p>
            <a:pPr marL="0" indent="0"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#include</a:t>
            </a:r>
            <a:r>
              <a:rPr lang="zh-CN" altLang="en-US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&lt;vector&gt;</a:t>
            </a:r>
          </a:p>
          <a:p>
            <a:pPr marL="0" indent="0"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using namespace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std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  <a:endParaRPr lang="en-US" altLang="zh-CN" sz="2000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main() 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vector&lt;int&gt;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{1,2,3,4,5};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vec.end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 -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 &lt;&lt;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endl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for(auto it 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it !=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vec.end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++it){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*it *= 2;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*it &lt;&lt;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endl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}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return 0;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822B3C-961C-8742-BAE9-F4C31E7744B8}"/>
              </a:ext>
            </a:extLst>
          </p:cNvPr>
          <p:cNvSpPr/>
          <p:nvPr/>
        </p:nvSpPr>
        <p:spPr>
          <a:xfrm>
            <a:off x="6968378" y="2277588"/>
            <a:ext cx="103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5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2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4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6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8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10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9389F3-DA63-FD41-AFBD-EF662B9D45FA}"/>
              </a:ext>
            </a:extLst>
          </p:cNvPr>
          <p:cNvSpPr txBox="1"/>
          <p:nvPr/>
        </p:nvSpPr>
        <p:spPr>
          <a:xfrm>
            <a:off x="6832426" y="180265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917999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301706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C++11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中按范围遍历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：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for(auto &amp; x :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)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直接利用</a:t>
            </a:r>
            <a:r>
              <a:rPr lang="en-US" altLang="zh-CN" b="1" kern="100" dirty="0" err="1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中元素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</a:t>
            </a:r>
            <a:endParaRPr lang="en-US" altLang="zh-CN" b="1" kern="100" dirty="0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与以下代码等价：</a:t>
            </a: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for(vector&lt;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&gt;::iterator it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it !=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vec.end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++it)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使用</a:t>
            </a:r>
            <a:r>
              <a:rPr lang="en-US" altLang="zh-CN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*it</a:t>
            </a:r>
            <a:r>
              <a:rPr lang="zh-CN" altLang="en-US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，即</a:t>
            </a:r>
            <a:r>
              <a:rPr lang="en-US" altLang="zh-CN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it</a:t>
            </a:r>
            <a:r>
              <a:rPr lang="zh-CN" altLang="en-US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是指向元素的指针</a:t>
            </a:r>
            <a:endParaRPr lang="en-US" altLang="zh-CN" b="1" kern="100" dirty="0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b="1" kern="100" dirty="0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1955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auto it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vec.erase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(it);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是否能继续使用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it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迭代器？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6277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迭代器：失效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当迭代器不再指向本应指向的元素时，称此迭代器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失效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中什么情况下会发生迭代器失效？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看作纯粹的指针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调用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insert/erase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后，所修改位置之后的所有迭代器失效。（原先的内存空间存储的元素被改变）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调用</a:t>
            </a:r>
            <a:r>
              <a:rPr lang="en-US" altLang="zh-CN" b="1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push_back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等修改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大小的方法时，可能会使所有迭代器失效（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为什么？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8798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是会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自动扩展容量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</a:t>
            </a:r>
            <a:r>
              <a:rPr lang="zh-CN" altLang="en-US" b="1" u="sng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数组</a:t>
            </a:r>
            <a:endParaRPr lang="en-US" altLang="zh-CN" b="1" u="sng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除了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size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，另保存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capacity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：最大容量限制。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如果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size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达到了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capacity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，则另申请一片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capacity*2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的空间，并整体迁移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内容。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其时间复杂度为均摊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O(1)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整体迁移过程使所有迭代器失效。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5379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25" y="1970348"/>
            <a:ext cx="7757549" cy="410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27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迭代器：失效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在遍历的时候增加元素，可能会导致迭代器失效</a:t>
            </a:r>
            <a:endParaRPr lang="en-US" altLang="zh-CN" sz="3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&lt;iostream&gt;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&lt;vector&gt;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using namespace std;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 main(){   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vector&lt;int&gt;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{1,2,3,4,5};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for(auto it 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it !=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vec.end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 ++it)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</a:t>
            </a:r>
            <a:r>
              <a:rPr lang="en-US" altLang="zh-CN" sz="20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vec.push_back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(*it); </a:t>
            </a: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//Error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return 0;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0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5077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91965" cy="1325563"/>
          </a:xfrm>
        </p:spPr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push_back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失效原理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8A4BD5D-2A12-7E44-BB43-224C6920CDC7}"/>
              </a:ext>
            </a:extLst>
          </p:cNvPr>
          <p:cNvGrpSpPr/>
          <p:nvPr/>
        </p:nvGrpSpPr>
        <p:grpSpPr>
          <a:xfrm>
            <a:off x="2346450" y="2456587"/>
            <a:ext cx="3854825" cy="735106"/>
            <a:chOff x="1353670" y="2312894"/>
            <a:chExt cx="3854825" cy="735106"/>
          </a:xfrm>
        </p:grpSpPr>
        <p:sp>
          <p:nvSpPr>
            <p:cNvPr id="6" name="矩形 2">
              <a:extLst>
                <a:ext uri="{FF2B5EF4-FFF2-40B4-BE49-F238E27FC236}">
                  <a16:creationId xmlns:a16="http://schemas.microsoft.com/office/drawing/2014/main" id="{887BA28E-B3DB-8B41-B06B-D17505134CFE}"/>
                </a:ext>
              </a:extLst>
            </p:cNvPr>
            <p:cNvSpPr/>
            <p:nvPr/>
          </p:nvSpPr>
          <p:spPr>
            <a:xfrm>
              <a:off x="135367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1</a:t>
              </a:r>
              <a:endParaRPr lang="zh-CN" altLang="en-US" sz="44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38A370C-EEB2-B24C-8078-9B6CF9630E9E}"/>
                </a:ext>
              </a:extLst>
            </p:cNvPr>
            <p:cNvSpPr/>
            <p:nvPr/>
          </p:nvSpPr>
          <p:spPr>
            <a:xfrm>
              <a:off x="212463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2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0B19682-0BF2-9844-93BE-48E521D99627}"/>
                </a:ext>
              </a:extLst>
            </p:cNvPr>
            <p:cNvSpPr/>
            <p:nvPr/>
          </p:nvSpPr>
          <p:spPr>
            <a:xfrm>
              <a:off x="289560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3</a:t>
              </a:r>
              <a:endParaRPr lang="zh-CN" altLang="en-US" sz="44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27966E1-EF84-D743-8D61-1F8CFE8E8EA3}"/>
                </a:ext>
              </a:extLst>
            </p:cNvPr>
            <p:cNvSpPr/>
            <p:nvPr/>
          </p:nvSpPr>
          <p:spPr>
            <a:xfrm>
              <a:off x="366656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1</a:t>
              </a:r>
              <a:endParaRPr lang="zh-CN" altLang="en-US" sz="44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AFDCF15-A4E1-DD4E-9478-29CAF87AA7AD}"/>
                </a:ext>
              </a:extLst>
            </p:cNvPr>
            <p:cNvSpPr/>
            <p:nvPr/>
          </p:nvSpPr>
          <p:spPr>
            <a:xfrm>
              <a:off x="4437530" y="2312894"/>
              <a:ext cx="770965" cy="735106"/>
            </a:xfrm>
            <a:prstGeom prst="rect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 dirty="0"/>
            </a:p>
          </p:txBody>
        </p:sp>
      </p:grpSp>
      <p:grpSp>
        <p:nvGrpSpPr>
          <p:cNvPr id="13" name="组合 26">
            <a:extLst>
              <a:ext uri="{FF2B5EF4-FFF2-40B4-BE49-F238E27FC236}">
                <a16:creationId xmlns:a16="http://schemas.microsoft.com/office/drawing/2014/main" id="{1B0E8340-41A9-954B-9B65-9096AC75BDD0}"/>
              </a:ext>
            </a:extLst>
          </p:cNvPr>
          <p:cNvGrpSpPr/>
          <p:nvPr/>
        </p:nvGrpSpPr>
        <p:grpSpPr>
          <a:xfrm>
            <a:off x="1668373" y="5090235"/>
            <a:ext cx="6167720" cy="735107"/>
            <a:chOff x="1353670" y="2312893"/>
            <a:chExt cx="6167720" cy="735107"/>
          </a:xfrm>
        </p:grpSpPr>
        <p:sp>
          <p:nvSpPr>
            <p:cNvPr id="14" name="矩形 27">
              <a:extLst>
                <a:ext uri="{FF2B5EF4-FFF2-40B4-BE49-F238E27FC236}">
                  <a16:creationId xmlns:a16="http://schemas.microsoft.com/office/drawing/2014/main" id="{30755CB7-F965-5145-9582-2F211977DBAB}"/>
                </a:ext>
              </a:extLst>
            </p:cNvPr>
            <p:cNvSpPr/>
            <p:nvPr/>
          </p:nvSpPr>
          <p:spPr>
            <a:xfrm>
              <a:off x="135367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1</a:t>
              </a:r>
              <a:endParaRPr lang="zh-CN" altLang="en-US" sz="4400" dirty="0"/>
            </a:p>
          </p:txBody>
        </p:sp>
        <p:sp>
          <p:nvSpPr>
            <p:cNvPr id="15" name="矩形 28">
              <a:extLst>
                <a:ext uri="{FF2B5EF4-FFF2-40B4-BE49-F238E27FC236}">
                  <a16:creationId xmlns:a16="http://schemas.microsoft.com/office/drawing/2014/main" id="{81DD074F-75AC-5141-9FF7-168623021A0F}"/>
                </a:ext>
              </a:extLst>
            </p:cNvPr>
            <p:cNvSpPr/>
            <p:nvPr/>
          </p:nvSpPr>
          <p:spPr>
            <a:xfrm>
              <a:off x="212463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2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29">
              <a:extLst>
                <a:ext uri="{FF2B5EF4-FFF2-40B4-BE49-F238E27FC236}">
                  <a16:creationId xmlns:a16="http://schemas.microsoft.com/office/drawing/2014/main" id="{9FF02690-5C7B-774C-B113-E1C0503C8553}"/>
                </a:ext>
              </a:extLst>
            </p:cNvPr>
            <p:cNvSpPr/>
            <p:nvPr/>
          </p:nvSpPr>
          <p:spPr>
            <a:xfrm>
              <a:off x="289560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3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30">
              <a:extLst>
                <a:ext uri="{FF2B5EF4-FFF2-40B4-BE49-F238E27FC236}">
                  <a16:creationId xmlns:a16="http://schemas.microsoft.com/office/drawing/2014/main" id="{E3353956-60B2-0049-BF03-588B52D35B95}"/>
                </a:ext>
              </a:extLst>
            </p:cNvPr>
            <p:cNvSpPr/>
            <p:nvPr/>
          </p:nvSpPr>
          <p:spPr>
            <a:xfrm>
              <a:off x="366656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1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31">
              <a:extLst>
                <a:ext uri="{FF2B5EF4-FFF2-40B4-BE49-F238E27FC236}">
                  <a16:creationId xmlns:a16="http://schemas.microsoft.com/office/drawing/2014/main" id="{3D68B00C-907F-234A-ACEC-9DBECFD07990}"/>
                </a:ext>
              </a:extLst>
            </p:cNvPr>
            <p:cNvSpPr/>
            <p:nvPr/>
          </p:nvSpPr>
          <p:spPr>
            <a:xfrm>
              <a:off x="443753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rgbClr val="FF0000"/>
                  </a:solidFill>
                </a:rPr>
                <a:t>2</a:t>
              </a:r>
              <a:endParaRPr lang="zh-CN" alt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19" name="矩形 32">
              <a:extLst>
                <a:ext uri="{FF2B5EF4-FFF2-40B4-BE49-F238E27FC236}">
                  <a16:creationId xmlns:a16="http://schemas.microsoft.com/office/drawing/2014/main" id="{AA28DAD4-E8E3-6D4A-9D88-F24B545F86FA}"/>
                </a:ext>
              </a:extLst>
            </p:cNvPr>
            <p:cNvSpPr/>
            <p:nvPr/>
          </p:nvSpPr>
          <p:spPr>
            <a:xfrm>
              <a:off x="520849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20" name="矩形 33">
              <a:extLst>
                <a:ext uri="{FF2B5EF4-FFF2-40B4-BE49-F238E27FC236}">
                  <a16:creationId xmlns:a16="http://schemas.microsoft.com/office/drawing/2014/main" id="{868173C4-E5C8-9046-AB9F-886B2792A275}"/>
                </a:ext>
              </a:extLst>
            </p:cNvPr>
            <p:cNvSpPr/>
            <p:nvPr/>
          </p:nvSpPr>
          <p:spPr>
            <a:xfrm>
              <a:off x="597946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37" name="矩形 33">
              <a:extLst>
                <a:ext uri="{FF2B5EF4-FFF2-40B4-BE49-F238E27FC236}">
                  <a16:creationId xmlns:a16="http://schemas.microsoft.com/office/drawing/2014/main" id="{868AA9D4-D28D-1A4C-8745-5447136C2D1D}"/>
                </a:ext>
              </a:extLst>
            </p:cNvPr>
            <p:cNvSpPr/>
            <p:nvPr/>
          </p:nvSpPr>
          <p:spPr>
            <a:xfrm>
              <a:off x="6750425" y="2312893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</p:grpSp>
      <p:cxnSp>
        <p:nvCxnSpPr>
          <p:cNvPr id="21" name="直接箭头连接符 35">
            <a:extLst>
              <a:ext uri="{FF2B5EF4-FFF2-40B4-BE49-F238E27FC236}">
                <a16:creationId xmlns:a16="http://schemas.microsoft.com/office/drawing/2014/main" id="{12D9011E-57C1-1348-B699-EB8E28A608F8}"/>
              </a:ext>
            </a:extLst>
          </p:cNvPr>
          <p:cNvCxnSpPr>
            <a:cxnSpLocks/>
          </p:cNvCxnSpPr>
          <p:nvPr/>
        </p:nvCxnSpPr>
        <p:spPr>
          <a:xfrm>
            <a:off x="5836553" y="1834382"/>
            <a:ext cx="0" cy="6222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36">
            <a:extLst>
              <a:ext uri="{FF2B5EF4-FFF2-40B4-BE49-F238E27FC236}">
                <a16:creationId xmlns:a16="http://schemas.microsoft.com/office/drawing/2014/main" id="{6EA50726-8092-094A-B705-980D5FFB271C}"/>
              </a:ext>
            </a:extLst>
          </p:cNvPr>
          <p:cNvSpPr txBox="1"/>
          <p:nvPr/>
        </p:nvSpPr>
        <p:spPr>
          <a:xfrm>
            <a:off x="5830390" y="1613978"/>
            <a:ext cx="3098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增加 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push_back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3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41">
            <a:extLst>
              <a:ext uri="{FF2B5EF4-FFF2-40B4-BE49-F238E27FC236}">
                <a16:creationId xmlns:a16="http://schemas.microsoft.com/office/drawing/2014/main" id="{038F2F62-A22C-7A47-ABA8-29A86179460D}"/>
              </a:ext>
            </a:extLst>
          </p:cNvPr>
          <p:cNvSpPr txBox="1"/>
          <p:nvPr/>
        </p:nvSpPr>
        <p:spPr>
          <a:xfrm>
            <a:off x="1103763" y="3737246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开辟新倍增内存并复制已有数据，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所有迭代器失效</a:t>
            </a:r>
          </a:p>
        </p:txBody>
      </p:sp>
      <p:sp>
        <p:nvSpPr>
          <p:cNvPr id="30" name="文本框 41">
            <a:extLst>
              <a:ext uri="{FF2B5EF4-FFF2-40B4-BE49-F238E27FC236}">
                <a16:creationId xmlns:a16="http://schemas.microsoft.com/office/drawing/2014/main" id="{47DAB039-28E9-304B-AF55-4AC8917436D1}"/>
              </a:ext>
            </a:extLst>
          </p:cNvPr>
          <p:cNvSpPr txBox="1"/>
          <p:nvPr/>
        </p:nvSpPr>
        <p:spPr>
          <a:xfrm>
            <a:off x="5387785" y="3191693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end()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文本框 41">
            <a:extLst>
              <a:ext uri="{FF2B5EF4-FFF2-40B4-BE49-F238E27FC236}">
                <a16:creationId xmlns:a16="http://schemas.microsoft.com/office/drawing/2014/main" id="{E269D4A9-19F0-4643-A776-FEB7FC8BD21B}"/>
              </a:ext>
            </a:extLst>
          </p:cNvPr>
          <p:cNvSpPr txBox="1"/>
          <p:nvPr/>
        </p:nvSpPr>
        <p:spPr>
          <a:xfrm>
            <a:off x="2250809" y="319816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begin()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2" name="直接箭头连接符 35">
            <a:extLst>
              <a:ext uri="{FF2B5EF4-FFF2-40B4-BE49-F238E27FC236}">
                <a16:creationId xmlns:a16="http://schemas.microsoft.com/office/drawing/2014/main" id="{C0B08B6F-5EBE-294A-BE9B-E7BA5C278E6D}"/>
              </a:ext>
            </a:extLst>
          </p:cNvPr>
          <p:cNvCxnSpPr>
            <a:cxnSpLocks/>
          </p:cNvCxnSpPr>
          <p:nvPr/>
        </p:nvCxnSpPr>
        <p:spPr>
          <a:xfrm>
            <a:off x="5039348" y="1834382"/>
            <a:ext cx="0" cy="622205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5">
            <a:extLst>
              <a:ext uri="{FF2B5EF4-FFF2-40B4-BE49-F238E27FC236}">
                <a16:creationId xmlns:a16="http://schemas.microsoft.com/office/drawing/2014/main" id="{96A8F814-C701-FE47-984E-EE316D01FEC9}"/>
              </a:ext>
            </a:extLst>
          </p:cNvPr>
          <p:cNvCxnSpPr>
            <a:cxnSpLocks/>
          </p:cNvCxnSpPr>
          <p:nvPr/>
        </p:nvCxnSpPr>
        <p:spPr>
          <a:xfrm>
            <a:off x="2741146" y="1834382"/>
            <a:ext cx="0" cy="622205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239492-3229-244D-9701-B77C21E386EB}"/>
              </a:ext>
            </a:extLst>
          </p:cNvPr>
          <p:cNvCxnSpPr/>
          <p:nvPr/>
        </p:nvCxnSpPr>
        <p:spPr>
          <a:xfrm>
            <a:off x="2741146" y="1944158"/>
            <a:ext cx="2292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41">
            <a:extLst>
              <a:ext uri="{FF2B5EF4-FFF2-40B4-BE49-F238E27FC236}">
                <a16:creationId xmlns:a16="http://schemas.microsoft.com/office/drawing/2014/main" id="{8D4DEEA6-5E9D-F542-8B33-D826465CDF07}"/>
              </a:ext>
            </a:extLst>
          </p:cNvPr>
          <p:cNvSpPr txBox="1"/>
          <p:nvPr/>
        </p:nvSpPr>
        <p:spPr>
          <a:xfrm>
            <a:off x="3260231" y="1482493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capacity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9" name="直接箭头连接符 35">
            <a:extLst>
              <a:ext uri="{FF2B5EF4-FFF2-40B4-BE49-F238E27FC236}">
                <a16:creationId xmlns:a16="http://schemas.microsoft.com/office/drawing/2014/main" id="{912147E2-9713-804A-BED1-957D0A14E04F}"/>
              </a:ext>
            </a:extLst>
          </p:cNvPr>
          <p:cNvCxnSpPr>
            <a:cxnSpLocks/>
          </p:cNvCxnSpPr>
          <p:nvPr/>
        </p:nvCxnSpPr>
        <p:spPr>
          <a:xfrm>
            <a:off x="7450268" y="4660728"/>
            <a:ext cx="0" cy="414614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5">
            <a:extLst>
              <a:ext uri="{FF2B5EF4-FFF2-40B4-BE49-F238E27FC236}">
                <a16:creationId xmlns:a16="http://schemas.microsoft.com/office/drawing/2014/main" id="{7BC7F8E6-5AD4-354E-BD83-3CE01215A7B8}"/>
              </a:ext>
            </a:extLst>
          </p:cNvPr>
          <p:cNvCxnSpPr>
            <a:cxnSpLocks/>
          </p:cNvCxnSpPr>
          <p:nvPr/>
        </p:nvCxnSpPr>
        <p:spPr>
          <a:xfrm>
            <a:off x="2061372" y="4660728"/>
            <a:ext cx="7860" cy="414614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C738D01-B804-FD46-950F-A0607207426D}"/>
              </a:ext>
            </a:extLst>
          </p:cNvPr>
          <p:cNvCxnSpPr>
            <a:cxnSpLocks/>
          </p:cNvCxnSpPr>
          <p:nvPr/>
        </p:nvCxnSpPr>
        <p:spPr>
          <a:xfrm>
            <a:off x="2069232" y="4781988"/>
            <a:ext cx="53810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4EFEDD3-3CC9-7E4B-858E-E69E2E6E377C}"/>
              </a:ext>
            </a:extLst>
          </p:cNvPr>
          <p:cNvSpPr txBox="1"/>
          <p:nvPr/>
        </p:nvSpPr>
        <p:spPr>
          <a:xfrm>
            <a:off x="4152290" y="4304287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capacity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E7CAE1-0FE2-4C70-B750-A2D4CB43FB61}"/>
              </a:ext>
            </a:extLst>
          </p:cNvPr>
          <p:cNvSpPr txBox="1"/>
          <p:nvPr/>
        </p:nvSpPr>
        <p:spPr>
          <a:xfrm>
            <a:off x="615687" y="2562530"/>
            <a:ext cx="1534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Address1</a:t>
            </a:r>
            <a:endParaRPr lang="zh-CN" altLang="en-US" sz="28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5F4300B-6038-4573-97AF-B4B8A97304F6}"/>
              </a:ext>
            </a:extLst>
          </p:cNvPr>
          <p:cNvSpPr txBox="1"/>
          <p:nvPr/>
        </p:nvSpPr>
        <p:spPr>
          <a:xfrm>
            <a:off x="133914" y="5196178"/>
            <a:ext cx="1534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Address2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150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回顾：类模板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77708"/>
            <a:ext cx="8047806" cy="52437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在定义类时也可以将一些类型信息抽取出来，用模板参数来替换，从而使类更具通用性。这种类被称为“类模板”。例如：</a:t>
            </a:r>
            <a:endParaRPr kumimoji="1" lang="en-US" altLang="zh-CN" b="1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sz="20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  <a:endParaRPr lang="en-US" altLang="zh-CN" sz="2000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0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std;</a:t>
            </a:r>
          </a:p>
          <a:p>
            <a:pPr marL="457200" lvl="1" indent="0">
              <a:buNone/>
            </a:pPr>
            <a:endParaRPr kumimoji="1"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template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T&gt;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class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A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{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data;</a:t>
            </a:r>
            <a:endParaRPr kumimoji="1" lang="zh-CN" altLang="en-US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public: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void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print()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{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cout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&lt;&lt;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data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&lt;&lt;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endParaRPr kumimoji="1" lang="en-US" altLang="zh-CN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main() {</a:t>
            </a: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A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&gt;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a;</a:t>
            </a: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a.print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();</a:t>
            </a: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return 0;</a:t>
            </a: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7918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迭代器：失效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7254"/>
            <a:ext cx="8082213" cy="51742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使用</a:t>
            </a:r>
            <a:r>
              <a:rPr lang="en-US" altLang="zh-CN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erase</a:t>
            </a: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删除元素，被删除元素及之后的所有元素均会失效</a:t>
            </a:r>
            <a:endParaRPr lang="en-US" altLang="zh-CN" sz="3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vector&lt;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{1,2,3,4,5};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auto first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auto second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 + 1;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auto third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vec.begin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 + 2;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auto ret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vec.erase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(second);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//first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指向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1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，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second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和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third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失效</a:t>
            </a:r>
            <a:endParaRPr lang="en-US" altLang="zh-CN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//ret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指向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3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8313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erase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失效原理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D8F8B07-C72C-4D6B-9EDA-707A5CD44C23}"/>
              </a:ext>
            </a:extLst>
          </p:cNvPr>
          <p:cNvGrpSpPr/>
          <p:nvPr/>
        </p:nvGrpSpPr>
        <p:grpSpPr>
          <a:xfrm>
            <a:off x="1353670" y="2312894"/>
            <a:ext cx="5396755" cy="735106"/>
            <a:chOff x="1353670" y="2312894"/>
            <a:chExt cx="5396755" cy="73510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D099655-7DFB-415F-852D-0BDE4EF2392A}"/>
                </a:ext>
              </a:extLst>
            </p:cNvPr>
            <p:cNvSpPr/>
            <p:nvPr/>
          </p:nvSpPr>
          <p:spPr>
            <a:xfrm>
              <a:off x="135367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1</a:t>
              </a:r>
              <a:endParaRPr lang="zh-CN" altLang="en-US" sz="44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ACEC2DC-AC56-452B-8AD8-DD76E0CD7B6F}"/>
                </a:ext>
              </a:extLst>
            </p:cNvPr>
            <p:cNvSpPr/>
            <p:nvPr/>
          </p:nvSpPr>
          <p:spPr>
            <a:xfrm>
              <a:off x="212463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rgbClr val="FF0000"/>
                  </a:solidFill>
                </a:rPr>
                <a:t>2</a:t>
              </a:r>
              <a:endParaRPr lang="zh-CN" alt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2731F12-1B65-4BC0-89D0-7E3319FBEDA3}"/>
                </a:ext>
              </a:extLst>
            </p:cNvPr>
            <p:cNvSpPr/>
            <p:nvPr/>
          </p:nvSpPr>
          <p:spPr>
            <a:xfrm>
              <a:off x="289560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3</a:t>
              </a:r>
              <a:endParaRPr lang="zh-CN" altLang="en-US" sz="44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95E2A7C-92A6-4E34-89BE-1AA2A5D3EF10}"/>
                </a:ext>
              </a:extLst>
            </p:cNvPr>
            <p:cNvSpPr/>
            <p:nvPr/>
          </p:nvSpPr>
          <p:spPr>
            <a:xfrm>
              <a:off x="366656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4</a:t>
              </a:r>
              <a:endParaRPr lang="zh-CN" altLang="en-US" sz="44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0D5F9A8-FEC8-43BA-9590-1FCD5566AE51}"/>
                </a:ext>
              </a:extLst>
            </p:cNvPr>
            <p:cNvSpPr/>
            <p:nvPr/>
          </p:nvSpPr>
          <p:spPr>
            <a:xfrm>
              <a:off x="443753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5</a:t>
              </a:r>
              <a:endParaRPr lang="zh-CN" altLang="en-US" sz="4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CB03894-BFA6-4490-92D6-638760051505}"/>
                </a:ext>
              </a:extLst>
            </p:cNvPr>
            <p:cNvSpPr/>
            <p:nvPr/>
          </p:nvSpPr>
          <p:spPr>
            <a:xfrm>
              <a:off x="520849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6CCFA25-042D-4931-8BAE-947B3A9EB49B}"/>
                </a:ext>
              </a:extLst>
            </p:cNvPr>
            <p:cNvSpPr/>
            <p:nvPr/>
          </p:nvSpPr>
          <p:spPr>
            <a:xfrm>
              <a:off x="597946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8DBCC27-45F3-41CF-A448-F7E5E32229C6}"/>
              </a:ext>
            </a:extLst>
          </p:cNvPr>
          <p:cNvGrpSpPr/>
          <p:nvPr/>
        </p:nvGrpSpPr>
        <p:grpSpPr>
          <a:xfrm>
            <a:off x="1353669" y="4769223"/>
            <a:ext cx="5396755" cy="735106"/>
            <a:chOff x="1353670" y="2312894"/>
            <a:chExt cx="5396755" cy="73510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6C6EBB6-D185-4B03-B614-56178F562C03}"/>
                </a:ext>
              </a:extLst>
            </p:cNvPr>
            <p:cNvSpPr/>
            <p:nvPr/>
          </p:nvSpPr>
          <p:spPr>
            <a:xfrm>
              <a:off x="135367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1</a:t>
              </a:r>
              <a:endParaRPr lang="zh-CN" altLang="en-US" sz="4400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CB634DA-0F88-4790-93AE-78099F041ED2}"/>
                </a:ext>
              </a:extLst>
            </p:cNvPr>
            <p:cNvSpPr/>
            <p:nvPr/>
          </p:nvSpPr>
          <p:spPr>
            <a:xfrm>
              <a:off x="212463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rgbClr val="FF0000"/>
                  </a:solidFill>
                </a:rPr>
                <a:t>3</a:t>
              </a:r>
              <a:endParaRPr lang="zh-CN" alt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6427601-3641-47BB-9752-49E7614B4806}"/>
                </a:ext>
              </a:extLst>
            </p:cNvPr>
            <p:cNvSpPr/>
            <p:nvPr/>
          </p:nvSpPr>
          <p:spPr>
            <a:xfrm>
              <a:off x="289560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rgbClr val="FF0000"/>
                  </a:solidFill>
                </a:rPr>
                <a:t>4</a:t>
              </a:r>
              <a:endParaRPr lang="zh-CN" alt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C51BF33-0BA6-4B8A-B6F9-47108576B3D6}"/>
                </a:ext>
              </a:extLst>
            </p:cNvPr>
            <p:cNvSpPr/>
            <p:nvPr/>
          </p:nvSpPr>
          <p:spPr>
            <a:xfrm>
              <a:off x="366656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rgbClr val="FF0000"/>
                  </a:solidFill>
                </a:rPr>
                <a:t>5</a:t>
              </a:r>
              <a:endParaRPr lang="zh-CN" alt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B75BFF3-3F9D-4188-B12F-F2AA5E144B1B}"/>
                </a:ext>
              </a:extLst>
            </p:cNvPr>
            <p:cNvSpPr/>
            <p:nvPr/>
          </p:nvSpPr>
          <p:spPr>
            <a:xfrm>
              <a:off x="443753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2DD9F77-1DA8-4CF0-BEBB-F9BE5DE722A4}"/>
                </a:ext>
              </a:extLst>
            </p:cNvPr>
            <p:cNvSpPr/>
            <p:nvPr/>
          </p:nvSpPr>
          <p:spPr>
            <a:xfrm>
              <a:off x="5208495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205C27A-66E6-4A0B-B136-BDACC125A8E9}"/>
                </a:ext>
              </a:extLst>
            </p:cNvPr>
            <p:cNvSpPr/>
            <p:nvPr/>
          </p:nvSpPr>
          <p:spPr>
            <a:xfrm>
              <a:off x="5979460" y="2312894"/>
              <a:ext cx="770965" cy="73510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400"/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3F1FC53-B3E4-4553-8849-EF92691506D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510118" y="1690689"/>
            <a:ext cx="0" cy="6222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6BAA27F-E333-4285-9257-FE8A158028A6}"/>
              </a:ext>
            </a:extLst>
          </p:cNvPr>
          <p:cNvSpPr txBox="1"/>
          <p:nvPr/>
        </p:nvSpPr>
        <p:spPr>
          <a:xfrm>
            <a:off x="2751311" y="158180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0526716-6D7C-4E9A-B5AB-7723793BB628}"/>
              </a:ext>
            </a:extLst>
          </p:cNvPr>
          <p:cNvCxnSpPr>
            <a:stCxn id="3" idx="2"/>
            <a:endCxn id="28" idx="0"/>
          </p:cNvCxnSpPr>
          <p:nvPr/>
        </p:nvCxnSpPr>
        <p:spPr>
          <a:xfrm flipH="1">
            <a:off x="1739152" y="3048000"/>
            <a:ext cx="1" cy="17212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14EDDEDB-EC2D-49DB-8ED5-B24E4DC0C55C}"/>
              </a:ext>
            </a:extLst>
          </p:cNvPr>
          <p:cNvSpPr txBox="1"/>
          <p:nvPr/>
        </p:nvSpPr>
        <p:spPr>
          <a:xfrm>
            <a:off x="438415" y="358544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有效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6C011E2-4B90-4EF8-A075-319CB5962523}"/>
              </a:ext>
            </a:extLst>
          </p:cNvPr>
          <p:cNvCxnSpPr>
            <a:stCxn id="7" idx="2"/>
          </p:cNvCxnSpPr>
          <p:nvPr/>
        </p:nvCxnSpPr>
        <p:spPr>
          <a:xfrm flipH="1">
            <a:off x="2510116" y="3048000"/>
            <a:ext cx="2" cy="5374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F593A12-7675-40C7-866D-33818A1A6094}"/>
              </a:ext>
            </a:extLst>
          </p:cNvPr>
          <p:cNvCxnSpPr/>
          <p:nvPr/>
        </p:nvCxnSpPr>
        <p:spPr>
          <a:xfrm flipH="1">
            <a:off x="3281078" y="3048000"/>
            <a:ext cx="2" cy="5374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89A0467-9F0C-4EE3-95E5-0142528D81BC}"/>
              </a:ext>
            </a:extLst>
          </p:cNvPr>
          <p:cNvCxnSpPr/>
          <p:nvPr/>
        </p:nvCxnSpPr>
        <p:spPr>
          <a:xfrm flipH="1">
            <a:off x="4040406" y="3048000"/>
            <a:ext cx="2" cy="5374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8E3A22B-DCFF-45AB-934F-530A0C39D6F3}"/>
              </a:ext>
            </a:extLst>
          </p:cNvPr>
          <p:cNvCxnSpPr/>
          <p:nvPr/>
        </p:nvCxnSpPr>
        <p:spPr>
          <a:xfrm flipH="1">
            <a:off x="4829293" y="3048436"/>
            <a:ext cx="2" cy="5374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3CE79F05-08BE-4BB1-BAFB-55D24208738B}"/>
              </a:ext>
            </a:extLst>
          </p:cNvPr>
          <p:cNvSpPr txBox="1"/>
          <p:nvPr/>
        </p:nvSpPr>
        <p:spPr>
          <a:xfrm>
            <a:off x="3031883" y="366074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失效</a:t>
            </a:r>
          </a:p>
        </p:txBody>
      </p:sp>
    </p:spTree>
    <p:extLst>
      <p:ext uri="{BB962C8B-B14F-4D97-AF65-F5344CB8AC3E}">
        <p14:creationId xmlns:p14="http://schemas.microsoft.com/office/powerpoint/2010/main" val="10176164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迭代器：失效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689" y="1724123"/>
            <a:ext cx="8192622" cy="48021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迭代器是否会失效，和实现容器的</a:t>
            </a:r>
            <a:r>
              <a:rPr lang="zh-CN" altLang="en-US" sz="32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数据结构</a:t>
            </a: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有关</a:t>
            </a:r>
            <a:endParaRPr lang="en-US" altLang="zh-CN" sz="3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在文档中，容器的修改操作有一项</a:t>
            </a:r>
            <a:r>
              <a:rPr lang="en-US" altLang="zh-CN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Iterator validity</a:t>
            </a: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，表示该操作是否会引发迭代器失效</a:t>
            </a:r>
            <a:endParaRPr lang="en-US" altLang="zh-CN" sz="3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u="sng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一个</a:t>
            </a:r>
            <a:r>
              <a:rPr lang="zh-CN" altLang="en-US" sz="3200" b="1" u="sng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绝对安全</a:t>
            </a:r>
            <a:r>
              <a:rPr lang="zh-CN" altLang="en-US" sz="3200" b="1" u="sng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的准则：</a:t>
            </a:r>
            <a:endParaRPr lang="en-US" altLang="zh-CN" sz="3200" b="1" u="sng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	</a:t>
            </a:r>
            <a:r>
              <a:rPr lang="zh-CN" altLang="en-US" sz="3200" b="1" u="sng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在修改过容器后，不使用之前的迭代器</a:t>
            </a:r>
            <a:endParaRPr lang="en-US" altLang="zh-CN" sz="3200" b="1" u="sng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若一定要使用，查文档确定迭代器是否有效</a:t>
            </a:r>
            <a:endParaRPr lang="en-US" altLang="zh-CN" sz="3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6CA61F-9B1C-425A-9EDE-259BAC24242A}"/>
              </a:ext>
            </a:extLst>
          </p:cNvPr>
          <p:cNvSpPr txBox="1"/>
          <p:nvPr/>
        </p:nvSpPr>
        <p:spPr>
          <a:xfrm>
            <a:off x="1329634" y="5916006"/>
            <a:ext cx="6531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例如</a:t>
            </a:r>
            <a:r>
              <a:rPr lang="zh-CN" altLang="en-US" sz="2000" dirty="0"/>
              <a:t>：查询</a:t>
            </a:r>
            <a:r>
              <a:rPr lang="en-US" altLang="zh-CN" sz="2000" dirty="0" err="1"/>
              <a:t>push_back</a:t>
            </a:r>
            <a:r>
              <a:rPr lang="zh-CN" altLang="en-US" sz="2000" dirty="0"/>
              <a:t>对迭代器是否失效的影响</a:t>
            </a:r>
            <a:endParaRPr lang="en-US" altLang="zh-CN" sz="2000" dirty="0"/>
          </a:p>
          <a:p>
            <a:r>
              <a:rPr lang="en-US" altLang="zh-CN" sz="2000" dirty="0">
                <a:hlinkClick r:id="rId3"/>
              </a:rPr>
              <a:t>http://cplusplus.com/reference/vector/vector/push_back/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12131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595D3-858D-462E-B6A1-2225EA6D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DB00A-ECEE-4A62-8F7B-30CFC9313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接下来简要介绍几种常见容器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链表容器 </a:t>
            </a:r>
            <a:r>
              <a:rPr lang="en-US" altLang="zh-CN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list</a:t>
            </a:r>
          </a:p>
          <a:p>
            <a:pPr lvl="1"/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无序集合 </a:t>
            </a:r>
            <a:r>
              <a:rPr lang="en-US" altLang="zh-CN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set</a:t>
            </a:r>
          </a:p>
          <a:p>
            <a:pPr lvl="1"/>
            <a:r>
              <a:rPr lang="zh-CN" altLang="en-US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关联数组 </a:t>
            </a:r>
            <a:r>
              <a:rPr lang="en-US" altLang="zh-CN" sz="28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map</a:t>
            </a:r>
          </a:p>
          <a:p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具体使用方法大家可以在作业中多做探索</a:t>
            </a:r>
          </a:p>
        </p:txBody>
      </p:sp>
    </p:spTree>
    <p:extLst>
      <p:ext uri="{BB962C8B-B14F-4D97-AF65-F5344CB8AC3E}">
        <p14:creationId xmlns:p14="http://schemas.microsoft.com/office/powerpoint/2010/main" val="1620472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50307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链表容器（底层实现是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双向链表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2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template&lt;</a:t>
            </a:r>
            <a:b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</a:b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    class T,</a:t>
            </a:r>
            <a:b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</a:b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    class 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Allocator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 = 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std::allocator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&lt;T&gt;</a:t>
            </a:r>
          </a:p>
          <a:p>
            <a:pPr marL="0" indent="0">
              <a:lnSpc>
                <a:spcPct val="12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&gt; class list;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定义：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::list&lt;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 l;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8607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插入前端：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4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l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.</a:t>
            </a:r>
            <a:r>
              <a:rPr lang="en-US" altLang="zh-CN" sz="24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push_front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(1);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插入末端：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4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l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.</a:t>
            </a:r>
            <a:r>
              <a:rPr lang="en-US" altLang="zh-CN" sz="24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push_back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(2); </a:t>
            </a:r>
            <a:endParaRPr lang="en-US" altLang="zh-CN" sz="24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查询：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std::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find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sz="24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l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.begin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(), </a:t>
            </a:r>
            <a:r>
              <a:rPr lang="en-US" altLang="zh-CN" sz="24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l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.end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(), 2);</a:t>
            </a:r>
            <a:r>
              <a:rPr lang="en-US" altLang="zh-CN" sz="24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返回迭代器</a:t>
            </a:r>
            <a:endParaRPr lang="en-US" altLang="zh-CN" sz="2400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插入指定位置：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400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l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.</a:t>
            </a:r>
            <a:r>
              <a:rPr lang="en-US" altLang="zh-CN" sz="24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insert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(it, 4); </a:t>
            </a:r>
            <a:r>
              <a:rPr lang="en-US" altLang="zh-CN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//it</a:t>
            </a:r>
            <a:r>
              <a:rPr lang="zh-CN" altLang="en-US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为迭代器</a:t>
            </a:r>
            <a:endParaRPr lang="en-US" altLang="zh-CN" sz="2400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6007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082213" cy="455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不支持下标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等随机访问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支持在任意位置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高速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插入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/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删除数据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其访问主要依赖迭代器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插入和删除操作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不会导致迭代器失效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（除指向被删除的元素的迭代器外）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51173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50307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不重复元素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构成的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无序集合</a:t>
            </a:r>
            <a:endParaRPr lang="en-US" altLang="zh-CN" b="1" kern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template&lt; class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Key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,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class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Compare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::less&lt;Key&gt;,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class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Allocator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::allocator&lt;Key&gt;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&gt; class set;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内部按大小顺序排列，比较器由函数对象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Compare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完成。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注意：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无序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是指不保持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插入顺序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，容器内部排列顺序是根据元素大小排列。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定义：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::set&lt;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 s;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67034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插入（不允许出现重复元素）：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insert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val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);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查询值为</a:t>
            </a:r>
            <a:r>
              <a:rPr lang="en-US" altLang="zh-CN" b="1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val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的元素：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find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val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);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返回迭代器</a:t>
            </a:r>
            <a:endParaRPr lang="en-US" altLang="zh-CN" b="1" kern="100" dirty="0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删除：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erase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s.find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val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));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导致迭代器失效</a:t>
            </a:r>
            <a:endParaRPr lang="en-US" altLang="zh-CN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统计：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s.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val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);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en-US" altLang="zh-CN" b="1" kern="100" dirty="0" err="1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val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的个数，总是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0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或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1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02326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关联数组</a:t>
            </a:r>
            <a:endParaRPr lang="en-US" altLang="zh-CN" b="1" kern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每个元素由两个数据项组成，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将一个数据项映射到另一个数据项中。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template&lt;class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Key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,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class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,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class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Compare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 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::less&lt;Key&gt;,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class </a:t>
            </a:r>
            <a:r>
              <a:rPr lang="en-US" altLang="zh-CN" sz="24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Allocator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=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::allocator&lt;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::pair&lt;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const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Key, T&gt; &gt;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&gt; class map;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728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回顾：类模板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77708"/>
            <a:ext cx="8047806" cy="524376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sz="26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类模板除了</a:t>
            </a:r>
            <a:r>
              <a:rPr kumimoji="1" lang="zh-CN" altLang="en-US" sz="2600" b="1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可以用于指定成员</a:t>
            </a:r>
            <a:r>
              <a:rPr kumimoji="1" lang="zh-CN" altLang="en-US" sz="26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变量的类型，还可以约束成员函数的</a:t>
            </a:r>
            <a:r>
              <a:rPr kumimoji="1" lang="zh-CN" altLang="en-US" sz="2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返回值类型</a:t>
            </a:r>
            <a:r>
              <a:rPr kumimoji="1" lang="zh-CN" altLang="en-US" sz="26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kumimoji="1" lang="zh-CN" altLang="en-US" sz="2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参数类型</a:t>
            </a:r>
            <a:r>
              <a:rPr kumimoji="1" lang="zh-CN" altLang="en-US" sz="2600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。例如：</a:t>
            </a:r>
            <a:endParaRPr kumimoji="1" lang="en-US" altLang="zh-CN" sz="2600" b="1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sz="20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  <a:endParaRPr lang="en-US" altLang="zh-CN" sz="2000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0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std;</a:t>
            </a:r>
          </a:p>
          <a:p>
            <a:pPr marL="457200" lvl="1" indent="0">
              <a:buNone/>
            </a:pPr>
            <a:endParaRPr kumimoji="1"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template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T&gt;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class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A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{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data;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public: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sum(T a, T b)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{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return a + b;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};</a:t>
            </a: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endParaRPr kumimoji="1" lang="en-US" altLang="zh-CN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main() {</a:t>
            </a: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A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&gt;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 a;</a:t>
            </a:r>
          </a:p>
          <a:p>
            <a:pPr marL="457200" lvl="1" indent="0">
              <a:buNone/>
            </a:pPr>
            <a:r>
              <a:rPr kumimoji="1" lang="zh-CN" altLang="en-US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&lt;&lt;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a.sum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(1, 2)&lt;&lt;</a:t>
            </a:r>
            <a:r>
              <a:rPr kumimoji="1" lang="en-US" altLang="zh-CN" sz="20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	return 0;</a:t>
            </a:r>
          </a:p>
          <a:p>
            <a:pPr marL="457200" lvl="1" indent="0"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  <a:endParaRPr kumimoji="1" lang="zh-CN" altLang="en-US" sz="2000" dirty="0"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17803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19275"/>
            <a:ext cx="8082213" cy="533872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其值类型为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pair&lt;Key, T&gt;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中的元素</a:t>
            </a:r>
            <a:r>
              <a:rPr lang="en-US" altLang="zh-CN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key</a:t>
            </a:r>
            <a:r>
              <a:rPr lang="zh-CN" altLang="en-US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必须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互不相同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可以通过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下标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访问（即使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key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不是整数）。下标访问时如果元素不存在，则创建对应元素。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也可使用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insert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函数进行插入。   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&lt;string&gt;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&lt;map&gt; 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 main() {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std::map&lt;std::string, int&gt; s;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s["Monday"] = 1;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s.insert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(std::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make_pair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(std::string("Tuesday"), 2));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return 0;</a:t>
            </a: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</a:t>
            </a:r>
            <a:endParaRPr lang="en-US" altLang="zh-CN" sz="3000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77271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270024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查询键为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key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的元素：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en-US" altLang="zh-CN" b="1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s.</a:t>
            </a:r>
            <a:r>
              <a:rPr lang="en-US" altLang="zh-CN" b="1" kern="1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find</a:t>
            </a:r>
            <a:r>
              <a:rPr lang="en-US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(key);            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 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返回迭代器</a:t>
            </a:r>
            <a:endParaRPr lang="en-US" altLang="zh-CN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统计键为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key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的元素个数：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en-US" altLang="zh-CN" b="1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s.</a:t>
            </a:r>
            <a:r>
              <a:rPr lang="en-US" altLang="zh-CN" b="1" kern="1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count</a:t>
            </a:r>
            <a:r>
              <a:rPr lang="en-US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(key);</a:t>
            </a: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      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返回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0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或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1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删除：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en-CN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</a:t>
            </a:r>
            <a:r>
              <a:rPr lang="en-US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.</a:t>
            </a:r>
            <a:r>
              <a:rPr lang="en-US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erase</a:t>
            </a:r>
            <a:r>
              <a:rPr lang="en-US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b="1" kern="100" dirty="0" err="1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s.find</a:t>
            </a:r>
            <a:r>
              <a:rPr lang="en-US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(key));   </a:t>
            </a:r>
            <a:r>
              <a:rPr lang="en-US" altLang="zh-CN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b="1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导致被删元素的迭代器失效</a:t>
            </a:r>
            <a:endParaRPr lang="en-US" altLang="zh-CN" b="1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38467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常用作稀疏数组或以字符串为下标的数组。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&lt;string&gt;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&lt;map&gt; 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sz="2400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 main() 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std::map&lt;std::string, std::string&gt; M;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M["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fp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"] = "c";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M["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oop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"] = M["</a:t>
            </a:r>
            <a:r>
              <a:rPr lang="en-US" altLang="zh-CN" sz="24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fp</a:t>
            </a: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"] + "++"; </a:t>
            </a:r>
            <a:r>
              <a:rPr lang="en-US" altLang="zh-CN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 M["</a:t>
            </a:r>
            <a:r>
              <a:rPr lang="en-US" altLang="zh-CN" sz="2400" kern="100" dirty="0" err="1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oop</a:t>
            </a:r>
            <a:r>
              <a:rPr lang="en-US" altLang="zh-CN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"] = "</a:t>
            </a:r>
            <a:r>
              <a:rPr lang="en-US" altLang="zh-CN" sz="2400" kern="100" dirty="0" err="1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en-US" altLang="zh-CN" sz="24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"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return 0;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</a:t>
            </a:r>
            <a:endParaRPr lang="en-US" altLang="zh-CN" sz="2100" kern="100" dirty="0">
              <a:solidFill>
                <a:srgbClr val="00B05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07861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容器：关联容器原理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Set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和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Map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所用到的数据结构都是</a:t>
            </a:r>
            <a:r>
              <a:rPr lang="zh-CN" altLang="en-US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红黑树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（一种二叉平衡树）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其几乎所有操作复杂度均为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O(</a:t>
            </a:r>
            <a:r>
              <a:rPr lang="en-US" altLang="zh-CN" b="1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logn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)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相关内容将在数据结构课程中学习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5898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570" y="1661743"/>
            <a:ext cx="8693770" cy="50485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序列容器：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list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关联容器：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set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en-US" altLang="zh-CN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map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序列容器与关联容器的区别：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序列容器中的元素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有顺序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，可以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按顺序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访问。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关联容器中的元素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无顺序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，可以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按数值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（大小）访问。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2400" b="1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中插入删除操作会使操作位置之后全部的迭代器失效。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其他容器中只有被删除元素的迭代器失效。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73531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570" y="1661743"/>
            <a:ext cx="8693770" cy="50485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选择合适的容器：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在实际应用中，容器的选择可能需要综合考虑多方面因素，包括算法复杂度，功能需求，内存分配策略等，下面提供几个可供参考但不完整的角度（</a:t>
            </a:r>
            <a:r>
              <a:rPr lang="zh-CN" altLang="en-US" sz="24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可以进一步阅读</a:t>
            </a:r>
            <a:r>
              <a:rPr lang="en-US" altLang="zh-CN" sz="2400" b="1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《Effective STL》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）：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（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1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算法复杂度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：对于序列容器而言，如果在序列中间存在频繁的插入或删除操作，使用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list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，否则使用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（或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deque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（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2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元素的顺序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：如果需要在容器的任意位置插入新元素，需要选择序列容器而不是关联容器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（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3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元素查找速度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：如元素的查找速度是关键的考虑因素，可以考虑排序的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或关联容器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set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map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等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   （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4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）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迭代器、指针或引用失效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：如果希望在元素插入和删除操作后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,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迭代器、指针或引用失效的情况尽可能少出现，可以考虑使用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list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和关联容器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set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en-US" altLang="zh-CN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map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等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83307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例子：同义词查询库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场景：针对一个大型同义词库，频繁查询给定词语的所有同义词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分析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功能需求：构建词语与其同义词的映射关系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效率：词语的查找速度很关键，考虑使用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map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  <a:sym typeface="Wingdings" pitchFamily="2" charset="2"/>
            </a:endParaRPr>
          </a:p>
          <a:p>
            <a:pPr lvl="2">
              <a:lnSpc>
                <a:spcPct val="100000"/>
              </a:lnSpc>
              <a:buSzPct val="75000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key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是词语，使用字符串类型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2">
              <a:lnSpc>
                <a:spcPct val="100000"/>
              </a:lnSpc>
              <a:buSzPct val="75000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value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是相应的同义词容器，可以使用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vector&lt;string&gt;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45855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例子：同义词查询库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场景：针对一个大型同义词库，频繁查询给定词语的所有同义词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06C88-F6B8-DA4B-A181-1A0B3B66A16C}"/>
              </a:ext>
            </a:extLst>
          </p:cNvPr>
          <p:cNvSpPr/>
          <p:nvPr/>
        </p:nvSpPr>
        <p:spPr>
          <a:xfrm>
            <a:off x="628648" y="2650733"/>
            <a:ext cx="78867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// </a:t>
            </a:r>
            <a:r>
              <a:rPr lang="zh-CN" altLang="en-US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测试函数，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SynonymBase</a:t>
            </a:r>
            <a:r>
              <a:rPr lang="zh-CN" altLang="en-US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是待实现的同义词查询库类</a:t>
            </a: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void test(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SynonymBase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&amp; base){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"pleased"); </a:t>
            </a:r>
            <a:r>
              <a:rPr lang="en-US" altLang="zh-CN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加入</a:t>
            </a:r>
            <a:r>
              <a:rPr lang="en-US" altLang="zh-CN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happy</a:t>
            </a:r>
            <a:r>
              <a:rPr lang="zh-CN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同义词</a:t>
            </a:r>
            <a:r>
              <a:rPr lang="en-US" altLang="zh-CN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pleased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"satisfied");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("pleased", "happy");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("angry", "irritated");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base.query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("happy");   </a:t>
            </a:r>
            <a:r>
              <a:rPr lang="en-US" altLang="zh-CN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查询输出所有</a:t>
            </a:r>
            <a:r>
              <a:rPr lang="en-US" altLang="zh-CN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happy</a:t>
            </a:r>
            <a:r>
              <a:rPr lang="zh-CN" altLang="en-US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的同义词</a:t>
            </a:r>
            <a:endParaRPr lang="en-US" altLang="zh-CN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base.query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("pleased");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base.query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("angry");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39253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例子：同义词查询库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场景：针对一个大型同义词库，频繁查询给定词语的所有同义词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06C88-F6B8-DA4B-A181-1A0B3B66A16C}"/>
              </a:ext>
            </a:extLst>
          </p:cNvPr>
          <p:cNvSpPr/>
          <p:nvPr/>
        </p:nvSpPr>
        <p:spPr>
          <a:xfrm>
            <a:off x="628648" y="2579906"/>
            <a:ext cx="7886700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75000"/>
            </a:pP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class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SynonymBase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{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private: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map&lt;string, vector&lt;string&gt;&gt; synonyms;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public: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void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add(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word,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synonym){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synonyms[word].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push_back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(synonym);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}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void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query(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word){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if(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synonyms.find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(word) ==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synonyms.end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()){ </a:t>
            </a:r>
            <a:r>
              <a:rPr lang="en-US" altLang="zh-CN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没有找到</a:t>
            </a:r>
            <a:endParaRPr lang="en-US" altLang="zh-CN" sz="1700" kern="100" dirty="0">
              <a:solidFill>
                <a:srgbClr val="008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"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no synonyms found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"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}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else{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    for(auto &amp; x: synonyms[word])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x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}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}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926428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例子：同义词查询库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场景：针对一个大型同义词库，频繁查询给定词语的所有同义词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增加需求：判定给定的两个词是否是同义词</a:t>
            </a:r>
            <a:endParaRPr lang="en-US" altLang="zh-CN" b="1" kern="100" dirty="0">
              <a:solidFill>
                <a:srgbClr val="C00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分析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功能需求：构建词语与其同义词的映射关系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效率：词语的查找速度很关键，考虑使用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map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  <a:sym typeface="Wingdings" pitchFamily="2" charset="2"/>
            </a:endParaRPr>
          </a:p>
          <a:p>
            <a:pPr lvl="2">
              <a:lnSpc>
                <a:spcPct val="100000"/>
              </a:lnSpc>
              <a:buSzPct val="75000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key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是词语，使用字符串类型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2">
              <a:lnSpc>
                <a:spcPct val="100000"/>
              </a:lnSpc>
              <a:buSzPct val="75000"/>
            </a:pP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value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是相应的同义词容器。</a:t>
            </a:r>
            <a:r>
              <a:rPr lang="zh-CN" altLang="en-US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对于新增需求，需要查询一个词是否在另一个词的同义词容器里；如果一个词的同义词较多，可以使用</a:t>
            </a:r>
            <a:r>
              <a:rPr lang="en-US" altLang="zh-CN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set&lt;string&gt;</a:t>
            </a:r>
            <a:r>
              <a:rPr lang="zh-CN" altLang="en-US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作为同义词容器</a:t>
            </a:r>
            <a:endParaRPr lang="en-US" altLang="zh-CN" b="1" kern="100" dirty="0">
              <a:solidFill>
                <a:srgbClr val="C00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469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回顾：函数模板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214267" cy="4462283"/>
          </a:xfrm>
        </p:spPr>
        <p:txBody>
          <a:bodyPr/>
          <a:lstStyle/>
          <a:p>
            <a:pP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有些算法实现与类型无关，所以可以将函数的参数类型也定义为一种特殊的“参数”，这样就得到了“函数模板”。</a:t>
            </a:r>
          </a:p>
          <a:p>
            <a:pP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定义函数模板的方法</a:t>
            </a:r>
          </a:p>
          <a:p>
            <a:pPr marL="457200" lvl="1" indent="0">
              <a:buNone/>
            </a:pPr>
            <a:r>
              <a:rPr kumimoji="1"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template</a:t>
            </a:r>
            <a:r>
              <a:rPr kumimoji="1"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T&gt;</a:t>
            </a:r>
            <a:r>
              <a:rPr kumimoji="1"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ReturnType</a:t>
            </a:r>
            <a:r>
              <a:rPr kumimoji="1"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Func</a:t>
            </a:r>
            <a:r>
              <a:rPr kumimoji="1"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(</a:t>
            </a:r>
            <a:r>
              <a:rPr kumimoji="1" lang="en-US" altLang="zh-CN" dirty="0" err="1">
                <a:latin typeface="Consolas" panose="020B0609020204030204" pitchFamily="49" charset="0"/>
                <a:ea typeface="华文楷体" panose="02010600040101010101" pitchFamily="2" charset="-122"/>
              </a:rPr>
              <a:t>Args</a:t>
            </a:r>
            <a:r>
              <a:rPr kumimoji="1"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)</a:t>
            </a:r>
            <a:r>
              <a:rPr kumimoji="1"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；</a:t>
            </a:r>
          </a:p>
          <a:p>
            <a:pP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如：任意类型两个变量相加的“函数模板”</a:t>
            </a: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template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T&gt;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sum(T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a,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b)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{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a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+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b;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805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例子：同义词查询库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场景：针对一个大型同义词库，频繁查询给定词语的所有同义词，</a:t>
            </a:r>
            <a:r>
              <a:rPr lang="zh-CN" altLang="en-US" sz="2400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或者判定给定的两个词是否是同义词</a:t>
            </a:r>
            <a:endParaRPr lang="en-US" altLang="zh-CN" sz="2400" b="1" kern="100" dirty="0">
              <a:solidFill>
                <a:srgbClr val="C00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60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587F12-E298-5443-9837-938B10615839}"/>
              </a:ext>
            </a:extLst>
          </p:cNvPr>
          <p:cNvSpPr/>
          <p:nvPr/>
        </p:nvSpPr>
        <p:spPr>
          <a:xfrm>
            <a:off x="628647" y="2590567"/>
            <a:ext cx="8082213" cy="4252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// </a:t>
            </a:r>
            <a:r>
              <a:rPr lang="zh-CN" altLang="en-US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测试函数，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SynonymBase</a:t>
            </a:r>
            <a:r>
              <a:rPr lang="zh-CN" altLang="en-US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是待实现的同义词查询库类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void test(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SynonymBase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&amp; base){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"pleased"); </a:t>
            </a:r>
            <a:r>
              <a:rPr lang="en-US" altLang="zh-CN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加入</a:t>
            </a:r>
            <a:r>
              <a:rPr lang="en-US" altLang="zh-CN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happy</a:t>
            </a:r>
            <a:r>
              <a:rPr lang="zh-CN" altLang="en-US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同义词</a:t>
            </a:r>
            <a:r>
              <a:rPr lang="en-US" altLang="zh-CN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pleased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"satisfied");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("pleased", "happy");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base.add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("angry", "irritated");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base.query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("happy"); </a:t>
            </a:r>
            <a:r>
              <a:rPr lang="en-US" altLang="zh-CN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查询输出所有</a:t>
            </a:r>
            <a:r>
              <a:rPr lang="en-US" altLang="zh-CN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happy</a:t>
            </a:r>
            <a:r>
              <a:rPr lang="zh-CN" altLang="en-US" sz="16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的同义词</a:t>
            </a:r>
            <a:endParaRPr lang="en-US" altLang="zh-CN" sz="1700" kern="100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base.query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("angry");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cout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</a:t>
            </a:r>
            <a:r>
              <a:rPr lang="en-US" altLang="zh-CN" sz="17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isSynonyms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"pleased")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endl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cout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base.</a:t>
            </a:r>
            <a:r>
              <a:rPr lang="en-US" altLang="zh-CN" sz="17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isSynonyms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("happy", "angry") &lt;&lt;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endl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;</a:t>
            </a:r>
          </a:p>
          <a:p>
            <a:pPr>
              <a:spcBef>
                <a:spcPts val="1000"/>
              </a:spcBef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55147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例子：同义词查询库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082213" cy="466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场景：针对一个大型同义词库，频繁查询给定词语的所有同义词，</a:t>
            </a:r>
            <a:r>
              <a:rPr lang="zh-CN" altLang="en-US" sz="2400" b="1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或者判定给定的两个词是否是同义词</a:t>
            </a:r>
            <a:endParaRPr lang="en-US" altLang="zh-CN" sz="2400" b="1" kern="100" dirty="0">
              <a:solidFill>
                <a:srgbClr val="C0000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587F12-E298-5443-9837-938B10615839}"/>
              </a:ext>
            </a:extLst>
          </p:cNvPr>
          <p:cNvSpPr/>
          <p:nvPr/>
        </p:nvSpPr>
        <p:spPr>
          <a:xfrm>
            <a:off x="628647" y="2499126"/>
            <a:ext cx="808221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75000"/>
            </a:pP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class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SynonymBase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{</a:t>
            </a:r>
          </a:p>
          <a:p>
            <a:pPr>
              <a:buSzPct val="75000"/>
            </a:pP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private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map&lt;string, set&lt;string&gt;&gt; synonyms;</a:t>
            </a:r>
          </a:p>
          <a:p>
            <a:pPr>
              <a:buSzPct val="75000"/>
            </a:pP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public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:</a:t>
            </a:r>
          </a:p>
          <a:p>
            <a:pPr>
              <a:buSzPct val="75000"/>
            </a:pPr>
            <a:r>
              <a:rPr lang="zh-CN" altLang="en-US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</a:t>
            </a:r>
            <a:r>
              <a:rPr lang="zh-CN" altLang="en-US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*省略 </a:t>
            </a:r>
            <a:r>
              <a:rPr lang="en-US" altLang="zh-CN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add</a:t>
            </a:r>
            <a:r>
              <a:rPr lang="zh-CN" altLang="en-US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和 </a:t>
            </a:r>
            <a:r>
              <a:rPr lang="en-US" altLang="zh-CN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query</a:t>
            </a:r>
            <a:r>
              <a:rPr lang="zh-CN" altLang="en-US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函数*</a:t>
            </a:r>
            <a:r>
              <a:rPr lang="en-US" altLang="zh-CN" sz="1700" kern="100" dirty="0">
                <a:solidFill>
                  <a:srgbClr val="008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bool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_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has_synonym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word1,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word2){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return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synonyms.find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(word1) !=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synonyms.end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() &amp;&amp; synonyms[word1].find(word2) != synonyms[word1].end();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}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bool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isSynonyms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word1, </a:t>
            </a:r>
            <a:r>
              <a:rPr lang="en-US" altLang="zh-CN" sz="1700" kern="100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string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word2){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if(word1 == word2) return true;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else if(_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has_synonym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(word1, word2) || _</a:t>
            </a:r>
            <a:r>
              <a:rPr lang="en-US" altLang="zh-CN" sz="17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has_synonym</a:t>
            </a: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(word2, word1)) return true;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else return false;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}</a:t>
            </a:r>
          </a:p>
          <a:p>
            <a:pPr>
              <a:buSzPct val="75000"/>
            </a:pPr>
            <a:r>
              <a:rPr lang="en-US" altLang="zh-CN" sz="17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439880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72894"/>
            <a:ext cx="8082213" cy="50485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《C++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编程思想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》</a:t>
            </a: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模板介绍，第十六章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强烈推荐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《STL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源码剖析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》</a:t>
            </a:r>
            <a:endParaRPr lang="en-US" altLang="zh-CN" b="1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41128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98725" y="1879155"/>
            <a:ext cx="8062912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函数模板与类模板特化</a:t>
            </a:r>
            <a:endParaRPr lang="en-US" altLang="zh-CN" sz="5400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（自学）</a:t>
            </a:r>
          </a:p>
        </p:txBody>
      </p:sp>
    </p:spTree>
    <p:extLst>
      <p:ext uri="{BB962C8B-B14F-4D97-AF65-F5344CB8AC3E}">
        <p14:creationId xmlns:p14="http://schemas.microsoft.com/office/powerpoint/2010/main" val="914316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552236"/>
            <a:ext cx="8047806" cy="48041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有时，有些类型并不</a:t>
            </a: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合适</a:t>
            </a: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，则需要对模板</a:t>
            </a: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在某种情况下的具体类型</a:t>
            </a: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进</a:t>
            </a: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行</a:t>
            </a: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特殊处理，这称为</a:t>
            </a:r>
            <a:r>
              <a:rPr lang="en-US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“</a:t>
            </a: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模板特化</a:t>
            </a:r>
            <a:r>
              <a:rPr lang="en-US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”</a:t>
            </a: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sz="26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对于如下模板进行特化的两种方法：</a:t>
            </a:r>
            <a:endParaRPr lang="en-US" altLang="zh-CN" sz="26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template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&lt;</a:t>
            </a:r>
            <a:r>
              <a:rPr kumimoji="1" lang="en-US" altLang="zh-CN" sz="2400" dirty="0" err="1"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T&gt;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sum(T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a,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b)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zh-CN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在函数名后用</a:t>
            </a:r>
            <a:r>
              <a:rPr lang="en-US" altLang="zh-CN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&lt;&gt;</a:t>
            </a:r>
            <a:r>
              <a:rPr lang="zh-CN" altLang="zh-CN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括号括起具体类型</a:t>
            </a:r>
            <a:endParaRPr lang="en-US" altLang="zh-CN" sz="2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template</a:t>
            </a:r>
            <a:r>
              <a:rPr lang="en-US" altLang="zh-CN" sz="22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&lt;&gt;</a:t>
            </a:r>
            <a:r>
              <a:rPr lang="zh-CN" altLang="en-US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char* sum</a:t>
            </a:r>
            <a:r>
              <a:rPr lang="en-US" altLang="zh-CN" sz="22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&lt;char*&gt;</a:t>
            </a:r>
            <a:r>
              <a:rPr lang="en-US" altLang="zh-CN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(char* a, char* b)</a:t>
            </a:r>
            <a:endParaRPr lang="en-US" altLang="zh-CN" sz="2200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zh-CN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由编译器推导出具体类型，函数名为普通形式</a:t>
            </a:r>
            <a:endParaRPr lang="en-US" altLang="zh-CN" sz="2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zh-CN" altLang="en-US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sz="22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template&lt;&gt; char* sum(char* a, char* b)</a:t>
            </a:r>
            <a:endParaRPr lang="zh-CN" altLang="zh-CN" sz="2200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59261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EFBE7-805C-46B8-80A0-B674E214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960E47-7DD1-42F2-9E67-4F61C7B2A00E}"/>
              </a:ext>
            </a:extLst>
          </p:cNvPr>
          <p:cNvSpPr txBox="1"/>
          <p:nvPr/>
        </p:nvSpPr>
        <p:spPr>
          <a:xfrm>
            <a:off x="305920" y="1585829"/>
            <a:ext cx="56376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T&gt;</a:t>
            </a:r>
          </a:p>
          <a:p>
            <a:r>
              <a:rPr lang="fr-FR" altLang="zh-CN" dirty="0">
                <a:latin typeface="Consolas" panose="020B0609020204030204" pitchFamily="49" charset="0"/>
              </a:rPr>
              <a:t>T div2(</a:t>
            </a:r>
            <a:r>
              <a:rPr lang="fr-FR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fr-FR" altLang="zh-CN" dirty="0">
                <a:latin typeface="Consolas" panose="020B0609020204030204" pitchFamily="49" charset="0"/>
              </a:rPr>
              <a:t> T&amp; val)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"using template"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 / 2;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&lt;&gt;</a:t>
            </a: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div2(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函数模板特化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"better solution!"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 &gt;&gt; 1;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右移取代除以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4CE2AA-01B1-4410-9329-927C17B69EE9}"/>
              </a:ext>
            </a:extLst>
          </p:cNvPr>
          <p:cNvSpPr txBox="1"/>
          <p:nvPr/>
        </p:nvSpPr>
        <p:spPr>
          <a:xfrm>
            <a:off x="5429438" y="1776758"/>
            <a:ext cx="37305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&lt;&lt;div2(1.5)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&lt;&lt;div2(2)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EB06DF-E051-47C5-BD32-5770386C7D87}"/>
              </a:ext>
            </a:extLst>
          </p:cNvPr>
          <p:cNvSpPr/>
          <p:nvPr/>
        </p:nvSpPr>
        <p:spPr>
          <a:xfrm>
            <a:off x="6205014" y="4670244"/>
            <a:ext cx="3168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using template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0.75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better solution!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A8EFEE-1E01-45CD-B2AA-836FDF1728C2}"/>
              </a:ext>
            </a:extLst>
          </p:cNvPr>
          <p:cNvSpPr txBox="1"/>
          <p:nvPr/>
        </p:nvSpPr>
        <p:spPr>
          <a:xfrm>
            <a:off x="6274690" y="4208579"/>
            <a:ext cx="183392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9132704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552236"/>
            <a:ext cx="8047806" cy="48041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注意：对于</a:t>
            </a:r>
            <a:r>
              <a:rPr lang="zh-CN" altLang="zh-CN" sz="26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函数模板</a:t>
            </a:r>
            <a:r>
              <a:rPr lang="zh-CN" altLang="zh-CN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，如果有多个模板参数 ，则特化时必须提供所有参数的特例类型，</a:t>
            </a:r>
            <a:r>
              <a:rPr lang="zh-CN" altLang="zh-CN" sz="26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不能部分特化</a:t>
            </a: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sz="26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6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但可以用重载来替代部分特化。</a:t>
            </a:r>
            <a:endParaRPr lang="en-US" altLang="zh-CN" sz="26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13416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EFBE7-805C-46B8-80A0-B674E214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960E47-7DD1-42F2-9E67-4F61C7B2A00E}"/>
              </a:ext>
            </a:extLst>
          </p:cNvPr>
          <p:cNvSpPr txBox="1"/>
          <p:nvPr/>
        </p:nvSpPr>
        <p:spPr>
          <a:xfrm>
            <a:off x="202623" y="1565998"/>
            <a:ext cx="80165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T,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A&gt;</a:t>
            </a:r>
          </a:p>
          <a:p>
            <a:r>
              <a:rPr lang="fr-FR" altLang="zh-CN" dirty="0">
                <a:latin typeface="Consolas" panose="020B0609020204030204" pitchFamily="49" charset="0"/>
              </a:rPr>
              <a:t>T sum(</a:t>
            </a:r>
            <a:r>
              <a:rPr lang="fr-FR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fr-FR" altLang="zh-CN" dirty="0">
                <a:latin typeface="Consolas" panose="020B0609020204030204" pitchFamily="49" charset="0"/>
              </a:rPr>
              <a:t> A&amp; val1,</a:t>
            </a:r>
            <a:r>
              <a:rPr lang="fr-FR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const</a:t>
            </a:r>
            <a:r>
              <a:rPr lang="fr-FR" altLang="zh-CN" dirty="0">
                <a:latin typeface="Consolas" panose="020B0609020204030204" pitchFamily="49" charset="0"/>
              </a:rPr>
              <a:t> A&amp; val2)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"using template"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T(val1 + val2);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A&gt;</a:t>
            </a:r>
          </a:p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fr-FR" altLang="zh-CN" dirty="0">
                <a:latin typeface="Consolas" panose="020B0609020204030204" pitchFamily="49" charset="0"/>
              </a:rPr>
              <a:t>sum(</a:t>
            </a:r>
            <a:r>
              <a:rPr lang="fr-FR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fr-FR" altLang="zh-CN" dirty="0">
                <a:latin typeface="Consolas" panose="020B0609020204030204" pitchFamily="49" charset="0"/>
              </a:rPr>
              <a:t> A&amp; val1,</a:t>
            </a:r>
            <a:r>
              <a:rPr lang="fr-FR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const</a:t>
            </a:r>
            <a:r>
              <a:rPr lang="fr-FR" altLang="zh-CN" dirty="0">
                <a:latin typeface="Consolas" panose="020B0609020204030204" pitchFamily="49" charset="0"/>
              </a:rPr>
              <a:t> A&amp; val2)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不是部分特化，而是重载函数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"overload"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(val1 + val2);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4CE2AA-01B1-4410-9329-927C17B69EE9}"/>
              </a:ext>
            </a:extLst>
          </p:cNvPr>
          <p:cNvSpPr txBox="1"/>
          <p:nvPr/>
        </p:nvSpPr>
        <p:spPr>
          <a:xfrm>
            <a:off x="5139435" y="1690689"/>
            <a:ext cx="41104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float y = sum&lt;float, float&gt;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(1.4, 2.4);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y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 = sum(1, 2);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x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F26204-52D7-4A8A-BFFA-81A82CB79CD4}"/>
              </a:ext>
            </a:extLst>
          </p:cNvPr>
          <p:cNvSpPr/>
          <p:nvPr/>
        </p:nvSpPr>
        <p:spPr>
          <a:xfrm>
            <a:off x="6205014" y="4670244"/>
            <a:ext cx="3168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using template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3.8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overload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3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7710F9-C00B-459B-A198-791E81089260}"/>
              </a:ext>
            </a:extLst>
          </p:cNvPr>
          <p:cNvSpPr txBox="1"/>
          <p:nvPr/>
        </p:nvSpPr>
        <p:spPr>
          <a:xfrm>
            <a:off x="6274690" y="4208579"/>
            <a:ext cx="183392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2221184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7FEA0-CB70-4EBC-8155-718E5A34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530ED-1D8B-4371-928E-349179887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530" y="1602603"/>
            <a:ext cx="8769350" cy="30586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函数模板重载解析顺序：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类型匹配的普通函数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  <a:sym typeface="Wingdings" panose="05000000000000000000" pitchFamily="2" charset="2"/>
              </a:rPr>
              <a:t>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基础函数模板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  <a:sym typeface="Wingdings" panose="05000000000000000000" pitchFamily="2" charset="2"/>
              </a:rPr>
              <a:t>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全特化函数模板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如果有普通函数且类型匹配，则直接选中，重载解析结束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如果没有类型匹配的普通函数，则选择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最合适</a:t>
            </a: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的基础模板</a:t>
            </a:r>
            <a:endParaRPr lang="en-US" altLang="zh-CN" b="1" kern="100" dirty="0"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如果选中的基础模板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有全特化版本</a:t>
            </a: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且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类型匹配</a:t>
            </a:r>
            <a:r>
              <a:rPr lang="zh-CN" altLang="en-US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，则选择全特化版本，否则使用基础模板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7196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158410"/>
            <a:ext cx="8047806" cy="3074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主函数调用的是哪一个版本？</a:t>
            </a:r>
            <a:r>
              <a:rPr lang="en-US" altLang="zh-CN" sz="2400" b="1" dirty="0">
                <a:solidFill>
                  <a:srgbClr val="00B050"/>
                </a:solidFill>
                <a:latin typeface="AndaleMono" charset="0"/>
              </a:rPr>
              <a:t>func3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优先匹配特化版本，前提是被特化的对应</a:t>
            </a:r>
            <a:r>
              <a:rPr lang="zh-CN" altLang="en-US" sz="2400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基础函数模板</a:t>
            </a:r>
            <a:r>
              <a:rPr lang="zh-CN" altLang="en-US" sz="24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被匹配到。</a:t>
            </a: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4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600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69</a:t>
            </a:fld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38AC69D-0CD3-524D-89C5-2CB6C6A2099D}"/>
              </a:ext>
            </a:extLst>
          </p:cNvPr>
          <p:cNvSpPr txBox="1">
            <a:spLocks/>
          </p:cNvSpPr>
          <p:nvPr/>
        </p:nvSpPr>
        <p:spPr>
          <a:xfrm>
            <a:off x="628650" y="1482499"/>
            <a:ext cx="7886700" cy="351480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sz="18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8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T&gt;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f(T)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  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//func1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为基础模板</a:t>
            </a:r>
            <a:endParaRPr lang="en-US" altLang="zh-CN" sz="1800" b="1" dirty="0">
              <a:solidFill>
                <a:srgbClr val="00B050"/>
              </a:solidFill>
              <a:latin typeface="AndaleMono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“full template” 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T&gt;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f(T*) {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  //func2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为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func1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的重载，仍是基础模板</a:t>
            </a:r>
            <a:endParaRPr lang="en-US" altLang="zh-CN" sz="1800" b="1" dirty="0">
              <a:solidFill>
                <a:srgbClr val="00B050"/>
              </a:solidFill>
              <a:latin typeface="AndaleMono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“full template -&gt; overload template”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*) {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  //func3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为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func2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的特化版本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(T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特化为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char)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“overload template -&gt; specialized”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F38B89-43BB-7149-8613-1677E8A826A3}"/>
              </a:ext>
            </a:extLst>
          </p:cNvPr>
          <p:cNvSpPr/>
          <p:nvPr/>
        </p:nvSpPr>
        <p:spPr>
          <a:xfrm>
            <a:off x="6028660" y="148249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main() { 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*p; 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f(p); 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317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98725" y="1879155"/>
            <a:ext cx="8062912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54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</a:p>
        </p:txBody>
      </p:sp>
    </p:spTree>
    <p:extLst>
      <p:ext uri="{BB962C8B-B14F-4D97-AF65-F5344CB8AC3E}">
        <p14:creationId xmlns:p14="http://schemas.microsoft.com/office/powerpoint/2010/main" val="12622673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函数模板特化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001759"/>
            <a:ext cx="8047806" cy="3074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主函数调用的是哪一个版本？</a:t>
            </a:r>
            <a:r>
              <a:rPr lang="en-US" altLang="zh-CN" sz="2200" b="1" dirty="0">
                <a:solidFill>
                  <a:srgbClr val="00B050"/>
                </a:solidFill>
                <a:latin typeface="AndaleMono" charset="0"/>
              </a:rPr>
              <a:t>func2</a:t>
            </a:r>
            <a:endParaRPr lang="en-US" altLang="zh-CN" sz="2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先从基础模板</a:t>
            </a:r>
            <a:r>
              <a:rPr lang="en-US" altLang="zh-CN" sz="2200" b="1" dirty="0">
                <a:solidFill>
                  <a:srgbClr val="00B050"/>
                </a:solidFill>
                <a:latin typeface="AndaleMono" charset="0"/>
              </a:rPr>
              <a:t>func1</a:t>
            </a: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200" b="1" dirty="0">
                <a:solidFill>
                  <a:srgbClr val="00B050"/>
                </a:solidFill>
                <a:latin typeface="AndaleMono" charset="0"/>
              </a:rPr>
              <a:t>func2</a:t>
            </a: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中选择更匹配的模板实例，</a:t>
            </a:r>
            <a:r>
              <a:rPr lang="en-US" altLang="zh-CN" sz="2200" b="1" dirty="0">
                <a:solidFill>
                  <a:srgbClr val="00B050"/>
                </a:solidFill>
                <a:latin typeface="AndaleMono" charset="0"/>
              </a:rPr>
              <a:t> func2</a:t>
            </a: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参数类型更匹配，因此优先选中。</a:t>
            </a:r>
            <a:endParaRPr lang="en-US" altLang="zh-CN" sz="2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函数模板</a:t>
            </a:r>
            <a:r>
              <a:rPr lang="en-US" altLang="zh-CN" sz="2200" b="1" dirty="0">
                <a:solidFill>
                  <a:srgbClr val="00B050"/>
                </a:solidFill>
                <a:latin typeface="AndaleMono" charset="0"/>
              </a:rPr>
              <a:t>func2</a:t>
            </a: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无特化版本，因此直接调用模板</a:t>
            </a:r>
            <a:r>
              <a:rPr lang="en-US" altLang="zh-CN" sz="2200" b="1" dirty="0">
                <a:solidFill>
                  <a:srgbClr val="00B050"/>
                </a:solidFill>
                <a:latin typeface="AndaleMono" charset="0"/>
              </a:rPr>
              <a:t>func2</a:t>
            </a:r>
            <a:r>
              <a:rPr lang="zh-CN" altLang="en-US" sz="2200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。</a:t>
            </a:r>
            <a:endParaRPr lang="en-US" altLang="zh-CN" sz="2200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70</a:t>
            </a:fld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38AC69D-0CD3-524D-89C5-2CB6C6A2099D}"/>
              </a:ext>
            </a:extLst>
          </p:cNvPr>
          <p:cNvSpPr txBox="1">
            <a:spLocks/>
          </p:cNvSpPr>
          <p:nvPr/>
        </p:nvSpPr>
        <p:spPr>
          <a:xfrm>
            <a:off x="628650" y="1482499"/>
            <a:ext cx="7886700" cy="351480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sz="18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8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T&gt;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f(T)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  //func1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为基础模板</a:t>
            </a:r>
            <a:endParaRPr lang="en-US" altLang="zh-CN" sz="1800" b="1" dirty="0">
              <a:solidFill>
                <a:srgbClr val="00B050"/>
              </a:solidFill>
              <a:latin typeface="AndaleMono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“full template” 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*) {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  //func3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为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func1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的特化版本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(T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特化为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char*)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“full template -&gt; specialized”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T&gt;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f(T*) {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  //func2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为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func1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的重载</a:t>
            </a:r>
            <a:r>
              <a:rPr lang="en-US" altLang="zh-CN" sz="1800" b="1" dirty="0">
                <a:solidFill>
                  <a:srgbClr val="00B050"/>
                </a:solidFill>
                <a:latin typeface="AndaleMono" charset="0"/>
              </a:rPr>
              <a:t>,</a:t>
            </a:r>
            <a:r>
              <a:rPr lang="zh-CN" altLang="en-US" sz="1800" b="1" dirty="0">
                <a:solidFill>
                  <a:srgbClr val="00B050"/>
                </a:solidFill>
                <a:latin typeface="AndaleMono" charset="0"/>
              </a:rPr>
              <a:t>仍是基础模板</a:t>
            </a:r>
            <a:endParaRPr lang="en-US" altLang="zh-CN" sz="1800" b="1" dirty="0">
              <a:solidFill>
                <a:srgbClr val="00B050"/>
              </a:solidFill>
              <a:latin typeface="AndaleMono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“full template -&gt; overload template”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;};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F38B89-43BB-7149-8613-1677E8A826A3}"/>
              </a:ext>
            </a:extLst>
          </p:cNvPr>
          <p:cNvSpPr/>
          <p:nvPr/>
        </p:nvSpPr>
        <p:spPr>
          <a:xfrm>
            <a:off x="6028660" y="148249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main() { 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*p; 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f(p); 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45679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类模板特化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对于类模板，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也可以进行特化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对于以下模板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emplate&lt;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 T1,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 T2&gt; class A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{ ... }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; 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与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函数模板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类似，可以进行全部特化：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emplate&lt;&gt; class A&lt;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&gt; { ... }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; 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598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-58620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类模板特化：全部特化（自学）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986" y="1081484"/>
            <a:ext cx="9340540" cy="60148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示例：计算</a:t>
            </a:r>
            <a:r>
              <a:rPr lang="en-US" altLang="zh-CN" sz="2400" b="1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a+b</a:t>
            </a: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的类模板</a:t>
            </a:r>
            <a:endParaRPr lang="en-US" altLang="zh-CN" sz="2400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&lt;iostream&gt;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using namespace std;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template&lt;</a:t>
            </a:r>
            <a:r>
              <a:rPr lang="en-US" altLang="zh-CN" sz="18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typename</a:t>
            </a:r>
            <a:r>
              <a:rPr lang="en-US" altLang="zh-CN" sz="18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T1, </a:t>
            </a:r>
            <a:r>
              <a:rPr lang="en-US" altLang="zh-CN" sz="18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typename</a:t>
            </a:r>
            <a:r>
              <a:rPr lang="en-US" altLang="zh-CN" sz="18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T2&gt; class Sum 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{ </a:t>
            </a:r>
            <a:r>
              <a:rPr lang="en-US" altLang="zh-CN" sz="18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18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类模板</a:t>
            </a:r>
            <a:endParaRPr lang="en-US" altLang="zh-CN" sz="1800" kern="100" dirty="0">
              <a:solidFill>
                <a:srgbClr val="00B05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public: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Sum(T1 a, T2 b) {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"Sum general: "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a+b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;}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}; 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template&lt;&gt; class Sum&lt;int, int&gt; 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{ </a:t>
            </a:r>
            <a:r>
              <a:rPr lang="en-US" altLang="zh-CN" sz="18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18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类模板全部特化</a:t>
            </a:r>
            <a:endParaRPr lang="en-US" altLang="zh-CN" sz="1800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public: 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Sum(int a, int b) {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"Sum specific: "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a+b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;}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 main(){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Sum&lt;int, int&gt; s1(1, 2);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Sum&lt;int, double&gt; s2(1, 2.5);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return 0;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72</a:t>
            </a:fld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1BAC53-483D-4161-BA14-45ED587A0F80}"/>
              </a:ext>
            </a:extLst>
          </p:cNvPr>
          <p:cNvSpPr/>
          <p:nvPr/>
        </p:nvSpPr>
        <p:spPr>
          <a:xfrm>
            <a:off x="5558242" y="5439679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Sum specific: 3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Sum general: 3.5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7EE8A7-EC6B-4253-99A9-9D0FD3BF562D}"/>
              </a:ext>
            </a:extLst>
          </p:cNvPr>
          <p:cNvSpPr txBox="1"/>
          <p:nvPr/>
        </p:nvSpPr>
        <p:spPr>
          <a:xfrm>
            <a:off x="5627918" y="4978014"/>
            <a:ext cx="183392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2692761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类模板特化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对于类模板，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还</a:t>
            </a:r>
            <a:r>
              <a:rPr lang="zh-CN" altLang="zh-CN" b="1" kern="100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允许</a:t>
            </a: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部分特化</a:t>
            </a: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，即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只</a:t>
            </a:r>
            <a:r>
              <a:rPr lang="zh-CN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部分限制模板的通用性，如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通用模板为：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emplate&lt;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 T1,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 T2&gt; class A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{ ... }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; 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部分特化：第二个类型指定为</a:t>
            </a:r>
            <a:r>
              <a:rPr lang="en-US" altLang="zh-CN" b="1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template&lt;</a:t>
            </a:r>
            <a:r>
              <a:rPr lang="en-US" altLang="zh-CN" kern="100" dirty="0" err="1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typename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 T1&gt; class A&lt;T1, </a:t>
            </a:r>
            <a:r>
              <a:rPr lang="en-US" altLang="zh-CN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&gt; {...}; 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对比全部特化：指定所有类型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457200" lvl="1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华文楷体" panose="02010600040101010101" pitchFamily="2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emplate&lt;&gt; class A&lt;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charset="0"/>
              </a:rPr>
              <a:t>&gt; { ... }</a:t>
            </a:r>
            <a:r>
              <a:rPr lang="en-US" altLang="zh-CN" kern="100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; 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34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-170131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类模板特化：部分特化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74</a:t>
            </a:fld>
            <a:endParaRPr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50C5925-04C2-47C0-A1AE-D703A5AC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00" y="977015"/>
            <a:ext cx="9340540" cy="60148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示例：计算</a:t>
            </a:r>
            <a:r>
              <a:rPr lang="en-US" altLang="zh-CN" sz="2400" b="1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a+b</a:t>
            </a:r>
            <a:r>
              <a:rPr lang="zh-CN" altLang="en-US" sz="2400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的类模板</a:t>
            </a:r>
            <a:endParaRPr lang="en-US" altLang="zh-CN" sz="2400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#include &lt;iostream&gt;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using namespace std;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template&lt;</a:t>
            </a:r>
            <a:r>
              <a:rPr lang="en-US" altLang="zh-CN" sz="19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typename</a:t>
            </a:r>
            <a:r>
              <a:rPr lang="en-US" altLang="zh-CN" sz="19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T1, </a:t>
            </a:r>
            <a:r>
              <a:rPr lang="en-US" altLang="zh-CN" sz="19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typename</a:t>
            </a:r>
            <a:r>
              <a:rPr lang="en-US" altLang="zh-CN" sz="19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T2&gt; class Sum 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{ </a:t>
            </a:r>
            <a:r>
              <a:rPr lang="en-US" altLang="zh-CN" sz="19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19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类模板</a:t>
            </a:r>
            <a:endParaRPr lang="en-US" altLang="zh-CN" sz="1900" kern="100" dirty="0">
              <a:solidFill>
                <a:srgbClr val="00B050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public: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Sum(T1 a, T2 b) {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"Sum general: " &lt;&lt; 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a+b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endl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;}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}; 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template&lt; </a:t>
            </a:r>
            <a:r>
              <a:rPr lang="en-US" altLang="zh-CN" sz="1900" kern="100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typename</a:t>
            </a:r>
            <a:r>
              <a:rPr lang="en-US" altLang="zh-CN" sz="19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T1 &gt; class Sum&lt;T1, int&gt; 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{ </a:t>
            </a:r>
            <a:r>
              <a:rPr lang="en-US" altLang="zh-CN" sz="19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//</a:t>
            </a:r>
            <a:r>
              <a:rPr lang="zh-CN" altLang="en-US" sz="1900" kern="100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类模板部分特化</a:t>
            </a:r>
            <a:endParaRPr lang="en-US" altLang="zh-CN" sz="1900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public: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Sum(T1 a, int b) {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"Sum specific: " &lt;&lt; 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a+b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&lt;&lt; </a:t>
            </a:r>
            <a:r>
              <a:rPr lang="en-US" altLang="zh-CN" sz="1900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endl</a:t>
            </a: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;}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 main(){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Sum&lt;double, int&gt; s1(1.5, 2);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Sum&lt;double, double&gt; s2(1.5, 2.5);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	return 0;</a:t>
            </a:r>
          </a:p>
          <a:p>
            <a:pPr marL="0" indent="0">
              <a:lnSpc>
                <a:spcPct val="80000"/>
              </a:lnSpc>
              <a:buSzPct val="75000"/>
              <a:buNone/>
            </a:pPr>
            <a:r>
              <a:rPr lang="en-US" altLang="zh-CN" sz="1900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}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kern="100" dirty="0"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49B475-A567-434E-BE2D-1037D25BE275}"/>
              </a:ext>
            </a:extLst>
          </p:cNvPr>
          <p:cNvSpPr/>
          <p:nvPr/>
        </p:nvSpPr>
        <p:spPr>
          <a:xfrm>
            <a:off x="6126955" y="5439679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Sum specific: 3.5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Sum general: 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C5297A-F6E9-437B-A326-2322BF451C47}"/>
              </a:ext>
            </a:extLst>
          </p:cNvPr>
          <p:cNvSpPr txBox="1"/>
          <p:nvPr/>
        </p:nvSpPr>
        <p:spPr>
          <a:xfrm>
            <a:off x="6196631" y="4978014"/>
            <a:ext cx="183392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7676127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3577-E2CE-4F16-A4E6-62810413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模板特化总结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7746E-A3EF-41D8-97B6-C2EF55577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类模板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部分特化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或者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全部特化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，编译器会根据调用时的类型参数自动选择合适的模板类。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函数模板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只能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全部特化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，但可以通过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重载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代替部分特化的实现。编译器在编译阶段决定使用特化函数或者标准模板函数。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函数模板的全特化版本的匹配优先级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可能低于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重载的非特化基础函数模板，因此最好不要使用全特化函数模板而直接使用重载函数。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985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 束</a:t>
            </a:r>
            <a:endParaRPr lang="en-US" altLang="zh-CN" sz="11500" b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770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命名空间（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47806" cy="400935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为了避免在大规模程序的设计中，以及在程序员使用各种各样的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库时，标识符的命名发生冲突，标准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引入了关键字</a:t>
            </a:r>
            <a:r>
              <a:rPr lang="en-US" altLang="zh-CN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namespace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（命名空间），可以更好地控制标识符的作用域。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标准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库（不包括标准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库）中所包含的所有内容（包括常量、变量、结构、类和函数等）都被定义在命名空间</a:t>
            </a:r>
            <a:r>
              <a:rPr lang="en-US" altLang="zh-CN" b="1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std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（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standard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标准）中。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 err="1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cout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en-US" altLang="zh-CN" b="1" kern="100" dirty="0" err="1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cin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vector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set</a:t>
            </a: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、</a:t>
            </a:r>
            <a:r>
              <a:rPr lang="en-US" altLang="zh-CN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map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3622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命名空间（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8047806" cy="48905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定义命名空间：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namespace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 {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    </a:t>
            </a:r>
            <a:r>
              <a:rPr lang="en-US" altLang="zh-CN" kern="100" dirty="0" err="1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int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x, y;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}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STKaiti" charset="-122"/>
              </a:rPr>
              <a:t>使用命名空间：</a:t>
            </a:r>
            <a:endParaRPr lang="en-US" altLang="zh-CN" b="1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A::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x = 3;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A::</a:t>
            </a:r>
            <a:r>
              <a:rPr lang="en-US" altLang="zh-CN" kern="100" dirty="0"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y = 6;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18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10815</TotalTime>
  <Words>6197</Words>
  <Application>Microsoft Macintosh PowerPoint</Application>
  <PresentationFormat>On-screen Show (4:3)</PresentationFormat>
  <Paragraphs>827</Paragraphs>
  <Slides>76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7" baseType="lpstr">
      <vt:lpstr>DengXian</vt:lpstr>
      <vt:lpstr>微软雅黑</vt:lpstr>
      <vt:lpstr>STKaiti</vt:lpstr>
      <vt:lpstr>STKaiti</vt:lpstr>
      <vt:lpstr>AndaleMono</vt:lpstr>
      <vt:lpstr>Arial</vt:lpstr>
      <vt:lpstr>Calibri</vt:lpstr>
      <vt:lpstr>Calibri Light</vt:lpstr>
      <vt:lpstr>Consolas</vt:lpstr>
      <vt:lpstr>Wingdings</vt:lpstr>
      <vt:lpstr>Office 主题</vt:lpstr>
      <vt:lpstr>模板与STL初步 （OOP）</vt:lpstr>
      <vt:lpstr>上期要点回顾</vt:lpstr>
      <vt:lpstr>本讲内容提要</vt:lpstr>
      <vt:lpstr>回顾：类模板</vt:lpstr>
      <vt:lpstr>回顾：类模板</vt:lpstr>
      <vt:lpstr>回顾：函数模板</vt:lpstr>
      <vt:lpstr>PowerPoint Presentation</vt:lpstr>
      <vt:lpstr>命名空间（1）</vt:lpstr>
      <vt:lpstr>命名空间（2）</vt:lpstr>
      <vt:lpstr>命名空间（3）</vt:lpstr>
      <vt:lpstr>PowerPoint Presentation</vt:lpstr>
      <vt:lpstr>STL简介</vt:lpstr>
      <vt:lpstr>STL简介</vt:lpstr>
      <vt:lpstr>STL简介</vt:lpstr>
      <vt:lpstr>STL简介</vt:lpstr>
      <vt:lpstr>STL容器</vt:lpstr>
      <vt:lpstr>STL容器：pair</vt:lpstr>
      <vt:lpstr>STL容器：pair</vt:lpstr>
      <vt:lpstr>STL容器：pair举例</vt:lpstr>
      <vt:lpstr>STL容器：tuple</vt:lpstr>
      <vt:lpstr>STL容器：tuple</vt:lpstr>
      <vt:lpstr>STL容器：tuple</vt:lpstr>
      <vt:lpstr>STL容器：tuple举例</vt:lpstr>
      <vt:lpstr>STL容器：vector</vt:lpstr>
      <vt:lpstr>STL容器：vector</vt:lpstr>
      <vt:lpstr>迭代器</vt:lpstr>
      <vt:lpstr>迭代器：以vector为例</vt:lpstr>
      <vt:lpstr>迭代器：以vector为例</vt:lpstr>
      <vt:lpstr>迭代器：以vector为例</vt:lpstr>
      <vt:lpstr>迭代器：以vector为例</vt:lpstr>
      <vt:lpstr>迭代器：以vector为例</vt:lpstr>
      <vt:lpstr>迭代器：以vector为例</vt:lpstr>
      <vt:lpstr>迭代器：以vector为例</vt:lpstr>
      <vt:lpstr>迭代器：以vector为例</vt:lpstr>
      <vt:lpstr>迭代器：失效</vt:lpstr>
      <vt:lpstr>STL容器：vector原理</vt:lpstr>
      <vt:lpstr>STL容器：vector原理</vt:lpstr>
      <vt:lpstr>迭代器：失效</vt:lpstr>
      <vt:lpstr>STL容器：push_back失效原理</vt:lpstr>
      <vt:lpstr>迭代器：失效</vt:lpstr>
      <vt:lpstr>STL容器：erase失效原理</vt:lpstr>
      <vt:lpstr>迭代器：失效</vt:lpstr>
      <vt:lpstr>STL容器</vt:lpstr>
      <vt:lpstr>STL容器：list</vt:lpstr>
      <vt:lpstr>STL容器：list</vt:lpstr>
      <vt:lpstr>STL容器：list</vt:lpstr>
      <vt:lpstr>STL容器：set</vt:lpstr>
      <vt:lpstr>STL容器：set</vt:lpstr>
      <vt:lpstr>STL容器：map</vt:lpstr>
      <vt:lpstr>STL容器：map</vt:lpstr>
      <vt:lpstr>STL容器：map</vt:lpstr>
      <vt:lpstr>STL容器：map举例</vt:lpstr>
      <vt:lpstr>STL容器：关联容器原理</vt:lpstr>
      <vt:lpstr>STL容器：总结</vt:lpstr>
      <vt:lpstr>STL容器：总结</vt:lpstr>
      <vt:lpstr>例子：同义词查询库</vt:lpstr>
      <vt:lpstr>例子：同义词查询库</vt:lpstr>
      <vt:lpstr>例子：同义词查询库</vt:lpstr>
      <vt:lpstr>例子：同义词查询库</vt:lpstr>
      <vt:lpstr>例子：同义词查询库</vt:lpstr>
      <vt:lpstr>例子：同义词查询库</vt:lpstr>
      <vt:lpstr>课后阅读</vt:lpstr>
      <vt:lpstr>PowerPoint Presentation</vt:lpstr>
      <vt:lpstr>函数模板特化</vt:lpstr>
      <vt:lpstr>函数模板特化</vt:lpstr>
      <vt:lpstr>函数模板特化</vt:lpstr>
      <vt:lpstr>函数模板特化</vt:lpstr>
      <vt:lpstr>函数模板特化</vt:lpstr>
      <vt:lpstr>函数模板特化</vt:lpstr>
      <vt:lpstr>函数模板特化</vt:lpstr>
      <vt:lpstr>类模板特化</vt:lpstr>
      <vt:lpstr>类模板特化：全部特化（自学）</vt:lpstr>
      <vt:lpstr>类模板特化</vt:lpstr>
      <vt:lpstr>类模板特化：部分特化</vt:lpstr>
      <vt:lpstr>模板特化总结</vt:lpstr>
      <vt:lpstr>结 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面向对象程序设计基础 （OOP）</dc:title>
  <dc:creator>Windows 用户</dc:creator>
  <cp:lastModifiedBy>Microsoft Office User</cp:lastModifiedBy>
  <cp:revision>821</cp:revision>
  <cp:lastPrinted>2021-05-06T00:50:48Z</cp:lastPrinted>
  <dcterms:created xsi:type="dcterms:W3CDTF">2018-01-30T06:43:45Z</dcterms:created>
  <dcterms:modified xsi:type="dcterms:W3CDTF">2022-05-09T17:41:25Z</dcterms:modified>
</cp:coreProperties>
</file>