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4"/>
  </p:notesMasterIdLst>
  <p:sldIdLst>
    <p:sldId id="466" r:id="rId2"/>
    <p:sldId id="320" r:id="rId3"/>
    <p:sldId id="751" r:id="rId4"/>
    <p:sldId id="683" r:id="rId5"/>
    <p:sldId id="684" r:id="rId6"/>
    <p:sldId id="689" r:id="rId7"/>
    <p:sldId id="690" r:id="rId8"/>
    <p:sldId id="691" r:id="rId9"/>
    <p:sldId id="692" r:id="rId10"/>
    <p:sldId id="766" r:id="rId11"/>
    <p:sldId id="685" r:id="rId12"/>
    <p:sldId id="693" r:id="rId13"/>
    <p:sldId id="694" r:id="rId14"/>
    <p:sldId id="695" r:id="rId15"/>
    <p:sldId id="700" r:id="rId16"/>
    <p:sldId id="767" r:id="rId17"/>
    <p:sldId id="698" r:id="rId18"/>
    <p:sldId id="702" r:id="rId19"/>
    <p:sldId id="752" r:id="rId20"/>
    <p:sldId id="753" r:id="rId21"/>
    <p:sldId id="699" r:id="rId22"/>
    <p:sldId id="709" r:id="rId23"/>
    <p:sldId id="696" r:id="rId24"/>
    <p:sldId id="704" r:id="rId25"/>
    <p:sldId id="707" r:id="rId26"/>
    <p:sldId id="714" r:id="rId27"/>
    <p:sldId id="697" r:id="rId28"/>
    <p:sldId id="705" r:id="rId29"/>
    <p:sldId id="706" r:id="rId30"/>
    <p:sldId id="711" r:id="rId31"/>
    <p:sldId id="712" r:id="rId32"/>
    <p:sldId id="713" r:id="rId33"/>
    <p:sldId id="715" r:id="rId34"/>
    <p:sldId id="688" r:id="rId35"/>
    <p:sldId id="747" r:id="rId36"/>
    <p:sldId id="906" r:id="rId37"/>
    <p:sldId id="895" r:id="rId38"/>
    <p:sldId id="754" r:id="rId39"/>
    <p:sldId id="755" r:id="rId40"/>
    <p:sldId id="756" r:id="rId41"/>
    <p:sldId id="910" r:id="rId42"/>
    <p:sldId id="911" r:id="rId43"/>
    <p:sldId id="748" r:id="rId44"/>
    <p:sldId id="912" r:id="rId45"/>
    <p:sldId id="763" r:id="rId46"/>
    <p:sldId id="914" r:id="rId47"/>
    <p:sldId id="915" r:id="rId48"/>
    <p:sldId id="896" r:id="rId49"/>
    <p:sldId id="898" r:id="rId50"/>
    <p:sldId id="916" r:id="rId51"/>
    <p:sldId id="903" r:id="rId52"/>
    <p:sldId id="919" r:id="rId53"/>
    <p:sldId id="856" r:id="rId54"/>
    <p:sldId id="965" r:id="rId55"/>
    <p:sldId id="966" r:id="rId56"/>
    <p:sldId id="967" r:id="rId57"/>
    <p:sldId id="475" r:id="rId58"/>
    <p:sldId id="962" r:id="rId59"/>
    <p:sldId id="961" r:id="rId60"/>
    <p:sldId id="759" r:id="rId61"/>
    <p:sldId id="963" r:id="rId62"/>
    <p:sldId id="764" r:id="rId6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0066CC"/>
    <a:srgbClr val="FF0000"/>
    <a:srgbClr val="1D9A78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81474" autoAdjust="0"/>
  </p:normalViewPr>
  <p:slideViewPr>
    <p:cSldViewPr>
      <p:cViewPr varScale="1">
        <p:scale>
          <a:sx n="102" d="100"/>
          <a:sy n="102" d="100"/>
        </p:scale>
        <p:origin x="1968" y="168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运算符指 对象可以隐式转换为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这一页的动机很好，但是</a:t>
            </a:r>
            <a:r>
              <a:rPr kumimoji="1" lang="en-US" altLang="zh-CN" dirty="0" err="1"/>
              <a:t>cout</a:t>
            </a:r>
            <a:r>
              <a:rPr kumimoji="1" lang="zh-CN" altLang="en-US" dirty="0"/>
              <a:t>之前是否应该有类似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的动机和</a:t>
            </a:r>
            <a:r>
              <a:rPr kumimoji="1" lang="en-US" altLang="zh-CN" dirty="0" err="1"/>
              <a:t>cin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的动机基本一致，没有什么不同的点，如果讲两遍太过啰嗦。</a:t>
            </a:r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本身的内容较多，所以之前是带过讲了一下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比较混乱。输入流的要点比较少，所以这里仔细解释了一下。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：这里的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，完全没讲；跟后面的状态位置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在后面：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是等待读入的最后位置</a:t>
            </a:r>
            <a:r>
              <a:rPr kumimoji="1" lang="en-US" altLang="zh-CN" dirty="0"/>
              <a:t>(</a:t>
            </a:r>
            <a:r>
              <a:rPr kumimoji="1" lang="zh-CN" altLang="en-US" dirty="0"/>
              <a:t>还没有读过的在开头；已经读过的在尾巴）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tail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表示当前等待读入的缓冲区，所以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在后面；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12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分别匹配到两组：</a:t>
            </a:r>
            <a:endParaRPr lang="en-US" altLang="zh-CN" dirty="0"/>
          </a:p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</a:t>
            </a:r>
            <a:r>
              <a:rPr lang="en-US" altLang="zh-CN" dirty="0" err="1"/>
              <a:t>ject</a:t>
            </a:r>
            <a:endParaRPr lang="en-US" altLang="zh-CN" dirty="0"/>
          </a:p>
          <a:p>
            <a:r>
              <a:rPr lang="en-US" altLang="zh-CN" dirty="0"/>
              <a:t>Submarine</a:t>
            </a:r>
            <a:r>
              <a:rPr lang="zh-CN" altLang="en-US" dirty="0"/>
              <a:t> </a:t>
            </a:r>
            <a:r>
              <a:rPr lang="en-US" altLang="zh-CN" dirty="0"/>
              <a:t>$1=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$2=marine</a:t>
            </a:r>
          </a:p>
          <a:p>
            <a:r>
              <a:rPr lang="en-US" altLang="zh-CN" dirty="0"/>
              <a:t>$0=[$&amp;]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每一个同学输出的信息的格式为：姓名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电话号码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邮箱，其中生日格式为</a:t>
            </a:r>
            <a:r>
              <a:rPr lang="en" altLang="zh-CN" dirty="0" err="1"/>
              <a:t>yyyy.mm.dd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当月份、日期数字小于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时，补全至两位数。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79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5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每次要移动</a:t>
            </a:r>
            <a:r>
              <a:rPr kumimoji="1" lang="en-US" altLang="zh-CN" dirty="0" err="1"/>
              <a:t>allname</a:t>
            </a:r>
            <a:r>
              <a:rPr kumimoji="1" lang="zh-CN" altLang="en-US" dirty="0"/>
              <a:t>中的内容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::string::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Size_t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橙色为对象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类比较神奇，定义在了</a:t>
            </a:r>
            <a:r>
              <a:rPr lang="en-US" altLang="zh-CN" dirty="0" err="1"/>
              <a:t>istream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&lt;iostream&gt;</a:t>
            </a:r>
            <a:r>
              <a:rPr lang="zh-CN" altLang="en-US" dirty="0"/>
              <a:t>头文件中只有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这个基础元素是指编译器内嵌的类型？？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char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是的，包括但不限于以上部分，还有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等一系列类型。</a:t>
            </a:r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</a:p>
          <a:p>
            <a:r>
              <a:rPr kumimoji="1" lang="en-US" altLang="zh-CN" dirty="0"/>
              <a:t>http://www.cplusplus.com/reference/ostream/ostream/operator-free/</a:t>
            </a:r>
          </a:p>
          <a:p>
            <a:r>
              <a:rPr kumimoji="1" lang="zh-CN" altLang="en-US" dirty="0"/>
              <a:t>除了基础元素以外，还有可能有</a:t>
            </a:r>
            <a:r>
              <a:rPr kumimoji="1" lang="en-US" altLang="zh-CN" dirty="0"/>
              <a:t>STL</a:t>
            </a:r>
            <a:r>
              <a:rPr kumimoji="1" lang="zh-CN" altLang="en-US" dirty="0"/>
              <a:t>中的其他类也重载了输出流，比如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函数指针作为参数</a:t>
            </a:r>
            <a:endParaRPr kumimoji="1" lang="en-US" altLang="zh-CN" dirty="0"/>
          </a:p>
          <a:p>
            <a:r>
              <a:rPr kumimoji="1" lang="en-US" altLang="zh-CN" dirty="0"/>
              <a:t>https://zh.wikipedia.org/wiki/%E5%87%BD%E6%95%B0%E6%8C%87%E9%92%88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x,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y) </a:t>
            </a:r>
          </a:p>
          <a:p>
            <a:r>
              <a:rPr lang="en-US" altLang="zh-CN" dirty="0"/>
              <a:t>{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lang="en-US" altLang="zh-CN" dirty="0"/>
              <a:t> 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lang="en-US" altLang="zh-CN" dirty="0"/>
              <a:t> 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dirty="0"/>
              <a:t> : y; } </a:t>
            </a:r>
          </a:p>
          <a:p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 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p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是函数指针 *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dirty="0"/>
              <a:t> p)(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max;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&amp;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可以省略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a, b, c, d;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"please input 3 numbers:"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"%d %d %d"</a:t>
            </a:r>
            <a:r>
              <a:rPr lang="en-US" altLang="zh-CN" dirty="0"/>
              <a:t>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a,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b,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c);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与直接调用函数等价，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= max(max(a, b), c) */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p(p(a, b), c);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maxumum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number is: %d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\n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dirty="0"/>
              <a:t>, d);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return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huan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ostream/ostream/operator%3c%3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/ios/setstat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0066CC"/>
                </a:solidFill>
              </a:rPr>
              <a:t>和字符串处理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04144" y="4509120"/>
            <a:ext cx="6400800" cy="504056"/>
          </a:xfrm>
        </p:spPr>
        <p:txBody>
          <a:bodyPr/>
          <a:lstStyle/>
          <a:p>
            <a:r>
              <a:rPr lang="zh-CN" altLang="en-US" sz="3600" b="1" dirty="0"/>
              <a:t>黄民烈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aihuang@tsinghua.edu.cn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http://coai.cs.tsinghua.edu.cn/</a:t>
            </a:r>
            <a:r>
              <a:rPr lang="zh-CN" altLang="en-US" b="1" dirty="0"/>
              <a:t>课程团队：刘知远 姚海龙 黄民烈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</a:p>
          <a:p>
            <a:pPr lvl="1"/>
            <a:r>
              <a:rPr lang="en-US" altLang="zh-CN" sz="2000" dirty="0"/>
              <a:t>std::string::</a:t>
            </a:r>
            <a:r>
              <a:rPr lang="en-US" altLang="zh-CN" sz="2000" dirty="0" err="1"/>
              <a:t>size_type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代表长度的类型 无符号整数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int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代表读入长度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tream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11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/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/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5DDA4E-275D-493D-AAA3-480E271B5CB7}"/>
              </a:ext>
            </a:extLst>
          </p:cNvPr>
          <p:cNvSpPr txBox="1"/>
          <p:nvPr/>
        </p:nvSpPr>
        <p:spPr>
          <a:xfrm>
            <a:off x="4886014" y="1397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7ACD5A-111E-4B74-B325-7F7E1F0F75EF}"/>
              </a:ext>
            </a:extLst>
          </p:cNvPr>
          <p:cNvSpPr txBox="1"/>
          <p:nvPr/>
        </p:nvSpPr>
        <p:spPr>
          <a:xfrm>
            <a:off x="6602943" y="13973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F400D9-BD05-439A-B68B-3B9260CF80A3}"/>
              </a:ext>
            </a:extLst>
          </p:cNvPr>
          <p:cNvSpPr txBox="1"/>
          <p:nvPr/>
        </p:nvSpPr>
        <p:spPr>
          <a:xfrm>
            <a:off x="2679304" y="14115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输入输出流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62C81F-C2D1-4250-B221-F36E49F4155D}"/>
              </a:ext>
            </a:extLst>
          </p:cNvPr>
          <p:cNvSpPr txBox="1"/>
          <p:nvPr/>
        </p:nvSpPr>
        <p:spPr>
          <a:xfrm>
            <a:off x="1054188" y="13973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FC9AA1-9F52-42C0-ADEC-635D94968ACC}"/>
              </a:ext>
            </a:extLst>
          </p:cNvPr>
          <p:cNvSpPr txBox="1"/>
          <p:nvPr/>
        </p:nvSpPr>
        <p:spPr>
          <a:xfrm>
            <a:off x="1108128" y="59591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>
                <a:solidFill>
                  <a:srgbClr val="003366"/>
                </a:solidFill>
              </a:rPr>
              <a:t>printf</a:t>
            </a:r>
            <a:r>
              <a:rPr lang="en-US" altLang="zh-CN" b="1" dirty="0">
                <a:solidFill>
                  <a:srgbClr val="003366"/>
                </a:solidFill>
              </a:rPr>
              <a:t>("%d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%f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%s", 1, 2.3, "hello");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http://www.cplusplus.com/reference/ostream/ostream/operator%3C%3C/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4821" y="1124744"/>
            <a:ext cx="5205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ostream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2186" y="1794797"/>
            <a:ext cx="36708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en-US" altLang="zh-CN" dirty="0"/>
              <a:t>– #include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4510" y="1916833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2 -&gt; 3.2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63688" y="4123997"/>
            <a:ext cx="66247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0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  <a:endParaRPr lang="zh-CN" altLang="en-US" b="1" dirty="0">
              <a:solidFill>
                <a:srgbClr val="008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00808"/>
            <a:ext cx="5620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  <a:ea typeface="Kaiti SC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</a:p>
          <a:p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6280" y="3021920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3648" y="3029306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类</a:t>
            </a:r>
            <a:r>
              <a:rPr lang="zh-CN" altLang="en-US" dirty="0"/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与函数模板特化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2800" b="1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流运算符重载，函数指针作为参数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return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)(*this);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的复制构造函数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886700" cy="1325563"/>
          </a:xfrm>
        </p:spPr>
        <p:txBody>
          <a:bodyPr/>
          <a:lstStyle/>
          <a:p>
            <a:pPr algn="r"/>
            <a:r>
              <a:rPr lang="zh-CN" altLang="en-US" dirty="0"/>
              <a:t>读入示例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26864" y="563389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16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1600" b="1" dirty="0">
                <a:latin typeface="Consolas" panose="020B0609020204030204" pitchFamily="49" charset="0"/>
              </a:rPr>
              <a:t> ifs("input.txt");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while(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1600" b="1" dirty="0">
                <a:latin typeface="Consolas" panose="020B0609020204030204" pitchFamily="49" charset="0"/>
              </a:rPr>
              <a:t>) {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1600" b="1" dirty="0">
                <a:latin typeface="Consolas" panose="020B0609020204030204" pitchFamily="49" charset="0"/>
              </a:rPr>
              <a:t>;  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c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ifs.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1600" b="1" dirty="0">
                <a:latin typeface="Consolas" panose="020B0609020204030204" pitchFamily="49" charset="0"/>
              </a:rPr>
              <a:t>();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(c == EOF) break;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600" b="1" dirty="0">
                <a:latin typeface="Consolas" panose="020B0609020204030204" pitchFamily="49" charset="0"/>
              </a:rPr>
              <a:t>(c))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库函数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 else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string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个字符，或者直至遇到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obj;</a:t>
            </a:r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/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7192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38952" y="1268760"/>
            <a:ext cx="7246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dirty="0">
                <a:latin typeface="Consolas" panose="020B0609020204030204" pitchFamily="49" charset="0"/>
              </a:rPr>
              <a:t> ss;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"10";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"0 200";</a:t>
            </a:r>
          </a:p>
          <a:p>
            <a:pPr lvl="1"/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ss &gt;&gt; a &gt;&gt; b;		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0251"/>
            <a:ext cx="8047806" cy="4749029"/>
          </a:xfrm>
        </p:spPr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2966169"/>
            <a:ext cx="64807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</a:t>
            </a:r>
            <a:r>
              <a:rPr lang="en-US" altLang="zh-CN" b="1" dirty="0" err="1">
                <a:latin typeface="Consolas" panose="020B0609020204030204" pitchFamily="49" charset="0"/>
              </a:rPr>
              <a:t>sstream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/>
            <p:cNvCxnSpPr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160568" y="128213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27" name="直接箭头连接符 26"/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7161" y="2663340"/>
            <a:ext cx="2766163" cy="2013659"/>
            <a:chOff x="5256253" y="1268565"/>
            <a:chExt cx="2766163" cy="2013659"/>
          </a:xfrm>
        </p:grpSpPr>
        <p:grpSp>
          <p:nvGrpSpPr>
            <p:cNvPr id="31" name="组合 30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34" name="直接箭头连接符 33"/>
            <p:cNvCxnSpPr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31731" y="4211464"/>
            <a:ext cx="2685045" cy="2021184"/>
            <a:chOff x="5337371" y="1268565"/>
            <a:chExt cx="2685045" cy="2021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683894" y="2889639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B05959-C8DB-42EA-B5B5-096BD66B4C72}"/>
              </a:ext>
            </a:extLst>
          </p:cNvPr>
          <p:cNvCxnSpPr/>
          <p:nvPr/>
        </p:nvCxnSpPr>
        <p:spPr>
          <a:xfrm>
            <a:off x="4572000" y="3282224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F85787-56CA-4398-8189-2B7345155815}"/>
              </a:ext>
            </a:extLst>
          </p:cNvPr>
          <p:cNvCxnSpPr/>
          <p:nvPr/>
        </p:nvCxnSpPr>
        <p:spPr>
          <a:xfrm>
            <a:off x="4584840" y="4882203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F014B6-D982-4737-A4C4-BD7196E4303A}"/>
              </a:ext>
            </a:extLst>
          </p:cNvPr>
          <p:cNvSpPr txBox="1"/>
          <p:nvPr/>
        </p:nvSpPr>
        <p:spPr>
          <a:xfrm>
            <a:off x="3633912" y="6181645"/>
            <a:ext cx="4994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head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tail</a:t>
            </a:r>
            <a:r>
              <a:rPr lang="zh-CN" altLang="en-US" sz="2800" b="1" dirty="0"/>
              <a:t>间代表未读取的部分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87877" y="3356992"/>
            <a:ext cx="51603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1600" y="1709958"/>
            <a:ext cx="72955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40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3"/>
              </a:rPr>
              <a:t>关于状态位：状态位记录流的状态，例如是否读入了非法字符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3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字符串处理与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34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用户名注册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6" y="1442195"/>
            <a:ext cx="8047806" cy="4968552"/>
          </a:xfrm>
        </p:spPr>
        <p:txBody>
          <a:bodyPr/>
          <a:lstStyle/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合法例子： </a:t>
            </a:r>
            <a:r>
              <a:rPr lang="en-US" altLang="zh-CN" dirty="0"/>
              <a:t>john_123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非法例子： </a:t>
            </a:r>
            <a:r>
              <a:rPr lang="en-US" altLang="zh-CN" dirty="0"/>
              <a:t>John_123 / jo / @john</a:t>
            </a:r>
          </a:p>
          <a:p>
            <a:pPr lvl="1"/>
            <a:r>
              <a:rPr lang="zh-CN" altLang="en-US" dirty="0"/>
              <a:t>如何处理？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4374" y="3901100"/>
            <a:ext cx="7991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bool check(string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&lt; 3 || 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&gt; 15)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for(char c: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if(!((c &gt;= 'a' &amp;&amp; c &lt;= 'z') ||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小写字母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(c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&gt;= '0' &amp;&amp; c &lt;= '9') || 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数字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c == '_')) 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true;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7530" y="587477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太过复杂，不易修改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正则表达式：由字母和符号组成的特殊文本，搜索文本时定义的一种规则</a:t>
            </a:r>
            <a:endParaRPr lang="en-US" altLang="zh-CN" dirty="0"/>
          </a:p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只能包含小写字母、数字、下划线和连字符，并且限制用户名长度在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lvl="1"/>
            <a:r>
              <a:rPr lang="zh-CN" altLang="en-US" dirty="0"/>
              <a:t>使用正则表达式表示规则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36</a:t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2060759" y="4231389"/>
            <a:ext cx="4124206" cy="2307897"/>
            <a:chOff x="1691680" y="4270163"/>
            <a:chExt cx="4124206" cy="2307897"/>
          </a:xfrm>
        </p:grpSpPr>
        <p:sp>
          <p:nvSpPr>
            <p:cNvPr id="5" name="文本框 4"/>
            <p:cNvSpPr txBox="1"/>
            <p:nvPr/>
          </p:nvSpPr>
          <p:spPr>
            <a:xfrm>
              <a:off x="2689617" y="5100219"/>
              <a:ext cx="275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^[a-z0-9_]{3,15}$</a:t>
              </a:r>
              <a:endParaRPr kumimoji="1" lang="zh-CN" altLang="en-US" sz="28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7744" y="427016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开始标记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1680" y="6177950"/>
              <a:ext cx="351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字母、数字、下划线、连字符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60133" y="439914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/>
                <a:t>3~15</a:t>
              </a:r>
              <a:r>
                <a:rPr kumimoji="1" lang="zh-CN" altLang="en-US" sz="2000" b="1" dirty="0"/>
                <a:t>个字符长度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05298" y="57748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结束标记</a:t>
              </a:r>
            </a:p>
          </p:txBody>
        </p:sp>
        <p:cxnSp>
          <p:nvCxnSpPr>
            <p:cNvPr id="8" name="直线箭头连接符 7"/>
            <p:cNvCxnSpPr>
              <a:stCxn id="6" idx="2"/>
            </p:cNvCxnSpPr>
            <p:nvPr/>
          </p:nvCxnSpPr>
          <p:spPr>
            <a:xfrm>
              <a:off x="2873038" y="4670273"/>
              <a:ext cx="0" cy="342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4" idx="2"/>
            </p:cNvCxnSpPr>
            <p:nvPr/>
          </p:nvCxnSpPr>
          <p:spPr>
            <a:xfrm>
              <a:off x="4652553" y="4799254"/>
              <a:ext cx="0" cy="300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13" idx="0"/>
            </p:cNvCxnSpPr>
            <p:nvPr/>
          </p:nvCxnSpPr>
          <p:spPr>
            <a:xfrm flipV="1">
              <a:off x="3451136" y="5710482"/>
              <a:ext cx="0" cy="467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7" idx="0"/>
            </p:cNvCxnSpPr>
            <p:nvPr/>
          </p:nvCxnSpPr>
          <p:spPr>
            <a:xfrm flipV="1">
              <a:off x="5210592" y="5569473"/>
              <a:ext cx="0" cy="205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6" y="1442611"/>
            <a:ext cx="8047806" cy="4749029"/>
          </a:xfrm>
        </p:spPr>
        <p:txBody>
          <a:bodyPr/>
          <a:lstStyle/>
          <a:p>
            <a:r>
              <a:rPr lang="zh-CN" altLang="en-US" dirty="0"/>
              <a:t>正则表达式的三种模式</a:t>
            </a:r>
            <a:endParaRPr lang="en-US" altLang="zh-CN" dirty="0"/>
          </a:p>
          <a:p>
            <a:pPr lvl="1"/>
            <a:r>
              <a:rPr lang="zh-CN" altLang="en-US" dirty="0"/>
              <a:t>匹配：判断整个字符串是否满足条件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/>
              <a:t>^[a-z0-9_]{3,15}$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能与</a:t>
            </a:r>
            <a:r>
              <a:rPr lang="en-US" altLang="zh-CN" sz="2000" dirty="0"/>
              <a:t>john_123</a:t>
            </a:r>
            <a:r>
              <a:rPr lang="zh-CN" altLang="en-US" sz="2000" dirty="0"/>
              <a:t>匹配，不能与</a:t>
            </a:r>
            <a:r>
              <a:rPr lang="en-US" altLang="zh-CN" sz="2000" dirty="0"/>
              <a:t>Jo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endParaRPr lang="en-US" altLang="zh-CN" sz="1100" dirty="0"/>
          </a:p>
          <a:p>
            <a:pPr lvl="1"/>
            <a:r>
              <a:rPr lang="zh-CN" altLang="en-US" dirty="0"/>
              <a:t>搜索：符合正则表达式的子串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在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找出所有数字串 </a:t>
            </a:r>
            <a:r>
              <a:rPr lang="en-US" altLang="zh-CN" sz="2000" b="1" dirty="0"/>
              <a:t>[0-9]+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搜索结果 </a:t>
            </a:r>
            <a:r>
              <a:rPr lang="en-US" altLang="zh-CN" sz="2000" dirty="0"/>
              <a:t>123,</a:t>
            </a:r>
            <a:r>
              <a:rPr lang="zh-CN" altLang="en-US" sz="2000" dirty="0"/>
              <a:t> </a:t>
            </a:r>
            <a:r>
              <a:rPr lang="en-US" altLang="zh-CN" sz="2000" dirty="0"/>
              <a:t>456</a:t>
            </a:r>
          </a:p>
          <a:p>
            <a:pPr marL="457200" lvl="1" indent="0">
              <a:buNone/>
            </a:pPr>
            <a:endParaRPr lang="en-US" altLang="zh-CN" sz="1050" dirty="0"/>
          </a:p>
          <a:p>
            <a:pPr lvl="1"/>
            <a:r>
              <a:rPr lang="zh-CN" altLang="en-US" dirty="0"/>
              <a:t>替换：按规则替换字符串的子串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给定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将所有数字串替换为</a:t>
            </a:r>
            <a:r>
              <a:rPr lang="en-US" altLang="zh-CN" sz="2000" dirty="0"/>
              <a:t>(number)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替换结果 </a:t>
            </a:r>
            <a:r>
              <a:rPr lang="en-US" altLang="zh-CN" sz="2000" dirty="0"/>
              <a:t>q(123)e(456)w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684303" y="600769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如何编写正则表达式？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3897"/>
            <a:ext cx="8047806" cy="4968552"/>
          </a:xfrm>
        </p:spPr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zh-CN" altLang="en-US" dirty="0"/>
              <a:t>如：使用</a:t>
            </a:r>
            <a:r>
              <a:rPr lang="en-US" altLang="zh-CN" dirty="0"/>
              <a:t>the</a:t>
            </a:r>
            <a:r>
              <a:rPr lang="zh-CN" altLang="en-US" dirty="0"/>
              <a:t>进行搜索，可以找到句中所有的</a:t>
            </a:r>
            <a:r>
              <a:rPr lang="en-US" altLang="zh-CN" dirty="0"/>
              <a:t>"the"</a:t>
            </a:r>
          </a:p>
          <a:p>
            <a:pPr marL="457200" lvl="1" indent="0">
              <a:buNone/>
            </a:pPr>
            <a:r>
              <a:rPr lang="en-GB" altLang="zh-CN" dirty="0"/>
              <a:t>	The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93" y="1442195"/>
            <a:ext cx="8377014" cy="4968552"/>
          </a:xfrm>
        </p:spPr>
        <p:txBody>
          <a:bodyPr/>
          <a:lstStyle/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</a:p>
          <a:p>
            <a:pPr lvl="1"/>
            <a:r>
              <a:rPr lang="en-US" altLang="zh-CN" dirty="0"/>
              <a:t>[Tt]he:</a:t>
            </a:r>
            <a:r>
              <a:rPr lang="zh-CN" altLang="en-US" dirty="0"/>
              <a:t> </a:t>
            </a:r>
            <a:r>
              <a:rPr lang="en-GB" altLang="zh-CN" b="1" dirty="0">
                <a:solidFill>
                  <a:srgbClr val="0070C0"/>
                </a:solidFill>
              </a:rPr>
              <a:t>The</a:t>
            </a:r>
            <a:r>
              <a:rPr lang="en-GB" altLang="zh-CN" dirty="0"/>
              <a:t>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  <a:r>
              <a:rPr lang="zh-CN" altLang="en-US" dirty="0"/>
              <a:t>，匹配所有单个数字</a:t>
            </a:r>
            <a:endParaRPr lang="en-GB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匹配字母、数字、下划线，等价</a:t>
            </a:r>
            <a:r>
              <a:rPr lang="en-US" altLang="zh-CN" dirty="0"/>
              <a:t>[a-zA-Z0-9_]</a:t>
            </a:r>
          </a:p>
          <a:p>
            <a:pPr lvl="1"/>
            <a:r>
              <a:rPr lang="en-US" altLang="zh-CN" dirty="0"/>
              <a:t>.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\.</a:t>
            </a:r>
            <a:r>
              <a:rPr lang="zh-CN" altLang="en-US" dirty="0"/>
              <a:t>可表示匹配句号</a:t>
            </a:r>
            <a:endParaRPr lang="en-US" altLang="zh-CN" dirty="0"/>
          </a:p>
          <a:p>
            <a:pPr lvl="2"/>
            <a:r>
              <a:rPr lang="en-US" altLang="zh-CN" dirty="0" err="1"/>
              <a:t>ge</a:t>
            </a:r>
            <a:r>
              <a:rPr lang="en-US" altLang="zh-CN" dirty="0"/>
              <a:t>\.:</a:t>
            </a:r>
            <a:r>
              <a:rPr lang="zh-CN" altLang="en-US" dirty="0"/>
              <a:t> </a:t>
            </a:r>
            <a:r>
              <a:rPr lang="en-US" altLang="zh-CN" dirty="0"/>
              <a:t>The car parked in the gara</a:t>
            </a:r>
            <a:r>
              <a:rPr lang="en-US" altLang="zh-CN" b="1" dirty="0">
                <a:solidFill>
                  <a:srgbClr val="0070C0"/>
                </a:solidFill>
              </a:rPr>
              <a:t>ge.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639881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、</a:t>
            </a:r>
            <a:r>
              <a:rPr lang="en-US" altLang="zh-CN" dirty="0" err="1"/>
              <a:t>aaa</a:t>
            </a:r>
            <a:r>
              <a:rPr lang="zh-CN" altLang="en-US" dirty="0"/>
              <a:t>、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前一个字符至少连续出现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a\w+:</a:t>
            </a:r>
            <a:r>
              <a:rPr lang="zh-CN" altLang="en-US" dirty="0"/>
              <a:t> </a:t>
            </a:r>
            <a:r>
              <a:rPr lang="en-US" altLang="zh-CN" dirty="0"/>
              <a:t>The c</a:t>
            </a:r>
            <a:r>
              <a:rPr lang="en-US" altLang="zh-CN" b="1" dirty="0">
                <a:solidFill>
                  <a:srgbClr val="0070C0"/>
                </a:solidFill>
              </a:rPr>
              <a:t>ar </a:t>
            </a:r>
            <a:r>
              <a:rPr lang="en-US" altLang="zh-CN" dirty="0"/>
              <a:t>p</a:t>
            </a:r>
            <a:r>
              <a:rPr lang="en-US" altLang="zh-CN" b="1" dirty="0">
                <a:solidFill>
                  <a:srgbClr val="0070C0"/>
                </a:solidFill>
              </a:rPr>
              <a:t>arked </a:t>
            </a:r>
            <a:r>
              <a:rPr lang="en-US" altLang="zh-CN" dirty="0"/>
              <a:t>in the g</a:t>
            </a:r>
            <a:r>
              <a:rPr lang="en-US" altLang="zh-CN" b="1" dirty="0">
                <a:solidFill>
                  <a:srgbClr val="0070C0"/>
                </a:solidFill>
              </a:rPr>
              <a:t>arage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正则表达式辅助工具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动态匹配</a:t>
            </a:r>
            <a:endParaRPr lang="en-US" altLang="zh-CN" dirty="0"/>
          </a:p>
          <a:p>
            <a:pPr lvl="1"/>
            <a:r>
              <a:rPr lang="zh-CN" altLang="en-US" dirty="0"/>
              <a:t>可以反复测试</a:t>
            </a:r>
            <a:endParaRPr lang="en-US" altLang="zh-CN" dirty="0"/>
          </a:p>
          <a:p>
            <a:pPr lvl="1"/>
            <a:r>
              <a:rPr lang="zh-CN" altLang="en-US" dirty="0"/>
              <a:t>以染色区分匹配部分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http://tool.chinaz.com/regex/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3" y="1196752"/>
            <a:ext cx="3820058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C++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en-US" altLang="zh-CN" dirty="0"/>
              <a:t>&lt;regex&gt;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创建一个正则表达式对象</a:t>
            </a:r>
            <a:endParaRPr lang="en-US" altLang="zh-CN" dirty="0"/>
          </a:p>
          <a:p>
            <a:pPr lvl="1"/>
            <a:r>
              <a:rPr lang="en-US" altLang="zh-CN" dirty="0"/>
              <a:t>regex re("^[1-9][0-9]{10}$")  11</a:t>
            </a:r>
            <a:r>
              <a:rPr lang="zh-CN" altLang="en-US" dirty="0"/>
              <a:t>位数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注意：</a:t>
            </a:r>
            <a:r>
              <a:rPr lang="en-US" altLang="zh-CN" sz="2800" dirty="0"/>
              <a:t>C++</a:t>
            </a:r>
            <a:r>
              <a:rPr lang="zh-CN" altLang="en-US" sz="2800" dirty="0"/>
              <a:t>的字符串中</a:t>
            </a:r>
            <a:r>
              <a:rPr lang="en-US" altLang="zh-CN" sz="2800" dirty="0"/>
              <a:t>"\"</a:t>
            </a:r>
            <a:r>
              <a:rPr lang="zh-CN" altLang="en-US" sz="2800" dirty="0"/>
              <a:t>也是转义字符</a:t>
            </a:r>
            <a:endParaRPr lang="en-US" altLang="zh-CN" sz="2800" dirty="0"/>
          </a:p>
          <a:p>
            <a:pPr lvl="2"/>
            <a:r>
              <a:rPr lang="zh-CN" altLang="en-US" sz="2400" dirty="0"/>
              <a:t>如果需要创建正则表达式</a:t>
            </a:r>
            <a:r>
              <a:rPr lang="en-US" altLang="zh-CN" sz="2400" dirty="0"/>
              <a:t>"\d+"</a:t>
            </a:r>
            <a:r>
              <a:rPr lang="zh-CN" altLang="en-US" sz="2400" dirty="0"/>
              <a:t>，应该写成</a:t>
            </a:r>
            <a:endParaRPr lang="en-US" altLang="zh-CN" sz="2400" dirty="0"/>
          </a:p>
          <a:p>
            <a:pPr lvl="2"/>
            <a:r>
              <a:rPr lang="en-US" altLang="zh-CN" sz="2400" dirty="0"/>
              <a:t>regex re("\\d+")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string str = R"(Hello</a:t>
            </a:r>
          </a:p>
          <a:p>
            <a:pPr marL="457200" lvl="1" indent="0">
              <a:buNone/>
            </a:pPr>
            <a:r>
              <a:rPr lang="en-US" altLang="zh-CN" dirty="0"/>
              <a:t>World)";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2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1563" y="2764572"/>
            <a:ext cx="47756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s("subject");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e("sub.*");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sm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if(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s,e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"matched"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7376" y="5579353"/>
            <a:ext cx="256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输出：</a:t>
            </a:r>
            <a:r>
              <a:rPr lang="en-US" altLang="zh-CN" sz="2800" b="1" dirty="0">
                <a:solidFill>
                  <a:srgbClr val="00B050"/>
                </a:solidFill>
              </a:rPr>
              <a:t>matched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有时我们想要获取匹配每一个部分的细节</a:t>
            </a:r>
            <a:endParaRPr lang="en-US" altLang="zh-CN" dirty="0"/>
          </a:p>
          <a:p>
            <a:pPr lvl="1"/>
            <a:r>
              <a:rPr lang="zh-CN" altLang="en-US" dirty="0"/>
              <a:t>例如：在 </a:t>
            </a:r>
            <a:r>
              <a:rPr lang="en-US" altLang="zh-CN" b="1" dirty="0"/>
              <a:t>\w*\d* </a:t>
            </a:r>
            <a:r>
              <a:rPr lang="zh-CN" altLang="en-US" dirty="0"/>
              <a:t>中，我们想知道 </a:t>
            </a:r>
            <a:r>
              <a:rPr lang="en-US" altLang="zh-CN" dirty="0"/>
              <a:t>\w*</a:t>
            </a:r>
            <a:r>
              <a:rPr lang="zh-CN" altLang="en-US" dirty="0"/>
              <a:t>和</a:t>
            </a:r>
            <a:r>
              <a:rPr lang="en-US" altLang="zh-CN" dirty="0"/>
              <a:t>\d*</a:t>
            </a:r>
            <a:r>
              <a:rPr lang="zh-CN" altLang="en-US" dirty="0"/>
              <a:t>分别匹配了什么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进行标识，每个标识的内容被称作分组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捕获和分组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  <a:r>
              <a:rPr lang="zh-CN" altLang="en-US" dirty="0"/>
              <a:t>，并将捕获结果储存到</a:t>
            </a:r>
            <a:r>
              <a:rPr lang="en-US" altLang="zh-CN" dirty="0"/>
              <a:t>result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需要是</a:t>
            </a:r>
            <a:r>
              <a:rPr lang="en-US" altLang="zh-CN" dirty="0" err="1"/>
              <a:t>smatch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0044" y="2846208"/>
            <a:ext cx="53719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 ()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string s("version10");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1600" b="1" dirty="0">
                <a:latin typeface="Consolas" panose="020B0609020204030204" pitchFamily="49" charset="0"/>
              </a:rPr>
              <a:t> e(R"(version(\d+))");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1600" b="1" dirty="0"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 &lt;&lt; " matches\n";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"the matches were:"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=0;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(); ++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20717" y="4077072"/>
            <a:ext cx="21585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输出：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2 matches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the matches were: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version10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10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en-US" altLang="zh-CN" sz="2800" dirty="0" err="1"/>
              <a:t>regex_search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result,</a:t>
            </a:r>
            <a:r>
              <a:rPr lang="zh-CN" altLang="en-US" sz="2800" dirty="0"/>
              <a:t> </a:t>
            </a:r>
            <a:r>
              <a:rPr lang="en-US" altLang="zh-CN" sz="2800" dirty="0"/>
              <a:t>re)</a:t>
            </a:r>
            <a:r>
              <a:rPr lang="zh-CN" altLang="en-US" sz="2800" dirty="0"/>
              <a:t>：搜索字符串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中能够匹配正则表达式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第一个</a:t>
            </a:r>
            <a:r>
              <a:rPr lang="zh-CN" altLang="en-US" sz="2800" dirty="0"/>
              <a:t>子串，并将结果存储在</a:t>
            </a:r>
            <a:r>
              <a:rPr lang="en-US" altLang="zh-CN" sz="2800" dirty="0"/>
              <a:t>result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result</a:t>
            </a:r>
            <a:r>
              <a:rPr lang="zh-CN" altLang="en-US" sz="2800" dirty="0"/>
              <a:t>是一个</a:t>
            </a:r>
            <a:r>
              <a:rPr lang="en-US" altLang="zh-CN" sz="2800" dirty="0" err="1"/>
              <a:t>smatch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对于该子串，分组同样会被捕获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3870" y="1225689"/>
            <a:ext cx="8439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GB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GB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en-GB" sz="2000" b="1" dirty="0">
                <a:latin typeface="Consolas" panose="020B0609020204030204" pitchFamily="49" charset="0"/>
              </a:rPr>
              <a:t>R</a:t>
            </a:r>
            <a:r>
              <a:rPr lang="en-GB" altLang="zh-CN" sz="2000" b="1" dirty="0">
                <a:latin typeface="Consolas" panose="020B0609020204030204" pitchFamily="49" charset="0"/>
              </a:rPr>
              <a:t>"</a:t>
            </a:r>
            <a:r>
              <a:rPr lang="en-US" altLang="en-GB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>
                <a:latin typeface="Consolas" panose="020B0609020204030204" pitchFamily="49" charset="0"/>
              </a:rPr>
              <a:t>sub</a:t>
            </a:r>
            <a:r>
              <a:rPr lang="en-US" altLang="zh-CN" sz="2000" b="1" dirty="0">
                <a:latin typeface="Consolas" panose="020B0609020204030204" pitchFamily="49" charset="0"/>
              </a:rPr>
              <a:t>)(</a:t>
            </a:r>
            <a:r>
              <a:rPr lang="en-GB" altLang="zh-CN" sz="2000" b="1" dirty="0">
                <a:latin typeface="Consolas" panose="020B0609020204030204" pitchFamily="49" charset="0"/>
              </a:rPr>
              <a:t>[\S]*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r>
              <a:rPr lang="en-GB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GB" altLang="zh-CN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GB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每次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搜索时当仅保存第一个匹配到的子串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while(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regex_search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 err="1">
                <a:latin typeface="Consolas" panose="020B0609020204030204" pitchFamily="49" charset="0"/>
              </a:rPr>
              <a:t>s,sm,e</a:t>
            </a:r>
            <a:r>
              <a:rPr lang="en-GB" altLang="zh-CN" sz="2000" b="1" dirty="0"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for (unsigned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=0;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&lt;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sm.size</a:t>
            </a:r>
            <a:r>
              <a:rPr lang="en-GB" altLang="zh-CN" sz="2000" b="1" dirty="0">
                <a:latin typeface="Consolas" panose="020B0609020204030204" pitchFamily="49" charset="0"/>
              </a:rPr>
              <a:t>(); ++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"["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[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] &lt;&lt; "] ";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endl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s =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sm.suffix</a:t>
            </a:r>
            <a:r>
              <a:rPr lang="en-GB" altLang="zh-CN" sz="2000" b="1" dirty="0">
                <a:latin typeface="Consolas" panose="020B0609020204030204" pitchFamily="49" charset="0"/>
              </a:rPr>
              <a:t>().str();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D0DAFD-ED00-437D-B0A0-845441C7F566}"/>
              </a:ext>
            </a:extLst>
          </p:cNvPr>
          <p:cNvSpPr/>
          <p:nvPr/>
        </p:nvSpPr>
        <p:spPr>
          <a:xfrm>
            <a:off x="4622753" y="5561533"/>
            <a:ext cx="3902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[subject] [sub] [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[submarine] [sub] [marine]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;</a:t>
            </a: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cout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endl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可以是一个普通文本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2008" y="1462923"/>
            <a:ext cx="845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zh-CN" sz="2000" b="1" dirty="0" err="1">
                <a:latin typeface="Consolas" panose="020B0609020204030204" pitchFamily="49" charset="0"/>
              </a:rPr>
              <a:t>R"(sub</a:t>
            </a:r>
            <a:r>
              <a:rPr lang="en-US" altLang="zh-CN" sz="2000" b="1" dirty="0">
                <a:latin typeface="Consolas" panose="020B0609020204030204" pitchFamily="49" charset="0"/>
              </a:rPr>
              <a:t>[\S]*)");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"SUB"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"\n";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2E93B2-D4FD-407C-B72D-9AC15C475083}"/>
              </a:ext>
            </a:extLst>
          </p:cNvPr>
          <p:cNvSpPr/>
          <p:nvPr/>
        </p:nvSpPr>
        <p:spPr>
          <a:xfrm>
            <a:off x="3419812" y="5395077"/>
            <a:ext cx="271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this SUB has a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SUB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也可以使用一些</a:t>
            </a:r>
            <a:r>
              <a:rPr lang="zh-CN" altLang="en-US" sz="2800" dirty="0">
                <a:solidFill>
                  <a:srgbClr val="FF0000"/>
                </a:solidFill>
              </a:rPr>
              <a:t>特殊符号</a:t>
            </a:r>
            <a:r>
              <a:rPr lang="zh-CN" altLang="en-US" sz="2800" dirty="0"/>
              <a:t>，代表捕获的分组</a:t>
            </a:r>
            <a:endParaRPr lang="en-US" altLang="zh-CN" sz="2800" dirty="0"/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$&amp;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匹配的子串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$1, $2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/>
              <a:t>/2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tx1"/>
                </a:solidFill>
              </a:rPr>
              <a:t>分组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1126" y="1275808"/>
            <a:ext cx="8453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</a:t>
            </a:r>
            <a:r>
              <a:rPr lang="en-GB" altLang="zh-CN" sz="2000" b="1" dirty="0">
                <a:latin typeface="Consolas" panose="020B0609020204030204" pitchFamily="49" charset="0"/>
              </a:rPr>
              <a:t>this subject has a submarine</a:t>
            </a:r>
            <a:r>
              <a:rPr lang="en-US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e(R"((sub)([\S]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))");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SUBJECT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//$&amp;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表示所有匹配成功的部分，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[$&amp;]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表示将其用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括起来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"[$&amp;]"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$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中第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个括号匹配到的值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"$2"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and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[$2]"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6DD656-60BB-4C75-8B6B-A286903A321E}"/>
              </a:ext>
            </a:extLst>
          </p:cNvPr>
          <p:cNvSpPr/>
          <p:nvPr/>
        </p:nvSpPr>
        <p:spPr>
          <a:xfrm>
            <a:off x="3635896" y="451880"/>
            <a:ext cx="583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输出：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SUBJECT has a SUBJECT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[subject] has a [submarine]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has a sub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marine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and [</a:t>
            </a:r>
            <a:r>
              <a:rPr lang="en-GB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] has a sub and [marine]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2A944D-8B28-FF47-8B8E-34E7E12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3BE85-C01B-4E45-BF51-11E05CA2D4AD}"/>
              </a:ext>
            </a:extLst>
          </p:cNvPr>
          <p:cNvSpPr txBox="1">
            <a:spLocks/>
          </p:cNvSpPr>
          <p:nvPr/>
        </p:nvSpPr>
        <p:spPr>
          <a:xfrm>
            <a:off x="228092" y="1212983"/>
            <a:ext cx="8915908" cy="32924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从多个同学的自我介绍中分别提取以下信息：名字、出生年月、电话号码、邮箱。这些自我介绍满足以下特点：</a:t>
            </a:r>
            <a:endParaRPr lang="en-US" altLang="zh-CN" sz="2400" dirty="0"/>
          </a:p>
          <a:p>
            <a:pPr marL="914400" lvl="1" indent="-457200"/>
            <a:r>
              <a:rPr lang="zh-CN" altLang="en-US" dirty="0"/>
              <a:t>姓名：大家都会以“</a:t>
            </a:r>
            <a:r>
              <a:rPr lang="en" altLang="zh-CN" dirty="0"/>
              <a:t>I am xxx.”</a:t>
            </a:r>
            <a:r>
              <a:rPr lang="zh-CN" altLang="en-US" dirty="0"/>
              <a:t>或者“</a:t>
            </a:r>
            <a:r>
              <a:rPr lang="en" altLang="zh-CN" dirty="0"/>
              <a:t>My name is xxx.”</a:t>
            </a:r>
            <a:r>
              <a:rPr lang="zh-CN" altLang="en-US" dirty="0"/>
              <a:t>的语句开头。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出生日期：</a:t>
            </a:r>
            <a:r>
              <a:rPr lang="en" altLang="zh-CN" dirty="0" err="1"/>
              <a:t>yyyy</a:t>
            </a:r>
            <a:r>
              <a:rPr lang="en" altLang="zh-CN" dirty="0"/>
              <a:t>-mm-dd</a:t>
            </a:r>
            <a:r>
              <a:rPr lang="zh-CN" altLang="en" dirty="0"/>
              <a:t>、</a:t>
            </a:r>
            <a:r>
              <a:rPr lang="en" altLang="zh-CN" dirty="0"/>
              <a:t>yyyy.mm.dd</a:t>
            </a:r>
            <a:r>
              <a:rPr lang="zh-CN" altLang="en" dirty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电话：</a:t>
            </a:r>
            <a:r>
              <a:rPr lang="en-US" altLang="zh-CN" dirty="0"/>
              <a:t>11</a:t>
            </a:r>
            <a:r>
              <a:rPr lang="zh-CN" altLang="en-US" dirty="0"/>
              <a:t>位数字，不以</a:t>
            </a:r>
            <a:r>
              <a:rPr lang="en-US" altLang="zh-CN" dirty="0"/>
              <a:t>0</a:t>
            </a:r>
            <a:r>
              <a:rPr lang="zh-CN" altLang="en-US" dirty="0"/>
              <a:t>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邮箱：由数字、字母、</a:t>
            </a:r>
            <a:r>
              <a:rPr lang="en-US" altLang="zh-CN" dirty="0"/>
              <a:t>@</a:t>
            </a:r>
            <a:r>
              <a:rPr lang="zh-CN" altLang="en-US" dirty="0"/>
              <a:t>、</a:t>
            </a:r>
            <a:r>
              <a:rPr lang="en-US" altLang="zh-CN" dirty="0"/>
              <a:t>. </a:t>
            </a:r>
            <a:r>
              <a:rPr lang="zh-CN" altLang="en-US" dirty="0"/>
              <a:t>组成，不含其它字符。介绍中只会包含一个邮箱。</a:t>
            </a:r>
          </a:p>
          <a:p>
            <a:endParaRPr lang="zh-CN" altLang="en-US" sz="2400" dirty="0"/>
          </a:p>
          <a:p>
            <a:pPr defTabSz="914400" eaLnBrk="1" hangingPunct="1"/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7649E-023E-094D-A041-7D7EC7AAB2E0}"/>
              </a:ext>
            </a:extLst>
          </p:cNvPr>
          <p:cNvSpPr/>
          <p:nvPr/>
        </p:nvSpPr>
        <p:spPr>
          <a:xfrm>
            <a:off x="611560" y="482823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I am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zhangshuaishuai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I was born on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2000.10.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My phone number is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18866667777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and you can also reach me by my email: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zhangss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@tsinghua.edu.cn</a:t>
            </a:r>
            <a:endParaRPr lang="en" altLang="zh-CN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E75FF6-40DF-4917-812F-E18CAC37AC12}"/>
              </a:ext>
            </a:extLst>
          </p:cNvPr>
          <p:cNvSpPr txBox="1">
            <a:spLocks/>
          </p:cNvSpPr>
          <p:nvPr/>
        </p:nvSpPr>
        <p:spPr>
          <a:xfrm>
            <a:off x="251520" y="136525"/>
            <a:ext cx="7886700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/>
              <a:t>例题：学生信息整理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30112-9375-4592-8444-2F665B0C5D44}"/>
              </a:ext>
            </a:extLst>
          </p:cNvPr>
          <p:cNvSpPr txBox="1"/>
          <p:nvPr/>
        </p:nvSpPr>
        <p:spPr>
          <a:xfrm>
            <a:off x="395536" y="4305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样例输入</a:t>
            </a:r>
          </a:p>
        </p:txBody>
      </p:sp>
    </p:spTree>
    <p:extLst>
      <p:ext uri="{BB962C8B-B14F-4D97-AF65-F5344CB8AC3E}">
        <p14:creationId xmlns:p14="http://schemas.microsoft.com/office/powerpoint/2010/main" val="2895922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C33876-32F6-F441-B2ED-7021AE13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A0EB4-5806-3643-ADC0-D2ABB6071D45}"/>
              </a:ext>
            </a:extLst>
          </p:cNvPr>
          <p:cNvSpPr/>
          <p:nvPr/>
        </p:nvSpPr>
        <p:spPr>
          <a:xfrm>
            <a:off x="323528" y="165834"/>
            <a:ext cx="104411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extract(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input)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smatch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get_name(R"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((My name is |I am )(\w+)\.)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get_date(R"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((\d{4})[\.-](\d{1,2})[\.-](\d{1,2}))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get_mobile(R"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([1-9]\d{10})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get_email(R"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([\w]+@[\w\.]+)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(std::regex_search(input, sm, get_name))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sm[2] &lt;&lt;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int date[3] = {0};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get_date)){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for (int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1;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&lt;= 3;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date[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- 1] =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date[0] &lt;&lt; "." &lt;&lt; date[1] &lt;&lt; "." &lt;&lt; 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		date[2] &lt;&lt;endl;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regex_search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(input,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get_mobile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get_email))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78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EAB9FA-75D8-4B1E-B697-2C1A85D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56ED34-AE9F-4FA4-9CE8-69B0E6F02E4E}"/>
              </a:ext>
            </a:extLst>
          </p:cNvPr>
          <p:cNvSpPr txBox="1"/>
          <p:nvPr/>
        </p:nvSpPr>
        <p:spPr>
          <a:xfrm>
            <a:off x="561928" y="332656"/>
            <a:ext cx="8020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&lt;iostream&gt;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&lt;regex&gt;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&lt;string&gt;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void extract(string input);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string str(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 am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zhangshuaishuai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I was born on 2000.10.2.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My phone number is 18866667777 and you can also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reach me by my email: zhangss@tsinghua.edu.cn"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extract(str);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2D2F6-4505-4465-8A08-A0D735C2D3F2}"/>
              </a:ext>
            </a:extLst>
          </p:cNvPr>
          <p:cNvSpPr txBox="1"/>
          <p:nvPr/>
        </p:nvSpPr>
        <p:spPr>
          <a:xfrm>
            <a:off x="1187624" y="4725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F1D2F-412E-4DC9-A628-D70D0940FBAD}"/>
              </a:ext>
            </a:extLst>
          </p:cNvPr>
          <p:cNvSpPr txBox="1"/>
          <p:nvPr/>
        </p:nvSpPr>
        <p:spPr>
          <a:xfrm>
            <a:off x="2499156" y="4657935"/>
            <a:ext cx="41456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zhangshuaishuai</a:t>
            </a:r>
            <a:endParaRPr lang="en-US" altLang="zh-CN" sz="2800" b="1" dirty="0"/>
          </a:p>
          <a:p>
            <a:r>
              <a:rPr lang="en-US" altLang="zh-CN" sz="2800" b="1" dirty="0"/>
              <a:t>2000.10.2</a:t>
            </a:r>
          </a:p>
          <a:p>
            <a:r>
              <a:rPr lang="en-US" altLang="zh-CN" sz="2800" b="1" dirty="0"/>
              <a:t>18866667777</a:t>
            </a:r>
          </a:p>
          <a:p>
            <a:r>
              <a:rPr lang="en-US" altLang="zh-CN" sz="2800" b="1" dirty="0"/>
              <a:t>zhangss@tsinghua.edu.cn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3471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D922-E5F4-8945-B736-81DECE42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315416"/>
            <a:ext cx="7886700" cy="1325563"/>
          </a:xfrm>
        </p:spPr>
        <p:txBody>
          <a:bodyPr/>
          <a:lstStyle/>
          <a:p>
            <a:r>
              <a:rPr lang="zh-CN" altLang="en-US" dirty="0"/>
              <a:t>字符簇（自学）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C825A-8D5E-514A-9D5E-01B2939E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9" y="620688"/>
            <a:ext cx="9045041" cy="4749029"/>
          </a:xfrm>
        </p:spPr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[^a-z]:</a:t>
            </a:r>
            <a:r>
              <a:rPr lang="zh-CN" altLang="en-US" dirty="0"/>
              <a:t> 匹配所有非小写字母的单个字符</a:t>
            </a:r>
            <a:endParaRPr lang="en-US" altLang="zh-CN" dirty="0"/>
          </a:p>
          <a:p>
            <a:pPr lvl="1"/>
            <a:r>
              <a:rPr lang="en-US" altLang="zh-CN" dirty="0"/>
              <a:t>[^c]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car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^[^0-9][0-9]$:</a:t>
            </a:r>
            <a:r>
              <a:rPr lang="zh-CN" altLang="en-US" dirty="0"/>
              <a:t> 匹配长度为</a:t>
            </a:r>
            <a:r>
              <a:rPr lang="en-US" altLang="zh-CN" dirty="0"/>
              <a:t>2</a:t>
            </a:r>
            <a:r>
              <a:rPr lang="zh-CN" altLang="en-US" dirty="0"/>
              <a:t>的内容，且第一个不为数字，第二个为数字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  <a:r>
              <a:rPr lang="zh-CN" altLang="en-US" dirty="0"/>
              <a:t>，匹配所有单个非数字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匹配所有空白字符，如</a:t>
            </a:r>
            <a:r>
              <a:rPr lang="en-US" altLang="zh-CN" dirty="0"/>
              <a:t>\t,\n</a:t>
            </a:r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匹配非字母、数字、下划线，等价</a:t>
            </a:r>
            <a:r>
              <a:rPr lang="en-US" altLang="zh-CN" dirty="0"/>
              <a:t>[^a-zA-Z0-9_]</a:t>
            </a:r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代表字符串开头，</a:t>
            </a:r>
            <a:r>
              <a:rPr lang="en-US" altLang="zh-CN" dirty="0"/>
              <a:t>$</a:t>
            </a:r>
            <a:r>
              <a:rPr lang="zh-CN" altLang="en-US" dirty="0"/>
              <a:t>代表字符串结尾</a:t>
            </a:r>
            <a:endParaRPr lang="en-US" altLang="zh-CN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^\t</a:t>
            </a:r>
            <a:r>
              <a:rPr lang="zh-CN" altLang="en-US" sz="2400" dirty="0"/>
              <a:t>只能匹配到以制表符开头的内容</a:t>
            </a:r>
            <a:endParaRPr lang="en-US" altLang="zh-CN" sz="2400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^bucket$</a:t>
            </a:r>
            <a:r>
              <a:rPr lang="zh-CN" altLang="en-US" sz="2400" dirty="0"/>
              <a:t>只能匹配到只含</a:t>
            </a:r>
            <a:r>
              <a:rPr lang="en-US" altLang="zh-CN" sz="2400" dirty="0"/>
              <a:t>bucket</a:t>
            </a:r>
            <a:r>
              <a:rPr lang="zh-CN" altLang="en-US" sz="2400" dirty="0"/>
              <a:t>的内容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A008-2A51-C444-ABAC-752D682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061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439865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次，可扩展到字符簇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[T]?he: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car parked in t</a:t>
            </a:r>
            <a:r>
              <a:rPr lang="en-US" altLang="zh-CN" b="1" dirty="0">
                <a:solidFill>
                  <a:srgbClr val="0070C0"/>
                </a:solidFill>
              </a:rPr>
              <a:t>he</a:t>
            </a:r>
            <a:r>
              <a:rPr lang="en-US" altLang="zh-CN" dirty="0"/>
              <a:t> garage.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 err="1"/>
              <a:t>c.+e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 parked in the garage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至少连续出现</a:t>
            </a:r>
            <a:r>
              <a:rPr lang="en-US" altLang="zh-CN" dirty="0"/>
              <a:t>0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[a-z]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b="1" dirty="0">
                <a:solidFill>
                  <a:srgbClr val="0070C0"/>
                </a:solidFill>
              </a:rPr>
              <a:t>he car parked in the garage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46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r>
              <a:rPr lang="zh-CN" altLang="en-US" sz="2000" dirty="0">
                <a:solidFill>
                  <a:schemeClr val="accent1"/>
                </a:solidFill>
              </a:rPr>
              <a:t>”，</a:t>
            </a:r>
            <a:r>
              <a:rPr lang="en-US" altLang="zh-CN" sz="2000" dirty="0">
                <a:solidFill>
                  <a:schemeClr val="accent1"/>
                </a:solidFill>
              </a:rPr>
              <a:t>index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</a:rPr>
              <a:t>开始，长度为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charset="0"/>
              </a:rPr>
              <a:t>“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charset="0"/>
              </a:rPr>
              <a:t>”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r>
              <a:rPr lang="zh-CN" altLang="en-US" dirty="0">
                <a:solidFill>
                  <a:schemeClr val="accent1"/>
                </a:solidFill>
              </a:rPr>
              <a:t>”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注意返回值为</a:t>
            </a:r>
            <a:r>
              <a:rPr lang="zh-CN" altLang="en-US" sz="2000" dirty="0">
                <a:solidFill>
                  <a:srgbClr val="FF0000"/>
                </a:solidFill>
              </a:rPr>
              <a:t>常量字符指针</a:t>
            </a:r>
            <a:r>
              <a:rPr lang="en-US" altLang="zh-CN" sz="2000" dirty="0">
                <a:solidFill>
                  <a:srgbClr val="FF0000"/>
                </a:solidFill>
              </a:rPr>
              <a:t>(const char*)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c|g|p</a:t>
            </a:r>
            <a:r>
              <a:rPr lang="en-US" altLang="zh-CN" dirty="0"/>
              <a:t>)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mood</a:t>
            </a:r>
            <a:r>
              <a:rPr lang="zh-CN" altLang="en-US" dirty="0"/>
              <a:t> 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T|t</a:t>
            </a:r>
            <a:r>
              <a:rPr lang="en-US" altLang="zh-CN" dirty="0"/>
              <a:t>)</a:t>
            </a:r>
            <a:r>
              <a:rPr lang="en-US" altLang="zh-CN" dirty="0" err="1"/>
              <a:t>he|car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 car </a:t>
            </a:r>
            <a:r>
              <a:rPr lang="en-US" altLang="zh-CN" dirty="0"/>
              <a:t>parked in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garage.</a:t>
            </a:r>
          </a:p>
          <a:p>
            <a:endParaRPr kumimoji="1"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53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07326-5A57-1E4A-925A-2BA01344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捕获和分组</a:t>
            </a:r>
            <a:r>
              <a:rPr lang="zh-CN" altLang="en-US" dirty="0"/>
              <a:t>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F2B9E-D135-9645-8E78-BAD50D10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如果需要括号，又不想捕获该分组，可以使用</a:t>
            </a:r>
            <a:r>
              <a:rPr lang="en-US" altLang="zh-CN" dirty="0"/>
              <a:t>(?:pattern)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(?:sub)(.*)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CB6C1-D27E-2848-8F3A-66AF41BA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65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修改元素：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向尾部增加：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‘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’);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//“Mike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</a:p>
          <a:p>
            <a:r>
              <a:rPr lang="en-US" altLang="zh-CN" sz="2800" b="1" dirty="0"/>
              <a:t>	Andy William</a:t>
            </a:r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时间复杂度</a:t>
            </a:r>
            <a:r>
              <a:rPr lang="en-US" altLang="zh-CN" sz="1800" dirty="0">
                <a:solidFill>
                  <a:srgbClr val="FF0000"/>
                </a:solidFill>
              </a:rPr>
              <a:t>O(n^2</a:t>
            </a:r>
            <a:r>
              <a:rPr lang="zh-CN" altLang="en-US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rgbClr val="FF0000"/>
                </a:solidFill>
              </a:rPr>
              <a:t>L)</a:t>
            </a:r>
            <a:r>
              <a:rPr lang="zh-CN" altLang="en-US" sz="1800" dirty="0">
                <a:solidFill>
                  <a:srgbClr val="FF0000"/>
                </a:solidFill>
              </a:rPr>
              <a:t>的时间，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zh-CN" altLang="en-US" sz="1800" dirty="0">
                <a:solidFill>
                  <a:srgbClr val="FF0000"/>
                </a:solidFill>
              </a:rPr>
              <a:t>表示每个子串的平均长度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拼接多个字符串最好使用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我们可以直接使用运算符按</a:t>
            </a:r>
            <a:r>
              <a:rPr lang="zh-CN" altLang="en-US" dirty="0">
                <a:solidFill>
                  <a:srgbClr val="FF0000"/>
                </a:solidFill>
              </a:rPr>
              <a:t>字典序</a:t>
            </a:r>
            <a:r>
              <a:rPr lang="zh-CN" altLang="en-US" dirty="0"/>
              <a:t>比较字符串大小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2547</TotalTime>
  <Words>6491</Words>
  <Application>Microsoft Macintosh PowerPoint</Application>
  <PresentationFormat>On-screen Show (4:3)</PresentationFormat>
  <Paragraphs>947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Kaiti SC</vt:lpstr>
      <vt:lpstr>微软雅黑</vt:lpstr>
      <vt:lpstr>华文楷体</vt:lpstr>
      <vt:lpstr>Arial</vt:lpstr>
      <vt:lpstr>Calibri</vt:lpstr>
      <vt:lpstr>Calibri Light</vt:lpstr>
      <vt:lpstr>Consolas</vt:lpstr>
      <vt:lpstr>Helvetica Neue</vt:lpstr>
      <vt:lpstr>Lucida Console</vt:lpstr>
      <vt:lpstr>Wingdings</vt:lpstr>
      <vt:lpstr>Office Theme</vt:lpstr>
      <vt:lpstr>STL 和字符串处理 （OOP）</vt:lpstr>
      <vt:lpstr>上期要点回顾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字符串处理与 正则表达式</vt:lpstr>
      <vt:lpstr>用户名注册</vt:lpstr>
      <vt:lpstr>正则表达式</vt:lpstr>
      <vt:lpstr>正则表达式</vt:lpstr>
      <vt:lpstr>字符簇</vt:lpstr>
      <vt:lpstr>字符簇</vt:lpstr>
      <vt:lpstr>重复模式</vt:lpstr>
      <vt:lpstr>正则表达式辅助工具</vt:lpstr>
      <vt:lpstr>正则表达式库 &lt;regex&gt;</vt:lpstr>
      <vt:lpstr>原生字符串</vt:lpstr>
      <vt:lpstr>正则表达式库 &lt;regex&gt;</vt:lpstr>
      <vt:lpstr>捕获和分组</vt:lpstr>
      <vt:lpstr>正则表达式库 &lt;regex&gt;</vt:lpstr>
      <vt:lpstr>捕获和分组</vt:lpstr>
      <vt:lpstr>正则表达式库 &lt;regex&gt;</vt:lpstr>
      <vt:lpstr>搜索的例子</vt:lpstr>
      <vt:lpstr>正则表达式库 &lt;regex&gt;</vt:lpstr>
      <vt:lpstr>替换的例子</vt:lpstr>
      <vt:lpstr>正则表达式库 &lt;regex&gt;</vt:lpstr>
      <vt:lpstr>替换的例子</vt:lpstr>
      <vt:lpstr>PowerPoint Presentation</vt:lpstr>
      <vt:lpstr>PowerPoint Presentation</vt:lpstr>
      <vt:lpstr>PowerPoint Presentation</vt:lpstr>
      <vt:lpstr>结 束</vt:lpstr>
      <vt:lpstr>字符簇（自学）</vt:lpstr>
      <vt:lpstr>重复模式（自学）</vt:lpstr>
      <vt:lpstr>或连接符（自学）</vt:lpstr>
      <vt:lpstr>捕获和分组（自学）</vt:lpstr>
      <vt:lpstr>更多内容（自学）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shao zhihong</cp:lastModifiedBy>
  <cp:revision>2994</cp:revision>
  <cp:lastPrinted>2020-05-09T01:16:35Z</cp:lastPrinted>
  <dcterms:created xsi:type="dcterms:W3CDTF">2002-09-18T00:55:00Z</dcterms:created>
  <dcterms:modified xsi:type="dcterms:W3CDTF">2022-05-14T09:42:13Z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