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4"/>
  </p:notesMasterIdLst>
  <p:sldIdLst>
    <p:sldId id="466" r:id="rId2"/>
    <p:sldId id="579" r:id="rId3"/>
    <p:sldId id="480" r:id="rId4"/>
    <p:sldId id="557" r:id="rId5"/>
    <p:sldId id="558" r:id="rId6"/>
    <p:sldId id="534" r:id="rId7"/>
    <p:sldId id="549" r:id="rId8"/>
    <p:sldId id="550" r:id="rId9"/>
    <p:sldId id="548" r:id="rId10"/>
    <p:sldId id="482" r:id="rId11"/>
    <p:sldId id="483" r:id="rId12"/>
    <p:sldId id="484" r:id="rId13"/>
    <p:sldId id="607" r:id="rId14"/>
    <p:sldId id="602" r:id="rId15"/>
    <p:sldId id="603" r:id="rId16"/>
    <p:sldId id="595" r:id="rId17"/>
    <p:sldId id="559" r:id="rId18"/>
    <p:sldId id="604" r:id="rId19"/>
    <p:sldId id="605" r:id="rId20"/>
    <p:sldId id="487" r:id="rId21"/>
    <p:sldId id="560" r:id="rId22"/>
    <p:sldId id="562" r:id="rId23"/>
    <p:sldId id="582" r:id="rId24"/>
    <p:sldId id="583" r:id="rId25"/>
    <p:sldId id="584" r:id="rId26"/>
    <p:sldId id="576" r:id="rId27"/>
    <p:sldId id="577" r:id="rId28"/>
    <p:sldId id="535" r:id="rId29"/>
    <p:sldId id="536" r:id="rId30"/>
    <p:sldId id="600" r:id="rId31"/>
    <p:sldId id="601" r:id="rId32"/>
    <p:sldId id="556" r:id="rId33"/>
    <p:sldId id="580" r:id="rId34"/>
    <p:sldId id="575" r:id="rId35"/>
    <p:sldId id="544" r:id="rId36"/>
    <p:sldId id="552" r:id="rId37"/>
    <p:sldId id="553" r:id="rId38"/>
    <p:sldId id="555" r:id="rId39"/>
    <p:sldId id="538" r:id="rId40"/>
    <p:sldId id="539" r:id="rId41"/>
    <p:sldId id="494" r:id="rId42"/>
    <p:sldId id="495" r:id="rId43"/>
    <p:sldId id="606" r:id="rId44"/>
    <p:sldId id="545" r:id="rId45"/>
    <p:sldId id="566" r:id="rId46"/>
    <p:sldId id="567" r:id="rId47"/>
    <p:sldId id="608" r:id="rId48"/>
    <p:sldId id="568" r:id="rId49"/>
    <p:sldId id="578" r:id="rId50"/>
    <p:sldId id="609" r:id="rId51"/>
    <p:sldId id="610" r:id="rId52"/>
    <p:sldId id="475" r:id="rId5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 autoAdjust="0"/>
    <p:restoredTop sz="83136" autoAdjust="0"/>
  </p:normalViewPr>
  <p:slideViewPr>
    <p:cSldViewPr>
      <p:cViewPr varScale="1">
        <p:scale>
          <a:sx n="75" d="100"/>
          <a:sy n="75" d="100"/>
        </p:scale>
        <p:origin x="1144" y="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5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78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没有默认构造函数。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</a:t>
            </a:r>
            <a:r>
              <a:rPr kumimoji="1" lang="zh-CN" altLang="en-US" dirty="0"/>
              <a:t>，则不能定义派生类构造函数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因为无显式调用基类构造函数时会选择调用基类默认构造函数，若基类默认构造函数不存在，则编译不通过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6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7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11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31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39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2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26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6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22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89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5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70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huan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h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keyword/us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66CC"/>
                </a:solidFill>
              </a:rPr>
              <a:t>组合与继承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119324" y="4509120"/>
            <a:ext cx="6905352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http://coai.cs.tsinghua.edu.cn/hml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68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C1 c1;</a:t>
            </a:r>
          </a:p>
          <a:p>
            <a:r>
              <a:rPr lang="en-US" altLang="zh-CN" dirty="0"/>
              <a:t>	C2 c2;</a:t>
            </a:r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C3 c;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86E7C9-1AB9-BC49-8FC2-A207B5F306E5}"/>
              </a:ext>
            </a:extLst>
          </p:cNvPr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861A5-39B5-F843-BA4A-2A072D20EB81}"/>
              </a:ext>
            </a:extLst>
          </p:cNvPr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5800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011831" y="4067687"/>
              <a:ext cx="134776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2" name="直线箭头连接符 11"/>
            <p:cNvCxnSpPr>
              <a:cxnSpLocks/>
            </p:cNvCxnSpPr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cxnSpLocks/>
              <a:endCxn id="5" idx="2"/>
            </p:cNvCxnSpPr>
            <p:nvPr/>
          </p:nvCxnSpPr>
          <p:spPr>
            <a:xfrm flipV="1">
              <a:off x="6680747" y="4490927"/>
              <a:ext cx="4965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cxnSpLocks/>
            </p:cNvCxnSpPr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13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A18EAA-FDD4-964E-AA1A-ECFCCBC50DE4}"/>
              </a:ext>
            </a:extLst>
          </p:cNvPr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E8A1E-C195-CB45-B30D-9CF79B35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F2911-6D26-5B47-A5B4-BF6B0C7B8FAA}"/>
              </a:ext>
            </a:extLst>
          </p:cNvPr>
          <p:cNvSpPr/>
          <p:nvPr/>
        </p:nvSpPr>
        <p:spPr>
          <a:xfrm>
            <a:off x="6372200" y="3909324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18A4E-E701-8D45-AD31-6090BB729519}"/>
              </a:ext>
            </a:extLst>
          </p:cNvPr>
          <p:cNvSpPr txBox="1"/>
          <p:nvPr/>
        </p:nvSpPr>
        <p:spPr>
          <a:xfrm>
            <a:off x="6372200" y="344652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281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派生类对象的构造与析构过程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charset="0"/>
              </a:rPr>
              <a:t>   </a:t>
            </a:r>
            <a:r>
              <a:rPr lang="zh-CN" altLang="en-US" sz="1600" dirty="0">
                <a:latin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686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62ADE7-06C0-4AB6-8F33-E60267F8171A}"/>
              </a:ext>
            </a:extLst>
          </p:cNvPr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“,"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obj1(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960-8874-44B0-AFC9-159EBFC36FF1}"/>
              </a:ext>
            </a:extLst>
          </p:cNvPr>
          <p:cNvSpPr/>
          <p:nvPr/>
        </p:nvSpPr>
        <p:spPr>
          <a:xfrm>
            <a:off x="6145229" y="6006294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AB6E6-9441-41C5-81AE-E1F9A67DA475}"/>
              </a:ext>
            </a:extLst>
          </p:cNvPr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8" name="虚尾箭头 5">
            <a:extLst>
              <a:ext uri="{FF2B5EF4-FFF2-40B4-BE49-F238E27FC236}">
                <a16:creationId xmlns:a16="http://schemas.microsoft.com/office/drawing/2014/main" id="{7183BC48-EA38-4139-8903-27AF106DAC2B}"/>
              </a:ext>
            </a:extLst>
          </p:cNvPr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57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3F75-490C-43DF-B5D1-8D4B4C3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E6C6F-B373-4FE5-BA53-3E86DDA7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前面的例子，不能用</a:t>
            </a:r>
            <a:r>
              <a:rPr kumimoji="1" lang="en-US" altLang="zh-CN" dirty="0">
                <a:solidFill>
                  <a:srgbClr val="FF0000"/>
                </a:solidFill>
              </a:rPr>
              <a:t>Derive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dr</a:t>
            </a:r>
            <a:r>
              <a:rPr kumimoji="1" lang="zh-CN" altLang="en-US" dirty="0">
                <a:solidFill>
                  <a:srgbClr val="FF0000"/>
                </a:solidFill>
              </a:rPr>
              <a:t>；定义对象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CF13-7491-4470-8916-98E2E74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5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</a:p>
          <a:p>
            <a:r>
              <a:rPr kumimoji="1" lang="zh-CN" altLang="en-US" dirty="0"/>
              <a:t>基类中的公有成员：</a:t>
            </a:r>
          </a:p>
          <a:p>
            <a:pPr lvl="1"/>
            <a:r>
              <a:rPr kumimoji="1" lang="zh-CN" altLang="en-US" dirty="0"/>
              <a:t>允许在派生类成员函数中被访问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</a:p>
          <a:p>
            <a:r>
              <a:rPr kumimoji="1" lang="zh-CN" altLang="en-US" dirty="0"/>
              <a:t>基类中的保护成员</a:t>
            </a:r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公有继承、基类公有成员的访问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</a:p>
          <a:p>
            <a:r>
              <a:rPr lang="zh-CN" altLang="en-US" dirty="0"/>
              <a:t> 继承</a:t>
            </a:r>
          </a:p>
          <a:p>
            <a:r>
              <a:rPr lang="zh-CN" altLang="en-US" dirty="0"/>
              <a:t> 成员访问权限</a:t>
            </a:r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基类接口不允许从派生类对象调用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-200819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私有继承、基类公有成员的访问</a:t>
            </a:r>
          </a:p>
        </p:txBody>
      </p:sp>
    </p:spTree>
    <p:extLst>
      <p:ext uri="{BB962C8B-B14F-4D97-AF65-F5344CB8AC3E}">
        <p14:creationId xmlns:p14="http://schemas.microsoft.com/office/powerpoint/2010/main" val="206746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94812" cy="1325563"/>
          </a:xfrm>
        </p:spPr>
        <p:txBody>
          <a:bodyPr/>
          <a:lstStyle/>
          <a:p>
            <a:pPr algn="r"/>
            <a:r>
              <a:rPr kumimoji="1" lang="zh-CN" altLang="en-US" sz="3600" dirty="0">
                <a:solidFill>
                  <a:srgbClr val="0066CC"/>
                </a:solidFill>
              </a:rPr>
              <a:t>私有继承，打开基类公有成员的访问权限</a:t>
            </a:r>
          </a:p>
        </p:txBody>
      </p:sp>
    </p:spTree>
    <p:extLst>
      <p:ext uri="{BB962C8B-B14F-4D97-AF65-F5344CB8AC3E}">
        <p14:creationId xmlns:p14="http://schemas.microsoft.com/office/powerpoint/2010/main" val="32452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return 0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5C539FA-732A-704D-8FBF-5D1162402C48}"/>
              </a:ext>
            </a:extLst>
          </p:cNvPr>
          <p:cNvSpPr txBox="1">
            <a:spLocks/>
          </p:cNvSpPr>
          <p:nvPr/>
        </p:nvSpPr>
        <p:spPr bwMode="auto">
          <a:xfrm>
            <a:off x="1043608" y="16888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 defTabSz="914400"/>
            <a:r>
              <a:rPr kumimoji="1" lang="zh-CN" altLang="en-US" sz="4000" dirty="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 dirty="0"/>
              <a:t>基类成员访问权限与三种继承方式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0688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E1A645-332F-4D62-990F-760A059A032E}"/>
              </a:ext>
            </a:extLst>
          </p:cNvPr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E6E8DF-477A-44C3-8FED-02177C07D29C}"/>
              </a:ext>
            </a:extLst>
          </p:cNvPr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</a:p>
          <a:p>
            <a:pPr lvl="1"/>
            <a:r>
              <a:rPr kumimoji="1" lang="zh-CN" altLang="en-US" dirty="0"/>
              <a:t>允许引入新代码而不影响已有代码正确性。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实现代码重用。</a:t>
            </a:r>
          </a:p>
          <a:p>
            <a:pPr lvl="1"/>
            <a:r>
              <a:rPr kumimoji="1" lang="zh-CN" altLang="en-US" dirty="0"/>
              <a:t>将子对象引入新类。</a:t>
            </a:r>
          </a:p>
          <a:p>
            <a:pPr lvl="1"/>
            <a:r>
              <a:rPr kumimoji="1" lang="zh-CN" altLang="en-US" dirty="0"/>
              <a:t>使用构造函数的初始化成员列表初始化。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组合：</a:t>
            </a:r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</a:p>
          <a:p>
            <a:pPr lvl="1"/>
            <a:r>
              <a:rPr kumimoji="1" lang="zh-CN" altLang="en-US" dirty="0"/>
              <a:t>继承：</a:t>
            </a:r>
          </a:p>
          <a:p>
            <a:pPr lvl="2"/>
            <a:r>
              <a:rPr kumimoji="1" lang="zh-CN" altLang="en-US" dirty="0"/>
              <a:t>沿用已存在的类提供的接口。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Engine{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stop(){}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11535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4F3804-FA90-464C-B803-22BCDA7A278A}"/>
              </a:ext>
            </a:extLst>
          </p:cNvPr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9CC6A-A0E7-1543-B5A1-1A8786F3AFBB}"/>
              </a:ext>
            </a:extLst>
          </p:cNvPr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5185E-A614-7E4E-A04E-55A7EFA2B08C}"/>
              </a:ext>
            </a:extLst>
          </p:cNvPr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E09B-B413-DB46-BC4B-2D9CBC0310B2}"/>
              </a:ext>
            </a:extLst>
          </p:cNvPr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zh-CN" altLang="en-US" dirty="0"/>
              <a:t>汽车：车门、车窗、引擎、轮胎</a:t>
            </a:r>
          </a:p>
          <a:p>
            <a:r>
              <a:rPr kumimoji="1" lang="zh-CN" altLang="en-US" dirty="0"/>
              <a:t>形状：矩形，圆形，三角形，正方形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804249" y="6058162"/>
            <a:ext cx="212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Derive::f(4)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92" y="559649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恢复基类成员函数示例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ACDE4-077A-4B41-B387-C8AFE66F60E6}"/>
              </a:ext>
            </a:extLst>
          </p:cNvPr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51384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</a:p>
          <a:p>
            <a:r>
              <a:rPr kumimoji="1" lang="zh-CN" altLang="en-US" dirty="0"/>
              <a:t>应用场景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662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的。数据成员会在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</a:t>
            </a:r>
          </a:p>
          <a:p>
            <a:r>
              <a:rPr kumimoji="1" lang="zh-CN" altLang="en-US" dirty="0"/>
              <a:t>二义性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5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d.addB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9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517-98EA-4961-8571-1DCB9D68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750C-CA61-4756-BAD1-EE06B25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3252-810A-4F9A-AE89-DF06AFF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46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DC38-072A-4FCF-AC25-D241EE8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FBB6E76-2597-4187-A0ED-85C1EF602353}"/>
              </a:ext>
            </a:extLst>
          </p:cNvPr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"Car.h"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"Plane.h"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"Motor.h"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"Wing.h"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"Wheel.h"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 main()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std::cin &gt;&gt;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Plane planes = new Plane[100];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Car cars = new Car[100];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Motor motors = new Motor[100];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i_p = 0, i_c = 0, i_m = 0;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for (int i = 0; i &lt; m; ++i)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int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std::cin &gt;&gt;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if (op == 0) {// plane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		int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std::cin &gt;&gt;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(part == 0) planes[i_p].add_wing(new Wing());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else planes[i_p].add_wheel(new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(planes[i_p].finished()) planes[i_p++].run();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if (op == 1) { // car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cars[i_c].add_wheel(new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(cars[i_c].finished()) cars[i_c++].run();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{ // motor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motors[i_m].add_wheel(new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(motors[i_m].finished())motors[i_m++].run();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7DBB-E524-4A89-AD8B-0E8F42A985F0}"/>
              </a:ext>
            </a:extLst>
          </p:cNvPr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F691-C1CF-4822-8922-302B79C50F29}"/>
              </a:ext>
            </a:extLst>
          </p:cNvPr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</p:txBody>
      </p:sp>
    </p:spTree>
    <p:extLst>
      <p:ext uri="{BB962C8B-B14F-4D97-AF65-F5344CB8AC3E}">
        <p14:creationId xmlns:p14="http://schemas.microsoft.com/office/powerpoint/2010/main" val="3462113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4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n){_num=n;}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n){_num=n;}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54930" y="1083108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 w;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Car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新对象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</a:p>
          <a:p>
            <a:pPr lvl="1"/>
            <a:r>
              <a:rPr kumimoji="1" lang="zh-CN" altLang="en-US" sz="2200" dirty="0"/>
              <a:t>先完成子对象构造，再完成当前对象构造</a:t>
            </a:r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15077</TotalTime>
  <Words>6675</Words>
  <Application>Microsoft Macintosh PowerPoint</Application>
  <PresentationFormat>On-screen Show (4:3)</PresentationFormat>
  <Paragraphs>907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微软雅黑</vt:lpstr>
      <vt:lpstr>AndaleMono</vt:lpstr>
      <vt:lpstr>Arial</vt:lpstr>
      <vt:lpstr>Calibri</vt:lpstr>
      <vt:lpstr>Calibri Light</vt:lpstr>
      <vt:lpstr>Consolas</vt:lpstr>
      <vt:lpstr>Courier</vt:lpstr>
      <vt:lpstr>Courier New</vt:lpstr>
      <vt:lpstr>Menlo</vt:lpstr>
      <vt:lpstr>Menlo-Regular</vt:lpstr>
      <vt:lpstr>Wingdings</vt:lpstr>
      <vt:lpstr>Office 主题</vt:lpstr>
      <vt:lpstr>组合与继承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如何选择继承方式？</vt:lpstr>
      <vt:lpstr>如何选择继承方式？</vt:lpstr>
      <vt:lpstr>成员访问权限</vt:lpstr>
      <vt:lpstr>公有继承、基类公有成员的访问</vt:lpstr>
      <vt:lpstr>私有继承、基类公有成员的访问</vt:lpstr>
      <vt:lpstr>私有继承，打开基类公有成员的访问权限</vt:lpstr>
      <vt:lpstr>私有继承中，基类中的 私有、保护成员访问</vt:lpstr>
      <vt:lpstr>PowerPoint Presentation</vt:lpstr>
      <vt:lpstr>基类成员访问权限与三种继承方式</vt:lpstr>
      <vt:lpstr>成员访问权限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Presentation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Microsoft Office User</cp:lastModifiedBy>
  <cp:revision>469</cp:revision>
  <cp:lastPrinted>2021-04-11T03:47:36Z</cp:lastPrinted>
  <dcterms:created xsi:type="dcterms:W3CDTF">2018-01-30T01:46:35Z</dcterms:created>
  <dcterms:modified xsi:type="dcterms:W3CDTF">2022-04-27T08:10:23Z</dcterms:modified>
</cp:coreProperties>
</file>