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1"/>
  </p:notesMasterIdLst>
  <p:sldIdLst>
    <p:sldId id="466" r:id="rId2"/>
    <p:sldId id="663" r:id="rId3"/>
    <p:sldId id="610" r:id="rId4"/>
    <p:sldId id="621" r:id="rId5"/>
    <p:sldId id="534" r:id="rId6"/>
    <p:sldId id="635" r:id="rId7"/>
    <p:sldId id="637" r:id="rId8"/>
    <p:sldId id="638" r:id="rId9"/>
    <p:sldId id="573" r:id="rId10"/>
    <p:sldId id="657" r:id="rId11"/>
    <p:sldId id="574" r:id="rId12"/>
    <p:sldId id="656" r:id="rId13"/>
    <p:sldId id="658" r:id="rId14"/>
    <p:sldId id="636" r:id="rId15"/>
    <p:sldId id="639" r:id="rId16"/>
    <p:sldId id="535" r:id="rId17"/>
    <p:sldId id="611" r:id="rId18"/>
    <p:sldId id="538" r:id="rId19"/>
    <p:sldId id="624" r:id="rId20"/>
    <p:sldId id="541" r:id="rId21"/>
    <p:sldId id="542" r:id="rId22"/>
    <p:sldId id="265" r:id="rId23"/>
    <p:sldId id="266" r:id="rId24"/>
    <p:sldId id="548" r:id="rId25"/>
    <p:sldId id="608" r:id="rId26"/>
    <p:sldId id="609" r:id="rId27"/>
    <p:sldId id="539" r:id="rId28"/>
    <p:sldId id="544" r:id="rId29"/>
    <p:sldId id="545" r:id="rId30"/>
    <p:sldId id="572" r:id="rId31"/>
    <p:sldId id="601" r:id="rId32"/>
    <p:sldId id="508" r:id="rId33"/>
    <p:sldId id="603" r:id="rId34"/>
    <p:sldId id="625" r:id="rId35"/>
    <p:sldId id="570" r:id="rId36"/>
    <p:sldId id="605" r:id="rId37"/>
    <p:sldId id="607" r:id="rId38"/>
    <p:sldId id="626" r:id="rId39"/>
    <p:sldId id="571" r:id="rId40"/>
    <p:sldId id="634" r:id="rId41"/>
    <p:sldId id="531" r:id="rId42"/>
    <p:sldId id="600" r:id="rId43"/>
    <p:sldId id="654" r:id="rId44"/>
    <p:sldId id="655" r:id="rId45"/>
    <p:sldId id="659" r:id="rId46"/>
    <p:sldId id="652" r:id="rId47"/>
    <p:sldId id="653" r:id="rId48"/>
    <p:sldId id="664" r:id="rId49"/>
    <p:sldId id="475" r:id="rId5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CC00"/>
    <a:srgbClr val="008000"/>
    <a:srgbClr val="B40061"/>
    <a:srgbClr val="003366"/>
    <a:srgbClr val="FF0000"/>
    <a:srgbClr val="B40062"/>
    <a:srgbClr val="FFFFFF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6" autoAdjust="0"/>
    <p:restoredTop sz="78518" autoAdjust="0"/>
  </p:normalViewPr>
  <p:slideViewPr>
    <p:cSldViewPr>
      <p:cViewPr varScale="1">
        <p:scale>
          <a:sx n="127" d="100"/>
          <a:sy n="127" d="100"/>
        </p:scale>
        <p:origin x="31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TenosDoIt/p/3590491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49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思考：如何确定？</a:t>
            </a:r>
          </a:p>
          <a:p>
            <a:r>
              <a:rPr kumimoji="1" lang="zh-CN" altLang="en-US" dirty="0"/>
              <a:t>说明对象自身要包含自己实际类型的信息。</a:t>
            </a:r>
          </a:p>
          <a:p>
            <a:r>
              <a:rPr kumimoji="1" lang="zh-CN" altLang="en-US" dirty="0"/>
              <a:t>用虚函数解决早捆绑，实现多态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392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2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对象自身要包含自己实际类型的信息：虚函数表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362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对象自身要包含自己实际类型的信息：虚函数表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569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thinking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360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类 的虚函数表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类的虚函数表 其中有一个就是指向</a:t>
            </a:r>
            <a:r>
              <a:rPr kumimoji="1" lang="en-US" altLang="zh-CN" dirty="0"/>
              <a:t>D::fun1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79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239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</a:t>
            </a:r>
            <a:r>
              <a:rPr lang="en-US" altLang="zh-CN" dirty="0"/>
              <a:t>pack(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en-US" altLang="zh-CN" dirty="0"/>
              <a:t>)</a:t>
            </a:r>
            <a:r>
              <a:rPr lang="zh-CN" altLang="en-US" dirty="0"/>
              <a:t> 如果加这个一个语句，则可以产生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的输出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TenosDoIt</a:t>
            </a:r>
            <a:r>
              <a:rPr kumimoji="1" lang="en-US" altLang="zh-CN" dirty="0"/>
              <a:t>/p/3590491.html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为什么要进行内存对齐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呢？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平台原因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移植原因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：不是所有的硬件平台都能访问任意地址上的任意数据的；某些硬件平台只能在某些地址处取某些特定类型的数据，否则抛出硬件异常。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性能原因：数据结构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尤其是栈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应该尽可能地在自然边界上对齐。原因在于，为了访问未对齐的内存，处理器需要作两次内存访问；而对齐的内存访问仅需要一次访问。                                                                      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本文地址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编译器一般按照几个字节对齐呢？本文中两个编译器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默认按照类中最大类型长度来对齐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，我么也可以使用语句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pack(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1,2,4,8,16)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来设置对齐字节数目，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还可以在项目属性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配置属性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代码生成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结构成员对齐设置。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664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454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构造函数与虚函数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，即虚机制在构造函数中不工作。</a:t>
            </a:r>
            <a:endParaRPr kumimoji="1"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基类先初始化；此时派生类对象还没有初始化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52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309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6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回顾上一节内容：</a:t>
            </a:r>
            <a:endParaRPr kumimoji="1" lang="en-US" altLang="zh-CN" dirty="0"/>
          </a:p>
          <a:p>
            <a:r>
              <a:rPr kumimoji="1" lang="zh-CN" altLang="en-US" dirty="0"/>
              <a:t>构造的顺序与析构的顺序是相反的。</a:t>
            </a:r>
            <a:endParaRPr kumimoji="1" lang="en-US" altLang="zh-CN" dirty="0"/>
          </a:p>
          <a:p>
            <a:r>
              <a:rPr kumimoji="1" lang="zh-CN" altLang="en-US" dirty="0"/>
              <a:t>注意析构函数：最晚派生的析构会被最先调用；</a:t>
            </a:r>
            <a:endParaRPr kumimoji="1" lang="en-US" altLang="zh-CN" dirty="0"/>
          </a:p>
          <a:p>
            <a:r>
              <a:rPr kumimoji="1" lang="zh-CN" altLang="en-US" dirty="0"/>
              <a:t>如果我们允许这样的机制，说明这种调用很可能发生在一个已经被删除的对象上，从而造成非法调用。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662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947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这个被隐藏的具体含义是什么？即无法被调用，编译不能通过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552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214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>
                <a:solidFill>
                  <a:prstClr val="black"/>
                </a:solidFill>
                <a:ea typeface="宋体"/>
              </a:rPr>
              <a:pPr>
                <a:defRPr/>
              </a:pPr>
              <a:t>32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1424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575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565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trike="sngStrike" dirty="0"/>
              <a:t>避免造成重写隐藏的情况？？？  这个是什么意思？有没有</a:t>
            </a:r>
            <a:r>
              <a:rPr kumimoji="1" lang="en-US" altLang="zh-CN" strike="sngStrike" dirty="0"/>
              <a:t>override</a:t>
            </a:r>
            <a:r>
              <a:rPr kumimoji="1" lang="zh-CN" altLang="en-US" strike="sngStrike" dirty="0"/>
              <a:t>这个关键字的核心差别是什么？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340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7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如果是一个 </a:t>
            </a:r>
            <a:r>
              <a:rPr kumimoji="1" lang="en-US" altLang="zh-CN" dirty="0"/>
              <a:t>Base</a:t>
            </a:r>
            <a:r>
              <a:rPr kumimoji="1" lang="zh-CN" altLang="en-US" baseline="0" dirty="0"/>
              <a:t> * </a:t>
            </a:r>
            <a:r>
              <a:rPr kumimoji="1" lang="en-US" altLang="zh-CN" baseline="0" dirty="0"/>
              <a:t>p=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&amp;Derive;</a:t>
            </a:r>
          </a:p>
          <a:p>
            <a:r>
              <a:rPr kumimoji="1" lang="zh-CN" altLang="en-US" baseline="0" dirty="0"/>
              <a:t>如果私有继承 允许这种向上转换产生，</a:t>
            </a:r>
            <a:endParaRPr kumimoji="1" lang="en-US" altLang="zh-CN" baseline="0" dirty="0"/>
          </a:p>
          <a:p>
            <a:r>
              <a:rPr kumimoji="1" lang="zh-CN" altLang="en-US" baseline="0" dirty="0"/>
              <a:t>那么</a:t>
            </a:r>
            <a:r>
              <a:rPr kumimoji="1" lang="en-US" altLang="zh-CN" baseline="0" dirty="0"/>
              <a:t>p</a:t>
            </a:r>
            <a:r>
              <a:rPr kumimoji="1" lang="zh-CN" altLang="en-US" baseline="0" dirty="0"/>
              <a:t>很可能访问 </a:t>
            </a:r>
            <a:r>
              <a:rPr kumimoji="1" lang="en-US" altLang="zh-CN" baseline="0" dirty="0"/>
              <a:t>Base</a:t>
            </a:r>
            <a:r>
              <a:rPr kumimoji="1" lang="zh-CN" altLang="en-US" baseline="0" dirty="0"/>
              <a:t>的公有函数，破坏了封装性。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39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之前的例子加入</a:t>
            </a:r>
            <a:r>
              <a:rPr kumimoji="1" lang="en-US" altLang="zh-CN" dirty="0"/>
              <a:t>override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932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----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虚函数表指向地址依然是基类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625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某些实现系统服务、基础功能和加密等的类通常是不允许有子类的；实现者不想客户端从这些类派生新类而修改他们。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8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001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2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675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01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不能，对象不是协变的。协变的定义很复杂，在最后有链接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375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441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23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5353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对象切片，虚拟继承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51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数据成员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070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55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早绑定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函数成员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9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55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注意这里没有对象切片产生，因为传递的是引用。</a:t>
            </a:r>
            <a:endParaRPr lang="en-US" altLang="zh-CN" dirty="0"/>
          </a:p>
          <a:p>
            <a:r>
              <a:rPr lang="zh-CN" altLang="en-US" dirty="0"/>
              <a:t>这里是因为 编译器早绑定产生的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46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ai.cs.tsinghua.edu.cn/hml" TargetMode="External"/><Relationship Id="rId2" Type="http://schemas.openxmlformats.org/officeDocument/2006/relationships/hyperlink" Target="mailto:aihuang@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cv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en.cppreference.com/w/cpp/language/virtua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043856" y="4437112"/>
            <a:ext cx="7056288" cy="504056"/>
          </a:xfrm>
        </p:spPr>
        <p:txBody>
          <a:bodyPr/>
          <a:lstStyle/>
          <a:p>
            <a:r>
              <a:rPr lang="zh-CN" altLang="en-US" sz="3600" b="1" dirty="0"/>
              <a:t>黄民烈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2"/>
              </a:rPr>
              <a:t>aihuang@tsinghua.edu.cn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3"/>
              </a:rPr>
              <a:t>http://coai.cs.tsinghua.edu.cn/hml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zh-CN" altLang="en-US" sz="2800" b="1" dirty="0"/>
              <a:t> </a:t>
            </a:r>
            <a:r>
              <a:rPr lang="zh-CN" altLang="en-US" b="1" dirty="0"/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48686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cs typeface="Consolas" charset="0"/>
              </a:rPr>
              <a:t>pragma</a:t>
            </a:r>
            <a:r>
              <a:rPr lang="en-US" altLang="zh-CN" dirty="0"/>
              <a:t> pack(4)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(x)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p(1);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g(2,3);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对象切片，只赋值基类数据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att_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p.att_j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;  // 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cs typeface="Consolas" charset="0"/>
              </a:rPr>
              <a:t>没有该参数，编译错误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7335936" y="4581128"/>
            <a:ext cx="1485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05612" y="411946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03164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94084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"Dog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getName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(Pet p){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	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对象切片（传参），调用基类的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 p = g;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p.name();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对象切片（赋值），调用基类的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派生类新方法丢失示例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716192" y="4034681"/>
            <a:ext cx="2445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Dog::name()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  <a:endParaRPr lang="zh-CN" altLang="en-US" b="1" dirty="0">
              <a:solidFill>
                <a:srgbClr val="00B050"/>
              </a:solidFill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5868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3257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指针（引用）的向上转换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当派生类的指针（引用）被转换为基类指针（引用）时，不会创建新的对象，但只保留基类的接口。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30289" y="274027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基类部分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3491880" y="386104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3491880" y="6020048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3129930" y="5372348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99592" y="5837202"/>
            <a:ext cx="2249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派生类新定义部分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91880" y="5370760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121696" y="61295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4812680" y="3897560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4787280" y="6056560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120093" y="4435723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495055" y="3168898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680792" y="4435723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693492" y="612958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400FFE40-4BC2-439C-BB8C-122855A30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717" y="5148619"/>
            <a:ext cx="2696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派生类指针（引用）可访问</a:t>
            </a: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2C84B020-65E0-414B-932F-927C000F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11" y="4152895"/>
            <a:ext cx="21194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基类指针（引用）可访问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8ED8CC0-2177-4F17-B13D-8CFE122FBFA7}"/>
              </a:ext>
            </a:extLst>
          </p:cNvPr>
          <p:cNvCxnSpPr>
            <a:stCxn id="28" idx="3"/>
            <a:endCxn id="8" idx="1"/>
          </p:cNvCxnSpPr>
          <p:nvPr/>
        </p:nvCxnSpPr>
        <p:spPr>
          <a:xfrm>
            <a:off x="2608365" y="4506838"/>
            <a:ext cx="883515" cy="10986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B7DF77-23AF-4C41-B65B-2E4665E50481}"/>
              </a:ext>
            </a:extLst>
          </p:cNvPr>
          <p:cNvCxnSpPr>
            <a:cxnSpLocks/>
            <a:stCxn id="27" idx="1"/>
            <a:endCxn id="20" idx="2"/>
          </p:cNvCxnSpPr>
          <p:nvPr/>
        </p:nvCxnSpPr>
        <p:spPr>
          <a:xfrm flipH="1" flipV="1">
            <a:off x="5470510" y="4835833"/>
            <a:ext cx="601207" cy="66672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090E0E-62E1-461C-BA6B-5938B5F6F1E0}"/>
              </a:ext>
            </a:extLst>
          </p:cNvPr>
          <p:cNvCxnSpPr>
            <a:cxnSpLocks/>
            <a:stCxn id="27" idx="1"/>
            <a:endCxn id="17" idx="0"/>
          </p:cNvCxnSpPr>
          <p:nvPr/>
        </p:nvCxnSpPr>
        <p:spPr>
          <a:xfrm flipH="1">
            <a:off x="5470510" y="5502562"/>
            <a:ext cx="601207" cy="62702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1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cs typeface="Consolas" charset="0"/>
              </a:rPr>
              <a:t>pragma</a:t>
            </a:r>
            <a:r>
              <a:rPr lang="en-US" altLang="zh-CN" dirty="0"/>
              <a:t> pack(4)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(x)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g(2,3);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Pet&amp;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引用向上转换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= 1;       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修改基类存在的数据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影响派生类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7444860" y="3746649"/>
            <a:ext cx="148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1 3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14536" y="328498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91740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542" y="342962"/>
            <a:ext cx="89824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//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Redefine interface function: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，编译器早绑定，无对象切片产生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Instrument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= flute;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366420" y="4612022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6096" y="415035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3763E7-335D-9A4D-A081-E2AB16623311}"/>
              </a:ext>
            </a:extLst>
          </p:cNvPr>
          <p:cNvSpPr txBox="1"/>
          <p:nvPr/>
        </p:nvSpPr>
        <p:spPr>
          <a:xfrm>
            <a:off x="4318640" y="3614561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如果</a:t>
            </a:r>
            <a:r>
              <a:rPr kumimoji="1" lang="en-US" altLang="zh-CN" sz="2800" b="1" dirty="0"/>
              <a:t>tune</a:t>
            </a:r>
            <a:r>
              <a:rPr kumimoji="1" lang="zh-CN" altLang="en-US" sz="2800" b="1" dirty="0"/>
              <a:t>的参数修改为指针？</a:t>
            </a:r>
          </a:p>
        </p:txBody>
      </p:sp>
    </p:spTree>
    <p:extLst>
      <p:ext uri="{BB962C8B-B14F-4D97-AF65-F5344CB8AC3E}">
        <p14:creationId xmlns:p14="http://schemas.microsoft.com/office/powerpoint/2010/main" val="32003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548680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data{0};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隐藏了基类的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//B&amp;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否则可以绕过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，调用基类的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65820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私有继承“照此实现”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5D4F2-A5CA-EB1D-8E0B-895DE8A1B6FE}"/>
              </a:ext>
            </a:extLst>
          </p:cNvPr>
          <p:cNvSpPr txBox="1"/>
          <p:nvPr/>
        </p:nvSpPr>
        <p:spPr>
          <a:xfrm>
            <a:off x="1921565" y="720918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sz="2800" b="1" dirty="0"/>
          </a:p>
        </p:txBody>
      </p:sp>
    </p:spTree>
    <p:extLst>
      <p:ext uri="{BB962C8B-B14F-4D97-AF65-F5344CB8AC3E}">
        <p14:creationId xmlns:p14="http://schemas.microsoft.com/office/powerpoint/2010/main" val="37669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函数调用捆绑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把函数体与函数调用相联系称为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dirty="0"/>
              <a:t>即将函数体的具体实现代码，与调用的函数名绑定。执行到调用代码时进入直接进入捆绑好的函数体内部。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当捆绑在程序运行之前（由编译器和连接器）完成时，称为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早捆绑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(early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b="1" dirty="0"/>
              <a:t>运行之前</a:t>
            </a:r>
            <a:r>
              <a:rPr kumimoji="1" lang="zh-CN" altLang="en-US" sz="2000" dirty="0"/>
              <a:t>已经决定了函数调用代码到底进入哪个函数。</a:t>
            </a:r>
          </a:p>
          <a:p>
            <a:pPr lvl="1"/>
            <a:r>
              <a:rPr kumimoji="1" lang="zh-CN" altLang="en-US" sz="2000" dirty="0"/>
              <a:t>上面程序中的问题是早捆绑引起的，编译器将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中的函数调用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Instrument::play()</a:t>
            </a:r>
            <a:r>
              <a:rPr kumimoji="1" lang="zh-CN" altLang="en-US" sz="2000" dirty="0"/>
              <a:t>绑定。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当捆绑根据对象的实际类型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上例中即子类</a:t>
            </a:r>
            <a:r>
              <a:rPr kumimoji="1" lang="en-US" altLang="zh-CN" sz="2400" dirty="0"/>
              <a:t>Wind</a:t>
            </a:r>
            <a:r>
              <a:rPr kumimoji="1" lang="zh-CN" altLang="en-US" sz="2400" dirty="0"/>
              <a:t>而非</a:t>
            </a:r>
            <a:r>
              <a:rPr kumimoji="1" lang="en-US" altLang="zh-CN" sz="2400" dirty="0"/>
              <a:t>Instrument)</a:t>
            </a:r>
            <a:r>
              <a:rPr kumimoji="1" lang="zh-CN" altLang="en-US" sz="2400" dirty="0"/>
              <a:t>，发生在程序运行时，称为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晚捆绑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(late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/>
              <a:t>，又称动态捆绑或运行时捆绑。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要求在</a:t>
            </a:r>
            <a:r>
              <a:rPr kumimoji="1" lang="zh-CN" altLang="en-US" sz="2000" b="1" dirty="0"/>
              <a:t>运行时</a:t>
            </a:r>
            <a:r>
              <a:rPr kumimoji="1" lang="zh-CN" altLang="en-US" sz="2000" dirty="0"/>
              <a:t>能确定对象的实际类型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思考：如何确定？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，并绑定正确的函数。</a:t>
            </a:r>
          </a:p>
          <a:p>
            <a:pPr lvl="1"/>
            <a:r>
              <a:rPr kumimoji="1" lang="zh-CN" altLang="en-US" sz="2000" dirty="0"/>
              <a:t>晚捆绑只对类中的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虚函数</a:t>
            </a:r>
            <a:r>
              <a:rPr kumimoji="1" lang="zh-CN" altLang="en-US" sz="2000" dirty="0"/>
              <a:t>起作用，使用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virtual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zh-CN" altLang="en-US" sz="2000" dirty="0"/>
              <a:t>关键字声明虚函数。</a:t>
            </a:r>
          </a:p>
          <a:p>
            <a:pPr marL="0" indent="0"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8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对于被派生类重新定义的成员函数，若它在基类中被声明为虚函数（如下所示），则</a:t>
            </a:r>
            <a:r>
              <a:rPr kumimoji="1" lang="zh-CN" altLang="en-US" sz="2400" dirty="0">
                <a:solidFill>
                  <a:srgbClr val="FF0000"/>
                </a:solidFill>
              </a:rPr>
              <a:t>通过基类指针或引用</a:t>
            </a:r>
            <a:r>
              <a:rPr kumimoji="1" lang="zh-CN" altLang="en-US" sz="2400" dirty="0"/>
              <a:t>调用该成员函数时，编译器将</a:t>
            </a:r>
            <a:r>
              <a:rPr kumimoji="1" lang="zh-CN" altLang="en-US" sz="2400" dirty="0">
                <a:solidFill>
                  <a:srgbClr val="FF0000"/>
                </a:solidFill>
              </a:rPr>
              <a:t>根据所指（或引用）对象的实际类型</a:t>
            </a:r>
            <a:r>
              <a:rPr kumimoji="1" lang="zh-CN" altLang="en-US" sz="2400" dirty="0"/>
              <a:t>决定是调用基类中的函数，还是调用派生类重写的函数。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1800" b="0" dirty="0">
                <a:solidFill>
                  <a:schemeClr val="tx1"/>
                </a:solidFill>
              </a:rPr>
              <a:t> 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>
                <a:solidFill>
                  <a:srgbClr val="FF0000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FuncName</a:t>
            </a:r>
            <a:r>
              <a:rPr kumimoji="1" lang="en-US" altLang="zh-CN" sz="1800" dirty="0"/>
              <a:t>(argument);</a:t>
            </a:r>
            <a:r>
              <a:rPr kumimoji="1" lang="zh-CN" altLang="en-US" sz="1800" dirty="0"/>
              <a:t> </a:t>
            </a:r>
            <a:r>
              <a:rPr kumimoji="1" lang="en-US" altLang="zh-CN" sz="18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1" dirty="0">
                <a:solidFill>
                  <a:srgbClr val="008000"/>
                </a:solidFill>
              </a:rPr>
              <a:t>虚函数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/>
              <a:t>	</a:t>
            </a:r>
            <a:r>
              <a:rPr kumimoji="1" lang="en-US" altLang="zh-CN" sz="1800" dirty="0"/>
              <a:t>...</a:t>
            </a:r>
            <a:endParaRPr kumimoji="1" lang="zh-CN" alt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sz="1800" dirty="0"/>
              <a:t>};</a:t>
            </a:r>
            <a:endParaRPr kumimoji="1" lang="zh-CN" altLang="en-US" sz="1800" dirty="0"/>
          </a:p>
          <a:p>
            <a:r>
              <a:rPr kumimoji="1" lang="zh-CN" altLang="en-US" sz="2400" dirty="0"/>
              <a:t>若某成员函数在基类中声明为虚函数，当派生类</a:t>
            </a:r>
            <a:r>
              <a:rPr kumimoji="1" lang="zh-CN" altLang="en-US" sz="2400" dirty="0">
                <a:solidFill>
                  <a:srgbClr val="FF0000"/>
                </a:solidFill>
              </a:rPr>
              <a:t>重写覆盖</a:t>
            </a:r>
            <a:r>
              <a:rPr kumimoji="1" lang="zh-CN" altLang="en-US" sz="2400" dirty="0"/>
              <a:t>它时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同名，同参数函数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/>
              <a:t> ，无论是否声明为虚函数，该成员函数都仍然是虚函数。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0380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3568" y="1816248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 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重写覆盖</a:t>
            </a:r>
            <a:r>
              <a:rPr lang="en-US" altLang="zh-CN" b="1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稍后：重写隐藏和重写覆盖的区别）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tune(Instrument&amp; 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由于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Instrument::play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是虚函数，编译时不再直接绑定，运行时根据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的实际类型调用。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向上类型转换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重写覆盖虚函数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Wind::play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673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1680" y="4005064"/>
            <a:ext cx="180020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7484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晚绑定只对指针和引用有效，这里早绑定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向上类型转换，对象切片</a:t>
            </a:r>
            <a:endParaRPr lang="en-US" altLang="zh-CN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晚绑定只对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指针和引用有效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2575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259835"/>
            <a:ext cx="5256584" cy="5256584"/>
          </a:xfrm>
        </p:spPr>
        <p:txBody>
          <a:bodyPr/>
          <a:lstStyle/>
          <a:p>
            <a:r>
              <a:rPr kumimoji="1" lang="zh-CN" altLang="en-US" sz="2000" dirty="0"/>
              <a:t>返回值优化条件</a:t>
            </a:r>
            <a:endParaRPr kumimoji="1" lang="en-US" altLang="zh-CN" sz="2000" dirty="0"/>
          </a:p>
          <a:p>
            <a:pPr lvl="1"/>
            <a:r>
              <a:rPr lang="zh-CN" altLang="en-US" sz="2000" dirty="0"/>
              <a:t>返回的值类型与函数签名的返回值类型相同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返回的是一个局部对象的左值</a:t>
            </a:r>
            <a:endParaRPr lang="en-US" altLang="zh-CN" sz="2000" dirty="0"/>
          </a:p>
          <a:p>
            <a:r>
              <a:rPr lang="zh-CN" altLang="en-US" sz="2000" dirty="0"/>
              <a:t>建议做法包括</a:t>
            </a:r>
            <a:r>
              <a:rPr lang="en-US" altLang="zh-CN" sz="2000" dirty="0"/>
              <a:t>(1)(4)(5)(6),</a:t>
            </a:r>
            <a:r>
              <a:rPr lang="zh-CN" altLang="en-US" sz="2000" dirty="0"/>
              <a:t>避免多余拷贝，优化资源利用</a:t>
            </a:r>
            <a:endParaRPr lang="en-US" altLang="zh-CN" sz="2000" dirty="0"/>
          </a:p>
          <a:p>
            <a:pPr lvl="1"/>
            <a:r>
              <a:rPr lang="en-US" altLang="zh-CN" sz="2000" dirty="0"/>
              <a:t>Test fn1(); </a:t>
            </a:r>
            <a:r>
              <a:rPr lang="zh-CN" altLang="en-US" sz="2000" dirty="0"/>
              <a:t>满足返回值优化条件</a:t>
            </a:r>
            <a:endParaRPr lang="en-US" altLang="zh-CN" sz="2000" dirty="0"/>
          </a:p>
          <a:p>
            <a:pPr lvl="1"/>
            <a:r>
              <a:rPr lang="zh-CN" altLang="en-US" sz="2000" dirty="0"/>
              <a:t>可利用常量左值引用（</a:t>
            </a:r>
            <a:r>
              <a:rPr lang="en-US" altLang="zh-CN" sz="2000" dirty="0"/>
              <a:t>4</a:t>
            </a:r>
            <a:r>
              <a:rPr lang="zh-CN" altLang="en-US" sz="2000" dirty="0"/>
              <a:t>），右值引用（</a:t>
            </a:r>
            <a:r>
              <a:rPr lang="en-US" altLang="zh-CN" sz="2000" dirty="0"/>
              <a:t>5</a:t>
            </a:r>
            <a:r>
              <a:rPr lang="zh-CN" altLang="en-US" sz="2000" dirty="0"/>
              <a:t>），构造新对象（</a:t>
            </a:r>
            <a:r>
              <a:rPr lang="en-US" altLang="zh-CN" sz="2000" dirty="0"/>
              <a:t>6</a:t>
            </a:r>
            <a:r>
              <a:rPr lang="zh-CN" altLang="en-US" sz="2000" dirty="0"/>
              <a:t>）的方式接收返回值</a:t>
            </a:r>
            <a:endParaRPr lang="en-US" altLang="zh-CN" sz="2000" dirty="0"/>
          </a:p>
          <a:p>
            <a:r>
              <a:rPr lang="zh-CN" altLang="en-US" sz="2000" dirty="0"/>
              <a:t>不建议做法包括</a:t>
            </a:r>
            <a:r>
              <a:rPr lang="en-US" altLang="zh-CN" sz="2000" dirty="0"/>
              <a:t>(2)(3)(7)</a:t>
            </a:r>
          </a:p>
          <a:p>
            <a:pPr lvl="1"/>
            <a:r>
              <a:rPr kumimoji="1" lang="en-US" altLang="zh-CN" sz="2000" dirty="0"/>
              <a:t>(2)(7) d</a:t>
            </a:r>
            <a:r>
              <a:rPr kumimoji="1" lang="zh-CN" altLang="en-US" sz="2000" dirty="0"/>
              <a:t>会指向被析构的</a:t>
            </a:r>
            <a:r>
              <a:rPr kumimoji="1" lang="en-US" altLang="zh-CN" sz="2000" dirty="0" err="1"/>
              <a:t>tmp</a:t>
            </a:r>
            <a:r>
              <a:rPr kumimoji="1" lang="zh-CN" altLang="en-US" sz="2000" dirty="0"/>
              <a:t>，出现运行错误</a:t>
            </a:r>
            <a:endParaRPr kumimoji="1" lang="en-US" altLang="zh-CN" sz="2000" dirty="0"/>
          </a:p>
          <a:p>
            <a:pPr lvl="1"/>
            <a:r>
              <a:rPr lang="en-US" altLang="zh-CN" sz="2000" dirty="0"/>
              <a:t>std::move()</a:t>
            </a:r>
            <a:r>
              <a:rPr lang="zh-CN" altLang="en-US" sz="2000" dirty="0"/>
              <a:t>将左值转变为右值，不进行返回值优化，</a:t>
            </a:r>
            <a:r>
              <a:rPr lang="en-US" altLang="zh-CN" sz="2000" dirty="0"/>
              <a:t>(3)</a:t>
            </a:r>
            <a:r>
              <a:rPr lang="zh-CN" altLang="en-US" sz="2000" dirty="0"/>
              <a:t>会移动构造临时变量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利用返回值优化提高执行效率</a:t>
            </a: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D9C75654-BE4E-9C4D-8539-6236082496B8}"/>
              </a:ext>
            </a:extLst>
          </p:cNvPr>
          <p:cNvSpPr/>
          <p:nvPr/>
        </p:nvSpPr>
        <p:spPr>
          <a:xfrm>
            <a:off x="107504" y="1262945"/>
            <a:ext cx="389373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data = 0;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Test(const Test&amp; t){}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Test(Test&amp;&amp; t){}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fn1(){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1"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//(1)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Test&amp;&amp; fn2(){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//(2)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fn3(){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//(3)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Test&amp; a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//(4)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b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//(5)</a:t>
            </a:r>
          </a:p>
          <a:p>
            <a:pPr>
              <a:lnSpc>
                <a:spcPts val="1520"/>
              </a:lnSpc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c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//(6)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d = fn2();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//(7)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85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对象自身要包含自己实际类型的信息：用</a:t>
            </a:r>
            <a:r>
              <a:rPr kumimoji="1" lang="zh-CN" altLang="en-US" sz="2400" u="sng" dirty="0"/>
              <a:t>虚函数表</a:t>
            </a:r>
            <a:r>
              <a:rPr kumimoji="1" lang="zh-CN" altLang="en-US" sz="2400" dirty="0"/>
              <a:t>表示。运行时通过虚函数表确定对象的实际类型。</a:t>
            </a:r>
          </a:p>
          <a:p>
            <a:r>
              <a:rPr kumimoji="1" lang="zh-CN" altLang="en-US" sz="2400" dirty="0"/>
              <a:t>虚函数表</a:t>
            </a:r>
            <a:r>
              <a:rPr kumimoji="1" lang="en-US" altLang="zh-CN" sz="2400" dirty="0"/>
              <a:t>(VTABLE)</a:t>
            </a:r>
            <a:r>
              <a:rPr kumimoji="1" lang="zh-CN" altLang="en-US" sz="2400" dirty="0"/>
              <a:t>：每个</a:t>
            </a:r>
            <a:r>
              <a:rPr kumimoji="1" lang="zh-CN" altLang="en-US" sz="2400" dirty="0">
                <a:solidFill>
                  <a:srgbClr val="FF0000"/>
                </a:solidFill>
              </a:rPr>
              <a:t>包含虚函数的类</a:t>
            </a:r>
            <a:r>
              <a:rPr kumimoji="1" lang="zh-CN" altLang="en-US" sz="2400" dirty="0"/>
              <a:t>用于存储</a:t>
            </a:r>
            <a:r>
              <a:rPr kumimoji="1" lang="zh-CN" altLang="en-US" sz="2400" dirty="0">
                <a:solidFill>
                  <a:srgbClr val="FF0000"/>
                </a:solidFill>
              </a:rPr>
              <a:t>虚函数地址</a:t>
            </a:r>
            <a:r>
              <a:rPr kumimoji="1" lang="zh-CN" altLang="en-US" sz="2400" dirty="0"/>
              <a:t>的表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虚函数表有唯一性，即使没有重写虚函数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每个包含虚函数的类</a:t>
            </a:r>
            <a:r>
              <a:rPr kumimoji="1" lang="zh-CN" altLang="en-US" sz="2400" dirty="0">
                <a:solidFill>
                  <a:srgbClr val="FF0000"/>
                </a:solidFill>
              </a:rPr>
              <a:t>对象</a:t>
            </a:r>
            <a:r>
              <a:rPr kumimoji="1" lang="zh-CN" altLang="en-US" sz="2400" dirty="0"/>
              <a:t>中，编译器秘密地放一个指针，称为虚函数指针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vpointer</a:t>
            </a:r>
            <a:r>
              <a:rPr kumimoji="1" lang="en-US" altLang="zh-CN" sz="2400" dirty="0"/>
              <a:t>/VPTR)</a:t>
            </a:r>
            <a:r>
              <a:rPr kumimoji="1" lang="zh-CN" altLang="en-US" sz="2400" dirty="0"/>
              <a:t>，指向这个类的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当通过基类指针做虚函数调用时，编译器静态地插入能取得这个</a:t>
            </a:r>
            <a:r>
              <a:rPr kumimoji="1" lang="en-US" altLang="zh-CN" sz="2400" dirty="0"/>
              <a:t>VPTR</a:t>
            </a:r>
            <a:r>
              <a:rPr kumimoji="1" lang="zh-CN" altLang="en-US" sz="2400" dirty="0"/>
              <a:t>并在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表中查找函数地址的代码，这样就能调用正确的函数并引起晚捆绑的发生。</a:t>
            </a:r>
          </a:p>
          <a:p>
            <a:pPr lvl="1"/>
            <a:r>
              <a:rPr kumimoji="1" lang="zh-CN" altLang="en-US" sz="2000" b="1" dirty="0"/>
              <a:t>编译期间</a:t>
            </a:r>
            <a:r>
              <a:rPr kumimoji="1" lang="zh-CN" altLang="en-US" sz="2000" dirty="0"/>
              <a:t>：建立虚函数表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，记录每个类或该类的基类中所有已声明的虚函数入口地址。</a:t>
            </a:r>
          </a:p>
          <a:p>
            <a:pPr lvl="1"/>
            <a:r>
              <a:rPr kumimoji="1" lang="zh-CN" altLang="en-US" sz="2000" b="1" dirty="0"/>
              <a:t>运行期间</a:t>
            </a:r>
            <a:r>
              <a:rPr kumimoji="1" lang="zh-CN" altLang="en-US" sz="2000" dirty="0"/>
              <a:t>：建立虚函数指针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，在构造函数中发生，指向相应的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。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8514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5884" y="168882"/>
            <a:ext cx="57606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float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j;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"B::fun1()"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fun2()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"B::fun2()"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k;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"D::fun1()"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重写覆盖，对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没有，则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使用基类的虚函数地址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 b; D 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= &amp;d;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-&gt;fun1();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063639" y="5683466"/>
            <a:ext cx="2445940" cy="830997"/>
            <a:chOff x="6230516" y="5271591"/>
            <a:chExt cx="2445940" cy="830997"/>
          </a:xfrm>
        </p:grpSpPr>
        <p:sp>
          <p:nvSpPr>
            <p:cNvPr id="7" name="矩形 6"/>
            <p:cNvSpPr/>
            <p:nvPr/>
          </p:nvSpPr>
          <p:spPr>
            <a:xfrm>
              <a:off x="6230516" y="5733256"/>
              <a:ext cx="2445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  <a:latin typeface="AndaleMono" charset="0"/>
                </a:rPr>
                <a:t>D::fun1()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00192" y="5271591"/>
              <a:ext cx="141577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运行结果</a:t>
              </a:r>
            </a:p>
          </p:txBody>
        </p:sp>
      </p:grp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685656" y="1172457"/>
            <a:ext cx="493712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/>
              <a:t>pB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19668"/>
              </p:ext>
            </p:extLst>
          </p:nvPr>
        </p:nvGraphicFramePr>
        <p:xfrm>
          <a:off x="7863581" y="1488369"/>
          <a:ext cx="1189037" cy="1857375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40428"/>
              </p:ext>
            </p:extLst>
          </p:nvPr>
        </p:nvGraphicFramePr>
        <p:xfrm>
          <a:off x="6207818" y="1686807"/>
          <a:ext cx="1116013" cy="14859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03350"/>
              </p:ext>
            </p:extLst>
          </p:nvPr>
        </p:nvGraphicFramePr>
        <p:xfrm>
          <a:off x="6099868" y="3991857"/>
          <a:ext cx="1223963" cy="11175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fun1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68495"/>
              </p:ext>
            </p:extLst>
          </p:nvPr>
        </p:nvGraphicFramePr>
        <p:xfrm>
          <a:off x="6134793" y="5431719"/>
          <a:ext cx="1187450" cy="11128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fun1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33372"/>
              </p:ext>
            </p:extLst>
          </p:nvPr>
        </p:nvGraphicFramePr>
        <p:xfrm>
          <a:off x="7647681" y="3975982"/>
          <a:ext cx="1476375" cy="2538481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functions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B::fun2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4" name="肘形连接符 53"/>
          <p:cNvCxnSpPr/>
          <p:nvPr/>
        </p:nvCxnSpPr>
        <p:spPr>
          <a:xfrm>
            <a:off x="7155556" y="1399469"/>
            <a:ext cx="671512" cy="5349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34"/>
          <p:cNvSpPr/>
          <p:nvPr/>
        </p:nvSpPr>
        <p:spPr>
          <a:xfrm>
            <a:off x="5945881" y="2232907"/>
            <a:ext cx="242887" cy="1900237"/>
          </a:xfrm>
          <a:custGeom>
            <a:avLst/>
            <a:gdLst>
              <a:gd name="connsiteX0" fmla="*/ 242887 w 242887"/>
              <a:gd name="connsiteY0" fmla="*/ 0 h 1900237"/>
              <a:gd name="connsiteX1" fmla="*/ 114300 w 242887"/>
              <a:gd name="connsiteY1" fmla="*/ 628650 h 1900237"/>
              <a:gd name="connsiteX2" fmla="*/ 0 w 242887"/>
              <a:gd name="connsiteY2" fmla="*/ 1571625 h 1900237"/>
              <a:gd name="connsiteX3" fmla="*/ 114300 w 242887"/>
              <a:gd name="connsiteY3" fmla="*/ 1900237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" h="1900237">
                <a:moveTo>
                  <a:pt x="242887" y="0"/>
                </a:moveTo>
                <a:cubicBezTo>
                  <a:pt x="198834" y="183356"/>
                  <a:pt x="154781" y="366713"/>
                  <a:pt x="114300" y="628650"/>
                </a:cubicBezTo>
                <a:cubicBezTo>
                  <a:pt x="73819" y="890587"/>
                  <a:pt x="0" y="1359694"/>
                  <a:pt x="0" y="1571625"/>
                </a:cubicBezTo>
                <a:cubicBezTo>
                  <a:pt x="0" y="1783556"/>
                  <a:pt x="57150" y="1841896"/>
                  <a:pt x="114300" y="190023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任意多边形 35"/>
          <p:cNvSpPr/>
          <p:nvPr/>
        </p:nvSpPr>
        <p:spPr>
          <a:xfrm>
            <a:off x="5779193" y="2118607"/>
            <a:ext cx="2066925" cy="3514725"/>
          </a:xfrm>
          <a:custGeom>
            <a:avLst/>
            <a:gdLst>
              <a:gd name="connsiteX0" fmla="*/ 2066925 w 2066925"/>
              <a:gd name="connsiteY0" fmla="*/ 0 h 3514724"/>
              <a:gd name="connsiteX1" fmla="*/ 1552575 w 2066925"/>
              <a:gd name="connsiteY1" fmla="*/ 1400175 h 3514724"/>
              <a:gd name="connsiteX2" fmla="*/ 352425 w 2066925"/>
              <a:gd name="connsiteY2" fmla="*/ 1571625 h 3514724"/>
              <a:gd name="connsiteX3" fmla="*/ 38100 w 2066925"/>
              <a:gd name="connsiteY3" fmla="*/ 2528887 h 3514724"/>
              <a:gd name="connsiteX4" fmla="*/ 123825 w 2066925"/>
              <a:gd name="connsiteY4" fmla="*/ 3357562 h 3514724"/>
              <a:gd name="connsiteX5" fmla="*/ 338138 w 2066925"/>
              <a:gd name="connsiteY5" fmla="*/ 3471862 h 35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5" h="3514724">
                <a:moveTo>
                  <a:pt x="2066925" y="0"/>
                </a:moveTo>
                <a:cubicBezTo>
                  <a:pt x="1952625" y="569119"/>
                  <a:pt x="1838325" y="1138238"/>
                  <a:pt x="1552575" y="1400175"/>
                </a:cubicBezTo>
                <a:cubicBezTo>
                  <a:pt x="1266825" y="1662112"/>
                  <a:pt x="604837" y="1383506"/>
                  <a:pt x="352425" y="1571625"/>
                </a:cubicBezTo>
                <a:cubicBezTo>
                  <a:pt x="100013" y="1759744"/>
                  <a:pt x="76200" y="2231231"/>
                  <a:pt x="38100" y="2528887"/>
                </a:cubicBezTo>
                <a:cubicBezTo>
                  <a:pt x="0" y="2826543"/>
                  <a:pt x="73819" y="3200400"/>
                  <a:pt x="123825" y="3357562"/>
                </a:cubicBezTo>
                <a:cubicBezTo>
                  <a:pt x="173831" y="3514724"/>
                  <a:pt x="255984" y="3493293"/>
                  <a:pt x="338138" y="347186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任意多边形 36"/>
          <p:cNvSpPr/>
          <p:nvPr/>
        </p:nvSpPr>
        <p:spPr>
          <a:xfrm>
            <a:off x="7346056" y="4547482"/>
            <a:ext cx="314325" cy="14287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任意多边形 37"/>
          <p:cNvSpPr/>
          <p:nvPr/>
        </p:nvSpPr>
        <p:spPr>
          <a:xfrm>
            <a:off x="7323831" y="4926894"/>
            <a:ext cx="287337" cy="360363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任意多边形 38"/>
          <p:cNvSpPr/>
          <p:nvPr/>
        </p:nvSpPr>
        <p:spPr>
          <a:xfrm>
            <a:off x="7323831" y="6007982"/>
            <a:ext cx="287337" cy="3603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任意多边形 39"/>
          <p:cNvSpPr/>
          <p:nvPr/>
        </p:nvSpPr>
        <p:spPr>
          <a:xfrm flipV="1">
            <a:off x="7323831" y="5360282"/>
            <a:ext cx="287337" cy="10080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700" y="6510256"/>
            <a:ext cx="33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虚函数入口地址	 虚函数体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16632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#pragma </a:t>
            </a:r>
            <a:r>
              <a:rPr lang="en-US" altLang="zh-CN" dirty="0">
                <a:latin typeface="Consolas" panose="020B0609020204030204" pitchFamily="49" charset="0"/>
              </a:rPr>
              <a:t>pack(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按照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4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字节进行内存对齐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没有虚函数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一个虚函数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两个虚函数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4578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&lt;&lt;"int: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(int)&lt;&lt;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&lt;&lt;"void* 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(void*)&lt;&lt;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4039904"/>
            <a:ext cx="244594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void* : 8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OneVirtual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TwoVirtual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9828" y="3578239"/>
            <a:ext cx="29578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64</a:t>
            </a:r>
            <a:r>
              <a:rPr kumimoji="1" lang="zh-CN" altLang="en-US" sz="2400" b="1" dirty="0"/>
              <a:t>位机器上运行结果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3561397"/>
            <a:ext cx="5146748" cy="3035955"/>
          </a:xfrm>
        </p:spPr>
        <p:txBody>
          <a:bodyPr/>
          <a:lstStyle/>
          <a:p>
            <a:r>
              <a:rPr kumimoji="1" lang="zh-CN" altLang="en-US" sz="2000" dirty="0"/>
              <a:t>对不带虚函数的类</a:t>
            </a:r>
            <a:r>
              <a:rPr kumimoji="1" lang="en-US" altLang="zh-CN" sz="2000" dirty="0" err="1"/>
              <a:t>NoVirtual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对象的大小就是单个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对带有单个虚函数的类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，对象的大小是单个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的大小加上一个</a:t>
            </a:r>
            <a:r>
              <a:rPr kumimoji="1" lang="en-US" altLang="zh-CN" sz="2000" dirty="0"/>
              <a:t>void</a:t>
            </a:r>
            <a:r>
              <a:rPr kumimoji="1" lang="zh-CN" altLang="en-US" sz="2000" dirty="0"/>
              <a:t>指针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实际上是</a:t>
            </a:r>
            <a:r>
              <a:rPr kumimoji="1" lang="en-US" altLang="zh-CN" sz="2000" dirty="0"/>
              <a:t>VPTR)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带有多个虚函数的类</a:t>
            </a:r>
            <a:r>
              <a:rPr kumimoji="1" lang="en-US" altLang="zh-CN" sz="2000" dirty="0" err="1"/>
              <a:t>TwoVirtual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大小相同，因为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指向一个存放所有虚函数地址的表。</a:t>
            </a:r>
          </a:p>
        </p:txBody>
      </p:sp>
    </p:spTree>
    <p:extLst>
      <p:ext uri="{BB962C8B-B14F-4D97-AF65-F5344CB8AC3E}">
        <p14:creationId xmlns:p14="http://schemas.microsoft.com/office/powerpoint/2010/main" val="501867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当创建一个包含有虚函数的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时，必须初始化它的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以指向相应的</a:t>
            </a:r>
            <a:r>
              <a:rPr kumimoji="1" lang="en-US" altLang="zh-CN" dirty="0"/>
              <a:t>VTABLE</a:t>
            </a:r>
            <a:r>
              <a:rPr kumimoji="1" lang="zh-CN" altLang="en-US" dirty="0"/>
              <a:t>。设置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的工作由</a:t>
            </a:r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完成。编译器在构造函数的开头秘密的插入能初始化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的代码。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构造函数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是虚函数。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：如果构造函数是虚函数，则创建对象时需要先知道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，而在构造函数调用前，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构造函数的作用是提供类中成员初始化，调用时</a:t>
            </a:r>
            <a:r>
              <a:rPr lang="zh-CN" altLang="en-US" dirty="0">
                <a:solidFill>
                  <a:srgbClr val="FF0000"/>
                </a:solidFill>
              </a:rPr>
              <a:t>明确指定</a:t>
            </a:r>
            <a:r>
              <a:rPr lang="zh-CN" altLang="en-US" dirty="0"/>
              <a:t>要创建对象的类型，没有必要是虚函数。</a:t>
            </a:r>
            <a:endParaRPr kumimoji="1" lang="zh-CN" altLang="en-US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832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构造函数调用虚函数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在构造函数中调用虚函数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在普通函数中调用虚函数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j):Base(),_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(j){}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37" y="5301208"/>
            <a:ext cx="6014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构造函数中调用的是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的“本地版本”</a:t>
            </a:r>
            <a:br>
              <a:rPr lang="zh-CN" altLang="en-US" b="1" dirty="0">
                <a:solidFill>
                  <a:srgbClr val="00B050"/>
                </a:solidFill>
                <a:latin typeface="AndaleMono" charset="0"/>
              </a:rPr>
            </a:b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		为什么？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提示：基类构造时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_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num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的状态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在普通函数中调用虚函数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直接调用虚函数</a:t>
            </a:r>
            <a:endParaRPr lang="mr-IN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4813" y="483954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11560" y="2060848"/>
            <a:ext cx="2016224" cy="36004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932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即当前类的版本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，即虚机制在构造函数中不工作。</a:t>
            </a:r>
          </a:p>
          <a:p>
            <a:pPr lvl="1"/>
            <a:r>
              <a:rPr kumimoji="1" lang="zh-CN" altLang="en-US" dirty="0"/>
              <a:t>派生类对象初始化顺序：</a:t>
            </a:r>
            <a:r>
              <a:rPr kumimoji="1" lang="en-US" altLang="zh-CN" dirty="0"/>
              <a:t>(</a:t>
            </a:r>
            <a:r>
              <a:rPr kumimoji="1" lang="zh-CN" altLang="en-US" dirty="0"/>
              <a:t>与构造函数初始化列表顺序无关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基类初始化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对象成员初始化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构造函数体</a:t>
            </a:r>
            <a:endParaRPr kumimoji="1" lang="zh-CN" altLang="en-US" b="1" dirty="0"/>
          </a:p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47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虚函数与析构函数</a:t>
            </a:r>
          </a:p>
          <a:p>
            <a:pPr lvl="1"/>
            <a:r>
              <a:rPr kumimoji="1" lang="zh-CN" altLang="en-US" dirty="0"/>
              <a:t>析构函数能是虚的，且常常是虚的。虚析构函数</a:t>
            </a:r>
            <a:r>
              <a:rPr kumimoji="1" lang="zh-CN" altLang="en-US" dirty="0">
                <a:solidFill>
                  <a:srgbClr val="FF0000"/>
                </a:solidFill>
              </a:rPr>
              <a:t>仍需定义函数体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虚析构函数</a:t>
            </a:r>
            <a:r>
              <a:rPr kumimoji="1" lang="zh-CN" altLang="en-US" dirty="0"/>
              <a:t>的用途：当删除基类对象指针时，编译器将根据指针所指对象的</a:t>
            </a:r>
            <a:r>
              <a:rPr kumimoji="1" lang="zh-CN" altLang="en-US" dirty="0">
                <a:solidFill>
                  <a:srgbClr val="FF0000"/>
                </a:solidFill>
              </a:rPr>
              <a:t>实际类型</a:t>
            </a:r>
            <a:r>
              <a:rPr kumimoji="1" lang="zh-CN" altLang="en-US" dirty="0"/>
              <a:t>，调用相应的析构函数。</a:t>
            </a:r>
          </a:p>
          <a:p>
            <a:pPr lvl="1"/>
            <a:r>
              <a:rPr kumimoji="1" lang="zh-CN" altLang="en-US" dirty="0"/>
              <a:t>若基类析构不是虚函数，则删除基类指针所指派生类对象时，编译器仅自动调用基类的析构函数，而不会考虑实际对象是不是基类的对象。这可能会导致内存泄漏。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/>
              <a:t>析构函数中调用一个虚函数</a:t>
            </a:r>
            <a:r>
              <a:rPr kumimoji="1" lang="zh-CN" altLang="en-US" dirty="0"/>
              <a:t>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，即虚机制在析构函数中不工作。   </a:t>
            </a:r>
            <a:r>
              <a:rPr kumimoji="1" lang="zh-CN" altLang="en-US" b="1" dirty="0">
                <a:solidFill>
                  <a:srgbClr val="FF0000"/>
                </a:solidFill>
              </a:rPr>
              <a:t>为什么？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5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11043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Derived2 :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7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41691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Base1*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Derived1;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只调用了基类的虚析构函数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Base2* b2p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Derived2;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b2p;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派生类虚析构函数调用完后调用基类的虚析构函数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892" y="4178697"/>
            <a:ext cx="244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~</a:t>
            </a:r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Base1()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~</a:t>
            </a:r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Derived2()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~Base2()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3568" y="3717032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845372" y="4581128"/>
            <a:ext cx="582045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/>
              <a:t>重要原则：</a:t>
            </a:r>
            <a:endParaRPr kumimoji="1" lang="en-US" altLang="zh-CN" sz="2400" dirty="0"/>
          </a:p>
          <a:p>
            <a:r>
              <a:rPr kumimoji="1" lang="zh-CN" altLang="en-US" sz="2400" dirty="0"/>
              <a:t>总是将基类的析构函数设置为虚析构函数</a:t>
            </a:r>
          </a:p>
        </p:txBody>
      </p:sp>
    </p:spTree>
    <p:extLst>
      <p:ext uri="{BB962C8B-B14F-4D97-AF65-F5344CB8AC3E}">
        <p14:creationId xmlns:p14="http://schemas.microsoft.com/office/powerpoint/2010/main" val="1784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en-US" altLang="zh-CN" dirty="0"/>
          </a:p>
          <a:p>
            <a:r>
              <a:rPr kumimoji="1" lang="zh-CN" altLang="en-US" dirty="0"/>
              <a:t>成员访问权限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7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重载、重写覆盖与重写隐藏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，作用域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同一个类，或同为全局函数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返回值</a:t>
            </a:r>
            <a:r>
              <a:rPr lang="zh-CN" altLang="en-US" dirty="0">
                <a:solidFill>
                  <a:srgbClr val="FF0000"/>
                </a:solidFill>
              </a:rPr>
              <a:t>可以相同或不同</a:t>
            </a:r>
            <a:r>
              <a:rPr lang="zh-CN" altLang="en-US" dirty="0"/>
              <a:t>。</a:t>
            </a:r>
          </a:p>
          <a:p>
            <a:r>
              <a:rPr kumimoji="1" lang="zh-CN" altLang="en-US" dirty="0"/>
              <a:t>重写覆盖</a:t>
            </a:r>
            <a:r>
              <a:rPr kumimoji="1" lang="en-US" altLang="zh-CN" dirty="0"/>
              <a:t>(override)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，函数名必须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，函数参数必须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派生类的</a:t>
            </a:r>
            <a:r>
              <a:rPr kumimoji="1" lang="zh-CN" altLang="en-US" dirty="0">
                <a:solidFill>
                  <a:srgbClr val="FF0000"/>
                </a:solidFill>
              </a:rPr>
              <a:t>虚函数表</a:t>
            </a:r>
            <a:r>
              <a:rPr kumimoji="1" lang="zh-CN" altLang="en-US" dirty="0"/>
              <a:t>中原基类的虚函数指针会被派生类中重新定义的虚函数指针覆盖掉。</a:t>
            </a:r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派生类重新定义基类中的函数，函数名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，但是参数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或者基类的函数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参数相同</a:t>
            </a:r>
            <a:r>
              <a:rPr lang="en-US" altLang="zh-CN" dirty="0"/>
              <a:t>+</a:t>
            </a:r>
            <a:r>
              <a:rPr lang="zh-CN" altLang="en-US" dirty="0"/>
              <a:t>虚函数</a:t>
            </a:r>
            <a:r>
              <a:rPr lang="en-US" altLang="zh-CN" dirty="0"/>
              <a:t>-&gt;</a:t>
            </a:r>
            <a:r>
              <a:rPr lang="zh-CN" altLang="en-US" dirty="0"/>
              <a:t>不是重写隐藏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重写隐藏中</a:t>
            </a:r>
            <a:r>
              <a:rPr lang="zh-CN" altLang="en-US" dirty="0">
                <a:solidFill>
                  <a:srgbClr val="FF0000"/>
                </a:solidFill>
              </a:rPr>
              <a:t>虚函数表</a:t>
            </a:r>
            <a:r>
              <a:rPr lang="zh-CN" altLang="en-US" dirty="0"/>
              <a:t>不会发生覆盖。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88024" y="1196752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》15.9</a:t>
            </a:r>
            <a:r>
              <a:rPr kumimoji="1"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94690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重写覆盖与重写隐藏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040560"/>
          </a:xfrm>
        </p:spPr>
        <p:txBody>
          <a:bodyPr/>
          <a:lstStyle/>
          <a:p>
            <a:r>
              <a:rPr kumimoji="1" lang="zh-CN" altLang="en-US" dirty="0"/>
              <a:t>重写覆盖和重写隐藏：</a:t>
            </a:r>
          </a:p>
          <a:p>
            <a:pPr lvl="1"/>
            <a:r>
              <a:rPr kumimoji="1" lang="zh-CN" altLang="en-US" dirty="0"/>
              <a:t>相同点：</a:t>
            </a:r>
          </a:p>
          <a:p>
            <a:pPr lvl="2"/>
            <a:r>
              <a:rPr kumimoji="1" lang="zh-CN" altLang="en-US" dirty="0"/>
              <a:t>都要求派生类定义的函数与基类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zh-CN" altLang="en-US" dirty="0"/>
              <a:t>都会</a:t>
            </a:r>
            <a:r>
              <a:rPr kumimoji="1" lang="zh-CN" altLang="en-US" dirty="0">
                <a:solidFill>
                  <a:srgbClr val="FF0000"/>
                </a:solidFill>
              </a:rPr>
              <a:t>屏蔽</a:t>
            </a:r>
            <a:r>
              <a:rPr kumimoji="1" lang="zh-CN" altLang="en-US" dirty="0"/>
              <a:t>基类中的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函数，即派生类的</a:t>
            </a:r>
            <a:r>
              <a:rPr kumimoji="1" lang="zh-CN" altLang="en-US" dirty="0">
                <a:solidFill>
                  <a:srgbClr val="FF0000"/>
                </a:solidFill>
              </a:rPr>
              <a:t>实例</a:t>
            </a:r>
            <a:r>
              <a:rPr kumimoji="1" lang="zh-CN" altLang="en-US" dirty="0"/>
              <a:t>无法调用基类的同名函数。</a:t>
            </a:r>
          </a:p>
          <a:p>
            <a:pPr lvl="1"/>
            <a:r>
              <a:rPr kumimoji="1" lang="zh-CN" altLang="en-US" dirty="0"/>
              <a:t>不同点：</a:t>
            </a:r>
          </a:p>
          <a:p>
            <a:pPr lvl="2"/>
            <a:r>
              <a:rPr kumimoji="1" lang="zh-CN" altLang="en-US" dirty="0"/>
              <a:t>重写覆盖要求基类的函数是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，且函数参数</a:t>
            </a:r>
            <a:r>
              <a:rPr kumimoji="1" lang="zh-CN" altLang="en-US" dirty="0">
                <a:solidFill>
                  <a:srgbClr val="FF0000"/>
                </a:solidFill>
              </a:rPr>
              <a:t>相同</a:t>
            </a:r>
            <a:r>
              <a:rPr kumimoji="1" lang="zh-CN" altLang="en-US" dirty="0"/>
              <a:t>，</a:t>
            </a:r>
            <a:r>
              <a:rPr lang="zh-CN" altLang="en-US" dirty="0"/>
              <a:t>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；重写隐藏要求基类的函数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不是虚函数或者函数参数不同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重写覆盖会使派生类虚函数表中</a:t>
            </a:r>
            <a:r>
              <a:rPr lang="zh-CN" altLang="en-US" dirty="0">
                <a:solidFill>
                  <a:srgbClr val="FF0000"/>
                </a:solidFill>
              </a:rPr>
              <a:t>基类的虚函数</a:t>
            </a:r>
            <a:r>
              <a:rPr lang="zh-CN" altLang="en-US" dirty="0"/>
              <a:t>的指针被</a:t>
            </a:r>
            <a:r>
              <a:rPr lang="zh-CN" altLang="en-US" dirty="0">
                <a:solidFill>
                  <a:srgbClr val="FF0000"/>
                </a:solidFill>
              </a:rPr>
              <a:t>派生类的虚函数</a:t>
            </a:r>
            <a:r>
              <a:rPr lang="zh-CN" altLang="en-US" dirty="0"/>
              <a:t>指针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。重写隐藏不会。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52553" y="1268760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 15.9</a:t>
            </a:r>
            <a:r>
              <a:rPr kumimoji="1"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1044786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重载、重写隐藏与重写覆盖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59802"/>
              </p:ext>
            </p:extLst>
          </p:nvPr>
        </p:nvGraphicFramePr>
        <p:xfrm>
          <a:off x="395536" y="1988840"/>
          <a:ext cx="856895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8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重载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(overload)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重写隐藏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(redefining)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重写覆盖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(override)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作用域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同一个类中，或者均为全局函数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不能仅返回值不同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无要求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相同或协变的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4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其他要求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—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如果函数参数相同，则基类函数不能为虚函数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基类函数为虚函数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圆角矩形 2">
            <a:extLst>
              <a:ext uri="{FF2B5EF4-FFF2-40B4-BE49-F238E27FC236}">
                <a16:creationId xmlns:a16="http://schemas.microsoft.com/office/drawing/2014/main" id="{83363789-591B-4F4A-82EB-01DCEB71612B}"/>
              </a:ext>
            </a:extLst>
          </p:cNvPr>
          <p:cNvSpPr/>
          <p:nvPr/>
        </p:nvSpPr>
        <p:spPr>
          <a:xfrm>
            <a:off x="1907704" y="5589240"/>
            <a:ext cx="44644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重写覆盖同样会隐藏掉基类的同名函数！</a:t>
            </a:r>
          </a:p>
        </p:txBody>
      </p:sp>
    </p:spTree>
    <p:extLst>
      <p:ext uri="{BB962C8B-B14F-4D97-AF65-F5344CB8AC3E}">
        <p14:creationId xmlns:p14="http://schemas.microsoft.com/office/powerpoint/2010/main" val="3451298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是重写覆盖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9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p2 = &amp;d2;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p1-&gt;foo();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foo(float 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p1-&gt;foo(3);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，虚函数表中是派生类的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foo(int )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return 0;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7951" y="5103674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6163" y="501317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26451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重写覆盖要满足的条件很多，很容易写错，可以使用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关键字辅助检查。</a:t>
            </a:r>
          </a:p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关键字明确地告诉编译器一个函数是对基类中一个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的重写覆盖，编译器将对重写覆盖要满足的条件进行检查，</a:t>
            </a:r>
            <a:r>
              <a:rPr kumimoji="1" lang="zh-CN" altLang="en-US" dirty="0">
                <a:solidFill>
                  <a:srgbClr val="FF0000"/>
                </a:solidFill>
              </a:rPr>
              <a:t>正确的重写覆盖</a:t>
            </a:r>
            <a:r>
              <a:rPr kumimoji="1" lang="zh-CN" altLang="en-US" dirty="0"/>
              <a:t>才能通过编译。</a:t>
            </a:r>
          </a:p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关键字，但是满足了重写覆盖的各项条件，也能实现重写覆盖。它只是编译器的一个检查，正确实现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时，对编译结果没有影响。</a:t>
            </a:r>
          </a:p>
        </p:txBody>
      </p:sp>
    </p:spTree>
    <p:extLst>
      <p:ext uri="{BB962C8B-B14F-4D97-AF65-F5344CB8AC3E}">
        <p14:creationId xmlns:p14="http://schemas.microsoft.com/office/powerpoint/2010/main" val="165514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是重写覆盖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68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Derived3 :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Base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{cout&lt;&lt;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"Derived3::foo(int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&lt;&lt;endl;};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重写覆盖正确，与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Derived1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等价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//void foo(float ) override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参数不同，不是重写覆盖，编译错误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非虚函数，编译错误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2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77776" y="572194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p2 = &amp;d2;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&amp;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 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  <a:endParaRPr lang="zh-CN" altLang="en-US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重写隐藏，调用的是基类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return 0;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8184" y="4077072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8930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675329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不想让使用者继承？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  <a:r>
              <a:rPr kumimoji="1" lang="en-US" altLang="zh-CN" dirty="0"/>
              <a:t>!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虚函数声明或定义中</a:t>
            </a:r>
            <a:r>
              <a:rPr kumimoji="1" lang="zh-CN" altLang="en-US" dirty="0"/>
              <a:t>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确保函数为虚且不可被派生类重写。</a:t>
            </a:r>
            <a:r>
              <a:rPr lang="zh-CN" altLang="en-US" dirty="0">
                <a:latin typeface="华文楷体" panose="02010600040101010101" pitchFamily="2" charset="-122"/>
              </a:rPr>
              <a:t>可在继承关系链的“中途”进行设定，禁止后续派生类对指定虚函数重写。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类定义</a:t>
            </a:r>
            <a:r>
              <a:rPr kumimoji="1" lang="zh-CN" altLang="en-US" dirty="0"/>
              <a:t>中使用时，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指定此类不可被继承。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重写覆盖，且是最终覆盖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非虚函数，编译错误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A::foo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已是最终覆盖，编译错误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不能被继承，编译错误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8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56743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3850" y="3884191"/>
            <a:ext cx="367188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r>
              <a:rPr kumimoji="0" lang="zh-CN" altLang="en-US" sz="2000" b="1" dirty="0"/>
              <a:t>是否能访问基类成员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03187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是否能访问基类成员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510136" y="5710611"/>
            <a:ext cx="531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类似集合交运算（成员类型与继承方法之间的交）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6001708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 rot="10800000">
            <a:off x="4799637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8097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33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Animal\</a:t>
            </a:r>
            <a:r>
              <a:rPr kumimoji="1" lang="zh-CN" altLang="en-US" dirty="0"/>
              <a:t>模板设计的例子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is-implementing-in-terms-of:</a:t>
            </a:r>
            <a:r>
              <a:rPr kumimoji="1" lang="zh-CN" altLang="en-US" dirty="0"/>
              <a:t> 客观世界的认知关系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虚函数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类型转换，模板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74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多态性与虚函数，第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章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350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重写覆盖的条件（课后探究）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E604438-8B63-1345-8536-26C8AAA9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628800"/>
            <a:ext cx="8047806" cy="4749029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一个例子：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修饰成员函数，可能导致重写覆盖失效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A5BA83-7571-0C40-A91F-417BC6F10B4D}"/>
              </a:ext>
            </a:extLst>
          </p:cNvPr>
          <p:cNvSpPr txBox="1"/>
          <p:nvPr/>
        </p:nvSpPr>
        <p:spPr>
          <a:xfrm>
            <a:off x="816906" y="5122890"/>
            <a:ext cx="7360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进一步阅读：</a:t>
            </a:r>
            <a:r>
              <a:rPr lang="en-US" altLang="zh-CN" sz="2000" dirty="0">
                <a:hlinkClick r:id="rId3"/>
              </a:rPr>
              <a:t> </a:t>
            </a:r>
            <a:r>
              <a:rPr lang="en-US" altLang="zh-CN" sz="2000" dirty="0">
                <a:hlinkClick r:id="rId4"/>
              </a:rPr>
              <a:t>https://en.cppreference.com/w/cpp/language/virtual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BEE64C-94A4-4DA5-9FB7-D8F30CB35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01" y="1386893"/>
            <a:ext cx="8079058" cy="20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1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FFB1CBD-DD92-1946-9B84-EAEF695DD0D1}"/>
              </a:ext>
            </a:extLst>
          </p:cNvPr>
          <p:cNvSpPr/>
          <p:nvPr/>
        </p:nvSpPr>
        <p:spPr>
          <a:xfrm>
            <a:off x="-36512" y="0"/>
            <a:ext cx="6444208" cy="724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&lt;iostream&gt;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”Base1::f"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Derive1: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重写覆盖失效，其实是重写隐藏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恢复被隐藏的基类函数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Base1::f;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g()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"Base2::g"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Derive2: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Base2::g;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97F1E4-3A2D-7E46-9781-07659DD8BD51}"/>
              </a:ext>
            </a:extLst>
          </p:cNvPr>
          <p:cNvSpPr/>
          <p:nvPr/>
        </p:nvSpPr>
        <p:spPr>
          <a:xfrm>
            <a:off x="4860032" y="1552306"/>
            <a:ext cx="432048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Derive1 a;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const Derive1 b;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//Base1::f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已被恢复，非常量对象优先匹配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Base1::f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常量对象调用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Derive1::f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Base2 c;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Derive2 d;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重写覆盖，调用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Derive2::g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66CC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AE1520F-665E-BA45-9372-FB8918287CA4}"/>
              </a:ext>
            </a:extLst>
          </p:cNvPr>
          <p:cNvCxnSpPr>
            <a:cxnSpLocks/>
          </p:cNvCxnSpPr>
          <p:nvPr/>
        </p:nvCxnSpPr>
        <p:spPr>
          <a:xfrm>
            <a:off x="4860032" y="1628800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7D6E66D-939D-7440-BAB2-5890662C2E53}"/>
              </a:ext>
            </a:extLst>
          </p:cNvPr>
          <p:cNvSpPr/>
          <p:nvPr/>
        </p:nvSpPr>
        <p:spPr>
          <a:xfrm>
            <a:off x="6440743" y="5428171"/>
            <a:ext cx="1415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Base1::f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Derive1::f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Base2::g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Derive2::g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BC1977-4A9B-5B46-AE28-47DF1C23F6EF}"/>
              </a:ext>
            </a:extLst>
          </p:cNvPr>
          <p:cNvSpPr txBox="1"/>
          <p:nvPr/>
        </p:nvSpPr>
        <p:spPr>
          <a:xfrm>
            <a:off x="6444208" y="480598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0CE025E-42DB-254F-997A-70F55747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en-US" altLang="zh-CN" dirty="0">
                <a:solidFill>
                  <a:srgbClr val="0070C0"/>
                </a:solidFill>
              </a:rPr>
              <a:t>const</a:t>
            </a:r>
            <a:r>
              <a:rPr kumimoji="1" lang="zh-CN" altLang="en-US" dirty="0">
                <a:solidFill>
                  <a:srgbClr val="0070C0"/>
                </a:solidFill>
              </a:rPr>
              <a:t>对重写覆盖</a:t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和重写隐藏的影响</a:t>
            </a:r>
          </a:p>
        </p:txBody>
      </p:sp>
    </p:spTree>
    <p:extLst>
      <p:ext uri="{BB962C8B-B14F-4D97-AF65-F5344CB8AC3E}">
        <p14:creationId xmlns:p14="http://schemas.microsoft.com/office/powerpoint/2010/main" val="3933243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虚函数的返回值（课后探究）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一般来说，派生类虚函数的返回类型应该和基类</a:t>
            </a:r>
            <a:r>
              <a:rPr kumimoji="1" lang="zh-CN" altLang="en-US" sz="2400" dirty="0">
                <a:solidFill>
                  <a:srgbClr val="C00000"/>
                </a:solidFill>
              </a:rPr>
              <a:t>相同</a:t>
            </a:r>
            <a:r>
              <a:rPr kumimoji="1" lang="zh-CN" altLang="en-US" sz="2400" dirty="0"/>
              <a:t>；</a:t>
            </a:r>
            <a:endParaRPr kumimoji="1" lang="en-US" altLang="zh-CN" sz="2400" dirty="0"/>
          </a:p>
          <a:p>
            <a:r>
              <a:rPr kumimoji="1" lang="zh-CN" altLang="en-US" sz="2400" dirty="0"/>
              <a:t>或者，是协变</a:t>
            </a:r>
            <a:r>
              <a:rPr kumimoji="1" lang="en-US" altLang="zh-CN" sz="2400" dirty="0"/>
              <a:t>(</a:t>
            </a:r>
            <a:r>
              <a:rPr lang="en-US" altLang="zh-CN" sz="2400" dirty="0"/>
              <a:t>Covariant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的，例如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基类和派生类的指针是协变的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基类和派生类的引用是协变的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E7BB2A-160F-4244-8D89-2948C4DBB31C}"/>
              </a:ext>
            </a:extLst>
          </p:cNvPr>
          <p:cNvSpPr/>
          <p:nvPr/>
        </p:nvSpPr>
        <p:spPr>
          <a:xfrm>
            <a:off x="927156" y="2893615"/>
            <a:ext cx="7128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Instrument&amp;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getObj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() { return *this;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Wind&amp;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getObj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return *this;}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//Wind&amp;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Instrument&amp;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协变</a:t>
            </a:r>
            <a:endParaRPr lang="en-US" altLang="zh-CN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7AFBD9-2BAF-4ACD-996E-29A7C7EEE319}"/>
              </a:ext>
            </a:extLst>
          </p:cNvPr>
          <p:cNvSpPr txBox="1"/>
          <p:nvPr/>
        </p:nvSpPr>
        <p:spPr>
          <a:xfrm>
            <a:off x="4932040" y="614994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去掉引用是否能够编译？</a:t>
            </a:r>
          </a:p>
        </p:txBody>
      </p:sp>
    </p:spTree>
    <p:extLst>
      <p:ext uri="{BB962C8B-B14F-4D97-AF65-F5344CB8AC3E}">
        <p14:creationId xmlns:p14="http://schemas.microsoft.com/office/powerpoint/2010/main" val="1307973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1325563"/>
          </a:xfrm>
        </p:spPr>
        <p:txBody>
          <a:bodyPr/>
          <a:lstStyle/>
          <a:p>
            <a:r>
              <a:rPr kumimoji="1" lang="zh-CN" altLang="en-US" dirty="0"/>
              <a:t>虚函数的返回值类型（课后探究）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850" y="1196752"/>
            <a:ext cx="8866149" cy="2448272"/>
          </a:xfrm>
        </p:spPr>
        <p:txBody>
          <a:bodyPr/>
          <a:lstStyle/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ReturnType1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f(argument){}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 Derive : public Base {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ReturnType2 f(argument)()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ts val="1860"/>
              </a:lnSpc>
            </a:pPr>
            <a:r>
              <a:rPr kumimoji="1" lang="zh-CN" altLang="en-US" sz="2000" b="0" dirty="0"/>
              <a:t>虚函数的返回类型需要满足如下两个条件之一</a:t>
            </a:r>
            <a:r>
              <a:rPr kumimoji="1" lang="zh-CN" altLang="en-US" sz="2000" b="0" dirty="0">
                <a:solidFill>
                  <a:schemeClr val="tx1"/>
                </a:solidFill>
              </a:rPr>
              <a:t>：</a:t>
            </a:r>
            <a:endParaRPr kumimoji="1" lang="en-US" altLang="zh-CN" sz="2000" b="0" dirty="0">
              <a:solidFill>
                <a:schemeClr val="tx1"/>
              </a:solidFill>
            </a:endParaRPr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返回类型与</a:t>
            </a: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的相同</a:t>
            </a:r>
            <a:endParaRPr kumimoji="1" lang="en-US" altLang="zh-CN" sz="1800" dirty="0"/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Derive::f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返回类型和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的返回类型是协变的，即满足如下所有条件</a:t>
            </a:r>
            <a:r>
              <a:rPr kumimoji="1" lang="en-US" altLang="zh-CN" sz="1800" dirty="0"/>
              <a:t>:</a:t>
            </a:r>
          </a:p>
          <a:p>
            <a:pPr lvl="2">
              <a:lnSpc>
                <a:spcPts val="1860"/>
              </a:lnSpc>
            </a:pPr>
            <a:r>
              <a:rPr kumimoji="1" lang="zh-CN" altLang="en-US" sz="1800" dirty="0"/>
              <a:t>都是指针（不能是多级指针）、都是左值引用或都是右值引用，且在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声明时，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的返回类型必须是</a:t>
            </a:r>
            <a:r>
              <a:rPr kumimoji="1" lang="en-US" altLang="zh-CN" sz="1800" dirty="0"/>
              <a:t>Derive</a:t>
            </a:r>
            <a:r>
              <a:rPr kumimoji="1" lang="zh-CN" altLang="en-US" sz="1800" dirty="0"/>
              <a:t>或其他已经完整定义的类型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ReturnType1</a:t>
            </a:r>
            <a:r>
              <a:rPr kumimoji="1" lang="zh-CN" altLang="en-US" sz="1800" dirty="0"/>
              <a:t>中被引用或指向的类是</a:t>
            </a:r>
            <a:r>
              <a:rPr kumimoji="1" lang="en-US" altLang="zh-CN" sz="1800" dirty="0"/>
              <a:t>ReturnType2</a:t>
            </a:r>
            <a:r>
              <a:rPr kumimoji="1" lang="zh-CN" altLang="en-US" sz="1800" dirty="0"/>
              <a:t>中被引用或指向的类的祖先类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的返回类型相比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的返回类型同等或更加</a:t>
            </a:r>
            <a:r>
              <a:rPr kumimoji="1" lang="en-US" altLang="zh-CN" sz="1800" u="sng" dirty="0">
                <a:solidFill>
                  <a:srgbClr val="00B0F0"/>
                </a:solidFill>
              </a:rPr>
              <a:t>cv-qualified</a:t>
            </a:r>
          </a:p>
          <a:p>
            <a:pPr lvl="2">
              <a:lnSpc>
                <a:spcPts val="18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01FD66-A78D-BF4E-BBB1-664B23272273}"/>
              </a:ext>
            </a:extLst>
          </p:cNvPr>
          <p:cNvSpPr txBox="1"/>
          <p:nvPr/>
        </p:nvSpPr>
        <p:spPr>
          <a:xfrm>
            <a:off x="1588851" y="6309320"/>
            <a:ext cx="66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进一步阅读：</a:t>
            </a:r>
            <a:r>
              <a:rPr lang="en-US" altLang="zh-CN" dirty="0"/>
              <a:t> https://en.cppreference.com/w/cpp/language/virtual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86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0"/>
            <a:ext cx="8866149" cy="6741368"/>
          </a:xfrm>
        </p:spPr>
        <p:txBody>
          <a:bodyPr/>
          <a:lstStyle/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B,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</a:p>
          <a:p>
            <a:pPr marL="0" indent="0">
              <a:lnSpc>
                <a:spcPts val="1560"/>
              </a:lnSpc>
              <a:buNone/>
            </a:pP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 f1(){}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Base** f2(){}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Base&amp; f3(){}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A&amp; f4(){}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Derive :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 {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Derive* f1(){}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返回值类型都是指针，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编译错误，不能是多级指针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Base**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返回值类型相同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Derive&amp; f3(){}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 f3(){}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编译错误，类型不同，且非协变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D&amp; f4(){}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 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A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lvl="2">
              <a:lnSpc>
                <a:spcPts val="15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F25D933-C082-074B-9D67-9CCA9C49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00" y="-23068"/>
            <a:ext cx="4718348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虚函数返回类型</a:t>
            </a:r>
          </a:p>
        </p:txBody>
      </p:sp>
    </p:spTree>
    <p:extLst>
      <p:ext uri="{BB962C8B-B14F-4D97-AF65-F5344CB8AC3E}">
        <p14:creationId xmlns:p14="http://schemas.microsoft.com/office/powerpoint/2010/main" val="1463510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5471D-A1B8-403F-8E46-E96C07F6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355806" cy="1325563"/>
          </a:xfrm>
        </p:spPr>
        <p:txBody>
          <a:bodyPr/>
          <a:lstStyle/>
          <a:p>
            <a:r>
              <a:rPr lang="zh-CN" altLang="en-US" dirty="0"/>
              <a:t>使用虚函数实现多态（课后练习）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10D8E-37A5-4103-B667-95A40304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12" y="1364793"/>
            <a:ext cx="8047806" cy="4749029"/>
          </a:xfrm>
        </p:spPr>
        <p:txBody>
          <a:bodyPr/>
          <a:lstStyle/>
          <a:p>
            <a:r>
              <a:rPr lang="zh-CN" altLang="en-US" dirty="0"/>
              <a:t>根据以下代码实现</a:t>
            </a:r>
            <a:r>
              <a:rPr lang="en-US" altLang="zh-CN" dirty="0"/>
              <a:t>Animal</a:t>
            </a:r>
            <a:r>
              <a:rPr lang="zh-CN" altLang="en-US" dirty="0"/>
              <a:t>、</a:t>
            </a:r>
            <a:r>
              <a:rPr lang="en-US" altLang="zh-CN" dirty="0"/>
              <a:t>Bird</a:t>
            </a:r>
            <a:r>
              <a:rPr lang="zh-CN" altLang="en-US" dirty="0"/>
              <a:t>、</a:t>
            </a:r>
            <a:r>
              <a:rPr lang="en-US" altLang="zh-CN" dirty="0"/>
              <a:t>Fish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AAC2B-EB38-427B-B02A-2E73D3A9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73322-4A2C-43C2-9F74-39ED07FF0DDA}"/>
              </a:ext>
            </a:extLst>
          </p:cNvPr>
          <p:cNvSpPr txBox="1"/>
          <p:nvPr/>
        </p:nvSpPr>
        <p:spPr>
          <a:xfrm>
            <a:off x="694991" y="1847721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action(Animal* 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sing();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swim();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int main(){</a:t>
            </a:r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 = new Bird();</a:t>
            </a:r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 = new Fish();</a:t>
            </a:r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);</a:t>
            </a:r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);</a:t>
            </a:r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return 0;</a:t>
            </a:r>
          </a:p>
          <a:p>
            <a:pPr marL="0" lvl="1"/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86AF86-E8F2-4904-ADF6-8F41E9C190D1}"/>
              </a:ext>
            </a:extLst>
          </p:cNvPr>
          <p:cNvSpPr txBox="1"/>
          <p:nvPr/>
        </p:nvSpPr>
        <p:spPr>
          <a:xfrm>
            <a:off x="5617394" y="3407916"/>
            <a:ext cx="23777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参考输出：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bird is singing.</a:t>
            </a:r>
          </a:p>
          <a:p>
            <a:r>
              <a:rPr lang="en-US" altLang="zh-CN" sz="2400" b="1" dirty="0"/>
              <a:t>bird can't swim.</a:t>
            </a:r>
          </a:p>
          <a:p>
            <a:r>
              <a:rPr lang="en-US" altLang="zh-CN" sz="2400" b="1" dirty="0"/>
              <a:t>fish can't sing.</a:t>
            </a:r>
          </a:p>
          <a:p>
            <a:r>
              <a:rPr lang="en-US" altLang="zh-CN" sz="2400" b="1" dirty="0"/>
              <a:t>fish is swimming.</a:t>
            </a:r>
          </a:p>
          <a:p>
            <a:r>
              <a:rPr lang="en-US" altLang="zh-CN" sz="2400" b="1" dirty="0"/>
              <a:t>bird has gone.</a:t>
            </a:r>
          </a:p>
          <a:p>
            <a:r>
              <a:rPr lang="en-US" altLang="zh-CN" sz="2400" b="1" dirty="0"/>
              <a:t>fish has gone.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1558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向上类型转换</a:t>
            </a:r>
          </a:p>
          <a:p>
            <a:r>
              <a:rPr lang="zh-CN" altLang="en-US" dirty="0"/>
              <a:t> 对象切片</a:t>
            </a:r>
            <a:endParaRPr lang="en-US" altLang="zh-CN" dirty="0"/>
          </a:p>
          <a:p>
            <a:r>
              <a:rPr lang="zh-CN" altLang="en-US" dirty="0"/>
              <a:t> 函数调用捆绑</a:t>
            </a:r>
          </a:p>
          <a:p>
            <a:r>
              <a:rPr lang="zh-CN" altLang="en-US" dirty="0"/>
              <a:t> 虚函数和虚函数表</a:t>
            </a:r>
          </a:p>
          <a:p>
            <a:r>
              <a:rPr lang="zh-CN" altLang="en-US" dirty="0"/>
              <a:t> 虚函数和构造函数、析构函数</a:t>
            </a:r>
          </a:p>
          <a:p>
            <a:r>
              <a:rPr lang="zh-CN" altLang="en-US" dirty="0"/>
              <a:t> 重写覆盖，</a:t>
            </a:r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89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sz="2400" dirty="0"/>
              <a:t>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指针转换成基类对象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向上类型转换</a:t>
            </a:r>
            <a:r>
              <a:rPr kumimoji="1" lang="zh-CN" altLang="en-US" sz="2400" dirty="0"/>
              <a:t>。只对</a:t>
            </a:r>
            <a:r>
              <a:rPr kumimoji="1" lang="en-US" altLang="zh-CN" sz="2400" dirty="0">
                <a:solidFill>
                  <a:srgbClr val="FF0000"/>
                </a:solidFill>
              </a:rPr>
              <a:t>public</a:t>
            </a:r>
            <a:r>
              <a:rPr kumimoji="1" lang="zh-CN" altLang="en-US" sz="2400" dirty="0"/>
              <a:t>继承有效，在继承图上是上升的；对</a:t>
            </a:r>
            <a:r>
              <a:rPr kumimoji="1" lang="en-US" altLang="zh-CN" sz="2400" dirty="0">
                <a:solidFill>
                  <a:srgbClr val="FF0000"/>
                </a:solidFill>
              </a:rPr>
              <a:t>private</a:t>
            </a:r>
            <a:r>
              <a:rPr kumimoji="1" lang="zh-CN" altLang="en-US" sz="2400" dirty="0">
                <a:solidFill>
                  <a:srgbClr val="FF0000"/>
                </a:solidFill>
              </a:rPr>
              <a:t>、</a:t>
            </a:r>
            <a:r>
              <a:rPr kumimoji="1" lang="en-US" altLang="zh-CN" sz="2400" dirty="0">
                <a:solidFill>
                  <a:srgbClr val="FF0000"/>
                </a:solidFill>
              </a:rPr>
              <a:t>protected</a:t>
            </a:r>
            <a:r>
              <a:rPr kumimoji="1" lang="zh-CN" altLang="en-US" sz="2400" dirty="0"/>
              <a:t>继承无效。</a:t>
            </a:r>
          </a:p>
          <a:p>
            <a:r>
              <a:rPr kumimoji="1" lang="zh-CN" altLang="en-US" sz="2400" dirty="0"/>
              <a:t>向上类型转换（派生类到基类）可以由编译器</a:t>
            </a:r>
            <a:r>
              <a:rPr kumimoji="1" lang="zh-CN" altLang="en-US" sz="2400" dirty="0">
                <a:solidFill>
                  <a:srgbClr val="FF0000"/>
                </a:solidFill>
              </a:rPr>
              <a:t>自动完成</a:t>
            </a:r>
            <a:r>
              <a:rPr kumimoji="1" lang="zh-CN" altLang="en-US" sz="2400" dirty="0"/>
              <a:t>，是一种</a:t>
            </a:r>
            <a:r>
              <a:rPr kumimoji="1" lang="zh-CN" altLang="en-US" sz="2400" dirty="0">
                <a:solidFill>
                  <a:srgbClr val="FF0000"/>
                </a:solidFill>
              </a:rPr>
              <a:t>隐式</a:t>
            </a:r>
            <a:r>
              <a:rPr kumimoji="1" lang="zh-CN" altLang="en-US" sz="2400" dirty="0"/>
              <a:t>类型转换。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凡是</a:t>
            </a:r>
            <a:r>
              <a:rPr kumimoji="1" lang="zh-CN" altLang="en-US" sz="2400" dirty="0"/>
              <a:t>接受基类对象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指针的地方（如函数参数），</a:t>
            </a:r>
            <a:r>
              <a:rPr kumimoji="1" lang="zh-CN" altLang="en-US" sz="2400" dirty="0">
                <a:solidFill>
                  <a:srgbClr val="FF0000"/>
                </a:solidFill>
              </a:rPr>
              <a:t>都可以</a:t>
            </a:r>
            <a:r>
              <a:rPr kumimoji="1" lang="zh-CN" altLang="en-US" sz="2400" dirty="0"/>
              <a:t>使用派生类对象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指针，编译器会自动将派生类对象转换为基类对象以便使用。</a:t>
            </a:r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1562" y="5155902"/>
            <a:ext cx="1584325" cy="46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Base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16637" y="6135389"/>
            <a:ext cx="1655763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Derived</a:t>
            </a:r>
          </a:p>
        </p:txBody>
      </p:sp>
      <p:cxnSp>
        <p:nvCxnSpPr>
          <p:cNvPr id="8" name="直接箭头连接符 8"/>
          <p:cNvCxnSpPr/>
          <p:nvPr/>
        </p:nvCxnSpPr>
        <p:spPr>
          <a:xfrm flipH="1" flipV="1">
            <a:off x="7308304" y="5617864"/>
            <a:ext cx="1587" cy="51752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9"/>
          <p:cNvSpPr/>
          <p:nvPr/>
        </p:nvSpPr>
        <p:spPr>
          <a:xfrm>
            <a:off x="7236296" y="5632152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8630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对象的向上类型转换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obj.print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d.print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(d);	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本意：希望对</a:t>
            </a:r>
            <a:r>
              <a:rPr lang="en-US" altLang="zh-CN" dirty="0">
                <a:solidFill>
                  <a:srgbClr val="FF0000"/>
                </a:solidFill>
                <a:latin typeface="Menlo-Regular" charset="0"/>
              </a:rPr>
              <a:t>Drive::print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的调用</a:t>
            </a:r>
            <a:endParaRPr lang="ro-RO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798468" y="4595368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Derive::print()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Base::print()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144" y="413370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1043608" y="4364536"/>
            <a:ext cx="1728192" cy="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683568" y="5949280"/>
            <a:ext cx="936104" cy="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8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(</a:t>
            </a:r>
            <a:r>
              <a:rPr lang="zh-CN" altLang="en-US" dirty="0"/>
              <a:t>不是指针或引用</a:t>
            </a:r>
            <a:r>
              <a:rPr lang="en-US" altLang="zh-CN" dirty="0"/>
              <a:t>)</a:t>
            </a:r>
            <a:r>
              <a:rPr lang="zh-CN" altLang="en-US" dirty="0"/>
              <a:t>被转换为基类的对象时，派生类的对象被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为对应基类的子对象。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Rectangle 4" descr="Wide upward diagonal"/>
          <p:cNvSpPr>
            <a:spLocks noChangeArrowheads="1"/>
          </p:cNvSpPr>
          <p:nvPr/>
        </p:nvSpPr>
        <p:spPr bwMode="auto">
          <a:xfrm>
            <a:off x="1884582" y="3971180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86170" y="3258393"/>
            <a:ext cx="1293812" cy="682625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36650" y="2813893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基类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81873" y="2813893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派生类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5512020" y="393466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5512020" y="6093668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10800000">
            <a:off x="3181570" y="3604468"/>
            <a:ext cx="2160587" cy="733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1800" b="1" dirty="0">
                <a:ea typeface="黑体" charset="0"/>
              </a:rPr>
              <a:t>cast</a:t>
            </a:r>
            <a:endParaRPr kumimoji="0" lang="zh-CN" altLang="en-US" sz="1800" b="1" dirty="0">
              <a:ea typeface="黑体" charset="0"/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5150070" y="5445968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122938" y="5930125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新定义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512020" y="5444380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083020" y="4468068"/>
            <a:ext cx="954087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 flipH="1">
            <a:off x="1595657" y="3971180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827584" y="4509343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141836" y="620320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6832820" y="3971180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6807420" y="6130180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141836" y="4509343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76520" y="3250455"/>
            <a:ext cx="6985000" cy="223202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Rectangle 29" descr="Divot"/>
          <p:cNvSpPr>
            <a:spLocks noChangeArrowheads="1"/>
          </p:cNvSpPr>
          <p:nvPr/>
        </p:nvSpPr>
        <p:spPr bwMode="auto">
          <a:xfrm>
            <a:off x="1884582" y="5487243"/>
            <a:ext cx="1295400" cy="1223962"/>
          </a:xfrm>
          <a:prstGeom prst="rect">
            <a:avLst/>
          </a:prstGeom>
          <a:pattFill prst="divot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858344" y="5949205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ea typeface="方正姚体" charset="0"/>
              </a:rPr>
              <a:t>数据丢失！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515195" y="3242518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700932" y="4509343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713632" y="620320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cs typeface="Consolas" charset="0"/>
              </a:rPr>
              <a:t>pragma</a:t>
            </a:r>
            <a:r>
              <a:rPr lang="en-US" altLang="zh-CN" dirty="0">
                <a:latin typeface="Consolas" panose="020B0609020204030204" pitchFamily="49" charset="0"/>
              </a:rPr>
              <a:t> pack(4)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(x) {};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getSize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(Pet p)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Dog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p = g;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charset="0"/>
              </a:rPr>
              <a:t>"Pet size:"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7020272" y="4581128"/>
            <a:ext cx="1801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size:4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22342" y="412761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302107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组合与继承" id="{F1B1E50D-EA5B-FC45-8B7A-C66EF2726E6C}" vid="{227C9911-8B80-9A4F-AEB1-49CEC3FCAF2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18355</TotalTime>
  <Words>7595</Words>
  <Application>Microsoft Macintosh PowerPoint</Application>
  <PresentationFormat>On-screen Show (4:3)</PresentationFormat>
  <Paragraphs>898</Paragraphs>
  <Slides>49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Lantinghei SC Demibold</vt:lpstr>
      <vt:lpstr>微软雅黑</vt:lpstr>
      <vt:lpstr>华文楷体</vt:lpstr>
      <vt:lpstr>AndaleMono</vt:lpstr>
      <vt:lpstr>Arial</vt:lpstr>
      <vt:lpstr>Calibri</vt:lpstr>
      <vt:lpstr>Calibri Light</vt:lpstr>
      <vt:lpstr>Consolas</vt:lpstr>
      <vt:lpstr>Menlo-Regular</vt:lpstr>
      <vt:lpstr>Wingdings</vt:lpstr>
      <vt:lpstr>Office 主题</vt:lpstr>
      <vt:lpstr>虚函数 （OOP）</vt:lpstr>
      <vt:lpstr>利用返回值优化提高执行效率</vt:lpstr>
      <vt:lpstr>上期要点回顾</vt:lpstr>
      <vt:lpstr>成员访问权限</vt:lpstr>
      <vt:lpstr>本讲内容提要</vt:lpstr>
      <vt:lpstr>向上类型转换</vt:lpstr>
      <vt:lpstr>对象的向上类型转换</vt:lpstr>
      <vt:lpstr>对象切片</vt:lpstr>
      <vt:lpstr>派生类新数据丢失示例</vt:lpstr>
      <vt:lpstr>派生类新数据丢失示例</vt:lpstr>
      <vt:lpstr>派生类新方法丢失示例</vt:lpstr>
      <vt:lpstr>指针（引用）的向上转换</vt:lpstr>
      <vt:lpstr>引用的向上类型转换</vt:lpstr>
      <vt:lpstr>引用的向上类型转换</vt:lpstr>
      <vt:lpstr>私有继承“照此实现”</vt:lpstr>
      <vt:lpstr>函数调用捆绑</vt:lpstr>
      <vt:lpstr>虚函数</vt:lpstr>
      <vt:lpstr>重写覆盖虚函数</vt:lpstr>
      <vt:lpstr>晚绑定只对 指针和引用有效</vt:lpstr>
      <vt:lpstr>虚函数表</vt:lpstr>
      <vt:lpstr>示例</vt:lpstr>
      <vt:lpstr>存放类型信息</vt:lpstr>
      <vt:lpstr>存放类型信息</vt:lpstr>
      <vt:lpstr>虚函数和构造函数、析构函数</vt:lpstr>
      <vt:lpstr>构造函数调用虚函数</vt:lpstr>
      <vt:lpstr>虚函数和构造函数、析构函数</vt:lpstr>
      <vt:lpstr>虚函数和构造函数、析构函数</vt:lpstr>
      <vt:lpstr>虚析构函数</vt:lpstr>
      <vt:lpstr>虚析构函数</vt:lpstr>
      <vt:lpstr>重载、重写覆盖与重写隐藏</vt:lpstr>
      <vt:lpstr>重写覆盖与重写隐藏</vt:lpstr>
      <vt:lpstr>重载、重写隐藏与重写覆盖</vt:lpstr>
      <vt:lpstr>重写覆盖</vt:lpstr>
      <vt:lpstr>重写覆盖</vt:lpstr>
      <vt:lpstr>Override关键字</vt:lpstr>
      <vt:lpstr>Override关键字</vt:lpstr>
      <vt:lpstr>Override关键字</vt:lpstr>
      <vt:lpstr>Override关键字</vt:lpstr>
      <vt:lpstr>final关键字</vt:lpstr>
      <vt:lpstr>OOP核心思想</vt:lpstr>
      <vt:lpstr>OOP核心思想</vt:lpstr>
      <vt:lpstr>课后阅读</vt:lpstr>
      <vt:lpstr>重写覆盖的条件（课后探究）</vt:lpstr>
      <vt:lpstr>const对重写覆盖 和重写隐藏的影响</vt:lpstr>
      <vt:lpstr>虚函数的返回值（课后探究）</vt:lpstr>
      <vt:lpstr>虚函数的返回值类型（课后探究）</vt:lpstr>
      <vt:lpstr>虚函数返回类型</vt:lpstr>
      <vt:lpstr>使用虚函数实现多态（课后练习）</vt:lpstr>
      <vt:lpstr>结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Microsoft Office User</cp:lastModifiedBy>
  <cp:revision>635</cp:revision>
  <cp:lastPrinted>2021-04-18T14:09:54Z</cp:lastPrinted>
  <dcterms:created xsi:type="dcterms:W3CDTF">2018-01-30T12:02:41Z</dcterms:created>
  <dcterms:modified xsi:type="dcterms:W3CDTF">2022-05-01T17:24:36Z</dcterms:modified>
</cp:coreProperties>
</file>