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5"/>
  </p:notesMasterIdLst>
  <p:sldIdLst>
    <p:sldId id="466" r:id="rId2"/>
    <p:sldId id="610" r:id="rId3"/>
    <p:sldId id="534" r:id="rId4"/>
    <p:sldId id="614" r:id="rId5"/>
    <p:sldId id="615" r:id="rId6"/>
    <p:sldId id="627" r:id="rId7"/>
    <p:sldId id="628" r:id="rId8"/>
    <p:sldId id="650" r:id="rId9"/>
    <p:sldId id="640" r:id="rId10"/>
    <p:sldId id="617" r:id="rId11"/>
    <p:sldId id="649" r:id="rId12"/>
    <p:sldId id="651" r:id="rId13"/>
    <p:sldId id="637" r:id="rId14"/>
    <p:sldId id="618" r:id="rId15"/>
    <p:sldId id="581" r:id="rId16"/>
    <p:sldId id="619" r:id="rId17"/>
    <p:sldId id="620" r:id="rId18"/>
    <p:sldId id="623" r:id="rId19"/>
    <p:sldId id="613" r:id="rId20"/>
    <p:sldId id="641" r:id="rId21"/>
    <p:sldId id="671" r:id="rId22"/>
    <p:sldId id="591" r:id="rId23"/>
    <p:sldId id="622" r:id="rId24"/>
    <p:sldId id="569" r:id="rId25"/>
    <p:sldId id="632" r:id="rId26"/>
    <p:sldId id="633" r:id="rId27"/>
    <p:sldId id="562" r:id="rId28"/>
    <p:sldId id="592" r:id="rId29"/>
    <p:sldId id="566" r:id="rId30"/>
    <p:sldId id="565" r:id="rId31"/>
    <p:sldId id="593" r:id="rId32"/>
    <p:sldId id="595" r:id="rId33"/>
    <p:sldId id="594" r:id="rId34"/>
    <p:sldId id="268" r:id="rId35"/>
    <p:sldId id="304" r:id="rId36"/>
    <p:sldId id="259" r:id="rId37"/>
    <p:sldId id="260" r:id="rId38"/>
    <p:sldId id="676" r:id="rId39"/>
    <p:sldId id="677" r:id="rId40"/>
    <p:sldId id="678" r:id="rId41"/>
    <p:sldId id="679" r:id="rId42"/>
    <p:sldId id="674" r:id="rId43"/>
    <p:sldId id="682" r:id="rId44"/>
    <p:sldId id="261" r:id="rId45"/>
    <p:sldId id="262" r:id="rId46"/>
    <p:sldId id="263" r:id="rId47"/>
    <p:sldId id="307" r:id="rId48"/>
    <p:sldId id="680" r:id="rId49"/>
    <p:sldId id="681" r:id="rId50"/>
    <p:sldId id="318" r:id="rId51"/>
    <p:sldId id="634" r:id="rId52"/>
    <p:sldId id="531" r:id="rId53"/>
    <p:sldId id="600" r:id="rId54"/>
    <p:sldId id="264" r:id="rId55"/>
    <p:sldId id="265" r:id="rId56"/>
    <p:sldId id="327" r:id="rId57"/>
    <p:sldId id="672" r:id="rId58"/>
    <p:sldId id="322" r:id="rId59"/>
    <p:sldId id="667" r:id="rId60"/>
    <p:sldId id="668" r:id="rId61"/>
    <p:sldId id="669" r:id="rId62"/>
    <p:sldId id="670" r:id="rId63"/>
    <p:sldId id="475" r:id="rId6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15" autoAdjust="0"/>
    <p:restoredTop sz="70999" autoAdjust="0"/>
  </p:normalViewPr>
  <p:slideViewPr>
    <p:cSldViewPr>
      <p:cViewPr varScale="1">
        <p:scale>
          <a:sx n="115" d="100"/>
          <a:sy n="115" d="100"/>
        </p:scale>
        <p:origin x="32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90234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77526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a:p>
        </p:txBody>
      </p:sp>
    </p:spTree>
    <p:extLst>
      <p:ext uri="{BB962C8B-B14F-4D97-AF65-F5344CB8AC3E}">
        <p14:creationId xmlns:p14="http://schemas.microsoft.com/office/powerpoint/2010/main" val="179350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89066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18926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允许我们得到在进行向上类型转换时丢失的类型信息。</a:t>
            </a:r>
            <a:r>
              <a:rPr kumimoji="1" lang="en-US" altLang="zh-CN" dirty="0" err="1"/>
              <a:t>dynamic_cast</a:t>
            </a:r>
            <a:r>
              <a:rPr kumimoji="1" lang="zh-CN" altLang="en-US" baseline="0" dirty="0"/>
              <a:t> 实际上是</a:t>
            </a:r>
            <a:r>
              <a:rPr kumimoji="1" lang="en-US" altLang="zh-CN" baseline="0" dirty="0"/>
              <a:t>RTTI</a:t>
            </a:r>
            <a:r>
              <a:rPr kumimoji="1" lang="zh-CN" altLang="en-US" baseline="0" dirty="0"/>
              <a:t>的一种形式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183631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2583287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27</a:t>
            </a:fld>
            <a:endParaRPr lang="en-US" altLang="zh-CN"/>
          </a:p>
        </p:txBody>
      </p:sp>
    </p:spTree>
    <p:extLst>
      <p:ext uri="{BB962C8B-B14F-4D97-AF65-F5344CB8AC3E}">
        <p14:creationId xmlns:p14="http://schemas.microsoft.com/office/powerpoint/2010/main" val="186499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148720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118371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1651886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讨论</a:t>
            </a:r>
            <a:r>
              <a:rPr kumimoji="1" lang="en-US" altLang="zh-CN" dirty="0"/>
              <a:t>【</a:t>
            </a:r>
            <a:r>
              <a:rPr kumimoji="1" lang="zh-CN" altLang="en-US" dirty="0"/>
              <a:t>哪些类应该被定义为抽象类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29484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1266344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167322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42</a:t>
            </a:fld>
            <a:endParaRPr kumimoji="1" lang="zh-CN" altLang="en-US"/>
          </a:p>
        </p:txBody>
      </p:sp>
    </p:spTree>
    <p:extLst>
      <p:ext uri="{BB962C8B-B14F-4D97-AF65-F5344CB8AC3E}">
        <p14:creationId xmlns:p14="http://schemas.microsoft.com/office/powerpoint/2010/main" val="1606960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44</a:t>
            </a:fld>
            <a:endParaRPr kumimoji="1" lang="zh-CN" altLang="en-US"/>
          </a:p>
        </p:txBody>
      </p:sp>
    </p:spTree>
    <p:extLst>
      <p:ext uri="{BB962C8B-B14F-4D97-AF65-F5344CB8AC3E}">
        <p14:creationId xmlns:p14="http://schemas.microsoft.com/office/powerpoint/2010/main" val="2595735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45</a:t>
            </a:fld>
            <a:endParaRPr kumimoji="1" lang="zh-CN" altLang="en-US"/>
          </a:p>
        </p:txBody>
      </p:sp>
    </p:spTree>
    <p:extLst>
      <p:ext uri="{BB962C8B-B14F-4D97-AF65-F5344CB8AC3E}">
        <p14:creationId xmlns:p14="http://schemas.microsoft.com/office/powerpoint/2010/main" val="20674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是正整数</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46</a:t>
            </a:fld>
            <a:endParaRPr lang="en-US" altLang="zh-CN"/>
          </a:p>
        </p:txBody>
      </p:sp>
    </p:spTree>
    <p:extLst>
      <p:ext uri="{BB962C8B-B14F-4D97-AF65-F5344CB8AC3E}">
        <p14:creationId xmlns:p14="http://schemas.microsoft.com/office/powerpoint/2010/main" val="3770273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2560442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50</a:t>
            </a:fld>
            <a:endParaRPr kumimoji="1" lang="zh-CN" altLang="en-US"/>
          </a:p>
        </p:txBody>
      </p:sp>
    </p:spTree>
    <p:extLst>
      <p:ext uri="{BB962C8B-B14F-4D97-AF65-F5344CB8AC3E}">
        <p14:creationId xmlns:p14="http://schemas.microsoft.com/office/powerpoint/2010/main" val="620209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696711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53334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54943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468332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54</a:t>
            </a:fld>
            <a:endParaRPr kumimoji="1" lang="zh-CN" altLang="en-US"/>
          </a:p>
        </p:txBody>
      </p:sp>
    </p:spTree>
    <p:extLst>
      <p:ext uri="{BB962C8B-B14F-4D97-AF65-F5344CB8AC3E}">
        <p14:creationId xmlns:p14="http://schemas.microsoft.com/office/powerpoint/2010/main" val="876103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r>
              <a:rPr kumimoji="1" lang="zh-CN" altLang="en-US" dirty="0"/>
              <a:t>成员变量跟一个类 内存大小有关</a:t>
            </a:r>
            <a:endParaRPr kumimoji="1" lang="en-US" altLang="zh-CN" dirty="0"/>
          </a:p>
          <a:p>
            <a:r>
              <a:rPr kumimoji="1" lang="zh-CN" altLang="en-US" dirty="0"/>
              <a:t>完整定一个类，必须指定成员变量的类型；所以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55</a:t>
            </a:fld>
            <a:endParaRPr kumimoji="1" lang="zh-CN" altLang="en-US"/>
          </a:p>
        </p:txBody>
      </p:sp>
    </p:spTree>
    <p:extLst>
      <p:ext uri="{BB962C8B-B14F-4D97-AF65-F5344CB8AC3E}">
        <p14:creationId xmlns:p14="http://schemas.microsoft.com/office/powerpoint/2010/main" val="2441293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58</a:t>
            </a:fld>
            <a:endParaRPr kumimoji="1" lang="zh-CN" altLang="en-US"/>
          </a:p>
        </p:txBody>
      </p:sp>
    </p:spTree>
    <p:extLst>
      <p:ext uri="{BB962C8B-B14F-4D97-AF65-F5344CB8AC3E}">
        <p14:creationId xmlns:p14="http://schemas.microsoft.com/office/powerpoint/2010/main" val="1588291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81551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178731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261522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16137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49074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被转换对象</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的类型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必须是多态类型（声明或继承了至少一个虚函数的类）。若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为非多态类型，使用</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会报编译错误。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不必是多态类型。</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没有继承关系也能通过编译，只不过会转换失败。</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也可用于向上类型转换（尽管没有必要：直接隐式转换）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a:p>
        </p:txBody>
      </p:sp>
    </p:spTree>
    <p:extLst>
      <p:ext uri="{BB962C8B-B14F-4D97-AF65-F5344CB8AC3E}">
        <p14:creationId xmlns:p14="http://schemas.microsoft.com/office/powerpoint/2010/main" val="72652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en-US" altLang="zh-CN" dirty="0"/>
          </a:p>
          <a:p>
            <a:r>
              <a:rPr kumimoji="1" lang="zh-CN" altLang="en-US" dirty="0"/>
              <a:t>运行时</a:t>
            </a:r>
            <a:r>
              <a:rPr kumimoji="1" lang="en-US" altLang="zh-CN" dirty="0"/>
              <a:t>--</a:t>
            </a:r>
            <a:r>
              <a:rPr kumimoji="1" lang="en-US" altLang="zh-CN" dirty="0" err="1"/>
              <a:t>std</a:t>
            </a:r>
            <a:r>
              <a:rPr kumimoji="1" lang="en-US" altLang="zh-CN" dirty="0"/>
              <a:t>==</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99518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ai.cs.tsinghua.edu.cn/hml" TargetMode="External"/><Relationship Id="rId2" Type="http://schemas.openxmlformats.org/officeDocument/2006/relationships/hyperlink" Target="mailto:aihuang@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cppreference.com/w/cpp/language/static_cast" TargetMode="External"/><Relationship Id="rId2" Type="http://schemas.openxmlformats.org/officeDocument/2006/relationships/hyperlink" Target="https://en.cppreference.com/w/cpp/language/dynamic_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多态</a:t>
            </a:r>
            <a:r>
              <a:rPr lang="zh-CN" altLang="en-US" dirty="0">
                <a:solidFill>
                  <a:srgbClr val="0066CC"/>
                </a:solidFill>
              </a:rPr>
              <a:t>与模板</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p:cNvSpPr>
            <a:spLocks noGrp="1"/>
          </p:cNvSpPr>
          <p:nvPr>
            <p:ph type="subTitle" idx="1"/>
          </p:nvPr>
        </p:nvSpPr>
        <p:spPr>
          <a:xfrm>
            <a:off x="1043856" y="4437112"/>
            <a:ext cx="7056288" cy="504056"/>
          </a:xfrm>
        </p:spPr>
        <p:txBody>
          <a:bodyPr/>
          <a:lstStyle/>
          <a:p>
            <a:r>
              <a:rPr lang="zh-CN" altLang="en-US" sz="3600" b="1" dirty="0"/>
              <a:t>黄民烈</a:t>
            </a:r>
            <a:r>
              <a:rPr lang="zh-CN" altLang="en-US" sz="2800" b="1" dirty="0"/>
              <a:t> </a:t>
            </a:r>
            <a:endParaRPr lang="en-US" altLang="zh-CN" sz="2800" b="1" dirty="0"/>
          </a:p>
          <a:p>
            <a:r>
              <a:rPr lang="en-US" altLang="zh-CN" sz="2800" b="1" dirty="0">
                <a:hlinkClick r:id="rId2"/>
              </a:rPr>
              <a:t>aihuang@tsinghua.edu.cn</a:t>
            </a:r>
            <a:endParaRPr lang="en-US" altLang="zh-CN" sz="2800" b="1" dirty="0"/>
          </a:p>
          <a:p>
            <a:r>
              <a:rPr lang="en-US" altLang="zh-CN" sz="2800" b="1" dirty="0">
                <a:hlinkClick r:id="rId3"/>
              </a:rPr>
              <a:t>http://coai.cs.tsinghua.edu.cn/hml</a:t>
            </a:r>
            <a:r>
              <a:rPr lang="zh-CN" altLang="en-US" sz="2800" b="1" dirty="0"/>
              <a:t> </a:t>
            </a:r>
            <a:endParaRPr lang="en-US" altLang="zh-CN" sz="2800" b="1" dirty="0"/>
          </a:p>
          <a:p>
            <a:r>
              <a:rPr lang="zh-CN" altLang="en-US" sz="2800" b="1" dirty="0"/>
              <a:t> </a:t>
            </a:r>
            <a:r>
              <a:rPr lang="zh-CN" altLang="en-US" b="1" dirty="0"/>
              <a:t>课程团队：刘知远 姚海龙 黄民烈</a:t>
            </a:r>
          </a:p>
        </p:txBody>
      </p:sp>
    </p:spTree>
    <p:extLst>
      <p:ext uri="{BB962C8B-B14F-4D97-AF65-F5344CB8AC3E}">
        <p14:creationId xmlns:p14="http://schemas.microsoft.com/office/powerpoint/2010/main" val="4868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341687" y="1442195"/>
            <a:ext cx="8623870" cy="5112568"/>
          </a:xfrm>
        </p:spPr>
        <p:txBody>
          <a:bodyPr/>
          <a:lstStyle/>
          <a:p>
            <a:r>
              <a:rPr kumimoji="1" lang="zh-CN" altLang="en-US" dirty="0"/>
              <a:t>析构函数也可以是纯虚函数</a:t>
            </a:r>
            <a:endParaRPr kumimoji="1" lang="en-US" altLang="zh-CN" dirty="0"/>
          </a:p>
          <a:p>
            <a:pPr lvl="1"/>
            <a:r>
              <a:rPr kumimoji="1" lang="zh-CN" altLang="en-US" dirty="0"/>
              <a:t>纯虚析构函数</a:t>
            </a:r>
            <a:r>
              <a:rPr kumimoji="1" lang="zh-CN" altLang="en-US" b="1" dirty="0">
                <a:solidFill>
                  <a:srgbClr val="FF0000"/>
                </a:solidFill>
              </a:rPr>
              <a:t>仍然需要函数体</a:t>
            </a:r>
            <a:endParaRPr kumimoji="1" lang="en-US" altLang="zh-CN" b="1" dirty="0">
              <a:solidFill>
                <a:srgbClr val="FF0000"/>
              </a:solidFill>
            </a:endParaRPr>
          </a:p>
          <a:p>
            <a:pPr lvl="1"/>
            <a:r>
              <a:rPr kumimoji="1" lang="zh-CN" altLang="en-US" dirty="0"/>
              <a:t>目的：使基类成为</a:t>
            </a:r>
            <a:r>
              <a:rPr kumimoji="1" lang="zh-CN" altLang="en-US" dirty="0">
                <a:solidFill>
                  <a:srgbClr val="FF0000"/>
                </a:solidFill>
              </a:rPr>
              <a:t>抽象类</a:t>
            </a:r>
            <a:r>
              <a:rPr kumimoji="1" lang="zh-CN" altLang="en-US" dirty="0"/>
              <a:t>，不能创建基类的对象。如果有其他函数是纯虚函数，则析构函数无论是否为纯虚的，基类均为抽象类。</a:t>
            </a:r>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Base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virtual ~Base()=0; };</a:t>
            </a:r>
            <a:br>
              <a:rPr lang="en-US" altLang="zh-CN" dirty="0">
                <a:solidFill>
                  <a:srgbClr val="000000"/>
                </a:solidFill>
                <a:latin typeface="Consolas" charset="0"/>
                <a:ea typeface="Consolas" charset="0"/>
                <a:cs typeface="Consolas" charset="0"/>
              </a:rPr>
            </a:br>
            <a:r>
              <a:rPr lang="en-US" altLang="zh-CN" sz="2000" b="1" dirty="0">
                <a:solidFill>
                  <a:srgbClr val="FF0000"/>
                </a:solidFill>
                <a:latin typeface="Consolas" charset="0"/>
                <a:ea typeface="Consolas" charset="0"/>
                <a:cs typeface="Consolas" charset="0"/>
              </a:rPr>
              <a:t>Base::~Base() {}</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必须有函数体</a:t>
            </a:r>
            <a:br>
              <a:rPr lang="en-US" altLang="zh-CN" dirty="0">
                <a:solidFill>
                  <a:srgbClr val="000000"/>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Derive : </a:t>
            </a:r>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Base {};</a:t>
            </a:r>
            <a:br>
              <a:rPr lang="en-US" altLang="zh-CN" dirty="0">
                <a:solidFill>
                  <a:srgbClr val="B40062"/>
                </a:solidFill>
                <a:latin typeface="Consolas" charset="0"/>
                <a:ea typeface="Consolas" charset="0"/>
                <a:cs typeface="Consolas" charset="0"/>
              </a:rPr>
            </a:br>
            <a:br>
              <a:rPr lang="en-US" altLang="zh-CN" dirty="0">
                <a:solidFill>
                  <a:srgbClr val="B40062"/>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int </a:t>
            </a:r>
            <a:r>
              <a:rPr lang="en-US" altLang="zh-CN" dirty="0">
                <a:solidFill>
                  <a:srgbClr val="000000"/>
                </a:solidFill>
                <a:latin typeface="Consolas" charset="0"/>
                <a:ea typeface="Consolas" charset="0"/>
                <a:cs typeface="Consolas" charset="0"/>
              </a:rPr>
              <a:t>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Base</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编译错误，基类是抽象类</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  Derive d1;</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派生类不必实现纯虚析构函数</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a:t>
            </a:r>
            <a:endParaRPr lang="zh-CN" altLang="en-US"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100996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260065" y="1606352"/>
            <a:ext cx="8623870" cy="5112568"/>
          </a:xfrm>
        </p:spPr>
        <p:txBody>
          <a:bodyPr/>
          <a:lstStyle/>
          <a:p>
            <a:r>
              <a:rPr kumimoji="1" lang="zh-CN" altLang="en-US" dirty="0"/>
              <a:t>纯虚析构函数和一般纯虚函数</a:t>
            </a:r>
            <a:endParaRPr kumimoji="1" lang="en-US" altLang="zh-CN" dirty="0"/>
          </a:p>
          <a:p>
            <a:pPr lvl="1"/>
            <a:r>
              <a:rPr kumimoji="1" lang="zh-CN" altLang="en-US" dirty="0"/>
              <a:t>一般的纯虚函数被派生类重写覆盖之前仍是纯虚函数。如果派生类不覆盖纯虚函数，那么派生类也是抽象类。</a:t>
            </a:r>
            <a:endParaRPr kumimoji="1" lang="en-US" altLang="zh-CN" dirty="0"/>
          </a:p>
          <a:p>
            <a:pPr lvl="1"/>
            <a:r>
              <a:rPr kumimoji="1" lang="zh-CN" altLang="en-US" b="1" dirty="0"/>
              <a:t>纯虚析构函数除外</a:t>
            </a:r>
            <a:endParaRPr kumimoji="1" lang="en-US" altLang="zh-CN" b="1" dirty="0"/>
          </a:p>
          <a:p>
            <a:pPr lvl="1"/>
            <a:r>
              <a:rPr kumimoji="1" lang="zh-CN" altLang="en-US" dirty="0"/>
              <a:t>对于纯虚析构函数而言，即便派生类中不显式实现，编译器也会自动合成默认析构函数。因此，即使派生类不显式覆盖纯虚析构函数，只要</a:t>
            </a:r>
            <a:r>
              <a:rPr kumimoji="1" lang="zh-CN" altLang="en-US" dirty="0">
                <a:solidFill>
                  <a:srgbClr val="FF0000"/>
                </a:solidFill>
              </a:rPr>
              <a:t>派生类覆盖了其他纯虚函数，该派生类就不是抽象类，可以定义派生类对象</a:t>
            </a:r>
            <a:r>
              <a:rPr kumimoji="1" lang="zh-CN" altLang="en-US" dirty="0"/>
              <a:t>。</a:t>
            </a:r>
          </a:p>
        </p:txBody>
      </p:sp>
    </p:spTree>
    <p:extLst>
      <p:ext uri="{BB962C8B-B14F-4D97-AF65-F5344CB8AC3E}">
        <p14:creationId xmlns:p14="http://schemas.microsoft.com/office/powerpoint/2010/main" val="312248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EC7167-518B-4DE7-8C4E-C7B1FB57072E}"/>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5" name="矩形 4">
            <a:extLst>
              <a:ext uri="{FF2B5EF4-FFF2-40B4-BE49-F238E27FC236}">
                <a16:creationId xmlns:a16="http://schemas.microsoft.com/office/drawing/2014/main" id="{7C773907-AE56-1D44-9D43-9F3AC879F730}"/>
              </a:ext>
            </a:extLst>
          </p:cNvPr>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~Base()=0; </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"Base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"Derive2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charset="0"/>
                <a:cs typeface="Consolas"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Derive1;</a:t>
            </a: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Derive2;</a:t>
            </a:r>
          </a:p>
          <a:p>
            <a:pPr lvl="1"/>
            <a:r>
              <a:rPr lang="en-US" altLang="zh-CN" dirty="0">
                <a:solidFill>
                  <a:srgbClr val="B40062"/>
                </a:solidFill>
                <a:latin typeface="Consolas" charset="0"/>
                <a:cs typeface="Consolas" charset="0"/>
              </a:rPr>
              <a:t>delete </a:t>
            </a:r>
            <a:r>
              <a:rPr lang="en-US" altLang="zh-CN" dirty="0">
                <a:latin typeface="Consolas" panose="020B0609020204030204" pitchFamily="49" charset="0"/>
                <a:cs typeface="Consolas" panose="020B0609020204030204" pitchFamily="49" charset="0"/>
              </a:rPr>
              <a:t>p1;</a:t>
            </a: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a:t>
            </a:r>
            <a:r>
              <a:rPr lang="zh-CN" altLang="en-US"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pPr lvl="1"/>
            <a:r>
              <a:rPr lang="en-US" altLang="zh-CN" dirty="0">
                <a:solidFill>
                  <a:srgbClr val="B40062"/>
                </a:solidFill>
                <a:latin typeface="Consolas" charset="0"/>
                <a:cs typeface="Consolas" charset="0"/>
              </a:rPr>
              <a:t>delete</a:t>
            </a:r>
            <a:r>
              <a:rPr lang="en-US" altLang="zh-CN" dirty="0">
                <a:latin typeface="Consolas" panose="020B0609020204030204" pitchFamily="49" charset="0"/>
                <a:cs typeface="Consolas" panose="020B0609020204030204" pitchFamily="49" charset="0"/>
              </a:rPr>
              <a:t> p2;</a:t>
            </a:r>
          </a:p>
          <a:p>
            <a:pPr lvl="1"/>
            <a:r>
              <a:rPr lang="en-US" altLang="zh-CN" dirty="0">
                <a:solidFill>
                  <a:srgbClr val="000000"/>
                </a:solidFill>
                <a:latin typeface="Consolas" charset="0"/>
                <a:ea typeface="Consolas" charset="0"/>
                <a:cs typeface="Consolas"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p>
        </p:txBody>
      </p:sp>
      <p:sp>
        <p:nvSpPr>
          <p:cNvPr id="6" name="矩形 5">
            <a:extLst>
              <a:ext uri="{FF2B5EF4-FFF2-40B4-BE49-F238E27FC236}">
                <a16:creationId xmlns:a16="http://schemas.microsoft.com/office/drawing/2014/main" id="{64962F64-438F-BB41-9470-262DA0C59E1D}"/>
              </a:ext>
            </a:extLst>
          </p:cNvPr>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a:t>
            </a:r>
          </a:p>
          <a:p>
            <a:r>
              <a:rPr lang="en-US" altLang="zh-CN" b="1" dirty="0">
                <a:solidFill>
                  <a:srgbClr val="00B050"/>
                </a:solidFill>
                <a:latin typeface="AndaleMono" charset="0"/>
              </a:rPr>
              <a:t>Derive2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zh-CN" altLang="en-US" b="1" dirty="0">
              <a:solidFill>
                <a:srgbClr val="00B050"/>
              </a:solidFill>
              <a:latin typeface="AndaleMono" charset="0"/>
            </a:endParaRPr>
          </a:p>
        </p:txBody>
      </p:sp>
      <p:sp>
        <p:nvSpPr>
          <p:cNvPr id="7" name="文本框 6">
            <a:extLst>
              <a:ext uri="{FF2B5EF4-FFF2-40B4-BE49-F238E27FC236}">
                <a16:creationId xmlns:a16="http://schemas.microsoft.com/office/drawing/2014/main" id="{3A8482E7-FE6E-5748-BAA8-04550E9F4A46}"/>
              </a:ext>
            </a:extLst>
          </p:cNvPr>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8" name="标题 1">
            <a:extLst>
              <a:ext uri="{FF2B5EF4-FFF2-40B4-BE49-F238E27FC236}">
                <a16:creationId xmlns:a16="http://schemas.microsoft.com/office/drawing/2014/main" id="{23275CCD-EF8E-463F-8548-F11147C6AD1B}"/>
              </a:ext>
            </a:extLst>
          </p:cNvPr>
          <p:cNvSpPr txBox="1">
            <a:spLocks/>
          </p:cNvSpPr>
          <p:nvPr/>
        </p:nvSpPr>
        <p:spPr bwMode="auto">
          <a:xfrm>
            <a:off x="5292080" y="168882"/>
            <a:ext cx="3638228"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纯虚析构函数示例</a:t>
            </a:r>
          </a:p>
        </p:txBody>
      </p:sp>
    </p:spTree>
    <p:extLst>
      <p:ext uri="{BB962C8B-B14F-4D97-AF65-F5344CB8AC3E}">
        <p14:creationId xmlns:p14="http://schemas.microsoft.com/office/powerpoint/2010/main" val="90616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23E4F-01E2-0749-87B0-EC41716C2D38}"/>
              </a:ext>
            </a:extLst>
          </p:cNvPr>
          <p:cNvSpPr>
            <a:spLocks noGrp="1"/>
          </p:cNvSpPr>
          <p:nvPr>
            <p:ph type="title"/>
          </p:nvPr>
        </p:nvSpPr>
        <p:spPr/>
        <p:txBody>
          <a:bodyPr/>
          <a:lstStyle/>
          <a:p>
            <a:r>
              <a:rPr kumimoji="1" lang="zh-CN" altLang="en-US" dirty="0"/>
              <a:t>回顾：向上类型转换</a:t>
            </a:r>
          </a:p>
        </p:txBody>
      </p:sp>
      <p:sp>
        <p:nvSpPr>
          <p:cNvPr id="4" name="灯片编号占位符 3">
            <a:extLst>
              <a:ext uri="{FF2B5EF4-FFF2-40B4-BE49-F238E27FC236}">
                <a16:creationId xmlns:a16="http://schemas.microsoft.com/office/drawing/2014/main" id="{923A4595-8F1C-374C-A468-9D9CF058C7FC}"/>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5" name="内容占位符 2">
            <a:extLst>
              <a:ext uri="{FF2B5EF4-FFF2-40B4-BE49-F238E27FC236}">
                <a16:creationId xmlns:a16="http://schemas.microsoft.com/office/drawing/2014/main" id="{A33955D9-545B-024A-AB0C-152243869EEF}"/>
              </a:ext>
            </a:extLst>
          </p:cNvPr>
          <p:cNvSpPr>
            <a:spLocks noGrp="1"/>
          </p:cNvSpPr>
          <p:nvPr>
            <p:ph idx="1"/>
          </p:nvPr>
        </p:nvSpPr>
        <p:spPr/>
        <p:txBody>
          <a:bodyPr/>
          <a:lstStyle/>
          <a:p>
            <a:r>
              <a:rPr kumimoji="1" lang="zh-CN" altLang="en-US" sz="2400" dirty="0"/>
              <a:t>派生类对象</a:t>
            </a:r>
            <a:r>
              <a:rPr kumimoji="1" lang="en-US" altLang="zh-CN" sz="2400" dirty="0"/>
              <a:t>/</a:t>
            </a:r>
            <a:r>
              <a:rPr kumimoji="1" lang="zh-CN" altLang="en-US" sz="2400" dirty="0"/>
              <a:t>引用</a:t>
            </a:r>
            <a:r>
              <a:rPr kumimoji="1" lang="en-US" altLang="zh-CN" sz="2400" dirty="0"/>
              <a:t>/</a:t>
            </a:r>
            <a:r>
              <a:rPr kumimoji="1" lang="zh-CN" altLang="en-US" sz="2400" dirty="0"/>
              <a:t>指针转换成基类对象</a:t>
            </a:r>
            <a:r>
              <a:rPr kumimoji="1" lang="en-US" altLang="zh-CN" sz="2400" dirty="0"/>
              <a:t>/</a:t>
            </a:r>
            <a:r>
              <a:rPr kumimoji="1" lang="zh-CN" altLang="en-US" sz="2400" dirty="0"/>
              <a:t>引用</a:t>
            </a:r>
            <a:r>
              <a:rPr kumimoji="1" lang="en-US" altLang="zh-CN" sz="2400" dirty="0"/>
              <a:t>/</a:t>
            </a:r>
            <a:r>
              <a:rPr kumimoji="1" lang="zh-CN" altLang="en-US" sz="2400" dirty="0"/>
              <a:t>指针，称为</a:t>
            </a:r>
            <a:r>
              <a:rPr kumimoji="1" lang="zh-CN" altLang="en-US" sz="2400" dirty="0">
                <a:solidFill>
                  <a:srgbClr val="FF0000"/>
                </a:solidFill>
              </a:rPr>
              <a:t>向上类型转换</a:t>
            </a:r>
            <a:r>
              <a:rPr kumimoji="1" lang="zh-CN" altLang="en-US" sz="2400" dirty="0"/>
              <a:t>。只对</a:t>
            </a:r>
            <a:r>
              <a:rPr kumimoji="1" lang="en-US" altLang="zh-CN" sz="2400" dirty="0">
                <a:solidFill>
                  <a:srgbClr val="FF0000"/>
                </a:solidFill>
              </a:rPr>
              <a:t>public</a:t>
            </a:r>
            <a:r>
              <a:rPr kumimoji="1" lang="zh-CN" altLang="en-US" sz="2400" dirty="0"/>
              <a:t>继承有效，在继承图上是上升的；对</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继承无效。</a:t>
            </a:r>
          </a:p>
          <a:p>
            <a:r>
              <a:rPr kumimoji="1" lang="zh-CN" altLang="en-US" sz="2400" dirty="0"/>
              <a:t>向上类型转换（派生类到基类）可以由编译器</a:t>
            </a:r>
            <a:r>
              <a:rPr kumimoji="1" lang="zh-CN" altLang="en-US" sz="2400" dirty="0">
                <a:solidFill>
                  <a:srgbClr val="FF0000"/>
                </a:solidFill>
              </a:rPr>
              <a:t>自动完成</a:t>
            </a:r>
            <a:r>
              <a:rPr kumimoji="1" lang="zh-CN" altLang="en-US" sz="2400" dirty="0"/>
              <a:t>，是一种</a:t>
            </a:r>
            <a:r>
              <a:rPr kumimoji="1" lang="zh-CN" altLang="en-US" sz="2400" dirty="0">
                <a:solidFill>
                  <a:srgbClr val="FF0000"/>
                </a:solidFill>
              </a:rPr>
              <a:t>隐式</a:t>
            </a:r>
            <a:r>
              <a:rPr kumimoji="1" lang="zh-CN" altLang="en-US" sz="2400" dirty="0"/>
              <a:t>类型转换。</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接受基类对象</a:t>
            </a:r>
            <a:r>
              <a:rPr kumimoji="1" lang="en-US" altLang="zh-CN" sz="2400" dirty="0"/>
              <a:t>/</a:t>
            </a:r>
            <a:r>
              <a:rPr kumimoji="1" lang="zh-CN" altLang="en-US" sz="2400" dirty="0"/>
              <a:t>引用</a:t>
            </a:r>
            <a:r>
              <a:rPr kumimoji="1" lang="en-US" altLang="zh-CN" sz="2400" dirty="0"/>
              <a:t>/</a:t>
            </a:r>
            <a:r>
              <a:rPr kumimoji="1" lang="zh-CN" altLang="en-US" sz="2400" dirty="0"/>
              <a:t>指针的地方（如函数参数），</a:t>
            </a:r>
            <a:r>
              <a:rPr kumimoji="1" lang="zh-CN" altLang="en-US" sz="2400" dirty="0">
                <a:solidFill>
                  <a:srgbClr val="FF0000"/>
                </a:solidFill>
              </a:rPr>
              <a:t>都可以</a:t>
            </a:r>
            <a:r>
              <a:rPr kumimoji="1" lang="zh-CN" altLang="en-US" sz="2400" dirty="0"/>
              <a:t>使用派生类对象</a:t>
            </a:r>
            <a:r>
              <a:rPr kumimoji="1" lang="en-US" altLang="zh-CN" sz="2400" dirty="0"/>
              <a:t>/</a:t>
            </a:r>
            <a:r>
              <a:rPr kumimoji="1" lang="zh-CN" altLang="en-US" sz="2400" dirty="0"/>
              <a:t>引用</a:t>
            </a:r>
            <a:r>
              <a:rPr kumimoji="1" lang="en-US" altLang="zh-CN" sz="2400" dirty="0"/>
              <a:t>/</a:t>
            </a:r>
            <a:r>
              <a:rPr kumimoji="1" lang="zh-CN" altLang="en-US" sz="2400" dirty="0"/>
              <a:t>指针，编译器会自动将派生类对象转换为基类对象以便使用。</a:t>
            </a:r>
          </a:p>
          <a:p>
            <a:endParaRPr kumimoji="1" lang="zh-CN" altLang="en-US" sz="2400" dirty="0"/>
          </a:p>
          <a:p>
            <a:endParaRPr kumimoji="1" lang="zh-CN" altLang="en-US" sz="2400" dirty="0"/>
          </a:p>
        </p:txBody>
      </p:sp>
      <p:sp>
        <p:nvSpPr>
          <p:cNvPr id="6" name="TextBox 5">
            <a:extLst>
              <a:ext uri="{FF2B5EF4-FFF2-40B4-BE49-F238E27FC236}">
                <a16:creationId xmlns:a16="http://schemas.microsoft.com/office/drawing/2014/main" id="{2D70E524-2640-4DBB-8F95-E7CA6DF4122B}"/>
              </a:ext>
            </a:extLst>
          </p:cNvPr>
          <p:cNvSpPr txBox="1">
            <a:spLocks noChangeArrowheads="1"/>
          </p:cNvSpPr>
          <p:nvPr/>
        </p:nvSpPr>
        <p:spPr bwMode="auto">
          <a:xfrm>
            <a:off x="6551562" y="5155902"/>
            <a:ext cx="1584325" cy="4619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Base</a:t>
            </a:r>
          </a:p>
        </p:txBody>
      </p:sp>
      <p:sp>
        <p:nvSpPr>
          <p:cNvPr id="7" name="TextBox 6">
            <a:extLst>
              <a:ext uri="{FF2B5EF4-FFF2-40B4-BE49-F238E27FC236}">
                <a16:creationId xmlns:a16="http://schemas.microsoft.com/office/drawing/2014/main" id="{471753F1-90DC-4B5B-BB67-68E3E822DCBB}"/>
              </a:ext>
            </a:extLst>
          </p:cNvPr>
          <p:cNvSpPr txBox="1">
            <a:spLocks noChangeArrowheads="1"/>
          </p:cNvSpPr>
          <p:nvPr/>
        </p:nvSpPr>
        <p:spPr bwMode="auto">
          <a:xfrm>
            <a:off x="6516637" y="6135389"/>
            <a:ext cx="1655763"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Derived</a:t>
            </a:r>
          </a:p>
        </p:txBody>
      </p:sp>
      <p:cxnSp>
        <p:nvCxnSpPr>
          <p:cNvPr id="8" name="直接箭头连接符 8">
            <a:extLst>
              <a:ext uri="{FF2B5EF4-FFF2-40B4-BE49-F238E27FC236}">
                <a16:creationId xmlns:a16="http://schemas.microsoft.com/office/drawing/2014/main" id="{44579E34-BE70-4B87-A821-AD9077568444}"/>
              </a:ext>
            </a:extLst>
          </p:cNvPr>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a:extLst>
              <a:ext uri="{FF2B5EF4-FFF2-40B4-BE49-F238E27FC236}">
                <a16:creationId xmlns:a16="http://schemas.microsoft.com/office/drawing/2014/main" id="{47E39DC1-00C2-4268-99E7-D083B2AFCE4F}"/>
              </a:ext>
            </a:extLst>
          </p:cNvPr>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extLst>
      <p:ext uri="{BB962C8B-B14F-4D97-AF65-F5344CB8AC3E}">
        <p14:creationId xmlns:p14="http://schemas.microsoft.com/office/powerpoint/2010/main" val="167103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r>
              <a:rPr kumimoji="1" lang="zh-CN" altLang="en-US" dirty="0"/>
              <a:t>基类指针</a:t>
            </a:r>
            <a:r>
              <a:rPr kumimoji="1" lang="en-US" altLang="zh-CN" dirty="0"/>
              <a:t>/</a:t>
            </a:r>
            <a:r>
              <a:rPr kumimoji="1" lang="zh-CN" altLang="en-US" dirty="0"/>
              <a:t>引用转换成派生类指针</a:t>
            </a:r>
            <a:r>
              <a:rPr kumimoji="1" lang="en-US" altLang="zh-CN" dirty="0"/>
              <a:t>/</a:t>
            </a:r>
            <a:r>
              <a:rPr kumimoji="1" lang="zh-CN" altLang="en-US" dirty="0"/>
              <a:t>引用，则称为</a:t>
            </a:r>
            <a:r>
              <a:rPr kumimoji="1" lang="zh-CN" altLang="en-US" dirty="0">
                <a:solidFill>
                  <a:srgbClr val="FF0000"/>
                </a:solidFill>
              </a:rPr>
              <a:t>向下类型转换</a:t>
            </a:r>
            <a:r>
              <a:rPr kumimoji="1" lang="zh-CN" altLang="en-US" dirty="0"/>
              <a:t>。（类层次中向下移动）</a:t>
            </a:r>
            <a:endParaRPr kumimoji="1" lang="en-US" altLang="zh-CN" dirty="0"/>
          </a:p>
          <a:p>
            <a:r>
              <a:rPr kumimoji="1" lang="zh-CN" altLang="en-US" dirty="0"/>
              <a:t>为什么要向下类型转换？</a:t>
            </a:r>
          </a:p>
          <a:p>
            <a:pPr lvl="1"/>
            <a:r>
              <a:rPr kumimoji="1" lang="zh-CN" altLang="en-US" dirty="0"/>
              <a:t>当我们用基类指针表示各种派生类时</a:t>
            </a:r>
            <a:r>
              <a:rPr kumimoji="1" lang="en-US" altLang="zh-CN" dirty="0"/>
              <a:t>(</a:t>
            </a:r>
            <a:r>
              <a:rPr kumimoji="1" lang="zh-CN" altLang="en-US" dirty="0"/>
              <a:t>向上类型转换</a:t>
            </a:r>
            <a:r>
              <a:rPr kumimoji="1" lang="en-US" altLang="zh-CN" dirty="0"/>
              <a:t>)</a:t>
            </a:r>
            <a:r>
              <a:rPr kumimoji="1" lang="zh-CN" altLang="en-US" dirty="0"/>
              <a:t>，保留了他们的</a:t>
            </a:r>
            <a:r>
              <a:rPr kumimoji="1" lang="zh-CN" altLang="en-US" dirty="0">
                <a:solidFill>
                  <a:srgbClr val="FF0000"/>
                </a:solidFill>
              </a:rPr>
              <a:t>共性</a:t>
            </a:r>
            <a:r>
              <a:rPr kumimoji="1" lang="zh-CN" altLang="en-US" dirty="0"/>
              <a:t>，但是丢失了他们的</a:t>
            </a:r>
            <a:r>
              <a:rPr kumimoji="1" lang="zh-CN" altLang="en-US" dirty="0">
                <a:solidFill>
                  <a:srgbClr val="FF0000"/>
                </a:solidFill>
              </a:rPr>
              <a:t>特性</a:t>
            </a:r>
            <a:r>
              <a:rPr kumimoji="1" lang="zh-CN" altLang="en-US" dirty="0"/>
              <a:t>。如果此时要表现特性，则可以使用向下类型转换。</a:t>
            </a:r>
          </a:p>
          <a:p>
            <a:pPr lvl="1"/>
            <a:r>
              <a:rPr kumimoji="1" lang="zh-CN" altLang="en-US" dirty="0"/>
              <a:t>比如我们可以使用</a:t>
            </a:r>
            <a:r>
              <a:rPr kumimoji="1" lang="zh-CN" altLang="en-US" dirty="0">
                <a:solidFill>
                  <a:srgbClr val="FF0000"/>
                </a:solidFill>
              </a:rPr>
              <a:t>基类指针数组</a:t>
            </a:r>
            <a:r>
              <a:rPr kumimoji="1" lang="zh-CN" altLang="en-US" dirty="0"/>
              <a:t>对各种派生类对象进行管理，当具体处理时我们可以将基类指针转换为实际的派生类指针，进而调用派生类</a:t>
            </a:r>
            <a:r>
              <a:rPr kumimoji="1" lang="zh-CN" altLang="en-US" dirty="0">
                <a:solidFill>
                  <a:srgbClr val="FF0000"/>
                </a:solidFill>
              </a:rPr>
              <a:t>专有</a:t>
            </a:r>
            <a:r>
              <a:rPr kumimoji="1" lang="zh-CN" altLang="en-US" dirty="0"/>
              <a:t>的接口。</a:t>
            </a:r>
            <a:endParaRPr kumimoji="1" lang="zh-CN" altLang="en-US" dirty="0">
              <a:solidFill>
                <a:srgbClr val="FF0000"/>
              </a:solidFill>
            </a:endParaRPr>
          </a:p>
          <a:p>
            <a:r>
              <a:rPr kumimoji="1" lang="zh-CN" altLang="en-US" dirty="0"/>
              <a:t>如何确保转换的正确性？</a:t>
            </a:r>
          </a:p>
          <a:p>
            <a:pPr lvl="1"/>
            <a:r>
              <a:rPr kumimoji="1" lang="zh-CN" altLang="en-US" dirty="0"/>
              <a:t>如何保证基类指针指向的对象也可以被要转换的派生类的指针指向？</a:t>
            </a:r>
            <a:r>
              <a:rPr kumimoji="1" lang="en-US" altLang="zh-CN" dirty="0"/>
              <a:t>——</a:t>
            </a:r>
            <a:r>
              <a:rPr kumimoji="1" lang="zh-CN" altLang="en-US" dirty="0"/>
              <a:t> 借助虚函数表进行</a:t>
            </a:r>
            <a:r>
              <a:rPr kumimoji="1" lang="zh-CN" altLang="en-US" dirty="0">
                <a:solidFill>
                  <a:srgbClr val="FF0000"/>
                </a:solidFill>
              </a:rPr>
              <a:t>动态类型检查</a:t>
            </a:r>
            <a:r>
              <a:rPr kumimoji="1" lang="zh-CN" altLang="en-US" dirty="0"/>
              <a:t>！</a:t>
            </a:r>
          </a:p>
        </p:txBody>
      </p:sp>
    </p:spTree>
    <p:extLst>
      <p:ext uri="{BB962C8B-B14F-4D97-AF65-F5344CB8AC3E}">
        <p14:creationId xmlns:p14="http://schemas.microsoft.com/office/powerpoint/2010/main" val="142087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提供了一个特殊的显式类型转换，称为</a:t>
            </a:r>
            <a:r>
              <a:rPr kumimoji="1" lang="en-US" altLang="zh-CN" dirty="0" err="1"/>
              <a:t>dynamic_cast</a:t>
            </a:r>
            <a:r>
              <a:rPr kumimoji="1" lang="zh-CN" altLang="en-US" dirty="0"/>
              <a:t>，是一种</a:t>
            </a:r>
            <a:r>
              <a:rPr kumimoji="1" lang="zh-CN" altLang="en-US" dirty="0">
                <a:solidFill>
                  <a:srgbClr val="FF0000"/>
                </a:solidFill>
              </a:rPr>
              <a:t>安全的</a:t>
            </a:r>
            <a:r>
              <a:rPr kumimoji="1" lang="zh-CN" altLang="en-US" dirty="0"/>
              <a:t>向下类型转换。</a:t>
            </a:r>
          </a:p>
          <a:p>
            <a:pPr lvl="1"/>
            <a:r>
              <a:rPr kumimoji="1" lang="zh-CN" altLang="en-US" dirty="0"/>
              <a:t>使用</a:t>
            </a:r>
            <a:r>
              <a:rPr kumimoji="1" lang="en-US" altLang="zh-CN" dirty="0" err="1"/>
              <a:t>dynamic_cast</a:t>
            </a:r>
            <a:r>
              <a:rPr kumimoji="1" lang="zh-CN" altLang="en-US" dirty="0"/>
              <a:t>的对象</a:t>
            </a:r>
            <a:r>
              <a:rPr kumimoji="1" lang="zh-CN" altLang="en-US" dirty="0">
                <a:solidFill>
                  <a:srgbClr val="FF0000"/>
                </a:solidFill>
              </a:rPr>
              <a:t>必须有虚函数</a:t>
            </a:r>
            <a:r>
              <a:rPr kumimoji="1" lang="zh-CN" altLang="en-US" dirty="0"/>
              <a:t>，因为它使用了存储在虚函数表中的信息判断实际的类型。</a:t>
            </a:r>
          </a:p>
          <a:p>
            <a:r>
              <a:rPr kumimoji="1" lang="zh-CN" altLang="en-US" dirty="0"/>
              <a:t>使用方法：</a:t>
            </a:r>
          </a:p>
          <a:p>
            <a:pPr lvl="1"/>
            <a:r>
              <a:rPr kumimoji="1" lang="mr-IN" altLang="zh-CN" dirty="0" err="1"/>
              <a:t>obj</a:t>
            </a:r>
            <a:r>
              <a:rPr kumimoji="1" lang="en-US" altLang="zh-CN" dirty="0"/>
              <a:t>_p</a:t>
            </a:r>
            <a:r>
              <a:rPr kumimoji="1" lang="zh-CN" altLang="en-US" dirty="0"/>
              <a:t>，</a:t>
            </a:r>
            <a:r>
              <a:rPr kumimoji="1" lang="en-US" altLang="zh-CN" dirty="0" err="1"/>
              <a:t>obj_r</a:t>
            </a:r>
            <a:r>
              <a:rPr kumimoji="1" lang="zh-CN" altLang="en-US" dirty="0"/>
              <a:t>分别是</a:t>
            </a:r>
            <a:r>
              <a:rPr kumimoji="1" lang="en-US" altLang="zh-CN" dirty="0"/>
              <a:t>T1</a:t>
            </a:r>
            <a:r>
              <a:rPr kumimoji="1" lang="zh-CN" altLang="en-US" dirty="0"/>
              <a:t>类型的指针和引用</a:t>
            </a:r>
            <a:endParaRPr kumimoji="1" lang="mr-IN" altLang="zh-CN" dirty="0"/>
          </a:p>
          <a:p>
            <a:pPr lvl="1"/>
            <a:r>
              <a:rPr kumimoji="1" lang="mr-IN" altLang="zh-CN" dirty="0"/>
              <a:t>T2* </a:t>
            </a:r>
            <a:r>
              <a:rPr kumimoji="1" lang="mr-IN" altLang="zh-CN" dirty="0" err="1"/>
              <a:t>pObj</a:t>
            </a:r>
            <a:r>
              <a:rPr kumimoji="1" lang="mr-IN" altLang="zh-CN" dirty="0"/>
              <a:t> = </a:t>
            </a:r>
            <a:r>
              <a:rPr kumimoji="1" lang="mr-IN" altLang="zh-CN" dirty="0" err="1">
                <a:solidFill>
                  <a:srgbClr val="FF0000"/>
                </a:solidFill>
              </a:rPr>
              <a:t>dynamic_cast</a:t>
            </a:r>
            <a:r>
              <a:rPr kumimoji="1" lang="mr-IN" altLang="zh-CN" dirty="0"/>
              <a:t>&lt;T2</a:t>
            </a:r>
            <a:r>
              <a:rPr kumimoji="1" lang="zh-CN" altLang="en-US" dirty="0"/>
              <a:t>*</a:t>
            </a:r>
            <a:r>
              <a:rPr kumimoji="1" lang="en-US" altLang="zh-CN" dirty="0"/>
              <a:t>&gt;(</a:t>
            </a:r>
            <a:r>
              <a:rPr kumimoji="1" lang="mr-IN" altLang="zh-CN" dirty="0" err="1"/>
              <a:t>obj</a:t>
            </a:r>
            <a:r>
              <a:rPr kumimoji="1" lang="en-US" altLang="zh-CN" dirty="0"/>
              <a:t>_p);</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指针，</a:t>
            </a:r>
            <a:r>
              <a:rPr kumimoji="1" lang="zh-CN" altLang="en-US" dirty="0">
                <a:solidFill>
                  <a:srgbClr val="008000"/>
                </a:solidFill>
              </a:rPr>
              <a:t>运行时</a:t>
            </a:r>
            <a:r>
              <a:rPr kumimoji="1" lang="zh-CN" altLang="mr-IN" dirty="0">
                <a:solidFill>
                  <a:srgbClr val="008000"/>
                </a:solidFill>
              </a:rPr>
              <a:t>失败返回</a:t>
            </a:r>
            <a:r>
              <a:rPr lang="en-US" altLang="zh-CN" b="1" dirty="0" err="1">
                <a:solidFill>
                  <a:srgbClr val="FF0000"/>
                </a:solidFill>
              </a:rPr>
              <a:t>nullptr</a:t>
            </a:r>
            <a:endParaRPr kumimoji="1" lang="mr-IN" altLang="zh-CN" dirty="0">
              <a:solidFill>
                <a:srgbClr val="FF0000"/>
              </a:solidFill>
            </a:endParaRPr>
          </a:p>
          <a:p>
            <a:pPr lvl="1"/>
            <a:r>
              <a:rPr kumimoji="1" lang="mr-IN" altLang="zh-CN" dirty="0"/>
              <a:t>T2</a:t>
            </a:r>
            <a:r>
              <a:rPr kumimoji="1" lang="en-US" altLang="zh-CN" dirty="0"/>
              <a:t>&amp;</a:t>
            </a:r>
            <a:r>
              <a:rPr kumimoji="1" lang="mr-IN" altLang="zh-CN" dirty="0"/>
              <a:t> </a:t>
            </a:r>
            <a:r>
              <a:rPr kumimoji="1" lang="mr-IN" altLang="zh-CN" dirty="0" err="1"/>
              <a:t>refObj</a:t>
            </a:r>
            <a:r>
              <a:rPr kumimoji="1" lang="mr-IN" altLang="zh-CN" dirty="0"/>
              <a:t> = </a:t>
            </a:r>
            <a:r>
              <a:rPr kumimoji="1" lang="mr-IN" altLang="zh-CN" dirty="0" err="1">
                <a:solidFill>
                  <a:srgbClr val="FF0000"/>
                </a:solidFill>
              </a:rPr>
              <a:t>dynamic_cast</a:t>
            </a:r>
            <a:r>
              <a:rPr kumimoji="1" lang="mr-IN" altLang="zh-CN" dirty="0"/>
              <a:t>&lt;T2&amp;&gt;(</a:t>
            </a:r>
            <a:r>
              <a:rPr kumimoji="1" lang="mr-IN" altLang="zh-CN" dirty="0" err="1"/>
              <a:t>obj</a:t>
            </a:r>
            <a:r>
              <a:rPr kumimoji="1" lang="en-US" altLang="zh-CN" dirty="0"/>
              <a:t>_r);</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引用，</a:t>
            </a:r>
            <a:r>
              <a:rPr kumimoji="1" lang="zh-CN" altLang="en-US" dirty="0">
                <a:solidFill>
                  <a:srgbClr val="008000"/>
                </a:solidFill>
              </a:rPr>
              <a:t>运行时</a:t>
            </a:r>
            <a:r>
              <a:rPr kumimoji="1" lang="zh-CN" altLang="mr-IN" dirty="0">
                <a:solidFill>
                  <a:srgbClr val="008000"/>
                </a:solidFill>
              </a:rPr>
              <a:t>失败抛出</a:t>
            </a:r>
            <a:r>
              <a:rPr kumimoji="1" lang="mr-IN" altLang="zh-CN" b="1" dirty="0" err="1">
                <a:solidFill>
                  <a:srgbClr val="FF0000"/>
                </a:solidFill>
              </a:rPr>
              <a:t>bad_cast</a:t>
            </a:r>
            <a:r>
              <a:rPr kumimoji="1" lang="zh-CN" altLang="mr-IN" dirty="0">
                <a:solidFill>
                  <a:srgbClr val="008000"/>
                </a:solidFill>
              </a:rPr>
              <a:t>异常</a:t>
            </a:r>
            <a:endParaRPr kumimoji="1" lang="zh-CN" altLang="en-US" dirty="0">
              <a:solidFill>
                <a:srgbClr val="008000"/>
              </a:solidFill>
            </a:endParaRPr>
          </a:p>
          <a:p>
            <a:pPr lvl="1"/>
            <a:r>
              <a:rPr kumimoji="1" lang="zh-CN" altLang="en-US" dirty="0"/>
              <a:t>在向下转换中，</a:t>
            </a:r>
            <a:r>
              <a:rPr kumimoji="1" lang="en-US" altLang="zh-CN" dirty="0"/>
              <a:t>T1</a:t>
            </a:r>
            <a:r>
              <a:rPr kumimoji="1" lang="zh-CN" altLang="en-US" dirty="0"/>
              <a:t>必须是多态类型（声明或继承了至少一个虚函数的类），否则不过编译</a:t>
            </a:r>
            <a:endParaRPr kumimoji="1" lang="en-US" altLang="zh-CN" dirty="0"/>
          </a:p>
        </p:txBody>
      </p:sp>
    </p:spTree>
    <p:extLst>
      <p:ext uri="{BB962C8B-B14F-4D97-AF65-F5344CB8AC3E}">
        <p14:creationId xmlns:p14="http://schemas.microsoft.com/office/powerpoint/2010/main" val="73103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如果我们知道正在处理的是哪些类型，可以使用</a:t>
            </a:r>
            <a:r>
              <a:rPr kumimoji="1" lang="en-US" altLang="zh-CN" sz="2400" dirty="0" err="1"/>
              <a:t>static_cast</a:t>
            </a:r>
            <a:r>
              <a:rPr kumimoji="1" lang="zh-CN" altLang="en-US" sz="2400" dirty="0"/>
              <a:t>来避免这种开销。</a:t>
            </a:r>
          </a:p>
          <a:p>
            <a:pPr lvl="1"/>
            <a:r>
              <a:rPr kumimoji="1" lang="en-US" altLang="zh-CN" sz="2000" dirty="0" err="1"/>
              <a:t>static_cast</a:t>
            </a:r>
            <a:r>
              <a:rPr kumimoji="1" lang="zh-CN" altLang="en-US" sz="2000" dirty="0"/>
              <a:t>在</a:t>
            </a:r>
            <a:r>
              <a:rPr kumimoji="1" lang="zh-CN" altLang="en-US" sz="2000" dirty="0">
                <a:solidFill>
                  <a:srgbClr val="FF0000"/>
                </a:solidFill>
              </a:rPr>
              <a:t>编译</a:t>
            </a:r>
            <a:r>
              <a:rPr kumimoji="1" lang="zh-CN" altLang="en-US" sz="2000" dirty="0"/>
              <a:t>时静态浏览类层次，只检查</a:t>
            </a:r>
            <a:r>
              <a:rPr kumimoji="1" lang="zh-CN" altLang="en-US" sz="2000" dirty="0">
                <a:solidFill>
                  <a:srgbClr val="FF0000"/>
                </a:solidFill>
              </a:rPr>
              <a:t>继承关系</a:t>
            </a:r>
            <a:r>
              <a:rPr kumimoji="1" lang="zh-CN" altLang="en-US" sz="2000" dirty="0"/>
              <a:t>。没有继承关系的类之间，必须具有转换途径才能进行转换（要么自定义，要么是语言语法支持），否则不过编译。运行时无法确认是否正确转换。</a:t>
            </a:r>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mr-IN"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分别是</a:t>
            </a:r>
            <a:r>
              <a:rPr kumimoji="1" lang="en-US" altLang="zh-CN" sz="2000" dirty="0"/>
              <a:t>T1</a:t>
            </a:r>
            <a:r>
              <a:rPr kumimoji="1" lang="zh-CN" altLang="en-US" sz="2000" dirty="0"/>
              <a:t>类型的指针和引用</a:t>
            </a:r>
            <a:endParaRPr kumimoji="1" lang="mr-IN" altLang="zh-CN" sz="2000" dirty="0"/>
          </a:p>
          <a:p>
            <a:pPr lvl="1"/>
            <a:r>
              <a:rPr kumimoji="1" lang="mr-IN" altLang="zh-CN" sz="2000" dirty="0"/>
              <a:t>T2* </a:t>
            </a:r>
            <a:r>
              <a:rPr kumimoji="1" lang="mr-IN" altLang="zh-CN" sz="2000" dirty="0" err="1"/>
              <a:t>pObj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&lt;T2*&gt;(</a:t>
            </a:r>
            <a:r>
              <a:rPr kumimoji="1" lang="mr-IN"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指针</a:t>
            </a:r>
            <a:endParaRPr kumimoji="1" lang="mr-IN" altLang="zh-CN" sz="2000" dirty="0">
              <a:solidFill>
                <a:srgbClr val="008000"/>
              </a:solidFill>
            </a:endParaRPr>
          </a:p>
          <a:p>
            <a:pPr lvl="1"/>
            <a:r>
              <a:rPr kumimoji="1" lang="mr-IN" altLang="zh-CN" sz="2000" dirty="0"/>
              <a:t>T2&amp; </a:t>
            </a:r>
            <a:r>
              <a:rPr kumimoji="1" lang="mr-IN" altLang="zh-CN" sz="2000" dirty="0" err="1"/>
              <a:t>refObj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&lt;T2&amp;&gt;(</a:t>
            </a:r>
            <a:r>
              <a:rPr kumimoji="1" lang="mr-IN"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引用</a:t>
            </a:r>
          </a:p>
          <a:p>
            <a:pPr lvl="1"/>
            <a:r>
              <a:rPr kumimoji="1" lang="zh-CN" altLang="en-US" sz="2000" b="1" dirty="0"/>
              <a:t>不安全</a:t>
            </a:r>
            <a:r>
              <a:rPr kumimoji="1" lang="zh-CN" altLang="en-US" sz="2000" dirty="0"/>
              <a:t>：不保证指向目标是</a:t>
            </a:r>
            <a:r>
              <a:rPr kumimoji="1" lang="en-US" altLang="zh-CN" sz="2000" dirty="0"/>
              <a:t>T2</a:t>
            </a:r>
            <a:r>
              <a:rPr kumimoji="1" lang="zh-CN" altLang="en-US" sz="2000" dirty="0"/>
              <a:t>对象，可能导致非法内存访问。</a:t>
            </a:r>
          </a:p>
        </p:txBody>
      </p:sp>
    </p:spTree>
    <p:extLst>
      <p:ext uri="{BB962C8B-B14F-4D97-AF65-F5344CB8AC3E}">
        <p14:creationId xmlns:p14="http://schemas.microsoft.com/office/powerpoint/2010/main" val="169994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195403" y="225810"/>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未定义类型转换方式</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   D* pd1 = </a:t>
            </a:r>
            <a:r>
              <a:rPr lang="mr-IN" altLang="zh-CN" dirty="0" err="1">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有继承关系，允许转换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(pd1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static_cast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pd1-&gt;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但是不安全：对</a:t>
            </a:r>
            <a:r>
              <a:rPr lang="en-US" altLang="zh-CN" dirty="0">
                <a:solidFill>
                  <a:srgbClr val="1D8519"/>
                </a:solidFill>
                <a:latin typeface="Consolas" charset="0"/>
                <a:ea typeface="Consolas" charset="0"/>
                <a:cs typeface="Consolas" charset="0"/>
              </a:rPr>
              <a:t>D</a:t>
            </a:r>
            <a:r>
              <a:rPr lang="zh-CN" altLang="en-US" dirty="0">
                <a:solidFill>
                  <a:srgbClr val="1D8519"/>
                </a:solidFill>
                <a:latin typeface="Consolas" charset="0"/>
                <a:ea typeface="Consolas" charset="0"/>
                <a:cs typeface="Consolas" charset="0"/>
              </a:rPr>
              <a:t>中成员</a:t>
            </a:r>
            <a:r>
              <a:rPr lang="en-US" altLang="zh-CN" dirty="0" err="1">
                <a:solidFill>
                  <a:srgbClr val="1D8519"/>
                </a:solidFill>
                <a:latin typeface="Consolas" charset="0"/>
                <a:ea typeface="Consolas" charset="0"/>
                <a:cs typeface="Consolas" charset="0"/>
              </a:rPr>
              <a:t>i</a:t>
            </a:r>
            <a:r>
              <a:rPr lang="zh-CN" altLang="en-US" dirty="0">
                <a:solidFill>
                  <a:srgbClr val="1D8519"/>
                </a:solidFill>
                <a:latin typeface="Consolas" charset="0"/>
                <a:ea typeface="Consolas" charset="0"/>
                <a:cs typeface="Consolas" charset="0"/>
              </a:rPr>
              <a:t>可能非法访问</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000000"/>
                </a:solidFill>
                <a:latin typeface="Consolas" charset="0"/>
                <a:ea typeface="Consolas" charset="0"/>
                <a:cs typeface="Consolas" charset="0"/>
              </a:rPr>
              <a:t>    D* pd2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(pd2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不允许不安全的转换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"dynamic_cast, B*(B) --&gt; D*: FAILED" </a:t>
            </a:r>
            <a:r>
              <a:rPr lang="mr-IN" altLang="zh-CN" dirty="0">
                <a:solidFill>
                  <a:srgbClr val="000000"/>
                </a:solidFill>
                <a:latin typeface="Consolas" charset="0"/>
                <a:ea typeface="Consolas" charset="0"/>
                <a:cs typeface="Consolas" charset="0"/>
              </a:rPr>
              <a:t>&lt;&lt; endl;</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mr-IN" altLang="zh-CN" dirty="0" err="1">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=124455624</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 FAILED</a:t>
            </a:r>
            <a:endParaRPr lang="zh-CN" altLang="en-US" dirty="0">
              <a:solidFill>
                <a:srgbClr val="2FFF12"/>
              </a:solidFill>
              <a:latin typeface="AndaleMono" charset="0"/>
            </a:endParaRPr>
          </a:p>
        </p:txBody>
      </p:sp>
    </p:spTree>
    <p:extLst>
      <p:ext uri="{BB962C8B-B14F-4D97-AF65-F5344CB8AC3E}">
        <p14:creationId xmlns:p14="http://schemas.microsoft.com/office/powerpoint/2010/main" val="2488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248788" y="168882"/>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B* pb = &amp;d;</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pd3 = </a:t>
            </a:r>
            <a:r>
              <a:rPr lang="mr-IN" altLang="zh-CN" dirty="0">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&lt;D*&gt;(pb);</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a:solidFill>
                  <a:srgbClr val="B40062"/>
                </a:solidFill>
                <a:latin typeface="Consolas" charset="0"/>
                <a:ea typeface="Consolas" charset="0"/>
                <a:cs typeface="Consolas" charset="0"/>
              </a:rPr>
              <a:t>if </a:t>
            </a:r>
            <a:r>
              <a:rPr lang="mr-IN" altLang="zh-CN" dirty="0">
                <a:solidFill>
                  <a:srgbClr val="000000"/>
                </a:solidFill>
                <a:latin typeface="Consolas" charset="0"/>
                <a:ea typeface="Consolas" charset="0"/>
                <a:cs typeface="Consolas" charset="0"/>
              </a:rPr>
              <a:t>(pd</a:t>
            </a:r>
            <a:r>
              <a:rPr lang="en-US" altLang="zh-CN" dirty="0">
                <a:solidFill>
                  <a:srgbClr val="000000"/>
                </a:solidFill>
                <a:latin typeface="Consolas" charset="0"/>
                <a:ea typeface="Consolas" charset="0"/>
                <a:cs typeface="Consolas" charset="0"/>
              </a:rPr>
              <a:t>3</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"static_cast, B*(D) --&gt; D*: OK" </a:t>
            </a:r>
            <a:r>
              <a:rPr lang="mr-IN" altLang="zh-CN" dirty="0">
                <a:solidFill>
                  <a:srgbClr val="000000"/>
                </a:solidFill>
                <a:latin typeface="Consolas" charset="0"/>
                <a:ea typeface="Consolas" charset="0"/>
                <a:cs typeface="Consolas" charset="0"/>
              </a:rPr>
              <a:t>&lt;&lt; endl;</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"D::i=" </a:t>
            </a:r>
            <a:r>
              <a:rPr lang="mr-IN" altLang="zh-CN" dirty="0">
                <a:solidFill>
                  <a:srgbClr val="000000"/>
                </a:solidFill>
                <a:latin typeface="Consolas" charset="0"/>
                <a:ea typeface="Consolas" charset="0"/>
                <a:cs typeface="Consolas" charset="0"/>
              </a:rPr>
              <a:t>&lt;&lt; pd3-&gt;i &lt;&lt;endl;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pd4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t>
            </a:r>
            <a:r>
              <a:rPr lang="mr-IN" altLang="zh-CN" dirty="0" err="1">
                <a:solidFill>
                  <a:srgbClr val="000000"/>
                </a:solidFill>
                <a:latin typeface="Consolas" charset="0"/>
                <a:ea typeface="Consolas" charset="0"/>
                <a:cs typeface="Consolas" charset="0"/>
              </a:rPr>
              <a:t>pb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(pd4 != </a:t>
            </a:r>
            <a:r>
              <a:rPr lang="mr-IN" altLang="zh-CN" dirty="0" err="1">
                <a:solidFill>
                  <a:srgbClr val="BA0011"/>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转换正确</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dynamic_cast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*(D)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pd4-&gt;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return</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mr-IN" altLang="zh-CN">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p>
        </p:txBody>
      </p:sp>
    </p:spTree>
    <p:extLst>
      <p:ext uri="{BB962C8B-B14F-4D97-AF65-F5344CB8AC3E}">
        <p14:creationId xmlns:p14="http://schemas.microsoft.com/office/powerpoint/2010/main" val="18927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r>
              <a:rPr kumimoji="1" lang="zh-CN" altLang="en-US" dirty="0"/>
              <a:t>相同点：</a:t>
            </a:r>
          </a:p>
          <a:p>
            <a:pPr lvl="1"/>
            <a:r>
              <a:rPr kumimoji="1" lang="zh-CN" altLang="en-US" dirty="0"/>
              <a:t>都可完成向下类型转换。</a:t>
            </a:r>
          </a:p>
          <a:p>
            <a:r>
              <a:rPr kumimoji="1" lang="zh-CN" altLang="en-US" dirty="0"/>
              <a:t>不同点：</a:t>
            </a:r>
          </a:p>
          <a:p>
            <a:pPr lvl="1"/>
            <a:r>
              <a:rPr kumimoji="1" lang="en-US" altLang="zh-CN" dirty="0" err="1"/>
              <a:t>static_cast</a:t>
            </a:r>
            <a:r>
              <a:rPr kumimoji="1" lang="zh-CN" altLang="en-US" dirty="0"/>
              <a:t>在</a:t>
            </a:r>
            <a:r>
              <a:rPr kumimoji="1" lang="zh-CN" altLang="en-US" dirty="0">
                <a:solidFill>
                  <a:srgbClr val="FF0000"/>
                </a:solidFill>
              </a:rPr>
              <a:t>编译时</a:t>
            </a:r>
            <a:r>
              <a:rPr kumimoji="1" lang="zh-CN" altLang="en-US" dirty="0"/>
              <a:t>静态执行向下类型转换。</a:t>
            </a:r>
          </a:p>
          <a:p>
            <a:pPr lvl="1"/>
            <a:r>
              <a:rPr kumimoji="1" lang="en-US" altLang="zh-CN" dirty="0" err="1"/>
              <a:t>dynamic_cast</a:t>
            </a:r>
            <a:r>
              <a:rPr kumimoji="1" lang="zh-CN" altLang="en-US" dirty="0"/>
              <a:t>会在</a:t>
            </a:r>
            <a:r>
              <a:rPr kumimoji="1" lang="zh-CN" altLang="en-US" dirty="0">
                <a:solidFill>
                  <a:srgbClr val="FF0000"/>
                </a:solidFill>
              </a:rPr>
              <a:t>运行时</a:t>
            </a:r>
            <a:r>
              <a:rPr kumimoji="1" lang="zh-CN" altLang="en-US" dirty="0"/>
              <a:t>检查被转换的对象是否确实是正确的派生类。额外的检查需要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p>
          <a:p>
            <a:r>
              <a:rPr kumimoji="1" lang="zh-CN" altLang="en-US" dirty="0"/>
              <a:t>一般使用</a:t>
            </a:r>
            <a:r>
              <a:rPr kumimoji="1" lang="en-US" altLang="zh-CN" dirty="0" err="1"/>
              <a:t>dynamic_cast</a:t>
            </a:r>
            <a:r>
              <a:rPr kumimoji="1" lang="zh-CN" altLang="en-US" dirty="0"/>
              <a:t>进行向下类型转换</a:t>
            </a:r>
          </a:p>
          <a:p>
            <a:endParaRPr kumimoji="1" lang="zh-CN" altLang="en-US" dirty="0"/>
          </a:p>
        </p:txBody>
      </p:sp>
    </p:spTree>
    <p:extLst>
      <p:ext uri="{BB962C8B-B14F-4D97-AF65-F5344CB8AC3E}">
        <p14:creationId xmlns:p14="http://schemas.microsoft.com/office/powerpoint/2010/main" val="15729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lang="zh-CN" altLang="en-US" dirty="0"/>
              <a:t> 向上类型转换</a:t>
            </a:r>
          </a:p>
          <a:p>
            <a:r>
              <a:rPr lang="zh-CN" altLang="en-US" dirty="0"/>
              <a:t> 对象切片</a:t>
            </a:r>
            <a:endParaRPr lang="en-US" altLang="zh-CN" dirty="0"/>
          </a:p>
          <a:p>
            <a:r>
              <a:rPr lang="zh-CN" altLang="en-US" dirty="0"/>
              <a:t> 函数调用捆绑</a:t>
            </a:r>
          </a:p>
          <a:p>
            <a:r>
              <a:rPr lang="zh-CN" altLang="en-US" dirty="0"/>
              <a:t> 虚函数和虚函数表</a:t>
            </a:r>
          </a:p>
          <a:p>
            <a:r>
              <a:rPr lang="zh-CN" altLang="en-US" dirty="0"/>
              <a:t> 虚函数和构造函数、析构函数</a:t>
            </a:r>
          </a:p>
          <a:p>
            <a:r>
              <a:rPr lang="zh-CN" altLang="en-US" dirty="0"/>
              <a:t> 重写覆盖，</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174429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重要原则</a:t>
            </a:r>
            <a:r>
              <a:rPr kumimoji="1" lang="en-US" altLang="zh-CN" dirty="0"/>
              <a:t>(</a:t>
            </a:r>
            <a:r>
              <a:rPr kumimoji="1" lang="zh-CN" altLang="en-US" dirty="0">
                <a:solidFill>
                  <a:srgbClr val="C00000"/>
                </a:solidFill>
              </a:rPr>
              <a:t>清楚指针所指向的真正对象</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）指针或引用的向上转换总是安全的；</a:t>
            </a:r>
            <a:endParaRPr kumimoji="1" lang="en-US" altLang="zh-CN" dirty="0"/>
          </a:p>
          <a:p>
            <a:pPr marL="0" indent="0">
              <a:buNone/>
            </a:pPr>
            <a:r>
              <a:rPr kumimoji="1" lang="en-US" altLang="zh-CN" dirty="0"/>
              <a:t>2</a:t>
            </a:r>
            <a:r>
              <a:rPr kumimoji="1" lang="zh-CN" altLang="en-US" dirty="0"/>
              <a:t>）向下转换时用</a:t>
            </a:r>
            <a:r>
              <a:rPr kumimoji="1" lang="en-US" altLang="zh-CN" dirty="0" err="1"/>
              <a:t>dynamic_cast</a:t>
            </a:r>
            <a:r>
              <a:rPr kumimoji="1" lang="zh-CN" altLang="en-US" dirty="0"/>
              <a:t>，安全检查；</a:t>
            </a:r>
            <a:endParaRPr kumimoji="1" lang="en-US" altLang="zh-CN" dirty="0"/>
          </a:p>
          <a:p>
            <a:pPr marL="0" indent="0">
              <a:buNone/>
            </a:pPr>
            <a:r>
              <a:rPr kumimoji="1" lang="en-US" altLang="zh-CN" dirty="0"/>
              <a:t>3</a:t>
            </a:r>
            <a:r>
              <a:rPr kumimoji="1" lang="zh-CN" altLang="en-US" dirty="0"/>
              <a:t>）避免对象之间的转换。</a:t>
            </a:r>
          </a:p>
        </p:txBody>
      </p:sp>
    </p:spTree>
    <p:extLst>
      <p:ext uri="{BB962C8B-B14F-4D97-AF65-F5344CB8AC3E}">
        <p14:creationId xmlns:p14="http://schemas.microsoft.com/office/powerpoint/2010/main" val="386161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2885-D1AC-4AFA-B8BE-2C3FD4A8B544}"/>
              </a:ext>
            </a:extLst>
          </p:cNvPr>
          <p:cNvSpPr>
            <a:spLocks noGrp="1"/>
          </p:cNvSpPr>
          <p:nvPr>
            <p:ph type="title"/>
          </p:nvPr>
        </p:nvSpPr>
        <p:spPr/>
        <p:txBody>
          <a:bodyPr/>
          <a:lstStyle/>
          <a:p>
            <a:r>
              <a:rPr lang="zh-CN" altLang="en-US" dirty="0"/>
              <a:t>类型转换其他用法</a:t>
            </a:r>
          </a:p>
        </p:txBody>
      </p:sp>
      <p:sp>
        <p:nvSpPr>
          <p:cNvPr id="3" name="内容占位符 2">
            <a:extLst>
              <a:ext uri="{FF2B5EF4-FFF2-40B4-BE49-F238E27FC236}">
                <a16:creationId xmlns:a16="http://schemas.microsoft.com/office/drawing/2014/main" id="{37DC2C07-87BC-4734-BF38-3BA64ABBC374}"/>
              </a:ext>
            </a:extLst>
          </p:cNvPr>
          <p:cNvSpPr>
            <a:spLocks noGrp="1"/>
          </p:cNvSpPr>
          <p:nvPr>
            <p:ph idx="1"/>
          </p:nvPr>
        </p:nvSpPr>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也能对指针或引用进行向上类型转换。</a:t>
            </a:r>
            <a:r>
              <a:rPr lang="en-US" altLang="zh-CN" dirty="0"/>
              <a:t>(</a:t>
            </a:r>
            <a:r>
              <a:rPr lang="zh-CN" altLang="en-US" dirty="0"/>
              <a:t>较少使用，因为向上转换支持隐式转换</a:t>
            </a:r>
            <a:r>
              <a:rPr lang="en-US" altLang="zh-CN" dirty="0"/>
              <a:t>)</a:t>
            </a:r>
          </a:p>
          <a:p>
            <a:r>
              <a:rPr lang="en-US" altLang="zh-CN" dirty="0" err="1"/>
              <a:t>static_cast</a:t>
            </a:r>
            <a:r>
              <a:rPr lang="zh-CN" altLang="en-US" dirty="0"/>
              <a:t>也能对不同对象类型进行转换</a:t>
            </a:r>
          </a:p>
        </p:txBody>
      </p:sp>
      <p:sp>
        <p:nvSpPr>
          <p:cNvPr id="4" name="灯片编号占位符 3">
            <a:extLst>
              <a:ext uri="{FF2B5EF4-FFF2-40B4-BE49-F238E27FC236}">
                <a16:creationId xmlns:a16="http://schemas.microsoft.com/office/drawing/2014/main" id="{793545E5-9568-47EA-A60E-2AA4D2E871BB}"/>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sp>
        <p:nvSpPr>
          <p:cNvPr id="5" name="文本框 4">
            <a:extLst>
              <a:ext uri="{FF2B5EF4-FFF2-40B4-BE49-F238E27FC236}">
                <a16:creationId xmlns:a16="http://schemas.microsoft.com/office/drawing/2014/main" id="{607BB934-2F27-4C37-80BD-C9C82864EE60}"/>
              </a:ext>
            </a:extLst>
          </p:cNvPr>
          <p:cNvSpPr txBox="1"/>
          <p:nvPr/>
        </p:nvSpPr>
        <p:spPr>
          <a:xfrm>
            <a:off x="572892" y="4221088"/>
            <a:ext cx="7998215" cy="1569660"/>
          </a:xfrm>
          <a:prstGeom prst="rect">
            <a:avLst/>
          </a:prstGeom>
          <a:noFill/>
        </p:spPr>
        <p:txBody>
          <a:bodyPr wrap="none" rtlCol="0">
            <a:spAutoFit/>
          </a:bodyPr>
          <a:lstStyle/>
          <a:p>
            <a:r>
              <a:rPr lang="zh-CN" altLang="en-US" sz="2400" b="1" dirty="0"/>
              <a:t>参考：</a:t>
            </a:r>
            <a:endParaRPr lang="en-US" altLang="zh-CN" sz="2400" b="1" dirty="0"/>
          </a:p>
          <a:p>
            <a:r>
              <a:rPr lang="en-US" altLang="zh-CN" sz="2400" b="1" dirty="0">
                <a:hlinkClick r:id="rId2"/>
              </a:rPr>
              <a:t>https://en.cppreference.com/w/cpp/language/dynamic_cast</a:t>
            </a:r>
            <a:endParaRPr lang="en-US" altLang="zh-CN" sz="2400" b="1" dirty="0"/>
          </a:p>
          <a:p>
            <a:r>
              <a:rPr lang="en-US" altLang="zh-CN" sz="2400" b="1" dirty="0">
                <a:hlinkClick r:id="rId3"/>
              </a:rPr>
              <a:t>https://en.cppreference.com/w/cpp/language/static_cast</a:t>
            </a:r>
            <a:endParaRPr lang="en-US" altLang="zh-CN" sz="2400" b="1" dirty="0"/>
          </a:p>
          <a:p>
            <a:endParaRPr lang="zh-CN" altLang="en-US" sz="2400" b="1" dirty="0"/>
          </a:p>
        </p:txBody>
      </p:sp>
    </p:spTree>
    <p:extLst>
      <p:ext uri="{BB962C8B-B14F-4D97-AF65-F5344CB8AC3E}">
        <p14:creationId xmlns:p14="http://schemas.microsoft.com/office/powerpoint/2010/main" val="356877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向上向下类型转换与虚函数表</a:t>
            </a:r>
          </a:p>
        </p:txBody>
      </p:sp>
      <p:sp>
        <p:nvSpPr>
          <p:cNvPr id="3" name="内容占位符 2"/>
          <p:cNvSpPr>
            <a:spLocks noGrp="1"/>
          </p:cNvSpPr>
          <p:nvPr>
            <p:ph idx="1"/>
          </p:nvPr>
        </p:nvSpPr>
        <p:spPr>
          <a:xfrm>
            <a:off x="628650" y="1628800"/>
            <a:ext cx="8191822" cy="4749029"/>
          </a:xfrm>
        </p:spPr>
        <p:txBody>
          <a:bodyPr/>
          <a:lstStyle/>
          <a:p>
            <a:r>
              <a:rPr kumimoji="1" lang="zh-CN" altLang="en-US" dirty="0"/>
              <a:t>对于基类中有虚函数的情况：</a:t>
            </a:r>
          </a:p>
          <a:p>
            <a:r>
              <a:rPr kumimoji="1" lang="zh-CN" altLang="en-US" dirty="0"/>
              <a:t>向上类型转换：</a:t>
            </a:r>
          </a:p>
          <a:p>
            <a:pPr lvl="1"/>
            <a:r>
              <a:rPr kumimoji="1" lang="zh-CN" altLang="en-US" dirty="0"/>
              <a:t>转换为基类</a:t>
            </a:r>
            <a:r>
              <a:rPr kumimoji="1" lang="zh-CN" altLang="en-US" dirty="0">
                <a:solidFill>
                  <a:srgbClr val="FF0000"/>
                </a:solidFill>
              </a:rPr>
              <a:t>指针或引用</a:t>
            </a:r>
            <a:r>
              <a:rPr kumimoji="1" lang="zh-CN" altLang="en-US" dirty="0"/>
              <a:t>，则对应虚函数表仍为派生类的虚函数表（晚绑定）。</a:t>
            </a:r>
          </a:p>
          <a:p>
            <a:pPr lvl="1"/>
            <a:r>
              <a:rPr kumimoji="1" lang="zh-CN" altLang="en-US" dirty="0"/>
              <a:t>转换为基类</a:t>
            </a:r>
            <a:r>
              <a:rPr kumimoji="1" lang="zh-CN" altLang="en-US" dirty="0">
                <a:solidFill>
                  <a:srgbClr val="FF0000"/>
                </a:solidFill>
              </a:rPr>
              <a:t>对象</a:t>
            </a:r>
            <a:r>
              <a:rPr kumimoji="1" lang="zh-CN" altLang="en-US" dirty="0"/>
              <a:t>，产生对象切片，调用基类函数（早绑定）。</a:t>
            </a:r>
          </a:p>
          <a:p>
            <a:r>
              <a:rPr kumimoji="1" lang="zh-CN" altLang="en-US" dirty="0"/>
              <a:t>向下类型转换：</a:t>
            </a:r>
          </a:p>
          <a:p>
            <a:pPr lvl="1"/>
            <a:r>
              <a:rPr kumimoji="1" lang="en-US" altLang="zh-CN" dirty="0" err="1"/>
              <a:t>dynamic_cast</a:t>
            </a:r>
            <a:r>
              <a:rPr kumimoji="1" lang="zh-CN" altLang="en-US" dirty="0"/>
              <a:t>通过虚函数表来判断是否能进行向下类型转换。</a:t>
            </a:r>
          </a:p>
          <a:p>
            <a:pPr lvl="1"/>
            <a:endParaRPr kumimoji="1" lang="zh-CN" altLang="en-US" dirty="0"/>
          </a:p>
        </p:txBody>
      </p:sp>
    </p:spTree>
    <p:extLst>
      <p:ext uri="{BB962C8B-B14F-4D97-AF65-F5344CB8AC3E}">
        <p14:creationId xmlns:p14="http://schemas.microsoft.com/office/powerpoint/2010/main" val="73123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charset="0"/>
                <a:ea typeface="Consolas" charset="0"/>
                <a:cs typeface="Consolas" charset="0"/>
              </a:rPr>
              <a:t>#include </a:t>
            </a:r>
            <a:r>
              <a:rPr lang="en-US" altLang="zh-CN" sz="1600" dirty="0">
                <a:solidFill>
                  <a:srgbClr val="BA0011"/>
                </a:solidFill>
                <a:latin typeface="Consolas" charset="0"/>
                <a:ea typeface="Consolas" charset="0"/>
                <a:cs typeface="Consolas" charset="0"/>
              </a:rPr>
              <a:t>&lt;iostream&gt;</a:t>
            </a:r>
            <a:endParaRPr lang="en-US" altLang="zh-CN" sz="1600" dirty="0">
              <a:solidFill>
                <a:srgbClr val="6E200D"/>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using</a:t>
            </a:r>
            <a:r>
              <a:rPr lang="en-US" altLang="zh-CN" sz="1600" dirty="0">
                <a:solidFill>
                  <a:srgbClr val="000000"/>
                </a:solidFill>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namespace</a:t>
            </a:r>
            <a:r>
              <a:rPr lang="en-US" altLang="zh-CN" sz="1600" dirty="0">
                <a:solidFill>
                  <a:srgbClr val="000000"/>
                </a:solidFill>
                <a:latin typeface="Consolas" charset="0"/>
                <a:ea typeface="Consolas" charset="0"/>
                <a:cs typeface="Consolas" charset="0"/>
              </a:rPr>
              <a:t> std;</a:t>
            </a:r>
          </a:p>
          <a:p>
            <a:endParaRPr lang="en-US" altLang="zh-CN" sz="1600" dirty="0">
              <a:solidFill>
                <a:srgbClr val="B40062"/>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Pet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 virtual </a:t>
            </a:r>
            <a:r>
              <a:rPr lang="en-US" altLang="zh-CN" sz="1600" dirty="0">
                <a:latin typeface="Consolas" charset="0"/>
                <a:ea typeface="Consolas" charset="0"/>
                <a:cs typeface="Consolas" charset="0"/>
              </a:rPr>
              <a:t>~Pet() {} };</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Dog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run()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"dog run"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Bird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fly()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"bird fly"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endParaRPr lang="en-US" altLang="zh-CN" sz="1600" dirty="0">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action(Pet* p) {</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d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&lt;Dog*&gt;(p);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b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&lt;Bird*&gt;(p);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 (d)</a:t>
            </a:r>
            <a:r>
              <a:rPr lang="zh-CN" altLang="en-US" sz="1600" dirty="0">
                <a:latin typeface="Consolas" charset="0"/>
                <a:ea typeface="Consolas" charset="0"/>
                <a:cs typeface="Consolas" charset="0"/>
              </a:rPr>
              <a:t>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运行时根据实际类型表现特性</a:t>
            </a:r>
            <a:endParaRPr lang="en-US" altLang="zh-CN" sz="1600" dirty="0">
              <a:latin typeface="Consolas" charset="0"/>
              <a:ea typeface="Consolas" charset="0"/>
              <a:cs typeface="Consolas" charset="0"/>
            </a:endParaRPr>
          </a:p>
          <a:p>
            <a:r>
              <a:rPr lang="en-US" altLang="zh-CN" sz="1600" dirty="0">
                <a:latin typeface="Consolas" charset="0"/>
                <a:ea typeface="Consolas" charset="0"/>
                <a:cs typeface="Consolas" charset="0"/>
              </a:rPr>
              <a:t>		d-&gt;run();</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else</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(b)</a:t>
            </a:r>
          </a:p>
          <a:p>
            <a:r>
              <a:rPr lang="en-US" altLang="zh-CN" sz="1600" dirty="0">
                <a:latin typeface="Consolas" charset="0"/>
                <a:ea typeface="Consolas" charset="0"/>
                <a:cs typeface="Consolas" charset="0"/>
              </a:rPr>
              <a:t>		b-&gt;fly();</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int</a:t>
            </a:r>
            <a:r>
              <a:rPr lang="en-US" altLang="zh-CN" sz="1600" dirty="0">
                <a:latin typeface="Consolas" charset="0"/>
                <a:ea typeface="Consolas" charset="0"/>
                <a:cs typeface="Consolas" charset="0"/>
              </a:rPr>
              <a:t> main()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Pet* p[2];</a:t>
            </a:r>
          </a:p>
          <a:p>
            <a:r>
              <a:rPr lang="en-US" altLang="zh-CN" sz="1600" dirty="0">
                <a:latin typeface="Consolas" charset="0"/>
                <a:ea typeface="Consolas" charset="0"/>
                <a:cs typeface="Consolas" charset="0"/>
              </a:rPr>
              <a:t>	p[0] =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Dog;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p[1]</a:t>
            </a:r>
            <a:r>
              <a:rPr lang="en-US" altLang="zh-CN" sz="1600" dirty="0">
                <a:solidFill>
                  <a:srgbClr val="B40062"/>
                </a:solidFill>
                <a:latin typeface="Consolas" charset="0"/>
                <a:ea typeface="Consolas" charset="0"/>
                <a:cs typeface="Consolas" charset="0"/>
              </a:rPr>
              <a:t> </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Bird;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mr-IN" altLang="zh-CN" sz="1600" dirty="0">
                <a:solidFill>
                  <a:srgbClr val="B40062"/>
                </a:solidFill>
                <a:latin typeface="Consolas" charset="0"/>
                <a:ea typeface="Consolas" charset="0"/>
                <a:cs typeface="Consolas" charset="0"/>
              </a:rPr>
              <a:t>for </a:t>
            </a:r>
            <a:r>
              <a:rPr lang="mr-IN" altLang="zh-CN" sz="1600" dirty="0">
                <a:latin typeface="Consolas" charset="0"/>
                <a:ea typeface="Consolas" charset="0"/>
                <a:cs typeface="Consolas" charset="0"/>
              </a:rPr>
              <a:t>(</a:t>
            </a:r>
            <a:r>
              <a:rPr lang="mr-IN" altLang="zh-CN" sz="1600" dirty="0">
                <a:solidFill>
                  <a:srgbClr val="B40062"/>
                </a:solidFill>
                <a:latin typeface="Consolas" charset="0"/>
                <a:ea typeface="Consolas" charset="0"/>
                <a:cs typeface="Consolas" charset="0"/>
              </a:rPr>
              <a:t>int</a:t>
            </a:r>
            <a:r>
              <a:rPr lang="mr-IN" altLang="zh-CN" sz="1600" dirty="0">
                <a:latin typeface="Consolas" charset="0"/>
                <a:ea typeface="Consolas" charset="0"/>
                <a:cs typeface="Consolas" charset="0"/>
              </a:rPr>
              <a:t> i = 0; i &lt; 2; ++i)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action(p[</a:t>
            </a:r>
            <a:r>
              <a:rPr lang="en-US" altLang="zh-CN" sz="1600" dirty="0" err="1">
                <a:latin typeface="Consolas" charset="0"/>
                <a:ea typeface="Consolas" charset="0"/>
                <a:cs typeface="Consolas" charset="0"/>
              </a:rPr>
              <a:t>i</a:t>
            </a:r>
            <a:r>
              <a:rPr lang="en-US" altLang="zh-CN" sz="1600" dirty="0">
                <a:latin typeface="Consolas" charset="0"/>
                <a:ea typeface="Consolas" charset="0"/>
                <a:cs typeface="Consolas" charset="0"/>
              </a:rPr>
              <a:t>]);</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t>
            </a:r>
          </a:p>
          <a:p>
            <a:r>
              <a:rPr lang="en-US" altLang="zh-CN" sz="1600" dirty="0">
                <a:latin typeface="Consolas" charset="0"/>
                <a:ea typeface="Consolas" charset="0"/>
                <a:cs typeface="Consolas" charset="0"/>
              </a:rPr>
              <a:t>	return 0;</a:t>
            </a:r>
          </a:p>
          <a:p>
            <a:r>
              <a:rPr lang="en-US" altLang="zh-CN" sz="1600" dirty="0">
                <a:latin typeface="Consolas" charset="0"/>
                <a:ea typeface="Consolas" charset="0"/>
                <a:cs typeface="Consolas" charset="0"/>
              </a:rPr>
              <a:t>}</a:t>
            </a:r>
            <a:endParaRPr lang="is-IS" altLang="zh-CN" sz="1600" dirty="0">
              <a:latin typeface="Consolas" charset="0"/>
              <a:ea typeface="Consolas" charset="0"/>
              <a:cs typeface="Consolas"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60009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回忆：多重继承</a:t>
            </a:r>
          </a:p>
        </p:txBody>
      </p:sp>
      <p:sp>
        <p:nvSpPr>
          <p:cNvPr id="3" name="内容占位符 2"/>
          <p:cNvSpPr>
            <a:spLocks noGrp="1"/>
          </p:cNvSpPr>
          <p:nvPr>
            <p:ph idx="1"/>
          </p:nvPr>
        </p:nvSpPr>
        <p:spPr/>
        <p:txBody>
          <a:bodyPr/>
          <a:lstStyle/>
          <a:p>
            <a:r>
              <a:rPr kumimoji="1" lang="zh-CN" altLang="en-US" dirty="0"/>
              <a:t>利：</a:t>
            </a:r>
          </a:p>
          <a:p>
            <a:pPr lvl="1"/>
            <a:r>
              <a:rPr kumimoji="1" lang="zh-CN" altLang="en-US" dirty="0"/>
              <a:t>清晰，符合直觉</a:t>
            </a:r>
          </a:p>
          <a:p>
            <a:pPr lvl="1"/>
            <a:r>
              <a:rPr kumimoji="1" lang="zh-CN" altLang="en-US" dirty="0"/>
              <a:t>结合多个接口</a:t>
            </a:r>
          </a:p>
          <a:p>
            <a:pPr lvl="1"/>
            <a:endParaRPr kumimoji="1" lang="zh-CN" altLang="en-US" dirty="0"/>
          </a:p>
          <a:p>
            <a:r>
              <a:rPr kumimoji="1" lang="zh-CN" altLang="en-US" dirty="0"/>
              <a:t>弊：</a:t>
            </a:r>
          </a:p>
          <a:p>
            <a:pPr lvl="1"/>
            <a:r>
              <a:rPr kumimoji="1" lang="zh-CN" altLang="en-US" dirty="0"/>
              <a:t>二义性：如果派生类</a:t>
            </a:r>
            <a:r>
              <a:rPr kumimoji="1" lang="en-US" altLang="zh-CN" dirty="0"/>
              <a:t>D</a:t>
            </a:r>
            <a:r>
              <a:rPr kumimoji="1" lang="zh-CN" altLang="en-US" dirty="0"/>
              <a:t>继承的两个基类</a:t>
            </a:r>
            <a:r>
              <a:rPr kumimoji="1" lang="en-US" altLang="zh-CN" dirty="0"/>
              <a:t>A,B</a:t>
            </a:r>
            <a:r>
              <a:rPr kumimoji="1" lang="zh-CN" altLang="en-US" dirty="0"/>
              <a:t>，有</a:t>
            </a:r>
            <a:r>
              <a:rPr kumimoji="1" lang="zh-CN" altLang="en-US" dirty="0">
                <a:solidFill>
                  <a:srgbClr val="FF0000"/>
                </a:solidFill>
              </a:rPr>
              <a:t>同名成员</a:t>
            </a:r>
            <a:r>
              <a:rPr kumimoji="1" lang="en-US" altLang="zh-CN" dirty="0"/>
              <a:t>a</a:t>
            </a:r>
            <a:r>
              <a:rPr kumimoji="1" lang="zh-CN" altLang="en-US" dirty="0"/>
              <a:t>，则访问</a:t>
            </a:r>
            <a:r>
              <a:rPr kumimoji="1" lang="en-US" altLang="zh-CN" dirty="0"/>
              <a:t>D</a:t>
            </a:r>
            <a:r>
              <a:rPr kumimoji="1" lang="zh-CN" altLang="en-US" dirty="0"/>
              <a:t>中</a:t>
            </a:r>
            <a:r>
              <a:rPr kumimoji="1" lang="en-US" altLang="zh-CN" dirty="0"/>
              <a:t>a</a:t>
            </a:r>
            <a:r>
              <a:rPr kumimoji="1" lang="zh-CN" altLang="en-US" dirty="0"/>
              <a:t>时，编译器无法判断要访问的哪一个基类成员。</a:t>
            </a:r>
          </a:p>
          <a:p>
            <a:pPr lvl="1"/>
            <a:r>
              <a:rPr kumimoji="1" lang="zh-CN" altLang="en-US" dirty="0"/>
              <a:t>钻石型继承树（</a:t>
            </a:r>
            <a:r>
              <a:rPr kumimoji="1" lang="en-US" altLang="zh-CN" dirty="0"/>
              <a:t>DOD</a:t>
            </a:r>
            <a:r>
              <a:rPr kumimoji="1" lang="zh-CN" altLang="en-US" dirty="0"/>
              <a:t>：</a:t>
            </a:r>
            <a:r>
              <a:rPr kumimoji="1" lang="en-US" altLang="zh-CN" dirty="0"/>
              <a:t>Diamond Of Death</a:t>
            </a:r>
            <a:r>
              <a:rPr kumimoji="1" lang="zh-CN" altLang="en-US" dirty="0"/>
              <a:t>）带来的数据冗余：右图中如果 </a:t>
            </a:r>
            <a:r>
              <a:rPr kumimoji="1" lang="en-US" altLang="zh-CN" dirty="0" err="1"/>
              <a:t>InputFile</a:t>
            </a:r>
            <a:r>
              <a:rPr kumimoji="1" lang="zh-CN" altLang="en-US" dirty="0"/>
              <a:t> 和 </a:t>
            </a:r>
            <a:r>
              <a:rPr kumimoji="1" lang="en-US" altLang="zh-CN" dirty="0" err="1"/>
              <a:t>OutputFile</a:t>
            </a:r>
            <a:r>
              <a:rPr kumimoji="1" lang="zh-CN" altLang="en-US" dirty="0"/>
              <a:t> 都含有继承自 </a:t>
            </a:r>
            <a:r>
              <a:rPr kumimoji="1" lang="en-US" altLang="zh-CN" dirty="0"/>
              <a:t>File</a:t>
            </a:r>
            <a:r>
              <a:rPr kumimoji="1" lang="zh-CN" altLang="en-US" dirty="0"/>
              <a:t> 的 </a:t>
            </a:r>
            <a:r>
              <a:rPr kumimoji="1" lang="en-US" altLang="zh-CN" dirty="0"/>
              <a:t>filename</a:t>
            </a:r>
            <a:r>
              <a:rPr kumimoji="1" lang="zh-CN" altLang="en-US" dirty="0"/>
              <a:t> 变量，则 </a:t>
            </a:r>
            <a:r>
              <a:rPr kumimoji="1" lang="en-US" altLang="zh-CN" dirty="0" err="1"/>
              <a:t>IOFile</a:t>
            </a:r>
            <a:r>
              <a:rPr kumimoji="1" lang="zh-CN" altLang="en-US" dirty="0"/>
              <a:t> 会有</a:t>
            </a:r>
            <a:r>
              <a:rPr kumimoji="1" lang="zh-CN" altLang="en-US" dirty="0">
                <a:solidFill>
                  <a:srgbClr val="FF0000"/>
                </a:solidFill>
              </a:rPr>
              <a:t>两份</a:t>
            </a:r>
            <a:r>
              <a:rPr kumimoji="1" lang="zh-CN" altLang="en-US" dirty="0"/>
              <a:t>独立的 </a:t>
            </a:r>
            <a:r>
              <a:rPr kumimoji="1" lang="en-US" altLang="zh-CN" dirty="0"/>
              <a:t>filename</a:t>
            </a:r>
            <a:r>
              <a:rPr kumimoji="1" lang="zh-CN" altLang="en-US" dirty="0"/>
              <a:t>，而这实际上并不需要。</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8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多重继承中的虚函数</a:t>
            </a:r>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p>
          <a:p>
            <a:pPr lvl="1"/>
            <a:r>
              <a:rPr kumimoji="1" lang="zh-CN" altLang="en-US" dirty="0"/>
              <a:t>最多继承一个非抽象类（</a:t>
            </a:r>
            <a:r>
              <a:rPr kumimoji="1" lang="en-US" altLang="zh-CN" dirty="0"/>
              <a:t>is-a</a:t>
            </a:r>
            <a:r>
              <a:rPr kumimoji="1" lang="zh-CN" altLang="en-US" dirty="0"/>
              <a:t>）</a:t>
            </a:r>
            <a:endParaRPr kumimoji="1" lang="en-US" altLang="zh-CN" dirty="0"/>
          </a:p>
          <a:p>
            <a:pPr lvl="1"/>
            <a:r>
              <a:rPr kumimoji="1" lang="zh-CN" altLang="en-US" dirty="0"/>
              <a:t>可以继承多个抽象类（接口）</a:t>
            </a:r>
            <a:endParaRPr kumimoji="1" lang="en-US" altLang="zh-CN" dirty="0"/>
          </a:p>
          <a:p>
            <a:pPr lvl="1"/>
            <a:endParaRPr kumimoji="1" lang="zh-CN" altLang="en-US" dirty="0"/>
          </a:p>
          <a:p>
            <a:r>
              <a:rPr kumimoji="1" lang="zh-CN" altLang="en-US" dirty="0"/>
              <a:t>为什么？</a:t>
            </a:r>
            <a:endParaRPr kumimoji="1" lang="en-US" altLang="zh-CN" dirty="0"/>
          </a:p>
          <a:p>
            <a:pPr lvl="1"/>
            <a:r>
              <a:rPr kumimoji="1" lang="zh-CN" altLang="en-US" dirty="0">
                <a:solidFill>
                  <a:srgbClr val="FF0000"/>
                </a:solidFill>
              </a:rPr>
              <a:t>避免</a:t>
            </a:r>
            <a:r>
              <a:rPr kumimoji="1" lang="zh-CN" altLang="en-US" dirty="0"/>
              <a:t> 多重继承的二义性</a:t>
            </a:r>
            <a:endParaRPr kumimoji="1" lang="en-US" altLang="zh-CN" dirty="0"/>
          </a:p>
          <a:p>
            <a:pPr lvl="1"/>
            <a:r>
              <a:rPr kumimoji="1" lang="zh-CN" altLang="en-US" dirty="0">
                <a:solidFill>
                  <a:srgbClr val="FF0000"/>
                </a:solidFill>
              </a:rPr>
              <a:t>利用</a:t>
            </a:r>
            <a:r>
              <a:rPr kumimoji="1" lang="zh-CN" altLang="en-US" dirty="0"/>
              <a:t> 一个对象可以实现多个接口</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Tree>
    <p:extLst>
      <p:ext uri="{BB962C8B-B14F-4D97-AF65-F5344CB8AC3E}">
        <p14:creationId xmlns:p14="http://schemas.microsoft.com/office/powerpoint/2010/main" val="60326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多重继承示例</a:t>
            </a: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&lt;iostream&gt;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a:t>
            </a:r>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speak() = 0;  };</a:t>
            </a: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motion() = 0;   };</a:t>
            </a:r>
          </a:p>
          <a:p>
            <a:r>
              <a:rPr lang="en-US" altLang="zh-CN" sz="1700" dirty="0">
                <a:solidFill>
                  <a:srgbClr val="B40062"/>
                </a:solidFill>
                <a:latin typeface="Consolas" charset="0"/>
                <a:ea typeface="Consolas" charset="0"/>
                <a:cs typeface="Consolas" charset="0"/>
              </a:rPr>
              <a:t>class </a:t>
            </a:r>
            <a:r>
              <a:rPr lang="en-US" altLang="zh-CN" sz="1700" dirty="0">
                <a:latin typeface="Consolas" charset="0"/>
                <a:ea typeface="Consolas" charset="0"/>
                <a:cs typeface="Consolas" charset="0"/>
              </a:rPr>
              <a:t>Human</a:t>
            </a:r>
            <a:r>
              <a:rPr lang="en-US" altLang="zh-CN" sz="1700" dirty="0">
                <a:solidFill>
                  <a:srgbClr val="B40062"/>
                </a:solidFill>
                <a:latin typeface="Consolas" charset="0"/>
                <a:ea typeface="Consolas" charset="0"/>
                <a:cs typeface="Consolas" charset="0"/>
              </a:rPr>
              <a:t> : public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public </a:t>
            </a:r>
            <a:r>
              <a:rPr lang="en-US" altLang="zh-CN" sz="1700" dirty="0" err="1">
                <a:latin typeface="Consolas" charset="0"/>
                <a:ea typeface="Consolas" charset="0"/>
                <a:cs typeface="Consolas" charset="0"/>
              </a:rPr>
              <a:t>WhatCanMotion</a:t>
            </a:r>
            <a:endParaRPr lang="en-US" altLang="zh-CN" sz="1700" dirty="0">
              <a:latin typeface="Consolas" charset="0"/>
              <a:ea typeface="Consolas" charset="0"/>
              <a:cs typeface="Consolas" charset="0"/>
            </a:endParaRPr>
          </a:p>
          <a:p>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speak()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"say"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motion()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"walk"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-&gt;speak(); }</a:t>
            </a: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-&gt;motion(); }</a:t>
            </a:r>
          </a:p>
          <a:p>
            <a:r>
              <a:rPr lang="en-US" altLang="zh-CN" sz="1700" dirty="0">
                <a:solidFill>
                  <a:srgbClr val="B40062"/>
                </a:solidFill>
                <a:latin typeface="Consolas" charset="0"/>
                <a:ea typeface="Consolas" charset="0"/>
                <a:cs typeface="Consolas" charset="0"/>
              </a:rPr>
              <a:t>int</a:t>
            </a:r>
            <a:r>
              <a:rPr lang="en-US" altLang="zh-CN" sz="1700" dirty="0">
                <a:latin typeface="Consolas" charset="0"/>
                <a:ea typeface="Consolas" charset="0"/>
                <a:cs typeface="Consolas" charset="0"/>
              </a:rPr>
              <a:t> main()</a:t>
            </a:r>
          </a:p>
          <a:p>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Human </a:t>
            </a:r>
            <a:r>
              <a:rPr lang="en-US" altLang="zh-CN" sz="1700" dirty="0" err="1">
                <a:latin typeface="Consolas" charset="0"/>
                <a:ea typeface="Consolas" charset="0"/>
                <a:cs typeface="Consolas" charset="0"/>
              </a:rPr>
              <a:t>human</a:t>
            </a:r>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(&amp;human);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(&amp;human);</a:t>
            </a:r>
          </a:p>
          <a:p>
            <a:r>
              <a:rPr lang="en-US" altLang="zh-CN" sz="1700" dirty="0">
                <a:solidFill>
                  <a:srgbClr val="B40062"/>
                </a:solidFill>
                <a:latin typeface="Consolas" charset="0"/>
                <a:ea typeface="Consolas" charset="0"/>
                <a:cs typeface="Consolas" charset="0"/>
              </a:rPr>
              <a:t>	return </a:t>
            </a:r>
            <a:r>
              <a:rPr lang="en-US" altLang="zh-CN" sz="1700" dirty="0">
                <a:latin typeface="Consolas" charset="0"/>
                <a:ea typeface="Consolas" charset="0"/>
                <a:cs typeface="Consolas" charset="0"/>
              </a:rPr>
              <a:t>0;</a:t>
            </a:r>
          </a:p>
          <a:p>
            <a:r>
              <a:rPr lang="en-US" altLang="zh-CN" sz="1700" dirty="0">
                <a:latin typeface="Consolas" charset="0"/>
                <a:ea typeface="Consolas" charset="0"/>
                <a:cs typeface="Consolas" charset="0"/>
              </a:rPr>
              <a:t>}</a:t>
            </a:r>
            <a:endParaRPr lang="is-IS" altLang="zh-CN" sz="1700" dirty="0">
              <a:latin typeface="Consolas" charset="0"/>
              <a:ea typeface="Consolas" charset="0"/>
              <a:cs typeface="Consolas"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charset="0"/>
              </a:rPr>
              <a:t>say</a:t>
            </a:r>
          </a:p>
          <a:p>
            <a:r>
              <a:rPr lang="en-US" altLang="zh-CN" b="1" dirty="0">
                <a:solidFill>
                  <a:srgbClr val="00B050"/>
                </a:solidFill>
                <a:latin typeface="AndaleMono" charset="0"/>
              </a:rPr>
              <a:t>walk</a:t>
            </a: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808572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基类</a:t>
            </a:r>
            <a:r>
              <a:rPr kumimoji="1" lang="zh-CN" altLang="en-US" dirty="0"/>
              <a:t>的接口定义，调用</a:t>
            </a:r>
            <a:r>
              <a:rPr kumimoji="1" lang="zh-CN" altLang="en-US" dirty="0">
                <a:solidFill>
                  <a:srgbClr val="FF0000"/>
                </a:solidFill>
              </a:rPr>
              <a:t>指针或引用</a:t>
            </a:r>
            <a:r>
              <a:rPr kumimoji="1" lang="zh-CN" altLang="en-US" dirty="0"/>
              <a:t>所指对象的接口函数，函数执行过程因对象</a:t>
            </a:r>
            <a:r>
              <a:rPr kumimoji="1" lang="zh-CN" altLang="en-US" dirty="0">
                <a:solidFill>
                  <a:srgbClr val="FF0000"/>
                </a:solidFill>
              </a:rPr>
              <a:t>实际</a:t>
            </a:r>
            <a:r>
              <a:rPr kumimoji="1" lang="zh-CN" altLang="en-US" dirty="0"/>
              <a:t>所属</a:t>
            </a:r>
            <a:r>
              <a:rPr kumimoji="1" lang="zh-CN" altLang="en-US" dirty="0">
                <a:solidFill>
                  <a:srgbClr val="FF0000"/>
                </a:solidFill>
              </a:rPr>
              <a:t>派生类</a:t>
            </a:r>
            <a:r>
              <a:rPr kumimoji="1" lang="zh-CN" altLang="en-US" dirty="0"/>
              <a:t>的不同而呈现不同的效果（表现），这个现象被称为“多态”。</a:t>
            </a:r>
          </a:p>
          <a:p>
            <a:r>
              <a:rPr kumimoji="1" lang="zh-CN" altLang="en-US" dirty="0"/>
              <a:t>当利用</a:t>
            </a:r>
            <a:r>
              <a:rPr kumimoji="1" lang="zh-CN" altLang="en-US" dirty="0">
                <a:solidFill>
                  <a:srgbClr val="FF0000"/>
                </a:solidFill>
              </a:rPr>
              <a:t>基类指针</a:t>
            </a:r>
            <a:r>
              <a:rPr kumimoji="1" lang="en-US" altLang="zh-CN" dirty="0">
                <a:solidFill>
                  <a:srgbClr val="FF0000"/>
                </a:solidFill>
              </a:rPr>
              <a:t>/</a:t>
            </a:r>
            <a:r>
              <a:rPr kumimoji="1" lang="zh-CN" altLang="en-US" dirty="0">
                <a:solidFill>
                  <a:srgbClr val="FF0000"/>
                </a:solidFill>
              </a:rPr>
              <a:t>引用</a:t>
            </a:r>
            <a:r>
              <a:rPr kumimoji="1" lang="zh-CN" altLang="en-US" dirty="0"/>
              <a:t>调用函数时</a:t>
            </a:r>
            <a:endParaRPr kumimoji="1" lang="en-US" altLang="zh-CN" dirty="0"/>
          </a:p>
          <a:p>
            <a:pPr lvl="1"/>
            <a:r>
              <a:rPr kumimoji="1" lang="zh-CN" altLang="en-US" dirty="0"/>
              <a:t>虚函数在</a:t>
            </a:r>
            <a:r>
              <a:rPr kumimoji="1" lang="zh-CN" altLang="en-US" dirty="0">
                <a:solidFill>
                  <a:srgbClr val="FF0000"/>
                </a:solidFill>
              </a:rPr>
              <a:t>运行</a:t>
            </a:r>
            <a:r>
              <a:rPr kumimoji="1" lang="zh-CN" altLang="en-US" dirty="0"/>
              <a:t>时确定执行哪个版本，取决于引用或指针对象的真实类型</a:t>
            </a:r>
            <a:endParaRPr kumimoji="1" lang="en-US" altLang="zh-CN" dirty="0"/>
          </a:p>
          <a:p>
            <a:pPr lvl="1"/>
            <a:r>
              <a:rPr kumimoji="1" lang="zh-CN" altLang="en-US" dirty="0"/>
              <a:t>非虚函数在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当利用</a:t>
            </a:r>
            <a:r>
              <a:rPr kumimoji="1" lang="zh-CN" altLang="en-US" dirty="0">
                <a:solidFill>
                  <a:srgbClr val="FF0000"/>
                </a:solidFill>
              </a:rPr>
              <a:t>类的对象</a:t>
            </a:r>
            <a:r>
              <a:rPr kumimoji="1" lang="zh-CN" altLang="en-US" dirty="0"/>
              <a:t>直接调用函数时</a:t>
            </a:r>
            <a:endParaRPr kumimoji="1" lang="en-US" altLang="zh-CN" dirty="0"/>
          </a:p>
          <a:p>
            <a:pPr lvl="1"/>
            <a:r>
              <a:rPr kumimoji="1" lang="zh-CN" altLang="en-US" dirty="0"/>
              <a:t>无论什么函数，均在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产生多态效果的条件：</a:t>
            </a:r>
            <a:r>
              <a:rPr kumimoji="1" lang="zh-CN" altLang="en-US" dirty="0">
                <a:solidFill>
                  <a:srgbClr val="FF0000"/>
                </a:solidFill>
              </a:rPr>
              <a:t>继承 </a:t>
            </a:r>
            <a:r>
              <a:rPr kumimoji="1" lang="en-US" altLang="zh-CN" dirty="0">
                <a:solidFill>
                  <a:srgbClr val="FF0000"/>
                </a:solidFill>
              </a:rPr>
              <a:t>&amp;&amp; </a:t>
            </a:r>
            <a:r>
              <a:rPr kumimoji="1" lang="zh-CN" altLang="en-US" dirty="0">
                <a:solidFill>
                  <a:srgbClr val="FF0000"/>
                </a:solidFill>
              </a:rPr>
              <a:t>虚函数 </a:t>
            </a:r>
            <a:r>
              <a:rPr kumimoji="1" lang="en-US" altLang="zh-CN" dirty="0">
                <a:solidFill>
                  <a:srgbClr val="FF0000"/>
                </a:solidFill>
              </a:rPr>
              <a:t>&amp;&amp; (</a:t>
            </a:r>
            <a:r>
              <a:rPr kumimoji="1" lang="zh-CN" altLang="en-US" dirty="0">
                <a:solidFill>
                  <a:srgbClr val="FF0000"/>
                </a:solidFill>
              </a:rPr>
              <a:t>引用 或 指针</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a:p>
        </p:txBody>
      </p:sp>
    </p:spTree>
    <p:extLst>
      <p:ext uri="{BB962C8B-B14F-4D97-AF65-F5344CB8AC3E}">
        <p14:creationId xmlns:p14="http://schemas.microsoft.com/office/powerpoint/2010/main" val="300236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a:xfrm>
            <a:off x="628650" y="1704307"/>
            <a:ext cx="8047806" cy="4749029"/>
          </a:xfrm>
        </p:spPr>
        <p:txBody>
          <a:bodyPr/>
          <a:lstStyle/>
          <a:p>
            <a:r>
              <a:rPr kumimoji="1" lang="zh-CN" altLang="en-US" dirty="0"/>
              <a:t>多态，使得</a:t>
            </a:r>
            <a:r>
              <a:rPr kumimoji="1" lang="en-US" altLang="zh-CN" dirty="0"/>
              <a:t>C++</a:t>
            </a:r>
            <a:r>
              <a:rPr kumimoji="1" lang="zh-CN" altLang="en-US" dirty="0"/>
              <a:t>语言可以用一段相同的代码，在运行时完成不同的任务，这些不同运行结果的差异由派生类之间的差异决定。</a:t>
            </a:r>
          </a:p>
          <a:p>
            <a:r>
              <a:rPr kumimoji="1" lang="zh-CN" altLang="en-US" dirty="0"/>
              <a:t>好处：</a:t>
            </a:r>
          </a:p>
          <a:p>
            <a:pPr lvl="1"/>
            <a:r>
              <a:rPr kumimoji="1" lang="zh-CN" altLang="en-US" dirty="0"/>
              <a:t>通过基类定好接口后，不必对每一个派生类特殊处理，只需要调用抽象基类的接口即可。大大提高程序的</a:t>
            </a:r>
            <a:r>
              <a:rPr kumimoji="1" lang="zh-CN" altLang="en-US" b="1" dirty="0">
                <a:solidFill>
                  <a:srgbClr val="FF0000"/>
                </a:solidFill>
              </a:rPr>
              <a:t>可复用性</a:t>
            </a:r>
            <a:r>
              <a:rPr kumimoji="1" lang="zh-CN" altLang="en-US" dirty="0"/>
              <a:t>。</a:t>
            </a:r>
          </a:p>
          <a:p>
            <a:pPr lvl="1"/>
            <a:r>
              <a:rPr kumimoji="1" lang="zh-CN" altLang="en-US" dirty="0"/>
              <a:t>不同派生类对同一接口的实现不同，能达到不同的效果，提高了程序</a:t>
            </a:r>
            <a:r>
              <a:rPr kumimoji="1" lang="zh-CN" altLang="en-US" b="1" dirty="0">
                <a:solidFill>
                  <a:srgbClr val="FF0000"/>
                </a:solidFill>
              </a:rPr>
              <a:t>可拓展性和可维护性</a:t>
            </a:r>
            <a:r>
              <a:rPr kumimoji="1" lang="zh-CN" altLang="en-US" dirty="0"/>
              <a:t>。 </a:t>
            </a:r>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Tree>
    <p:extLst>
      <p:ext uri="{BB962C8B-B14F-4D97-AF65-F5344CB8AC3E}">
        <p14:creationId xmlns:p14="http://schemas.microsoft.com/office/powerpoint/2010/main" val="227677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Animal{</a:t>
            </a:r>
            <a:r>
              <a:rPr lang="zh-CN" altLang="en-US"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action() {</a:t>
            </a: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a:t>
            </a:r>
          </a:p>
          <a:p>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speak"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motion"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Bird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singing"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flying"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复用</a:t>
            </a:r>
            <a:r>
              <a:rPr kumimoji="1" lang="zh-CN" altLang="en-US" sz="2400" b="1"/>
              <a:t>基类接口</a:t>
            </a:r>
            <a:endParaRPr kumimoji="1" lang="zh-CN" altLang="en-US" sz="2400" b="1" dirty="0"/>
          </a:p>
        </p:txBody>
      </p:sp>
    </p:spTree>
    <p:extLst>
      <p:ext uri="{BB962C8B-B14F-4D97-AF65-F5344CB8AC3E}">
        <p14:creationId xmlns:p14="http://schemas.microsoft.com/office/powerpoint/2010/main" val="219159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zh-CN" altLang="en-US" dirty="0"/>
              <a:t> 纯虚函数与抽象类</a:t>
            </a:r>
          </a:p>
          <a:p>
            <a:r>
              <a:rPr lang="zh-CN" altLang="en-US" dirty="0"/>
              <a:t> 向下类型转换</a:t>
            </a:r>
          </a:p>
          <a:p>
            <a:r>
              <a:rPr lang="zh-CN" altLang="en-US" dirty="0"/>
              <a:t> 多重继承中的虚函数</a:t>
            </a:r>
            <a:endParaRPr lang="en-US" altLang="zh-CN" dirty="0"/>
          </a:p>
          <a:p>
            <a:r>
              <a:rPr lang="zh-CN" altLang="en-US" dirty="0"/>
              <a:t> 多态</a:t>
            </a:r>
            <a:endParaRPr lang="en-US" altLang="zh-CN" dirty="0"/>
          </a:p>
          <a:p>
            <a:r>
              <a:rPr lang="zh-CN" altLang="en-US" dirty="0"/>
              <a:t> 函数模板与类模板</a:t>
            </a: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34689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Fish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cannot speak ..."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swimming"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Fish fish;</a:t>
            </a:r>
          </a:p>
          <a:p>
            <a:r>
              <a:rPr lang="en-US" altLang="zh-CN" dirty="0">
                <a:solidFill>
                  <a:srgbClr val="000000"/>
                </a:solidFill>
                <a:latin typeface="Consolas" charset="0"/>
                <a:ea typeface="Consolas" charset="0"/>
                <a:cs typeface="Consolas" charset="0"/>
              </a:rPr>
              <a:t>  Bird bird;</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fish.action</a:t>
            </a:r>
            <a:r>
              <a:rPr lang="en-US"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 ///</a:t>
            </a:r>
            <a:r>
              <a:rPr lang="zh-CN" altLang="en-US" b="1" dirty="0">
                <a:solidFill>
                  <a:srgbClr val="00B050"/>
                </a:solidFill>
                <a:latin typeface="AndaleMono" charset="0"/>
              </a:rPr>
              <a:t>不同调用方法</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bird.action</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Animal *pBase1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Fish;</a:t>
            </a:r>
          </a:p>
          <a:p>
            <a:r>
              <a:rPr lang="en-US" altLang="zh-CN" dirty="0">
                <a:solidFill>
                  <a:srgbClr val="000000"/>
                </a:solidFill>
                <a:latin typeface="Consolas" charset="0"/>
                <a:ea typeface="Consolas" charset="0"/>
                <a:cs typeface="Consolas" charset="0"/>
              </a:rPr>
              <a:t>  Animal *pBase2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Bird;</a:t>
            </a:r>
          </a:p>
          <a:p>
            <a:r>
              <a:rPr lang="en-US" altLang="zh-CN" dirty="0">
                <a:solidFill>
                  <a:srgbClr val="000000"/>
                </a:solidFill>
                <a:latin typeface="Consolas" charset="0"/>
                <a:ea typeface="Consolas" charset="0"/>
                <a:cs typeface="Consolas" charset="0"/>
              </a:rPr>
              <a:t>  pBase1-&gt;action();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同一调用方法，根据</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pBase2-&gt;action();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实际类型完成相应动作</a:t>
            </a:r>
            <a:r>
              <a:rPr lang="en-US" altLang="zh-CN" b="1" dirty="0">
                <a:solidFill>
                  <a:srgbClr val="00B050"/>
                </a:solidFill>
                <a:latin typeface="AndaleMono"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0;</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7" name="矩形 6"/>
          <p:cNvSpPr/>
          <p:nvPr/>
        </p:nvSpPr>
        <p:spPr>
          <a:xfrm>
            <a:off x="5997392" y="3458617"/>
            <a:ext cx="3168352" cy="2308324"/>
          </a:xfrm>
          <a:prstGeom prst="rect">
            <a:avLst/>
          </a:prstGeom>
        </p:spPr>
        <p:txBody>
          <a:bodyPr wrap="square">
            <a:spAutoFit/>
          </a:bodyPr>
          <a:lstStyle/>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p:txBody>
      </p:sp>
      <p:sp>
        <p:nvSpPr>
          <p:cNvPr id="8" name="文本框 7"/>
          <p:cNvSpPr txBox="1"/>
          <p:nvPr/>
        </p:nvSpPr>
        <p:spPr>
          <a:xfrm>
            <a:off x="6067068" y="29969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13613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应用：</a:t>
            </a:r>
            <a:r>
              <a:rPr kumimoji="1" lang="de-DE" altLang="zh-CN" dirty="0"/>
              <a:t>TEMPLATE METHOD</a:t>
            </a:r>
            <a:r>
              <a:rPr kumimoji="1" lang="zh-CN" altLang="de-DE" dirty="0"/>
              <a:t>设计模式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在接口的一个方法中定义算法的骨架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将一些步骤的实现延迟到子类中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使得子类可以在不改变算法结构的情况下，重新定义算法中的某些步骤。</a:t>
            </a:r>
            <a:endParaRPr kumimoji="1" lang="en-US" altLang="zh-CN" sz="2400" dirty="0"/>
          </a:p>
          <a:p>
            <a:r>
              <a:rPr kumimoji="1" lang="zh-CN" altLang="en-US" dirty="0"/>
              <a:t>模板方法是一种</a:t>
            </a:r>
            <a:r>
              <a:rPr kumimoji="1" lang="zh-CN" altLang="en-US" dirty="0">
                <a:solidFill>
                  <a:srgbClr val="FF0000"/>
                </a:solidFill>
              </a:rPr>
              <a:t>源代码重用</a:t>
            </a:r>
            <a:r>
              <a:rPr kumimoji="1" lang="zh-CN" altLang="en-US" dirty="0"/>
              <a:t>的基本技术，在类库的设计实现中应用十分广泛，因为这个设计模式能有效地解决 “</a:t>
            </a:r>
            <a:r>
              <a:rPr kumimoji="1" lang="zh-CN" altLang="en-US" dirty="0">
                <a:solidFill>
                  <a:srgbClr val="FF0000"/>
                </a:solidFill>
              </a:rPr>
              <a:t>类库提供公共行为</a:t>
            </a:r>
            <a:r>
              <a:rPr kumimoji="1" lang="zh-CN" altLang="en-US" dirty="0"/>
              <a:t>”与“</a:t>
            </a:r>
            <a:r>
              <a:rPr kumimoji="1" lang="zh-CN" altLang="en-US" dirty="0">
                <a:solidFill>
                  <a:srgbClr val="FF0000"/>
                </a:solidFill>
              </a:rPr>
              <a:t>用户定制特殊细节</a:t>
            </a:r>
            <a:r>
              <a:rPr kumimoji="1" lang="zh-CN" altLang="en-US" dirty="0"/>
              <a:t>”之间的折中平衡。</a:t>
            </a:r>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Tree>
    <p:extLst>
      <p:ext uri="{BB962C8B-B14F-4D97-AF65-F5344CB8AC3E}">
        <p14:creationId xmlns:p14="http://schemas.microsoft.com/office/powerpoint/2010/main" val="217989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public</a:t>
            </a:r>
            <a:r>
              <a:rPr lang="mr-IN" altLang="zh-CN" dirty="0">
                <a:solidFill>
                  <a:srgbClr val="B40062"/>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step1();</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step3();</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step3()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::step3"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Derived1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"Derived1::step1"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461665"/>
          </a:xfrm>
          <a:prstGeom prst="rect">
            <a:avLst/>
          </a:prstGeom>
          <a:solidFill>
            <a:srgbClr val="FFFF00"/>
          </a:solidFill>
        </p:spPr>
        <p:txBody>
          <a:bodyPr wrap="square" rtlCol="0">
            <a:spAutoFit/>
          </a:bodyPr>
          <a:lstStyle/>
          <a:p>
            <a:pPr algn="ctr"/>
            <a:r>
              <a:rPr kumimoji="1" lang="zh-CN" altLang="en-US" sz="2400" b="1" dirty="0"/>
              <a:t>算法骨架</a:t>
            </a:r>
          </a:p>
        </p:txBody>
      </p:sp>
    </p:spTree>
    <p:extLst>
      <p:ext uri="{BB962C8B-B14F-4D97-AF65-F5344CB8AC3E}">
        <p14:creationId xmlns:p14="http://schemas.microsoft.com/office/powerpoint/2010/main" val="2163922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Derived2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"Derived2::step2"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Derived1,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for</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 0;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 3;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]-&gt;</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&lt;&lt;"==="&lt;&lt;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charset="0"/>
              </a:rPr>
              <a:t>Base::step1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Derived1::step1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Base::step1</a:t>
            </a:r>
          </a:p>
          <a:p>
            <a:r>
              <a:rPr lang="en-US" altLang="zh-CN" b="1" dirty="0">
                <a:solidFill>
                  <a:srgbClr val="00B050"/>
                </a:solidFill>
                <a:latin typeface="AndaleMono" charset="0"/>
              </a:rPr>
              <a:t>Derived2::step2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800257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792224" y="3953659"/>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明明实现逻辑是一样的，为什么要写多遍？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Tree>
    <p:extLst>
      <p:ext uri="{BB962C8B-B14F-4D97-AF65-F5344CB8AC3E}">
        <p14:creationId xmlns:p14="http://schemas.microsoft.com/office/powerpoint/2010/main" val="2593043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p>
          <a:p>
            <a:r>
              <a:rPr kumimoji="1" lang="zh-CN" altLang="en-US" dirty="0">
                <a:latin typeface="华文楷体" panose="02010600040101010101" pitchFamily="2" charset="-122"/>
              </a:rPr>
              <a:t>注：</a:t>
            </a:r>
            <a:r>
              <a:rPr kumimoji="1" lang="en-US" altLang="zh-CN" dirty="0" err="1"/>
              <a:t>typename</a:t>
            </a:r>
            <a:r>
              <a:rPr kumimoji="1" lang="zh-CN" altLang="en-US" dirty="0"/>
              <a:t>也可换为</a:t>
            </a:r>
            <a:r>
              <a:rPr kumimoji="1" lang="en-US" altLang="zh-CN" dirty="0"/>
              <a:t>class</a:t>
            </a:r>
            <a:endParaRPr kumimoji="1" lang="zh-CN" altLang="en-US" dirty="0">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5" name="文本框 4">
            <a:extLst>
              <a:ext uri="{FF2B5EF4-FFF2-40B4-BE49-F238E27FC236}">
                <a16:creationId xmlns:a16="http://schemas.microsoft.com/office/drawing/2014/main" id="{6394A80C-99ED-4BE2-8571-6B5A404111C6}"/>
              </a:ext>
            </a:extLst>
          </p:cNvPr>
          <p:cNvSpPr txBox="1"/>
          <p:nvPr/>
        </p:nvSpPr>
        <p:spPr>
          <a:xfrm>
            <a:off x="713918" y="5713837"/>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extLst>
      <p:ext uri="{BB962C8B-B14F-4D97-AF65-F5344CB8AC3E}">
        <p14:creationId xmlns:p14="http://schemas.microsoft.com/office/powerpoint/2010/main" val="38858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调用类型需要满足函数的要求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Tree>
    <p:extLst>
      <p:ext uri="{BB962C8B-B14F-4D97-AF65-F5344CB8AC3E}">
        <p14:creationId xmlns:p14="http://schemas.microsoft.com/office/powerpoint/2010/main" val="367997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charset="0"/>
                <a:ea typeface="Consolas" charset="0"/>
                <a:cs typeface="Consolas" charset="0"/>
              </a:rPr>
              <a:t>#include </a:t>
            </a:r>
            <a:r>
              <a:rPr lang="en-US" altLang="zh-CN" dirty="0">
                <a:latin typeface="Consolas" charset="0"/>
                <a:ea typeface="Consolas" charset="0"/>
                <a:cs typeface="Consolas" charset="0"/>
              </a:rPr>
              <a:t>&lt;iostream&gt;</a:t>
            </a:r>
          </a:p>
          <a:p>
            <a:r>
              <a:rPr lang="en-US" altLang="zh-CN" dirty="0">
                <a:solidFill>
                  <a:schemeClr val="accent5"/>
                </a:solidFill>
                <a:latin typeface="Consolas" charset="0"/>
                <a:ea typeface="Consolas" charset="0"/>
                <a:cs typeface="Consolas" charset="0"/>
              </a:rPr>
              <a:t>#include</a:t>
            </a:r>
            <a:r>
              <a:rPr lang="en-US" altLang="zh-CN" dirty="0">
                <a:latin typeface="Consolas" charset="0"/>
                <a:ea typeface="Consolas" charset="0"/>
                <a:cs typeface="Consolas" charset="0"/>
              </a:rPr>
              <a:t>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选择排序</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交换元素位置</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for(int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Tree>
    <p:extLst>
      <p:ext uri="{BB962C8B-B14F-4D97-AF65-F5344CB8AC3E}">
        <p14:creationId xmlns:p14="http://schemas.microsoft.com/office/powerpoint/2010/main" val="983438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 {3,2,4,1,5};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float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 {3.2, 2.1, 4.3, 1.5, 5.7};</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endParaRPr lang="zh-CN" altLang="en-US" sz="2400" b="1" dirty="0">
              <a:solidFill>
                <a:srgbClr val="008000"/>
              </a:solidFill>
            </a:endParaRPr>
          </a:p>
        </p:txBody>
      </p:sp>
      <p:sp>
        <p:nvSpPr>
          <p:cNvPr id="7" name="文本框 6">
            <a:extLst>
              <a:ext uri="{FF2B5EF4-FFF2-40B4-BE49-F238E27FC236}">
                <a16:creationId xmlns:a16="http://schemas.microsoft.com/office/drawing/2014/main" id="{6687F944-6EAE-4B4C-8B55-9C1957DB42C4}"/>
              </a:ext>
            </a:extLst>
          </p:cNvPr>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9491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纯虚函数</a:t>
            </a:r>
          </a:p>
        </p:txBody>
      </p:sp>
      <p:sp>
        <p:nvSpPr>
          <p:cNvPr id="3" name="内容占位符 2"/>
          <p:cNvSpPr>
            <a:spLocks noGrp="1"/>
          </p:cNvSpPr>
          <p:nvPr>
            <p:ph idx="1"/>
          </p:nvPr>
        </p:nvSpPr>
        <p:spPr>
          <a:xfrm>
            <a:off x="755576" y="1196752"/>
            <a:ext cx="8047806" cy="5112568"/>
          </a:xfrm>
        </p:spPr>
        <p:txBody>
          <a:bodyPr/>
          <a:lstStyle/>
          <a:p>
            <a:r>
              <a:rPr kumimoji="1" lang="zh-CN" altLang="en-US" dirty="0"/>
              <a:t>虚函数还可以进一步声明为纯虚函数（如下所示），包含纯虚函数的类，通常被称为“</a:t>
            </a:r>
            <a:r>
              <a:rPr kumimoji="1" lang="zh-CN" altLang="en-US" dirty="0">
                <a:solidFill>
                  <a:srgbClr val="FF0000"/>
                </a:solidFill>
              </a:rPr>
              <a:t>抽象类</a:t>
            </a:r>
            <a:r>
              <a:rPr kumimoji="1" lang="zh-CN" altLang="en-US" dirty="0"/>
              <a:t>”。</a:t>
            </a:r>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p>
          <a:p>
            <a:r>
              <a:rPr kumimoji="1" lang="zh-CN" altLang="en-US" dirty="0"/>
              <a:t>抽象类不允许定义对象，定义基类为抽象类的主要用途是为派生类规定</a:t>
            </a:r>
            <a:r>
              <a:rPr kumimoji="1" lang="zh-CN" altLang="en-US" dirty="0">
                <a:solidFill>
                  <a:srgbClr val="FF0000"/>
                </a:solidFill>
              </a:rPr>
              <a:t>共性“接口”</a:t>
            </a:r>
          </a:p>
          <a:p>
            <a:pPr marL="457200" lvl="1" indent="0">
              <a:buNone/>
            </a:pPr>
            <a:r>
              <a:rPr kumimoji="1" lang="en-US" altLang="zh-CN" dirty="0"/>
              <a:t>class A {</a:t>
            </a:r>
          </a:p>
          <a:p>
            <a:pPr marL="457200" lvl="1" indent="0">
              <a:buNone/>
            </a:pPr>
            <a:r>
              <a:rPr kumimoji="1" lang="en-US" altLang="zh-CN" dirty="0"/>
              <a:t>public:</a:t>
            </a:r>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可在类外定义函数体提供默认实现。派生类通过 </a:t>
            </a:r>
            <a:r>
              <a:rPr kumimoji="1" lang="en-US" altLang="zh-CN" dirty="0">
                <a:solidFill>
                  <a:srgbClr val="008000"/>
                </a:solidFill>
              </a:rPr>
              <a:t>A::f()</a:t>
            </a:r>
            <a:r>
              <a:rPr kumimoji="1" lang="zh-CN" altLang="en-US" dirty="0">
                <a:solidFill>
                  <a:srgbClr val="008000"/>
                </a:solidFill>
              </a:rPr>
              <a:t> 调用</a:t>
            </a:r>
            <a:endParaRPr kumimoji="1" lang="en-US" altLang="zh-CN" dirty="0"/>
          </a:p>
          <a:p>
            <a:pPr marL="457200" lvl="1" indent="0">
              <a:buNone/>
            </a:pPr>
            <a:r>
              <a:rPr kumimoji="1" lang="en-US" altLang="zh-CN" dirty="0"/>
              <a:t>};</a:t>
            </a:r>
          </a:p>
          <a:p>
            <a:pPr marL="457200" lvl="1" indent="0">
              <a:buNone/>
            </a:pPr>
            <a:r>
              <a:rPr kumimoji="1" lang="en-US" altLang="zh-CN" b="1" dirty="0">
                <a:solidFill>
                  <a:srgbClr val="FF0000"/>
                </a:solidFill>
              </a:rPr>
              <a:t>A </a:t>
            </a:r>
            <a:r>
              <a:rPr kumimoji="1" lang="en-US" altLang="zh-CN" b="1" dirty="0" err="1">
                <a:solidFill>
                  <a:srgbClr val="FF0000"/>
                </a:solidFill>
              </a:rPr>
              <a:t>obj</a:t>
            </a:r>
            <a:r>
              <a:rPr kumimoji="1" lang="en-US" altLang="zh-CN" b="1" dirty="0">
                <a:solidFill>
                  <a:srgbClr val="FF0000"/>
                </a:solidFill>
              </a:rPr>
              <a:t>;</a:t>
            </a:r>
            <a:r>
              <a:rPr kumimoji="1" lang="en-US" altLang="zh-CN" dirty="0"/>
              <a:t> </a:t>
            </a:r>
            <a:r>
              <a:rPr kumimoji="1" lang="en-US" altLang="zh-CN" dirty="0">
                <a:solidFill>
                  <a:srgbClr val="008000"/>
                </a:solidFill>
              </a:rPr>
              <a:t>/// </a:t>
            </a:r>
            <a:r>
              <a:rPr kumimoji="1" lang="zh-CN" altLang="en-US" dirty="0">
                <a:solidFill>
                  <a:srgbClr val="008000"/>
                </a:solidFill>
              </a:rPr>
              <a:t>不准抽象类定义对象！编译不通过！</a:t>
            </a:r>
            <a:endParaRPr kumimoji="1" lang="zh-CN" altLang="en-US" dirty="0">
              <a:solidFill>
                <a:srgbClr val="FF0000"/>
              </a:solidFill>
            </a:endParaRPr>
          </a:p>
        </p:txBody>
      </p:sp>
    </p:spTree>
    <p:extLst>
      <p:ext uri="{BB962C8B-B14F-4D97-AF65-F5344CB8AC3E}">
        <p14:creationId xmlns:p14="http://schemas.microsoft.com/office/powerpoint/2010/main" val="1735037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p>
          <a:p>
            <a:r>
              <a:rPr lang="en-US" altLang="zh-CN" b="1" dirty="0">
                <a:solidFill>
                  <a:srgbClr val="008000"/>
                </a:solidFill>
              </a:rPr>
              <a:t>main.cpp:33:15:   required from here</a:t>
            </a: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p>
        </p:txBody>
      </p:sp>
      <p:sp>
        <p:nvSpPr>
          <p:cNvPr id="3" name="文本框 2">
            <a:extLst>
              <a:ext uri="{FF2B5EF4-FFF2-40B4-BE49-F238E27FC236}">
                <a16:creationId xmlns:a16="http://schemas.microsoft.com/office/drawing/2014/main" id="{999A379C-42E9-4679-B730-E40C47E3D2D3}"/>
              </a:ext>
            </a:extLst>
          </p:cNvPr>
          <p:cNvSpPr txBox="1"/>
          <p:nvPr/>
        </p:nvSpPr>
        <p:spPr>
          <a:xfrm>
            <a:off x="5508104" y="1682718"/>
            <a:ext cx="2698175" cy="1815882"/>
          </a:xfrm>
          <a:prstGeom prst="rect">
            <a:avLst/>
          </a:prstGeom>
          <a:noFill/>
        </p:spPr>
        <p:txBody>
          <a:bodyPr wrap="none" rtlCol="0">
            <a:spAutoFit/>
          </a:bodyPr>
          <a:lstStyle/>
          <a:p>
            <a:r>
              <a:rPr lang="zh-CN" altLang="en-US" sz="2800" b="1" dirty="0"/>
              <a:t>模板也可以支持</a:t>
            </a:r>
            <a:endParaRPr lang="en-US" altLang="zh-CN" sz="2800" b="1" dirty="0"/>
          </a:p>
          <a:p>
            <a:r>
              <a:rPr lang="zh-CN" altLang="en-US" sz="2800" b="1" dirty="0"/>
              <a:t>自定义类型</a:t>
            </a:r>
            <a:endParaRPr lang="en-US" altLang="zh-CN" sz="2800" b="1" dirty="0"/>
          </a:p>
          <a:p>
            <a:endParaRPr lang="en-US" altLang="zh-CN" sz="2800" b="1" dirty="0"/>
          </a:p>
          <a:p>
            <a:r>
              <a:rPr lang="zh-CN" altLang="en-US" sz="2800" b="1" dirty="0"/>
              <a:t>编译错误？</a:t>
            </a:r>
          </a:p>
        </p:txBody>
      </p:sp>
      <p:sp>
        <p:nvSpPr>
          <p:cNvPr id="4" name="文本框 3">
            <a:extLst>
              <a:ext uri="{FF2B5EF4-FFF2-40B4-BE49-F238E27FC236}">
                <a16:creationId xmlns:a16="http://schemas.microsoft.com/office/drawing/2014/main" id="{6F9B1AD4-935C-40CE-B95A-EC6F2EF5B61A}"/>
              </a:ext>
            </a:extLst>
          </p:cNvPr>
          <p:cNvSpPr txBox="1"/>
          <p:nvPr/>
        </p:nvSpPr>
        <p:spPr>
          <a:xfrm>
            <a:off x="333599" y="4577889"/>
            <a:ext cx="7782900" cy="400110"/>
          </a:xfrm>
          <a:prstGeom prst="rect">
            <a:avLst/>
          </a:prstGeom>
          <a:noFill/>
        </p:spPr>
        <p:txBody>
          <a:bodyPr wrap="none" rtlCol="0">
            <a:spAutoFit/>
          </a:bodyPr>
          <a:lstStyle/>
          <a:p>
            <a:r>
              <a:rPr lang="zh-CN" altLang="en-US" sz="2000" b="1" dirty="0"/>
              <a:t>模板的编译错误一般会引起大量报错</a:t>
            </a:r>
            <a:r>
              <a:rPr lang="en-US" altLang="zh-CN" sz="2000" b="1" dirty="0"/>
              <a:t>(</a:t>
            </a:r>
            <a:r>
              <a:rPr lang="zh-CN" altLang="en-US" sz="2000" b="1" dirty="0"/>
              <a:t>几百行</a:t>
            </a:r>
            <a:r>
              <a:rPr lang="en-US" altLang="zh-CN" sz="2000" b="1" dirty="0"/>
              <a:t>)</a:t>
            </a:r>
            <a:r>
              <a:rPr lang="zh-CN" altLang="en-US" sz="2000" b="1" dirty="0"/>
              <a:t>，我们只看最上方几行</a:t>
            </a:r>
          </a:p>
        </p:txBody>
      </p:sp>
      <p:sp>
        <p:nvSpPr>
          <p:cNvPr id="8" name="文本框 7">
            <a:extLst>
              <a:ext uri="{FF2B5EF4-FFF2-40B4-BE49-F238E27FC236}">
                <a16:creationId xmlns:a16="http://schemas.microsoft.com/office/drawing/2014/main" id="{71AC457B-C1FE-407A-9B46-AD1A47B8F7F2}"/>
              </a:ext>
            </a:extLst>
          </p:cNvPr>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问题：</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并不支持</a:t>
            </a:r>
          </a:p>
        </p:txBody>
      </p:sp>
    </p:spTree>
    <p:extLst>
      <p:ext uri="{BB962C8B-B14F-4D97-AF65-F5344CB8AC3E}">
        <p14:creationId xmlns:p14="http://schemas.microsoft.com/office/powerpoint/2010/main" val="233697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bool</a:t>
            </a:r>
            <a:r>
              <a:rPr lang="en-US" altLang="zh-CN" dirty="0">
                <a:latin typeface="Consolas" charset="0"/>
                <a:ea typeface="Consolas" charset="0"/>
                <a:cs typeface="Consolas" charset="0"/>
              </a:rPr>
              <a:t> operator&gt;(</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b){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return data &gt; </a:t>
            </a:r>
            <a:r>
              <a:rPr lang="en-US" altLang="zh-CN" dirty="0" err="1">
                <a:latin typeface="Consolas" charset="0"/>
                <a:ea typeface="Consolas" charset="0"/>
                <a:cs typeface="Consolas" charset="0"/>
              </a:rPr>
              <a:t>b.data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friend</a:t>
            </a:r>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operator&lt;&lt;(std::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out, </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obj){</a:t>
            </a:r>
          </a:p>
          <a:p>
            <a:r>
              <a:rPr lang="en-US" altLang="zh-CN" dirty="0">
                <a:latin typeface="Consolas" charset="0"/>
                <a:ea typeface="Consolas" charset="0"/>
                <a:cs typeface="Consolas" charset="0"/>
              </a:rPr>
              <a:t>		out &lt;&lt; </a:t>
            </a:r>
            <a:r>
              <a:rPr lang="en-US" altLang="zh-CN" dirty="0" err="1">
                <a:latin typeface="Consolas" charset="0"/>
                <a:ea typeface="Consolas" charset="0"/>
                <a:cs typeface="Consolas" charset="0"/>
              </a:rPr>
              <a:t>obj.data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return out;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9" name="矩形 8">
            <a:extLst>
              <a:ext uri="{FF2B5EF4-FFF2-40B4-BE49-F238E27FC236}">
                <a16:creationId xmlns:a16="http://schemas.microsoft.com/office/drawing/2014/main" id="{6DD847E1-A8AB-4DB8-A387-0EE5BFE85C33}"/>
              </a:ext>
            </a:extLst>
          </p:cNvPr>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p>
        </p:txBody>
      </p:sp>
      <p:sp>
        <p:nvSpPr>
          <p:cNvPr id="10" name="文本框 9">
            <a:extLst>
              <a:ext uri="{FF2B5EF4-FFF2-40B4-BE49-F238E27FC236}">
                <a16:creationId xmlns:a16="http://schemas.microsoft.com/office/drawing/2014/main" id="{259CBCD7-80AD-427C-A327-801CB64D76D2}"/>
              </a:ext>
            </a:extLst>
          </p:cNvPr>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043494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
        <p:nvSpPr>
          <p:cNvPr id="4" name="文本框 3">
            <a:extLst>
              <a:ext uri="{FF2B5EF4-FFF2-40B4-BE49-F238E27FC236}">
                <a16:creationId xmlns:a16="http://schemas.microsoft.com/office/drawing/2014/main" id="{106FC57D-EBA2-4DF1-8322-3623E05274B5}"/>
              </a:ext>
            </a:extLst>
          </p:cNvPr>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p>
          <a:p>
            <a:r>
              <a:rPr lang="en-US" altLang="zh-CN" sz="2400" b="1" dirty="0">
                <a:latin typeface="Consolas" panose="020B0609020204030204" pitchFamily="49" charset="0"/>
              </a:rPr>
              <a:t>T sum(T a, T b) {return a + b;}</a:t>
            </a: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int sum(int, int)</a:t>
            </a:r>
          </a:p>
          <a:p>
            <a:r>
              <a:rPr lang="en-US" altLang="zh-CN" sz="2400" b="1" dirty="0">
                <a:latin typeface="Consolas" panose="020B0609020204030204" pitchFamily="49" charset="0"/>
              </a:rPr>
              <a:t>	double b = sum(1.0, 2.0); </a:t>
            </a: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double sum(double, double)</a:t>
            </a:r>
          </a:p>
          <a:p>
            <a:r>
              <a:rPr lang="en-US" altLang="zh-CN" sz="2400" b="1" dirty="0">
                <a:latin typeface="Consolas" panose="020B0609020204030204" pitchFamily="49" charset="0"/>
              </a:rPr>
              <a:t>	return 0;</a:t>
            </a: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22413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AAB41-7D3C-BE43-992C-FF25ED05F6F0}"/>
              </a:ext>
            </a:extLst>
          </p:cNvPr>
          <p:cNvSpPr>
            <a:spLocks noGrp="1"/>
          </p:cNvSpPr>
          <p:nvPr>
            <p:ph type="title"/>
          </p:nvPr>
        </p:nvSpPr>
        <p:spPr/>
        <p:txBody>
          <a:bodyPr/>
          <a:lstStyle/>
          <a:p>
            <a:r>
              <a:rPr kumimoji="1" lang="zh-CN" altLang="en-US" dirty="0"/>
              <a:t>为什么声明和定义要在一起</a:t>
            </a:r>
          </a:p>
        </p:txBody>
      </p:sp>
      <p:sp>
        <p:nvSpPr>
          <p:cNvPr id="4" name="灯片编号占位符 3">
            <a:extLst>
              <a:ext uri="{FF2B5EF4-FFF2-40B4-BE49-F238E27FC236}">
                <a16:creationId xmlns:a16="http://schemas.microsoft.com/office/drawing/2014/main" id="{B9591548-690A-C940-9F31-ED9AA590FB05}"/>
              </a:ext>
            </a:extLst>
          </p:cNvPr>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5" name="矩形 4">
            <a:extLst>
              <a:ext uri="{FF2B5EF4-FFF2-40B4-BE49-F238E27FC236}">
                <a16:creationId xmlns:a16="http://schemas.microsoft.com/office/drawing/2014/main" id="{283D3E0B-C93E-B849-8805-1D48107A2CBA}"/>
              </a:ext>
            </a:extLst>
          </p:cNvPr>
          <p:cNvSpPr/>
          <p:nvPr/>
        </p:nvSpPr>
        <p:spPr>
          <a:xfrm>
            <a:off x="169248" y="2132856"/>
            <a:ext cx="3714858" cy="646331"/>
          </a:xfrm>
          <a:prstGeom prst="rect">
            <a:avLst/>
          </a:prstGeom>
          <a:solidFill>
            <a:schemeClr val="accent6">
              <a:lumMod val="20000"/>
              <a:lumOff val="80000"/>
            </a:schemeClr>
          </a:solidFill>
        </p:spPr>
        <p:txBody>
          <a:bodyPr wrap="square">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a:t>
            </a:r>
            <a:r>
              <a:rPr lang="zh-CN" altLang="en-US" b="1" dirty="0">
                <a:latin typeface="Consolas" panose="020B0609020204030204" pitchFamily="49" charset="0"/>
              </a:rPr>
              <a:t>；</a:t>
            </a:r>
            <a:endParaRPr lang="en-US" altLang="zh-CN" b="1" dirty="0">
              <a:latin typeface="Consolas" panose="020B0609020204030204" pitchFamily="49" charset="0"/>
            </a:endParaRPr>
          </a:p>
        </p:txBody>
      </p:sp>
      <p:sp>
        <p:nvSpPr>
          <p:cNvPr id="6" name="矩形 5">
            <a:extLst>
              <a:ext uri="{FF2B5EF4-FFF2-40B4-BE49-F238E27FC236}">
                <a16:creationId xmlns:a16="http://schemas.microsoft.com/office/drawing/2014/main" id="{4CFA37E8-3CE2-3A46-B8C5-433399461908}"/>
              </a:ext>
            </a:extLst>
          </p:cNvPr>
          <p:cNvSpPr/>
          <p:nvPr/>
        </p:nvSpPr>
        <p:spPr>
          <a:xfrm>
            <a:off x="4122862" y="2132856"/>
            <a:ext cx="4572000" cy="646331"/>
          </a:xfrm>
          <a:prstGeom prst="rect">
            <a:avLst/>
          </a:prstGeom>
          <a:solidFill>
            <a:schemeClr val="accent1">
              <a:lumMod val="20000"/>
              <a:lumOff val="80000"/>
            </a:schemeClr>
          </a:solidFill>
        </p:spPr>
        <p:txBody>
          <a:bodyPr>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 {return a + b;}</a:t>
            </a:r>
          </a:p>
        </p:txBody>
      </p:sp>
      <p:sp>
        <p:nvSpPr>
          <p:cNvPr id="7" name="文本框 6">
            <a:extLst>
              <a:ext uri="{FF2B5EF4-FFF2-40B4-BE49-F238E27FC236}">
                <a16:creationId xmlns:a16="http://schemas.microsoft.com/office/drawing/2014/main" id="{16124B0E-0B22-9140-A4F9-E5E6878C768D}"/>
              </a:ext>
            </a:extLst>
          </p:cNvPr>
          <p:cNvSpPr txBox="1"/>
          <p:nvPr/>
        </p:nvSpPr>
        <p:spPr>
          <a:xfrm>
            <a:off x="683568" y="1609636"/>
            <a:ext cx="638316" cy="523220"/>
          </a:xfrm>
          <a:prstGeom prst="rect">
            <a:avLst/>
          </a:prstGeom>
          <a:noFill/>
        </p:spPr>
        <p:txBody>
          <a:bodyPr wrap="none" rtlCol="0">
            <a:spAutoFit/>
          </a:bodyPr>
          <a:lstStyle/>
          <a:p>
            <a:r>
              <a:rPr kumimoji="1" lang="en-US" altLang="zh-CN" sz="2800" b="1" dirty="0" err="1"/>
              <a:t>x.h</a:t>
            </a:r>
            <a:endParaRPr kumimoji="1" lang="zh-CN" altLang="en-US" sz="2800" b="1" dirty="0"/>
          </a:p>
        </p:txBody>
      </p:sp>
      <p:sp>
        <p:nvSpPr>
          <p:cNvPr id="8" name="文本框 7">
            <a:extLst>
              <a:ext uri="{FF2B5EF4-FFF2-40B4-BE49-F238E27FC236}">
                <a16:creationId xmlns:a16="http://schemas.microsoft.com/office/drawing/2014/main" id="{139BAEB4-599D-7C4A-8886-A30CCAF2DCB5}"/>
              </a:ext>
            </a:extLst>
          </p:cNvPr>
          <p:cNvSpPr txBox="1"/>
          <p:nvPr/>
        </p:nvSpPr>
        <p:spPr>
          <a:xfrm>
            <a:off x="4932040" y="1525915"/>
            <a:ext cx="981359" cy="523220"/>
          </a:xfrm>
          <a:prstGeom prst="rect">
            <a:avLst/>
          </a:prstGeom>
          <a:noFill/>
        </p:spPr>
        <p:txBody>
          <a:bodyPr wrap="none" rtlCol="0">
            <a:spAutoFit/>
          </a:bodyPr>
          <a:lstStyle/>
          <a:p>
            <a:r>
              <a:rPr kumimoji="1" lang="en-US" altLang="zh-CN" sz="2800" b="1" dirty="0" err="1"/>
              <a:t>x.cpp</a:t>
            </a:r>
            <a:endParaRPr kumimoji="1" lang="zh-CN" altLang="en-US" sz="2800" b="1" dirty="0"/>
          </a:p>
        </p:txBody>
      </p:sp>
      <p:sp>
        <p:nvSpPr>
          <p:cNvPr id="9" name="矩形 8">
            <a:extLst>
              <a:ext uri="{FF2B5EF4-FFF2-40B4-BE49-F238E27FC236}">
                <a16:creationId xmlns:a16="http://schemas.microsoft.com/office/drawing/2014/main" id="{F903FF35-4A02-7541-817F-01B9747400F3}"/>
              </a:ext>
            </a:extLst>
          </p:cNvPr>
          <p:cNvSpPr/>
          <p:nvPr/>
        </p:nvSpPr>
        <p:spPr>
          <a:xfrm>
            <a:off x="1002726" y="3977173"/>
            <a:ext cx="6840760" cy="2031325"/>
          </a:xfrm>
          <a:prstGeom prst="rect">
            <a:avLst/>
          </a:prstGeom>
          <a:solidFill>
            <a:schemeClr val="accent5">
              <a:lumMod val="20000"/>
              <a:lumOff val="80000"/>
            </a:schemeClr>
          </a:solidFill>
        </p:spPr>
        <p:txBody>
          <a:bodyPr wrap="square">
            <a:spAutoFit/>
          </a:bodyPr>
          <a:lstStyle/>
          <a:p>
            <a:r>
              <a:rPr lang="en-US" altLang="zh-CN" b="1" dirty="0">
                <a:latin typeface="Consolas" panose="020B0609020204030204" pitchFamily="49" charset="0"/>
              </a:rPr>
              <a:t>#include</a:t>
            </a:r>
            <a:r>
              <a:rPr lang="zh-CN" altLang="en-US" b="1" dirty="0">
                <a:latin typeface="Consolas" panose="020B0609020204030204" pitchFamily="49" charset="0"/>
              </a:rPr>
              <a:t> </a:t>
            </a:r>
            <a:r>
              <a:rPr lang="en-US" altLang="zh-CN" b="1" dirty="0" err="1">
                <a:latin typeface="Consolas" panose="020B0609020204030204" pitchFamily="49" charset="0"/>
              </a:rPr>
              <a:t>x.h</a:t>
            </a:r>
            <a:endParaRPr lang="en-US" altLang="zh-CN"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 = sum(1, 2);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sum(</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a:t>
            </a:r>
          </a:p>
          <a:p>
            <a:r>
              <a:rPr lang="en-US" altLang="zh-CN" b="1" dirty="0">
                <a:latin typeface="Consolas" panose="020B0609020204030204" pitchFamily="49" charset="0"/>
              </a:rPr>
              <a:t>	double b = sum(1.0, 2.0); </a:t>
            </a:r>
          </a:p>
          <a:p>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a:solidFill>
                  <a:srgbClr val="008000"/>
                </a:solidFill>
                <a:latin typeface="Consolas" panose="020B0609020204030204" pitchFamily="49" charset="0"/>
              </a:rPr>
              <a:t>double sum(double, double)</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0" name="文本框 9">
            <a:extLst>
              <a:ext uri="{FF2B5EF4-FFF2-40B4-BE49-F238E27FC236}">
                <a16:creationId xmlns:a16="http://schemas.microsoft.com/office/drawing/2014/main" id="{447DF9C9-D29C-FA41-AAA4-9FA02272814C}"/>
              </a:ext>
            </a:extLst>
          </p:cNvPr>
          <p:cNvSpPr txBox="1"/>
          <p:nvPr/>
        </p:nvSpPr>
        <p:spPr>
          <a:xfrm>
            <a:off x="3339635" y="6027731"/>
            <a:ext cx="1566454" cy="523220"/>
          </a:xfrm>
          <a:prstGeom prst="rect">
            <a:avLst/>
          </a:prstGeom>
          <a:noFill/>
        </p:spPr>
        <p:txBody>
          <a:bodyPr wrap="none" rtlCol="0">
            <a:spAutoFit/>
          </a:bodyPr>
          <a:lstStyle/>
          <a:p>
            <a:r>
              <a:rPr kumimoji="1" lang="en-US" altLang="zh-CN" sz="2800" b="1" dirty="0" err="1"/>
              <a:t>main.cpp</a:t>
            </a:r>
            <a:endParaRPr kumimoji="1" lang="zh-CN" altLang="en-US" sz="2800" b="1" dirty="0"/>
          </a:p>
        </p:txBody>
      </p:sp>
    </p:spTree>
    <p:extLst>
      <p:ext uri="{BB962C8B-B14F-4D97-AF65-F5344CB8AC3E}">
        <p14:creationId xmlns:p14="http://schemas.microsoft.com/office/powerpoint/2010/main" val="360780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std;</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Tree>
    <p:extLst>
      <p:ext uri="{BB962C8B-B14F-4D97-AF65-F5344CB8AC3E}">
        <p14:creationId xmlns:p14="http://schemas.microsoft.com/office/powerpoint/2010/main" val="232579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Tree>
    <p:extLst>
      <p:ext uri="{BB962C8B-B14F-4D97-AF65-F5344CB8AC3E}">
        <p14:creationId xmlns:p14="http://schemas.microsoft.com/office/powerpoint/2010/main" val="411973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，枚举，指针（指向对象或函数），引用（引用对象或引用函数）。无符号整数</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Tree>
    <p:extLst>
      <p:ext uri="{BB962C8B-B14F-4D97-AF65-F5344CB8AC3E}">
        <p14:creationId xmlns:p14="http://schemas.microsoft.com/office/powerpoint/2010/main" val="1693599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所有模板参数必须在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
        <p:nvSpPr>
          <p:cNvPr id="4" name="文本框 3">
            <a:extLst>
              <a:ext uri="{FF2B5EF4-FFF2-40B4-BE49-F238E27FC236}">
                <a16:creationId xmlns:a16="http://schemas.microsoft.com/office/drawing/2014/main" id="{4A95C874-F58D-4C87-8E67-B823FA06D989}"/>
              </a:ext>
            </a:extLst>
          </p:cNvPr>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不能使用变量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或具体数值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438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charset="0"/>
                <a:ea typeface="Consolas" charset="0"/>
                <a:cs typeface="Consolas" charset="0"/>
              </a:rPr>
              <a:t>#include &lt;iostream&gt;</a:t>
            </a:r>
          </a:p>
          <a:p>
            <a:r>
              <a:rPr lang="en-US" altLang="zh-CN" dirty="0">
                <a:solidFill>
                  <a:schemeClr val="accent4"/>
                </a:solidFill>
                <a:latin typeface="Consolas" charset="0"/>
                <a:ea typeface="Consolas" charset="0"/>
                <a:cs typeface="Consolas" charset="0"/>
              </a:rPr>
              <a:t>#include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 unsigned size&gt;</a:t>
            </a:r>
          </a:p>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T data[size];</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zh-CN" altLang="en-US" dirty="0">
                <a:latin typeface="Consolas" charset="0"/>
                <a:ea typeface="Consolas" charset="0"/>
                <a:cs typeface="Consolas" charset="0"/>
              </a:rPr>
              <a:t>选择排序</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for(int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size;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zh-CN" altLang="en-US" dirty="0">
                <a:latin typeface="Consolas" charset="0"/>
                <a:ea typeface="Consolas" charset="0"/>
                <a:cs typeface="Consolas" charset="0"/>
              </a:rPr>
              <a:t>交换两者位置</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Tree>
    <p:extLst>
      <p:ext uri="{BB962C8B-B14F-4D97-AF65-F5344CB8AC3E}">
        <p14:creationId xmlns:p14="http://schemas.microsoft.com/office/powerpoint/2010/main" val="3441405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input(){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cin</a:t>
            </a:r>
            <a:r>
              <a:rPr lang="en-US" altLang="zh-CN" dirty="0">
                <a:latin typeface="Consolas" charset="0"/>
                <a:ea typeface="Consolas" charset="0"/>
                <a:cs typeface="Consolas" charset="0"/>
              </a:rPr>
              <a:t> &gt;&gt;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&lt;int, 5&gt;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&lt;float, 5&gt;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
        <p:nvSpPr>
          <p:cNvPr id="4" name="矩形 3">
            <a:extLst>
              <a:ext uri="{FF2B5EF4-FFF2-40B4-BE49-F238E27FC236}">
                <a16:creationId xmlns:a16="http://schemas.microsoft.com/office/drawing/2014/main" id="{10BCDA1E-D8B8-48DF-A0C3-9F4487939EDC}"/>
              </a:ext>
            </a:extLst>
          </p:cNvPr>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p>
        </p:txBody>
      </p:sp>
      <p:sp>
        <p:nvSpPr>
          <p:cNvPr id="5" name="文本框 4">
            <a:extLst>
              <a:ext uri="{FF2B5EF4-FFF2-40B4-BE49-F238E27FC236}">
                <a16:creationId xmlns:a16="http://schemas.microsoft.com/office/drawing/2014/main" id="{797C4A3C-F06F-470C-868B-FC5C6413E495}"/>
              </a:ext>
            </a:extLst>
          </p:cNvPr>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运行结果</a:t>
            </a:r>
          </a:p>
        </p:txBody>
      </p:sp>
      <p:sp>
        <p:nvSpPr>
          <p:cNvPr id="7" name="矩形 6">
            <a:extLst>
              <a:ext uri="{FF2B5EF4-FFF2-40B4-BE49-F238E27FC236}">
                <a16:creationId xmlns:a16="http://schemas.microsoft.com/office/drawing/2014/main" id="{1B86E27B-CD96-4424-813D-A06F83706F1D}"/>
              </a:ext>
            </a:extLst>
          </p:cNvPr>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p>
          <a:p>
            <a:r>
              <a:rPr lang="en-US" altLang="zh-CN" sz="2400" b="1" dirty="0">
                <a:solidFill>
                  <a:srgbClr val="008000"/>
                </a:solidFill>
              </a:rPr>
              <a:t>3.2 2.1 4.3 1.5 5.7</a:t>
            </a:r>
          </a:p>
        </p:txBody>
      </p:sp>
      <p:sp>
        <p:nvSpPr>
          <p:cNvPr id="8" name="文本框 7">
            <a:extLst>
              <a:ext uri="{FF2B5EF4-FFF2-40B4-BE49-F238E27FC236}">
                <a16:creationId xmlns:a16="http://schemas.microsoft.com/office/drawing/2014/main" id="{FDA3F1A3-F85F-43ED-A5AD-2B853194359A}"/>
              </a:ext>
            </a:extLst>
          </p:cNvPr>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输入</a:t>
            </a:r>
          </a:p>
        </p:txBody>
      </p:sp>
    </p:spTree>
    <p:extLst>
      <p:ext uri="{BB962C8B-B14F-4D97-AF65-F5344CB8AC3E}">
        <p14:creationId xmlns:p14="http://schemas.microsoft.com/office/powerpoint/2010/main" val="239254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抽象类</a:t>
            </a:r>
          </a:p>
        </p:txBody>
      </p:sp>
      <p:sp>
        <p:nvSpPr>
          <p:cNvPr id="3" name="内容占位符 2"/>
          <p:cNvSpPr>
            <a:spLocks noGrp="1"/>
          </p:cNvSpPr>
          <p:nvPr>
            <p:ph idx="1"/>
          </p:nvPr>
        </p:nvSpPr>
        <p:spPr>
          <a:xfrm>
            <a:off x="755576" y="1196752"/>
            <a:ext cx="8047806" cy="5112568"/>
          </a:xfrm>
        </p:spPr>
        <p:txBody>
          <a:bodyPr/>
          <a:lstStyle/>
          <a:p>
            <a:r>
              <a:rPr kumimoji="1" lang="zh-CN" altLang="en-US" dirty="0"/>
              <a:t>定义：含有至少一个纯虚函数。</a:t>
            </a:r>
          </a:p>
          <a:p>
            <a:r>
              <a:rPr kumimoji="1" lang="zh-CN" altLang="en-US" dirty="0"/>
              <a:t>特点：</a:t>
            </a:r>
          </a:p>
          <a:p>
            <a:pPr lvl="1"/>
            <a:r>
              <a:rPr kumimoji="1" lang="zh-CN" altLang="en-US" dirty="0"/>
              <a:t>不允许定义对象。</a:t>
            </a:r>
          </a:p>
          <a:p>
            <a:pPr lvl="1"/>
            <a:r>
              <a:rPr kumimoji="1" lang="zh-CN" altLang="en-US" dirty="0"/>
              <a:t>只能为派生类提供接口。</a:t>
            </a:r>
          </a:p>
          <a:p>
            <a:pPr lvl="1"/>
            <a:r>
              <a:rPr kumimoji="1" lang="zh-CN" altLang="en-US" dirty="0"/>
              <a:t>能避免对象切片：保证只有指针和引用能被向上类型转换。</a:t>
            </a:r>
          </a:p>
          <a:p>
            <a:r>
              <a:rPr kumimoji="1" lang="zh-CN" altLang="en-US" dirty="0"/>
              <a:t>应用场景：</a:t>
            </a:r>
          </a:p>
          <a:p>
            <a:pPr marL="0" indent="0">
              <a:buNone/>
            </a:pPr>
            <a:endParaRPr kumimoji="1" lang="zh-CN" altLang="en-US" dirty="0">
              <a:solidFill>
                <a:srgbClr val="FF0000"/>
              </a:solidFill>
            </a:endParaRPr>
          </a:p>
        </p:txBody>
      </p:sp>
      <p:grpSp>
        <p:nvGrpSpPr>
          <p:cNvPr id="4" name="Group 4"/>
          <p:cNvGrpSpPr>
            <a:grpSpLocks/>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a:t>
              </a: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Shape2D</a:t>
              </a: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Shape3D</a:t>
              </a: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Circle</a:t>
              </a:r>
            </a:p>
          </p:txBody>
        </p:sp>
        <p:sp>
          <p:nvSpPr>
            <p:cNvPr id="9"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Triangle</a:t>
              </a: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Rectangle</a:t>
              </a:r>
            </a:p>
          </p:txBody>
        </p:sp>
        <p:sp>
          <p:nvSpPr>
            <p:cNvPr id="17"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Sphere</a:t>
              </a:r>
            </a:p>
          </p:txBody>
        </p:sp>
        <p:sp>
          <p:nvSpPr>
            <p:cNvPr id="21"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Cube</a:t>
              </a: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Tetrahedron</a:t>
              </a:r>
            </a:p>
          </p:txBody>
        </p:sp>
        <p:sp>
          <p:nvSpPr>
            <p:cNvPr id="25"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93357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往往和函数重载同时使用</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Tree>
    <p:extLst>
      <p:ext uri="{BB962C8B-B14F-4D97-AF65-F5344CB8AC3E}">
        <p14:creationId xmlns:p14="http://schemas.microsoft.com/office/powerpoint/2010/main" val="1857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3937583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r>
              <a:rPr kumimoji="1" lang="zh-CN" altLang="en-US" dirty="0"/>
              <a:t>回顾</a:t>
            </a:r>
            <a:r>
              <a:rPr kumimoji="1" lang="en-US" altLang="zh-CN" dirty="0"/>
              <a:t>Animal/</a:t>
            </a:r>
            <a:r>
              <a:rPr kumimoji="1" lang="zh-CN" altLang="en-US" dirty="0"/>
              <a:t>模板设计的例子</a:t>
            </a:r>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客观世界的认知关系</a:t>
            </a:r>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r>
              <a:rPr kumimoji="1" lang="zh-CN" altLang="en-US" dirty="0"/>
              <a:t>虚函数</a:t>
            </a:r>
            <a:endParaRPr kumimoji="1" lang="en-US" altLang="zh-CN" dirty="0"/>
          </a:p>
          <a:p>
            <a:pPr lvl="1"/>
            <a:r>
              <a:rPr kumimoji="1" lang="zh-CN" altLang="en-US" dirty="0"/>
              <a:t>类型转换，模板</a:t>
            </a:r>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3315106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多态性与虚函数，第十五章</a:t>
            </a:r>
            <a:endParaRPr kumimoji="1" lang="en-US" altLang="zh-CN" dirty="0"/>
          </a:p>
          <a:p>
            <a:pPr lvl="1"/>
            <a:r>
              <a:rPr kumimoji="1" lang="zh-CN" altLang="en-US" dirty="0"/>
              <a:t>模板，第十六章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26425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自学</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785698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模板类的成员函数，也可有额外的模板参数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T1</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T0</a:t>
            </a:r>
            <a:r>
              <a:rPr lang="zh-CN" altLang="en-US" sz="2000" kern="100" dirty="0">
                <a:solidFill>
                  <a:srgbClr val="008000"/>
                </a:solidFill>
                <a:cs typeface="STKaiti" charset="-122"/>
              </a:rPr>
              <a:t>储存</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T0</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T1</a:t>
            </a:r>
            <a:r>
              <a:rPr lang="zh-CN" altLang="en-US" sz="2000" kern="100" dirty="0">
                <a:solidFill>
                  <a:srgbClr val="008000"/>
                </a:solidFill>
                <a:cs typeface="STKaiti"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Tree>
    <p:extLst>
      <p:ext uri="{BB962C8B-B14F-4D97-AF65-F5344CB8AC3E}">
        <p14:creationId xmlns:p14="http://schemas.microsoft.com/office/powerpoint/2010/main" val="339040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注意不能写成：</a:t>
            </a:r>
            <a:b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A</a:t>
            </a:r>
            <a:r>
              <a:rPr lang="en-US" altLang="zh-CN" sz="2400" kern="100" dirty="0">
                <a:latin typeface="Consolas" panose="020B0609020204030204" pitchFamily="49" charset="0"/>
                <a:ea typeface="华文楷体" panose="02010600040101010101" pitchFamily="2" charset="-122"/>
                <a:cs typeface="Consolas" charset="0"/>
              </a:rPr>
              <a:t>&lt;T0&gt;</a:t>
            </a:r>
            <a:r>
              <a:rPr lang="mr-IN" altLang="zh-CN" sz="2400" kern="100" dirty="0">
                <a:latin typeface="Consolas" panose="020B0609020204030204" pitchFamily="49" charset="0"/>
                <a:ea typeface="华文楷体" panose="02010600040101010101" pitchFamily="2" charset="-122"/>
                <a:cs typeface="Consolas" charset="0"/>
              </a:rPr>
              <a:t>::</a:t>
            </a:r>
            <a:r>
              <a:rPr lang="mr-IN" altLang="zh-CN" sz="2400" kern="100" dirty="0" err="1">
                <a:latin typeface="Consolas" panose="020B0609020204030204" pitchFamily="49" charset="0"/>
                <a:ea typeface="华文楷体" panose="02010600040101010101" pitchFamily="2" charset="-122"/>
                <a:cs typeface="Consolas" charset="0"/>
              </a:rPr>
              <a:t>get</a:t>
            </a:r>
            <a:r>
              <a:rPr lang="mr-IN"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return</a:t>
            </a:r>
            <a:r>
              <a:rPr lang="mr-IN" altLang="zh-CN" sz="2400" kern="100" dirty="0">
                <a:latin typeface="Consolas" panose="020B0609020204030204" pitchFamily="49" charset="0"/>
                <a:ea typeface="华文楷体" panose="02010600040101010101" pitchFamily="2" charset="-122"/>
                <a:cs typeface="Consolas" charset="0"/>
              </a:rPr>
              <a:t> T1(</a:t>
            </a:r>
            <a:r>
              <a:rPr lang="mr-IN" altLang="zh-CN" sz="2400" kern="100" dirty="0" err="1">
                <a:latin typeface="Consolas" panose="020B0609020204030204" pitchFamily="49" charset="0"/>
                <a:ea typeface="华文楷体" panose="02010600040101010101" pitchFamily="2" charset="-122"/>
                <a:cs typeface="Consolas" charset="0"/>
              </a:rPr>
              <a:t>value</a:t>
            </a:r>
            <a:r>
              <a:rPr lang="mr-IN" altLang="zh-CN"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 </a:t>
            </a:r>
            <a:r>
              <a:rPr lang="zh-CN" altLang="en-US" sz="2400" kern="100" dirty="0">
                <a:latin typeface="Consolas" panose="020B0609020204030204" pitchFamily="49" charset="0"/>
                <a:ea typeface="华文楷体" panose="02010600040101010101" pitchFamily="2" charset="-122"/>
                <a:cs typeface="Consolas" charset="0"/>
              </a:rPr>
              <a:t>    </a:t>
            </a:r>
            <a:br>
              <a:rPr lang="en-US" altLang="zh-CN" sz="2400" kern="100" dirty="0">
                <a:latin typeface="Consolas" panose="020B0609020204030204" pitchFamily="49" charset="0"/>
                <a:ea typeface="华文楷体" panose="02010600040101010101" pitchFamily="2" charset="-122"/>
                <a:cs typeface="Consolas" charset="0"/>
              </a:rPr>
            </a:br>
            <a:r>
              <a:rPr lang="zh-CN" altLang="en-US" sz="2400" kern="100" dirty="0">
                <a:latin typeface="Consolas" panose="020B0609020204030204" pitchFamily="49" charset="0"/>
                <a:ea typeface="华文楷体" panose="02010600040101010101" pitchFamily="2" charset="-122"/>
                <a:cs typeface="Consolas" charset="0"/>
              </a:rPr>
              <a:t>  </a:t>
            </a:r>
            <a:r>
              <a:rPr lang="mr-IN" altLang="zh-CN" sz="2400"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sz="2400" kern="100" dirty="0">
                <a:solidFill>
                  <a:srgbClr val="FF0000"/>
                </a:solidFill>
                <a:cs typeface="STKaiti" charset="-122"/>
              </a:rPr>
              <a:t>错误，与多个参数的模板混淆</a:t>
            </a:r>
            <a:endParaRPr lang="en-US" altLang="zh-CN" sz="2400" kern="100" dirty="0">
              <a:solidFill>
                <a:srgbClr val="FF0000"/>
              </a:solidFill>
              <a:cs typeface="STKaiti" charset="-122"/>
            </a:endParaRPr>
          </a:p>
          <a:p>
            <a:pPr marL="0" indent="0">
              <a:lnSpc>
                <a:spcPct val="100000"/>
              </a:lnSpc>
              <a:buNone/>
            </a:pP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7030A0"/>
                </a:solidFill>
                <a:cs typeface="Consolas" charset="0"/>
              </a:rPr>
              <a:t> </a:t>
            </a:r>
            <a:r>
              <a:rPr lang="mr-IN" altLang="zh-CN" sz="2400" kern="100" dirty="0" err="1">
                <a:solidFill>
                  <a:srgbClr val="7030A0"/>
                </a:solidFill>
                <a:cs typeface="Consolas" charset="0"/>
              </a:rPr>
              <a:t>template</a:t>
            </a:r>
            <a:r>
              <a:rPr lang="mr-IN" altLang="zh-CN" sz="2400" kern="100" dirty="0">
                <a:solidFill>
                  <a:srgbClr val="7030A0"/>
                </a:solidFill>
                <a:cs typeface="Consolas" charset="0"/>
              </a:rPr>
              <a:t>&lt;</a:t>
            </a:r>
            <a:r>
              <a:rPr lang="mr-IN" altLang="zh-CN" sz="2400" kern="100" dirty="0" err="1">
                <a:solidFill>
                  <a:srgbClr val="7030A0"/>
                </a:solidFill>
                <a:cs typeface="Consolas" charset="0"/>
              </a:rPr>
              <a:t>typename</a:t>
            </a:r>
            <a:r>
              <a:rPr lang="mr-IN" altLang="zh-CN" sz="2400" kern="100" dirty="0">
                <a:solidFill>
                  <a:srgbClr val="7030A0"/>
                </a:solidFill>
                <a:cs typeface="Consolas" charset="0"/>
              </a:rPr>
              <a:t> T0&gt;</a:t>
            </a:r>
            <a:r>
              <a:rPr lang="mr-IN" altLang="zh-CN" sz="2400" kern="100" dirty="0">
                <a:cs typeface="Consolas" charset="0"/>
              </a:rPr>
              <a:t> </a:t>
            </a:r>
            <a:r>
              <a:rPr lang="mr-IN" altLang="zh-CN" sz="2400" kern="100" dirty="0" err="1">
                <a:solidFill>
                  <a:srgbClr val="FF0000"/>
                </a:solidFill>
                <a:cs typeface="Consolas" charset="0"/>
              </a:rPr>
              <a:t>template</a:t>
            </a:r>
            <a:r>
              <a:rPr lang="mr-IN" altLang="zh-CN" sz="2400" kern="100" dirty="0">
                <a:solidFill>
                  <a:srgbClr val="FF0000"/>
                </a:solidFill>
                <a:cs typeface="Consolas" charset="0"/>
              </a:rPr>
              <a:t>&lt;</a:t>
            </a:r>
            <a:r>
              <a:rPr lang="mr-IN" altLang="zh-CN" sz="2400" kern="100" dirty="0" err="1">
                <a:solidFill>
                  <a:srgbClr val="FF0000"/>
                </a:solidFill>
                <a:cs typeface="Consolas" charset="0"/>
              </a:rPr>
              <a:t>typename</a:t>
            </a:r>
            <a:r>
              <a:rPr lang="mr-IN" altLang="zh-CN" sz="2400" kern="100" dirty="0">
                <a:solidFill>
                  <a:srgbClr val="FF0000"/>
                </a:solidFill>
                <a:cs typeface="Consolas" charset="0"/>
              </a:rPr>
              <a:t> T1&gt; </a:t>
            </a: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FF0000"/>
                </a:solidFill>
                <a:cs typeface="Consolas" charset="0"/>
              </a:rPr>
              <a:t> </a:t>
            </a:r>
            <a:r>
              <a:rPr lang="mr-IN" altLang="zh-CN" sz="2400" kern="100" dirty="0">
                <a:solidFill>
                  <a:srgbClr val="FF0000"/>
                </a:solidFill>
                <a:cs typeface="Consolas" charset="0"/>
              </a:rPr>
              <a:t>T1</a:t>
            </a:r>
            <a:r>
              <a:rPr lang="mr-IN" altLang="zh-CN" sz="2400" kern="100" dirty="0">
                <a:cs typeface="Consolas" charset="0"/>
              </a:rPr>
              <a:t> </a:t>
            </a:r>
            <a:r>
              <a:rPr lang="mr-IN" altLang="zh-CN" sz="2400" u="sng" kern="100" dirty="0" err="1">
                <a:cs typeface="Consolas" charset="0"/>
              </a:rPr>
              <a:t>A</a:t>
            </a:r>
            <a:r>
              <a:rPr lang="en-US" altLang="zh-CN" sz="2400" u="sng" kern="100" dirty="0">
                <a:cs typeface="Consolas" charset="0"/>
              </a:rPr>
              <a:t>&lt;T0&gt;</a:t>
            </a:r>
            <a:r>
              <a:rPr lang="mr-IN" altLang="zh-CN" sz="2400" kern="100" dirty="0">
                <a:cs typeface="Consolas" charset="0"/>
              </a:rPr>
              <a:t>::</a:t>
            </a:r>
            <a:r>
              <a:rPr lang="mr-IN" altLang="zh-CN" sz="2400" kern="100" dirty="0" err="1">
                <a:cs typeface="Consolas" charset="0"/>
              </a:rPr>
              <a:t>get</a:t>
            </a:r>
            <a:r>
              <a:rPr lang="mr-IN" altLang="zh-CN" sz="2400" kern="100" dirty="0">
                <a:cs typeface="Consolas" charset="0"/>
              </a:rPr>
              <a:t>(){</a:t>
            </a:r>
            <a:r>
              <a:rPr lang="en-US" altLang="zh-CN" sz="2400" kern="100" dirty="0">
                <a:cs typeface="Consolas" charset="0"/>
              </a:rPr>
              <a:t> </a:t>
            </a:r>
            <a:r>
              <a:rPr lang="mr-IN" altLang="zh-CN" sz="2400" kern="100" dirty="0" err="1">
                <a:cs typeface="Consolas" charset="0"/>
              </a:rPr>
              <a:t>return</a:t>
            </a:r>
            <a:r>
              <a:rPr lang="mr-IN" altLang="zh-CN" sz="2400" kern="100" dirty="0">
                <a:cs typeface="Consolas" charset="0"/>
              </a:rPr>
              <a:t> T1(</a:t>
            </a:r>
            <a:r>
              <a:rPr lang="mr-IN" altLang="zh-CN" sz="2400" kern="100" dirty="0" err="1">
                <a:cs typeface="Consolas" charset="0"/>
              </a:rPr>
              <a:t>value</a:t>
            </a:r>
            <a:r>
              <a:rPr lang="mr-IN" altLang="zh-CN" sz="2400" kern="100" dirty="0">
                <a:cs typeface="Consolas" charset="0"/>
              </a:rPr>
              <a:t>);} </a:t>
            </a:r>
            <a:r>
              <a:rPr lang="en-US" altLang="zh-CN" sz="2400" kern="100" dirty="0">
                <a:cs typeface="Consolas" charset="0"/>
              </a:rPr>
              <a:t> </a:t>
            </a:r>
            <a:r>
              <a:rPr lang="mr-IN" altLang="zh-CN" sz="2400" kern="100" dirty="0">
                <a:solidFill>
                  <a:srgbClr val="008000"/>
                </a:solidFill>
                <a:cs typeface="STKaiti" charset="-122"/>
              </a:rPr>
              <a:t>/// </a:t>
            </a:r>
            <a:r>
              <a:rPr lang="zh-CN" altLang="en-US" sz="2400" kern="100" dirty="0">
                <a:solidFill>
                  <a:srgbClr val="008000"/>
                </a:solidFill>
                <a:cs typeface="STKaiti" charset="-122"/>
              </a:rPr>
              <a:t>正确</a:t>
            </a:r>
            <a:endParaRPr lang="en-US" altLang="zh-CN" sz="2400" kern="100" dirty="0">
              <a:solidFill>
                <a:srgbClr val="008000"/>
              </a:solidFill>
              <a:cs typeface="Consolas"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0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E1973-9F28-4BBB-8E0A-B01F9B168C29}"/>
              </a:ext>
            </a:extLst>
          </p:cNvPr>
          <p:cNvSpPr>
            <a:spLocks noGrp="1"/>
          </p:cNvSpPr>
          <p:nvPr>
            <p:ph type="title"/>
          </p:nvPr>
        </p:nvSpPr>
        <p:spPr/>
        <p:txBody>
          <a:bodyPr/>
          <a:lstStyle/>
          <a:p>
            <a:r>
              <a:rPr kumimoji="1" lang="zh-CN" altLang="en-US" dirty="0"/>
              <a:t>成员函数模板 </a:t>
            </a:r>
            <a:r>
              <a:rPr kumimoji="1" lang="en-US" altLang="zh-CN" dirty="0"/>
              <a:t>(</a:t>
            </a:r>
            <a:r>
              <a:rPr kumimoji="1" lang="zh-CN" altLang="en-US" dirty="0"/>
              <a:t>自学</a:t>
            </a:r>
            <a:r>
              <a:rPr kumimoji="1" lang="en-US" altLang="zh-CN" dirty="0"/>
              <a:t>)</a:t>
            </a:r>
            <a:endParaRPr lang="zh-CN" altLang="en-US" dirty="0"/>
          </a:p>
        </p:txBody>
      </p:sp>
      <p:sp>
        <p:nvSpPr>
          <p:cNvPr id="3" name="内容占位符 2">
            <a:extLst>
              <a:ext uri="{FF2B5EF4-FFF2-40B4-BE49-F238E27FC236}">
                <a16:creationId xmlns:a16="http://schemas.microsoft.com/office/drawing/2014/main" id="{5D5297C4-12B2-41A0-9880-08D98E3418C1}"/>
              </a:ext>
            </a:extLst>
          </p:cNvPr>
          <p:cNvSpPr>
            <a:spLocks noGrp="1"/>
          </p:cNvSpPr>
          <p:nvPr>
            <p:ph idx="1"/>
          </p:nvPr>
        </p:nvSpPr>
        <p:spPr/>
        <p:txBody>
          <a:bodyPr/>
          <a:lstStyle/>
          <a:p>
            <a:r>
              <a:rPr lang="zh-CN" altLang="en-US" dirty="0"/>
              <a:t>多个参数的模板</a:t>
            </a:r>
          </a:p>
        </p:txBody>
      </p:sp>
      <p:sp>
        <p:nvSpPr>
          <p:cNvPr id="4" name="灯片编号占位符 3">
            <a:extLst>
              <a:ext uri="{FF2B5EF4-FFF2-40B4-BE49-F238E27FC236}">
                <a16:creationId xmlns:a16="http://schemas.microsoft.com/office/drawing/2014/main" id="{A534344A-EEC8-40D2-AC6C-A12AC00FF8A4}"/>
              </a:ext>
            </a:extLst>
          </p:cNvPr>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
        <p:nvSpPr>
          <p:cNvPr id="5" name="矩形 4">
            <a:extLst>
              <a:ext uri="{FF2B5EF4-FFF2-40B4-BE49-F238E27FC236}">
                <a16:creationId xmlns:a16="http://schemas.microsoft.com/office/drawing/2014/main" id="{86654F51-2080-4EC7-BEEB-67FD826C5455}"/>
              </a:ext>
            </a:extLst>
          </p:cNvPr>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p>
          <a:p>
            <a:r>
              <a:rPr lang="en-US" altLang="zh-CN" sz="2400" kern="100" dirty="0">
                <a:latin typeface="Consolas" panose="020B0609020204030204" pitchFamily="49" charset="0"/>
                <a:ea typeface="华文楷体" panose="02010600040101010101" pitchFamily="2" charset="-122"/>
                <a:cs typeface="Consolas" charset="0"/>
              </a:rPr>
              <a:t>{</a:t>
            </a:r>
          </a:p>
          <a:p>
            <a:r>
              <a:rPr lang="en-US" altLang="zh-CN" sz="2400" kern="100" dirty="0">
                <a:latin typeface="Consolas" panose="020B0609020204030204" pitchFamily="49" charset="0"/>
                <a:ea typeface="华文楷体" panose="02010600040101010101" pitchFamily="2" charset="-122"/>
                <a:cs typeface="Consolas" charset="0"/>
              </a:rPr>
              <a:t>	…</a:t>
            </a:r>
          </a:p>
          <a:p>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6" name="矩形 5">
            <a:extLst>
              <a:ext uri="{FF2B5EF4-FFF2-40B4-BE49-F238E27FC236}">
                <a16:creationId xmlns:a16="http://schemas.microsoft.com/office/drawing/2014/main" id="{E7871F5B-3E1F-4062-ADA4-5C276B14FD85}"/>
              </a:ext>
            </a:extLst>
          </p:cNvPr>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Tree>
    <p:extLst>
      <p:ext uri="{BB962C8B-B14F-4D97-AF65-F5344CB8AC3E}">
        <p14:creationId xmlns:p14="http://schemas.microsoft.com/office/powerpoint/2010/main" val="1098020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模板使用中通常可以从参数自动推导类型，</a:t>
            </a:r>
            <a:r>
              <a:rPr lang="zh-CN" altLang="en-US" sz="2200" kern="100" dirty="0">
                <a:latin typeface="华文楷体" panose="02010600040101010101" pitchFamily="2" charset="-122"/>
                <a:cs typeface="STKaiti" charset="-122"/>
              </a:rPr>
              <a:t>无法推导时需要</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mr-IN" sz="2200" b="1" kern="100" dirty="0">
                <a:solidFill>
                  <a:srgbClr val="003366"/>
                </a:solidFill>
                <a:latin typeface="华文楷体" panose="02010600040101010101" pitchFamily="2" charset="-122"/>
                <a:ea typeface="华文楷体" panose="02010600040101010101" pitchFamily="2" charset="-122"/>
              </a:rPr>
              <a:t>类模板的成员函数，也可有额外的模板参数</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4" name="矩形 3">
            <a:extLst>
              <a:ext uri="{FF2B5EF4-FFF2-40B4-BE49-F238E27FC236}">
                <a16:creationId xmlns:a16="http://schemas.microsoft.com/office/drawing/2014/main" id="{E6716D8E-99EC-5246-AABF-1FCB65F8EB7A}"/>
              </a:ext>
            </a:extLst>
          </p:cNvPr>
          <p:cNvSpPr/>
          <p:nvPr/>
        </p:nvSpPr>
        <p:spPr>
          <a:xfrm>
            <a:off x="611560" y="2220703"/>
            <a:ext cx="8668871" cy="4585871"/>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class</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A</a:t>
            </a:r>
            <a:r>
              <a:rPr lang="mr-IN" altLang="zh-CN" sz="1700" kern="100" dirty="0">
                <a:latin typeface="Consolas" panose="020B0609020204030204" pitchFamily="49" charset="0"/>
                <a:ea typeface="华文楷体" panose="02010600040101010101" pitchFamily="2" charset="-122"/>
                <a:cs typeface="Consolas" charset="0"/>
              </a:rPr>
              <a:t> {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T0 </a:t>
            </a:r>
            <a:r>
              <a:rPr lang="mr-IN" altLang="zh-CN" sz="1700" kern="100" dirty="0" err="1">
                <a:latin typeface="Consolas" panose="020B0609020204030204" pitchFamily="49" charset="0"/>
                <a:ea typeface="华文楷体" panose="02010600040101010101" pitchFamily="2" charset="-122"/>
                <a:cs typeface="Consolas" charset="0"/>
              </a:rPr>
              <a:t>value</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public:</a:t>
            </a: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err="1">
                <a:latin typeface="Consolas" panose="020B0609020204030204" pitchFamily="49" charset="0"/>
                <a:ea typeface="华文楷体" panose="02010600040101010101" pitchFamily="2" charset="-122"/>
                <a:cs typeface="Consolas" charset="0"/>
              </a:rPr>
              <a:t>void</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set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const</a:t>
            </a:r>
            <a:r>
              <a:rPr lang="mr-IN" altLang="zh-CN" sz="1700" kern="100" dirty="0">
                <a:latin typeface="Consolas" panose="020B0609020204030204" pitchFamily="49" charset="0"/>
                <a:ea typeface="华文楷体" panose="02010600040101010101" pitchFamily="2" charset="-122"/>
                <a:cs typeface="Consolas" charset="0"/>
              </a:rPr>
              <a:t>&amp; </a:t>
            </a:r>
            <a:r>
              <a:rPr lang="mr-IN" altLang="zh-CN" sz="1700" kern="100" dirty="0" err="1">
                <a:latin typeface="Consolas" panose="020B0609020204030204" pitchFamily="49" charset="0"/>
                <a:ea typeface="华文楷体" panose="02010600040101010101" pitchFamily="2" charset="-122"/>
                <a:cs typeface="Consolas" charset="0"/>
              </a:rPr>
              <a:t>v</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value = T0(v);</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T1</a:t>
            </a:r>
            <a:r>
              <a:rPr lang="zh-CN" altLang="en-US" kern="100" dirty="0">
                <a:solidFill>
                  <a:srgbClr val="008000"/>
                </a:solidFill>
                <a:cs typeface="STKaiti" charset="-122"/>
              </a:rPr>
              <a:t>转换为</a:t>
            </a:r>
            <a:r>
              <a:rPr lang="en-US" altLang="zh-CN" kern="100" dirty="0">
                <a:solidFill>
                  <a:srgbClr val="008000"/>
                </a:solidFill>
                <a:cs typeface="STKaiti" charset="-122"/>
              </a:rPr>
              <a:t>T0</a:t>
            </a:r>
            <a:r>
              <a:rPr lang="zh-CN" altLang="en-US" kern="100" dirty="0">
                <a:solidFill>
                  <a:srgbClr val="008000"/>
                </a:solidFill>
                <a:cs typeface="STKaiti" charset="-122"/>
              </a:rPr>
              <a:t>储存</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17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b="1" u="sng" kern="100" dirty="0" err="1">
                <a:latin typeface="Consolas" panose="020B0609020204030204" pitchFamily="49" charset="0"/>
                <a:ea typeface="华文楷体" panose="02010600040101010101" pitchFamily="2" charset="-122"/>
                <a:cs typeface="Consolas" charset="0"/>
              </a:rPr>
              <a:t>A</a:t>
            </a:r>
            <a:r>
              <a:rPr lang="en-US" altLang="zh-CN" sz="1700" b="1" u="sng" kern="100" dirty="0">
                <a:latin typeface="Consolas" panose="020B0609020204030204" pitchFamily="49" charset="0"/>
                <a:ea typeface="华文楷体" panose="02010600040101010101" pitchFamily="2" charset="-122"/>
                <a:cs typeface="Consolas" charset="0"/>
              </a:rPr>
              <a:t>&lt;T0&gt;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return T1(value);}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T0</a:t>
            </a:r>
            <a:r>
              <a:rPr lang="zh-CN" altLang="en-US" kern="100" dirty="0">
                <a:solidFill>
                  <a:srgbClr val="008000"/>
                </a:solidFill>
                <a:cs typeface="STKaiti" charset="-122"/>
              </a:rPr>
              <a:t>转换为</a:t>
            </a:r>
            <a:r>
              <a:rPr lang="en-US" altLang="zh-CN" kern="100" dirty="0">
                <a:solidFill>
                  <a:srgbClr val="008000"/>
                </a:solidFill>
                <a:cs typeface="STKaiti" charset="-122"/>
              </a:rPr>
              <a:t>T1</a:t>
            </a:r>
            <a:r>
              <a:rPr lang="zh-CN" altLang="en-US" kern="100" dirty="0">
                <a:solidFill>
                  <a:srgbClr val="008000"/>
                </a:solidFill>
                <a:cs typeface="STKaiti"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main() {</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return 0;</a:t>
            </a:r>
          </a:p>
          <a:p>
            <a:r>
              <a:rPr lang="en-US" altLang="zh-CN" sz="17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411723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5A-7510-4C4A-BEC3-5DDE18AD568E}"/>
              </a:ext>
            </a:extLst>
          </p:cNvPr>
          <p:cNvSpPr>
            <a:spLocks noGrp="1"/>
          </p:cNvSpPr>
          <p:nvPr>
            <p:ph type="title"/>
          </p:nvPr>
        </p:nvSpPr>
        <p:spPr/>
        <p:txBody>
          <a:bodyPr/>
          <a:lstStyle/>
          <a:p>
            <a:r>
              <a:rPr lang="zh-CN" altLang="en-US" dirty="0"/>
              <a:t>课后练习 </a:t>
            </a:r>
            <a:r>
              <a:rPr lang="en-US" altLang="zh-CN" dirty="0"/>
              <a:t>1</a:t>
            </a:r>
            <a:endParaRPr lang="en-US" dirty="0"/>
          </a:p>
        </p:txBody>
      </p:sp>
      <p:sp>
        <p:nvSpPr>
          <p:cNvPr id="3" name="Content Placeholder 2">
            <a:extLst>
              <a:ext uri="{FF2B5EF4-FFF2-40B4-BE49-F238E27FC236}">
                <a16:creationId xmlns:a16="http://schemas.microsoft.com/office/drawing/2014/main" id="{2FFE598A-7EC9-416C-A557-CAFF91B7E991}"/>
              </a:ext>
            </a:extLst>
          </p:cNvPr>
          <p:cNvSpPr>
            <a:spLocks noGrp="1"/>
          </p:cNvSpPr>
          <p:nvPr>
            <p:ph idx="1"/>
          </p:nvPr>
        </p:nvSpPr>
        <p:spPr/>
        <p:txBody>
          <a:bodyPr/>
          <a:lstStyle/>
          <a:p>
            <a:r>
              <a:rPr lang="zh-CN" altLang="en-US" dirty="0"/>
              <a:t>我们在学函数重载的时候知道，编译器只通过函数名和参数列表来区分不同的函数，因此重载的函数和原函数不能只有返回值不同。那么在重写和虚函数的情况下呢？现在有以下代码，试试看能不能编译通过，如果不行，则修改它使得能编译通过。运行编译后的程序，看看结果是否符合你的预期。尝试解释在重载、重写、虚函数重写的情况下 </a:t>
            </a:r>
            <a:r>
              <a:rPr lang="en-US" altLang="zh-CN" dirty="0" err="1"/>
              <a:t>c++</a:t>
            </a:r>
            <a:r>
              <a:rPr lang="en-US" altLang="zh-CN" dirty="0"/>
              <a:t> </a:t>
            </a:r>
            <a:r>
              <a:rPr lang="zh-CN" altLang="en-US" dirty="0"/>
              <a:t>为什么要这样设计。</a:t>
            </a:r>
            <a:endParaRPr lang="en-US" dirty="0"/>
          </a:p>
        </p:txBody>
      </p:sp>
      <p:sp>
        <p:nvSpPr>
          <p:cNvPr id="4" name="Slide Number Placeholder 3">
            <a:extLst>
              <a:ext uri="{FF2B5EF4-FFF2-40B4-BE49-F238E27FC236}">
                <a16:creationId xmlns:a16="http://schemas.microsoft.com/office/drawing/2014/main" id="{6C6701C6-0B21-4CD0-87E1-981BC9EAEC01}"/>
              </a:ext>
            </a:extLst>
          </p:cNvPr>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212745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7097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a:t>
            </a:r>
            <a:r>
              <a:rPr lang="en-US" altLang="zh-CN" sz="1700" dirty="0" err="1">
                <a:solidFill>
                  <a:srgbClr val="BA0011"/>
                </a:solidFill>
                <a:latin typeface="Consolas" charset="0"/>
                <a:ea typeface="Consolas" charset="0"/>
                <a:cs typeface="Consolas" charset="0"/>
              </a:rPr>
              <a:t>iostream</a:t>
            </a:r>
            <a:r>
              <a:rPr lang="en-US" altLang="zh-CN" sz="1700" dirty="0">
                <a:solidFill>
                  <a:srgbClr val="BA0011"/>
                </a:solidFill>
                <a:latin typeface="Consolas" charset="0"/>
                <a:ea typeface="Consolas" charset="0"/>
                <a:cs typeface="Consolas" charset="0"/>
              </a:rPr>
              <a:t>&gt;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a:t>
            </a:r>
          </a:p>
          <a:p>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virtual void</a:t>
            </a:r>
            <a:r>
              <a:rPr lang="zh-CN" altLang="en-US" sz="1700" dirty="0">
                <a:solidFill>
                  <a:srgbClr val="B40062"/>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motion()=0;</a:t>
            </a:r>
          </a:p>
          <a:p>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Pet::motion(){</a:t>
            </a:r>
            <a:r>
              <a:rPr lang="zh-CN" altLang="en-US"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cout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a:solidFill>
                  <a:srgbClr val="BA0011"/>
                </a:solidFill>
                <a:latin typeface="Consolas" charset="0"/>
                <a:ea typeface="Consolas" charset="0"/>
                <a:cs typeface="Consolas" charset="0"/>
              </a:rPr>
              <a:t>"Pet</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motion:</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Dog: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"dog run"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endParaRPr lang="zh-CN" altLang="en-US"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Bird: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"bird fly"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p>
          <a:p>
            <a:r>
              <a:rPr lang="en-US" altLang="zh-CN" sz="1700" dirty="0" err="1">
                <a:solidFill>
                  <a:srgbClr val="B40062"/>
                </a:solidFill>
                <a:latin typeface="Consolas" charset="0"/>
                <a:ea typeface="Consolas" charset="0"/>
                <a:cs typeface="Consolas" charset="0"/>
              </a:rPr>
              <a:t>int</a:t>
            </a:r>
            <a:r>
              <a:rPr lang="en-US" altLang="zh-CN" sz="1700" dirty="0">
                <a:solidFill>
                  <a:srgbClr val="000000"/>
                </a:solidFill>
                <a:latin typeface="Consolas" charset="0"/>
                <a:ea typeface="Consolas" charset="0"/>
                <a:cs typeface="Consolas" charset="0"/>
              </a:rPr>
              <a:t> main() {</a:t>
            </a:r>
          </a:p>
          <a:p>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Dog;</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p>
          <a:p>
            <a:r>
              <a:rPr lang="en-US" altLang="zh-CN" sz="1700" dirty="0">
                <a:solidFill>
                  <a:srgbClr val="000000"/>
                </a:solidFill>
                <a:latin typeface="Consolas" charset="0"/>
                <a:ea typeface="Consolas" charset="0"/>
                <a:cs typeface="Consolas" charset="0"/>
              </a:rPr>
              <a:t>  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Bird;</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endParaRPr lang="zh-CN" altLang="en-US" sz="1700" dirty="0">
              <a:solidFill>
                <a:srgbClr val="000000"/>
              </a:solidFill>
              <a:latin typeface="Consolas" charset="0"/>
              <a:ea typeface="Consolas" charset="0"/>
              <a:cs typeface="Consolas" charset="0"/>
            </a:endParaRP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 =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Pet; </a:t>
            </a:r>
            <a:r>
              <a:rPr lang="en-US" altLang="zh-CN" sz="1700" dirty="0">
                <a:solidFill>
                  <a:srgbClr val="1D8519"/>
                </a:solidFill>
                <a:latin typeface="Menlo-Regular" charset="0"/>
              </a:rPr>
              <a:t>/// </a:t>
            </a:r>
            <a:r>
              <a:rPr lang="zh-CN" altLang="en-US" sz="1700" dirty="0">
                <a:solidFill>
                  <a:srgbClr val="1D8519"/>
                </a:solidFill>
                <a:latin typeface="Menlo-Regular" charset="0"/>
              </a:rPr>
              <a:t>不允许定义抽象类对象</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  return 0;</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纯虚函数与抽象类示例</a:t>
            </a: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charset="0"/>
              </a:rPr>
              <a:t>Pet motion: </a:t>
            </a:r>
          </a:p>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Pet motion: </a:t>
            </a: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837367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F840-6147-4190-A154-05946A0FED4D}"/>
              </a:ext>
            </a:extLst>
          </p:cNvPr>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a:t>
            </a:r>
          </a:p>
          <a:p>
            <a:pPr marL="0" indent="0">
              <a:lnSpc>
                <a:spcPct val="80000"/>
              </a:lnSpc>
              <a:buNone/>
            </a:pPr>
            <a:r>
              <a:rPr lang="en-US" sz="1600" dirty="0">
                <a:solidFill>
                  <a:schemeClr val="tx1"/>
                </a:solidFill>
              </a:rPr>
              <a:t>class Derived : public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p>
          <a:p>
            <a:pPr marL="0" indent="0">
              <a:lnSpc>
                <a:spcPct val="80000"/>
              </a:lnSpc>
              <a:buNone/>
            </a:pPr>
            <a:r>
              <a:rPr lang="en-US" sz="1600" dirty="0">
                <a:solidFill>
                  <a:schemeClr val="tx1"/>
                </a:solidFill>
              </a:rPr>
              <a:t>    int g()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f()"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    int h()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a:t>
            </a:r>
          </a:p>
        </p:txBody>
      </p:sp>
      <p:sp>
        <p:nvSpPr>
          <p:cNvPr id="4" name="Slide Number Placeholder 3">
            <a:extLst>
              <a:ext uri="{FF2B5EF4-FFF2-40B4-BE49-F238E27FC236}">
                <a16:creationId xmlns:a16="http://schemas.microsoft.com/office/drawing/2014/main" id="{53B03B82-786F-45D4-8172-9DDAD1F1848C}"/>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Tree>
    <p:extLst>
      <p:ext uri="{BB962C8B-B14F-4D97-AF65-F5344CB8AC3E}">
        <p14:creationId xmlns:p14="http://schemas.microsoft.com/office/powerpoint/2010/main" val="1214696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FAE7-C0F4-42FE-BDFD-8B47AAAF6D11}"/>
              </a:ext>
            </a:extLst>
          </p:cNvPr>
          <p:cNvSpPr>
            <a:spLocks noGrp="1"/>
          </p:cNvSpPr>
          <p:nvPr>
            <p:ph type="title"/>
          </p:nvPr>
        </p:nvSpPr>
        <p:spPr/>
        <p:txBody>
          <a:bodyPr/>
          <a:lstStyle/>
          <a:p>
            <a:r>
              <a:rPr lang="zh-CN" altLang="en-US" dirty="0"/>
              <a:t>课后练习 </a:t>
            </a:r>
            <a:r>
              <a:rPr lang="en-US" altLang="zh-CN" dirty="0"/>
              <a:t>2</a:t>
            </a:r>
            <a:endParaRPr lang="en-US" dirty="0"/>
          </a:p>
        </p:txBody>
      </p:sp>
      <p:sp>
        <p:nvSpPr>
          <p:cNvPr id="3" name="Content Placeholder 2">
            <a:extLst>
              <a:ext uri="{FF2B5EF4-FFF2-40B4-BE49-F238E27FC236}">
                <a16:creationId xmlns:a16="http://schemas.microsoft.com/office/drawing/2014/main" id="{9CB4FA96-5118-498B-9FA9-FC0104F851CA}"/>
              </a:ext>
            </a:extLst>
          </p:cNvPr>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实现一个 </a:t>
            </a:r>
            <a:r>
              <a:rPr lang="en-US" altLang="zh-CN" dirty="0"/>
              <a:t>Vector </a:t>
            </a:r>
            <a:r>
              <a:rPr lang="zh-CN" altLang="en-US" dirty="0"/>
              <a:t>类，要求使用模板以支持任意类型的元素，并且至少具有以下成员函数（省略了函数参数），测试代码见下页</a:t>
            </a:r>
            <a:endParaRPr lang="en-US" altLang="zh-CN" dirty="0"/>
          </a:p>
          <a:p>
            <a:pPr lvl="1"/>
            <a:r>
              <a:rPr lang="en-US" sz="2000" dirty="0"/>
              <a:t>void </a:t>
            </a:r>
            <a:r>
              <a:rPr lang="en-US" sz="2000" dirty="0" err="1"/>
              <a:t>push_back</a:t>
            </a:r>
            <a:r>
              <a:rPr lang="en-US" sz="2000" dirty="0"/>
              <a:t>(); // </a:t>
            </a:r>
            <a:r>
              <a:rPr lang="zh-CN" altLang="en-US" sz="2000" dirty="0"/>
              <a:t>在尾部插入一个元素</a:t>
            </a:r>
          </a:p>
          <a:p>
            <a:pPr lvl="1"/>
            <a:r>
              <a:rPr lang="en-US" sz="2000" dirty="0"/>
              <a:t>void </a:t>
            </a:r>
            <a:r>
              <a:rPr lang="en-US" sz="2000" dirty="0" err="1"/>
              <a:t>pop_back</a:t>
            </a:r>
            <a:r>
              <a:rPr lang="en-US" sz="2000" dirty="0"/>
              <a:t>(); // </a:t>
            </a:r>
            <a:r>
              <a:rPr lang="zh-CN" altLang="en-US" sz="2000" dirty="0"/>
              <a:t>将尾部最后一个参数弹出</a:t>
            </a:r>
          </a:p>
          <a:p>
            <a:pPr lvl="1"/>
            <a:r>
              <a:rPr lang="en-US" sz="2000" dirty="0"/>
              <a:t>int size(); // </a:t>
            </a:r>
            <a:r>
              <a:rPr lang="zh-CN" altLang="en-US" sz="2000" dirty="0"/>
              <a:t>返回 </a:t>
            </a:r>
            <a:r>
              <a:rPr lang="en-US" sz="2000" dirty="0"/>
              <a:t>vector </a:t>
            </a:r>
            <a:r>
              <a:rPr lang="zh-CN" altLang="en-US" sz="2000" dirty="0"/>
              <a:t>的大小</a:t>
            </a:r>
          </a:p>
          <a:p>
            <a:pPr lvl="1"/>
            <a:r>
              <a:rPr lang="en-US" sz="2000" dirty="0"/>
              <a:t>operator[](); // </a:t>
            </a:r>
            <a:r>
              <a:rPr lang="zh-CN" altLang="en-US" sz="2000" dirty="0"/>
              <a:t>重载 </a:t>
            </a:r>
            <a:r>
              <a:rPr lang="en-US" altLang="zh-CN" sz="2000" dirty="0"/>
              <a:t>[] </a:t>
            </a:r>
            <a:r>
              <a:rPr lang="zh-CN" altLang="en-US" sz="2000" dirty="0"/>
              <a:t>运算符</a:t>
            </a:r>
            <a:endParaRPr lang="en-US" sz="2000" dirty="0"/>
          </a:p>
        </p:txBody>
      </p:sp>
      <p:sp>
        <p:nvSpPr>
          <p:cNvPr id="4" name="Slide Number Placeholder 3">
            <a:extLst>
              <a:ext uri="{FF2B5EF4-FFF2-40B4-BE49-F238E27FC236}">
                <a16:creationId xmlns:a16="http://schemas.microsoft.com/office/drawing/2014/main" id="{ADE92CAF-5C30-41AA-BDE9-99B5F6DB5D3C}"/>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Tree>
    <p:extLst>
      <p:ext uri="{BB962C8B-B14F-4D97-AF65-F5344CB8AC3E}">
        <p14:creationId xmlns:p14="http://schemas.microsoft.com/office/powerpoint/2010/main" val="967760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2EA25-2E20-4179-927D-17779665EC54}"/>
              </a:ext>
            </a:extLst>
          </p:cNvPr>
          <p:cNvSpPr>
            <a:spLocks noGrp="1"/>
          </p:cNvSpPr>
          <p:nvPr>
            <p:ph idx="1"/>
          </p:nvPr>
        </p:nvSpPr>
        <p:spPr>
          <a:xfrm>
            <a:off x="138336" y="103170"/>
            <a:ext cx="8047806" cy="7092873"/>
          </a:xfrm>
        </p:spPr>
        <p:txBody>
          <a:bodyPr/>
          <a:lstStyle/>
          <a:p>
            <a:pPr marL="0" indent="0">
              <a:buNone/>
            </a:pPr>
            <a:r>
              <a:rPr lang="en-US" sz="1200" dirty="0"/>
              <a:t>#include &lt;iostream&gt;</a:t>
            </a:r>
          </a:p>
          <a:p>
            <a:pPr marL="0" indent="0">
              <a:buNone/>
            </a:pPr>
            <a:r>
              <a:rPr lang="en-US" sz="1200" dirty="0"/>
              <a:t>#include "</a:t>
            </a:r>
            <a:r>
              <a:rPr lang="en-US" sz="1200" dirty="0" err="1"/>
              <a:t>Vector.h</a:t>
            </a:r>
            <a:r>
              <a:rPr lang="en-US" sz="1200" dirty="0"/>
              <a:t>"</a:t>
            </a:r>
          </a:p>
          <a:p>
            <a:pPr marL="0" indent="0">
              <a:buNone/>
            </a:pPr>
            <a:r>
              <a:rPr lang="en-US" sz="1200" dirty="0"/>
              <a:t>#include &lt;string&gt;</a:t>
            </a:r>
          </a:p>
          <a:p>
            <a:pPr marL="0" indent="0">
              <a:buNone/>
            </a:pPr>
            <a:r>
              <a:rPr lang="en-US" sz="1200" dirty="0"/>
              <a:t>int main() {</a:t>
            </a:r>
          </a:p>
          <a:p>
            <a:pPr marL="0" indent="0">
              <a:buNone/>
            </a:pPr>
            <a:r>
              <a:rPr lang="en-US" sz="1200" dirty="0"/>
              <a:t>    Vector&lt;int&gt; </a:t>
            </a:r>
            <a:r>
              <a:rPr lang="en-US" sz="1200" dirty="0" err="1"/>
              <a:t>int_v</a:t>
            </a:r>
            <a:r>
              <a:rPr lang="en-US" sz="1200" dirty="0"/>
              <a:t>;</a:t>
            </a:r>
          </a:p>
          <a:p>
            <a:pPr marL="0" indent="0">
              <a:buNone/>
            </a:pPr>
            <a:r>
              <a:rPr lang="en-US" sz="1200" dirty="0"/>
              <a:t>    Vector&lt;std::string&gt; </a:t>
            </a:r>
            <a:r>
              <a:rPr lang="en-US" sz="1200" dirty="0" err="1"/>
              <a:t>string_v</a:t>
            </a:r>
            <a:r>
              <a:rPr lang="en-US" sz="1200" dirty="0"/>
              <a:t>;</a:t>
            </a:r>
          </a:p>
          <a:p>
            <a:pPr marL="0" indent="0">
              <a:buNone/>
            </a:pPr>
            <a:r>
              <a:rPr lang="en-US" sz="1200" dirty="0"/>
              <a:t>    Vector&lt;Vector&lt;int&gt;&gt; matrix;</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p>
          <a:p>
            <a:pPr marL="0" indent="0">
              <a:buNone/>
            </a:pPr>
            <a:r>
              <a:rPr lang="en-US" sz="1200" dirty="0"/>
              <a:t>        Vector&lt;int&gt; </a:t>
            </a:r>
            <a:r>
              <a:rPr lang="en-US" sz="1200" dirty="0" err="1"/>
              <a:t>tmp_v</a:t>
            </a:r>
            <a:r>
              <a:rPr lang="en-US" sz="1200" dirty="0"/>
              <a:t>;</a:t>
            </a:r>
          </a:p>
          <a:p>
            <a:pPr marL="0" indent="0">
              <a:buNone/>
            </a:pPr>
            <a:r>
              <a:rPr lang="en-US" sz="1200" dirty="0"/>
              <a:t>        for (int j = 0; j &lt; 50; ++j) </a:t>
            </a:r>
            <a:r>
              <a:rPr lang="en-US" sz="1200" dirty="0" err="1"/>
              <a:t>tmp_v.append</a:t>
            </a:r>
            <a:r>
              <a:rPr lang="en-US" sz="1200" dirty="0"/>
              <a:t>(j);</a:t>
            </a:r>
          </a:p>
          <a:p>
            <a:pPr marL="0" indent="0">
              <a:buNone/>
            </a:pPr>
            <a:r>
              <a:rPr lang="en-US" sz="1200" dirty="0"/>
              <a:t>        </a:t>
            </a:r>
            <a:r>
              <a:rPr lang="en-US" sz="1200" dirty="0" err="1"/>
              <a:t>matrix.append</a:t>
            </a:r>
            <a:r>
              <a:rPr lang="en-US" sz="1200" dirty="0"/>
              <a:t>(</a:t>
            </a:r>
            <a:r>
              <a:rPr lang="en-US" sz="1200" dirty="0" err="1"/>
              <a:t>tmp_v</a:t>
            </a:r>
            <a:r>
              <a:rPr lang="en-US" sz="1200" dirty="0"/>
              <a:t>);</a:t>
            </a:r>
          </a:p>
          <a:p>
            <a:pPr marL="0" indent="0">
              <a:buNone/>
            </a:pPr>
            <a:r>
              <a:rPr lang="en-US" sz="1200" dirty="0"/>
              <a:t>    }</a:t>
            </a:r>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p>
          <a:p>
            <a:pPr marL="0" indent="0">
              <a:buNone/>
            </a:pPr>
            <a:r>
              <a:rPr lang="en-US" sz="1200" dirty="0"/>
              <a:t>    std::</a:t>
            </a:r>
            <a:r>
              <a:rPr lang="en-US" sz="1200" dirty="0" err="1"/>
              <a:t>cout</a:t>
            </a:r>
            <a:r>
              <a:rPr lang="en-US" sz="1200" dirty="0"/>
              <a:t> &lt;&lt; std::</a:t>
            </a:r>
            <a:r>
              <a:rPr lang="en-US" sz="1200" dirty="0" err="1"/>
              <a:t>endl</a:t>
            </a:r>
            <a:r>
              <a:rPr lang="en-US" sz="1200" dirty="0"/>
              <a:t>;</a:t>
            </a:r>
          </a:p>
          <a:p>
            <a:pPr marL="0" indent="0">
              <a:buNone/>
            </a:pPr>
            <a:r>
              <a:rPr lang="en-US" sz="1200" dirty="0"/>
              <a:t>    while (</a:t>
            </a:r>
            <a:r>
              <a:rPr lang="en-US" sz="1200" dirty="0" err="1"/>
              <a:t>string_v.size</a:t>
            </a:r>
            <a:r>
              <a:rPr lang="en-US" sz="1200" dirty="0"/>
              <a:t>() &gt; 0) {</a:t>
            </a:r>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p>
          <a:p>
            <a:pPr marL="0" indent="0">
              <a:buNone/>
            </a:pPr>
            <a:r>
              <a:rPr lang="en-US" sz="1200" dirty="0"/>
              <a:t>        </a:t>
            </a:r>
            <a:r>
              <a:rPr lang="en-US" sz="1200" dirty="0" err="1"/>
              <a:t>string_v.pop_back</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endParaRPr lang="en-US" sz="1600" dirty="0"/>
          </a:p>
        </p:txBody>
      </p:sp>
      <p:sp>
        <p:nvSpPr>
          <p:cNvPr id="4" name="Slide Number Placeholder 3">
            <a:extLst>
              <a:ext uri="{FF2B5EF4-FFF2-40B4-BE49-F238E27FC236}">
                <a16:creationId xmlns:a16="http://schemas.microsoft.com/office/drawing/2014/main" id="{643B6161-D9D4-47C8-8122-A4A8B187B537}"/>
              </a:ext>
            </a:extLst>
          </p:cNvPr>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a:p>
        </p:txBody>
      </p:sp>
    </p:spTree>
    <p:extLst>
      <p:ext uri="{BB962C8B-B14F-4D97-AF65-F5344CB8AC3E}">
        <p14:creationId xmlns:p14="http://schemas.microsoft.com/office/powerpoint/2010/main" val="107055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34E5-8913-4FC9-9CF4-5B7E0DD4758F}"/>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10D4A7C6-C25C-4D7D-8BE8-698AD201843D}"/>
              </a:ext>
            </a:extLst>
          </p:cNvPr>
          <p:cNvSpPr>
            <a:spLocks noGrp="1"/>
          </p:cNvSpPr>
          <p:nvPr>
            <p:ph idx="1"/>
          </p:nvPr>
        </p:nvSpPr>
        <p:spPr/>
        <p:txBody>
          <a:bodyPr/>
          <a:lstStyle/>
          <a:p>
            <a:r>
              <a:rPr kumimoji="1" lang="zh-CN" altLang="en-US" dirty="0"/>
              <a:t>基类纯虚函数被派生类重写覆盖之前仍是纯虚函数。因此当继承一个抽象类时，</a:t>
            </a:r>
            <a:r>
              <a:rPr kumimoji="1" lang="zh-CN" altLang="en-US" dirty="0">
                <a:solidFill>
                  <a:srgbClr val="FF0000"/>
                </a:solidFill>
              </a:rPr>
              <a:t>除纯虚析构函数外（后面解释）</a:t>
            </a:r>
            <a:r>
              <a:rPr kumimoji="1" lang="zh-CN" altLang="en-US" dirty="0"/>
              <a:t>，必须</a:t>
            </a:r>
            <a:r>
              <a:rPr kumimoji="1" lang="zh-CN" altLang="en-US" dirty="0">
                <a:solidFill>
                  <a:srgbClr val="FF0000"/>
                </a:solidFill>
              </a:rPr>
              <a:t>实现所有纯虚函数</a:t>
            </a:r>
            <a:r>
              <a:rPr kumimoji="1" lang="zh-CN" altLang="en-US" dirty="0"/>
              <a:t>，否则继承出的类也是抽象类。</a:t>
            </a:r>
            <a:endParaRPr kumimoji="1" lang="en-US" altLang="zh-CN" dirty="0"/>
          </a:p>
          <a:p>
            <a:endParaRPr lang="zh-CN" altLang="en-US" dirty="0"/>
          </a:p>
        </p:txBody>
      </p:sp>
      <p:sp>
        <p:nvSpPr>
          <p:cNvPr id="4" name="灯片编号占位符 3">
            <a:extLst>
              <a:ext uri="{FF2B5EF4-FFF2-40B4-BE49-F238E27FC236}">
                <a16:creationId xmlns:a16="http://schemas.microsoft.com/office/drawing/2014/main" id="{04517C3F-2029-47A4-B7E8-7F00E88E4535}"/>
              </a:ext>
            </a:extLst>
          </p:cNvPr>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15760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15A179-BCD0-4A6C-9B9A-73BC7C459C0A}"/>
              </a:ext>
            </a:extLst>
          </p:cNvPr>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6" name="矩形 5">
            <a:extLst>
              <a:ext uri="{FF2B5EF4-FFF2-40B4-BE49-F238E27FC236}">
                <a16:creationId xmlns:a16="http://schemas.microsoft.com/office/drawing/2014/main" id="{15B745D3-D93D-3340-96D4-FFA8822AAB5E}"/>
              </a:ext>
            </a:extLst>
          </p:cNvPr>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p>
          <a:p>
            <a:r>
              <a:rPr lang="en-US" altLang="zh-CN" dirty="0">
                <a:latin typeface="Consolas" panose="020B0609020204030204" pitchFamily="49" charset="0"/>
                <a:cs typeface="Consolas" panose="020B0609020204030204" pitchFamily="49" charset="0"/>
              </a:rPr>
              <a:t>};</a:t>
            </a: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仍为抽象类</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charset="0"/>
                <a:cs typeface="Consolas" charset="0"/>
              </a:rPr>
              <a:t>"Derive2::</a:t>
            </a:r>
            <a:r>
              <a:rPr lang="en-US" altLang="zh-CN" dirty="0" err="1">
                <a:solidFill>
                  <a:srgbClr val="BA0011"/>
                </a:solidFill>
                <a:latin typeface="Consolas" charset="0"/>
                <a:cs typeface="Consolas" charset="0"/>
              </a:rPr>
              <a:t>func</a:t>
            </a:r>
            <a:r>
              <a:rPr lang="en-US" altLang="zh-CN"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charset="0"/>
                <a:cs typeface="Consolas"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charset="0"/>
                <a:cs typeface="Consolas" charset="0"/>
              </a:rPr>
              <a:t>main()</a:t>
            </a:r>
          </a:p>
          <a:p>
            <a:r>
              <a:rPr lang="en-US" altLang="zh-CN" dirty="0">
                <a:latin typeface="Consolas" charset="0"/>
                <a:cs typeface="Consolas" charset="0"/>
              </a:rPr>
              <a:t>{</a:t>
            </a: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编译错误，</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仍为抽象类</a:t>
            </a:r>
          </a:p>
          <a:p>
            <a:r>
              <a:rPr lang="en-US" altLang="zh-CN" dirty="0">
                <a:solidFill>
                  <a:srgbClr val="000000"/>
                </a:solidFill>
                <a:latin typeface="Consolas" panose="020B0609020204030204" pitchFamily="49" charset="0"/>
                <a:cs typeface="Consolas" panose="020B0609020204030204" pitchFamily="49" charset="0"/>
              </a:rPr>
              <a:t>	Derive2 d2;</a:t>
            </a:r>
          </a:p>
          <a:p>
            <a:r>
              <a:rPr lang="en-US" altLang="zh-CN" dirty="0">
                <a:latin typeface="Consolas" panose="020B0609020204030204" pitchFamily="49" charset="0"/>
                <a:cs typeface="Consolas" panose="020B0609020204030204" pitchFamily="49" charset="0"/>
              </a:rPr>
              <a:t>	d2.func();</a:t>
            </a:r>
          </a:p>
          <a:p>
            <a:r>
              <a:rPr lang="en-US" altLang="zh-CN" dirty="0">
                <a:solidFill>
                  <a:srgbClr val="000000"/>
                </a:solidFill>
                <a:latin typeface="Consolas" charset="0"/>
                <a:ea typeface="Consolas" charset="0"/>
                <a:cs typeface="Consolas"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a:extLst>
              <a:ext uri="{FF2B5EF4-FFF2-40B4-BE49-F238E27FC236}">
                <a16:creationId xmlns:a16="http://schemas.microsoft.com/office/drawing/2014/main" id="{F1C11A48-5BEF-9748-9542-41E2B856C923}"/>
              </a:ext>
            </a:extLst>
          </p:cNvPr>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charset="0"/>
              </a:rPr>
              <a:t>Derive2::</a:t>
            </a:r>
            <a:r>
              <a:rPr lang="en-US" altLang="zh-CN" b="1" dirty="0" err="1">
                <a:solidFill>
                  <a:srgbClr val="00B050"/>
                </a:solidFill>
                <a:latin typeface="AndaleMono" charset="0"/>
              </a:rPr>
              <a:t>func</a:t>
            </a:r>
            <a:endParaRPr lang="zh-CN" altLang="en-US" b="1" dirty="0">
              <a:solidFill>
                <a:srgbClr val="00B050"/>
              </a:solidFill>
              <a:latin typeface="AndaleMono" charset="0"/>
            </a:endParaRPr>
          </a:p>
        </p:txBody>
      </p:sp>
      <p:sp>
        <p:nvSpPr>
          <p:cNvPr id="8" name="文本框 7">
            <a:extLst>
              <a:ext uri="{FF2B5EF4-FFF2-40B4-BE49-F238E27FC236}">
                <a16:creationId xmlns:a16="http://schemas.microsoft.com/office/drawing/2014/main" id="{D26B52AC-7596-344F-9675-C957E743137D}"/>
              </a:ext>
            </a:extLst>
          </p:cNvPr>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9" name="标题 1">
            <a:extLst>
              <a:ext uri="{FF2B5EF4-FFF2-40B4-BE49-F238E27FC236}">
                <a16:creationId xmlns:a16="http://schemas.microsoft.com/office/drawing/2014/main" id="{E9785751-07C2-4E48-860B-697E11DBA105}"/>
              </a:ext>
            </a:extLst>
          </p:cNvPr>
          <p:cNvSpPr txBox="1">
            <a:spLocks/>
          </p:cNvSpPr>
          <p:nvPr/>
        </p:nvSpPr>
        <p:spPr bwMode="auto">
          <a:xfrm>
            <a:off x="5868144" y="168882"/>
            <a:ext cx="3062164"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抽象类示例</a:t>
            </a:r>
          </a:p>
        </p:txBody>
      </p:sp>
    </p:spTree>
    <p:extLst>
      <p:ext uri="{BB962C8B-B14F-4D97-AF65-F5344CB8AC3E}">
        <p14:creationId xmlns:p14="http://schemas.microsoft.com/office/powerpoint/2010/main" val="391495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0691-2BAD-724D-BEA5-3DC7191E7ECB}"/>
              </a:ext>
            </a:extLst>
          </p:cNvPr>
          <p:cNvSpPr>
            <a:spLocks noGrp="1"/>
          </p:cNvSpPr>
          <p:nvPr>
            <p:ph type="title"/>
          </p:nvPr>
        </p:nvSpPr>
        <p:spPr/>
        <p:txBody>
          <a:bodyPr/>
          <a:lstStyle/>
          <a:p>
            <a:r>
              <a:rPr kumimoji="1" lang="zh-CN" altLang="en-US" dirty="0"/>
              <a:t>纯虚析构函数</a:t>
            </a:r>
          </a:p>
        </p:txBody>
      </p:sp>
      <p:sp>
        <p:nvSpPr>
          <p:cNvPr id="4" name="灯片编号占位符 3">
            <a:extLst>
              <a:ext uri="{FF2B5EF4-FFF2-40B4-BE49-F238E27FC236}">
                <a16:creationId xmlns:a16="http://schemas.microsoft.com/office/drawing/2014/main" id="{38F8B07F-2E50-524F-B015-0CC9ED6C182C}"/>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5" name="内容占位符 2">
            <a:extLst>
              <a:ext uri="{FF2B5EF4-FFF2-40B4-BE49-F238E27FC236}">
                <a16:creationId xmlns:a16="http://schemas.microsoft.com/office/drawing/2014/main" id="{8BF7C63A-26DB-3B4F-BEBF-6C511EBC8CA4}"/>
              </a:ext>
            </a:extLst>
          </p:cNvPr>
          <p:cNvSpPr>
            <a:spLocks noGrp="1"/>
          </p:cNvSpPr>
          <p:nvPr>
            <p:ph idx="1"/>
          </p:nvPr>
        </p:nvSpPr>
        <p:spPr/>
        <p:txBody>
          <a:bodyPr/>
          <a:lstStyle/>
          <a:p>
            <a:r>
              <a:rPr kumimoji="1" lang="zh-CN" altLang="en-US" dirty="0"/>
              <a:t>回顾：虚函数与析构函数</a:t>
            </a:r>
          </a:p>
          <a:p>
            <a:pPr lvl="1"/>
            <a:r>
              <a:rPr kumimoji="1" lang="zh-CN" altLang="en-US" dirty="0"/>
              <a:t>析构函数能是虚的，且常常是虚的。虚析构函数</a:t>
            </a:r>
            <a:r>
              <a:rPr kumimoji="1" lang="zh-CN" altLang="en-US" dirty="0">
                <a:solidFill>
                  <a:srgbClr val="FF0000"/>
                </a:solidFill>
              </a:rPr>
              <a:t>仍需定义函数体</a:t>
            </a:r>
            <a:r>
              <a:rPr kumimoji="1" lang="zh-CN" altLang="en-US" dirty="0"/>
              <a:t>。</a:t>
            </a:r>
          </a:p>
          <a:p>
            <a:pPr lvl="1"/>
            <a:r>
              <a:rPr kumimoji="1" lang="zh-CN" altLang="en-US" dirty="0">
                <a:solidFill>
                  <a:srgbClr val="FF0000"/>
                </a:solidFill>
              </a:rPr>
              <a:t>虚析构函数</a:t>
            </a:r>
            <a:r>
              <a:rPr kumimoji="1" lang="zh-CN" altLang="en-US" dirty="0"/>
              <a:t>的用途：当删除基类对象指针时，编译器将根据指针所指对象的</a:t>
            </a:r>
            <a:r>
              <a:rPr kumimoji="1" lang="zh-CN" altLang="en-US" dirty="0">
                <a:solidFill>
                  <a:srgbClr val="FF0000"/>
                </a:solidFill>
              </a:rPr>
              <a:t>实际类型</a:t>
            </a:r>
            <a:r>
              <a:rPr kumimoji="1" lang="zh-CN" altLang="en-US" dirty="0"/>
              <a:t>，调用相应的析构函数。</a:t>
            </a:r>
          </a:p>
        </p:txBody>
      </p:sp>
    </p:spTree>
    <p:extLst>
      <p:ext uri="{BB962C8B-B14F-4D97-AF65-F5344CB8AC3E}">
        <p14:creationId xmlns:p14="http://schemas.microsoft.com/office/powerpoint/2010/main" val="2026021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oop</Template>
  <TotalTime>20687</TotalTime>
  <Words>7592</Words>
  <Application>Microsoft Macintosh PowerPoint</Application>
  <PresentationFormat>On-screen Show (4:3)</PresentationFormat>
  <Paragraphs>906</Paragraphs>
  <Slides>63</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63</vt:i4>
      </vt:variant>
    </vt:vector>
  </HeadingPairs>
  <TitlesOfParts>
    <vt:vector size="77" baseType="lpstr">
      <vt:lpstr>等线</vt:lpstr>
      <vt:lpstr>微软雅黑</vt:lpstr>
      <vt:lpstr>华文楷体</vt:lpstr>
      <vt:lpstr>华文楷体</vt:lpstr>
      <vt:lpstr>AndaleMono</vt:lpstr>
      <vt:lpstr>Arial</vt:lpstr>
      <vt:lpstr>Calibri</vt:lpstr>
      <vt:lpstr>Calibri Light</vt:lpstr>
      <vt:lpstr>Consolas</vt:lpstr>
      <vt:lpstr>Courier</vt:lpstr>
      <vt:lpstr>Menlo-Regular</vt:lpstr>
      <vt:lpstr>Times New Roman</vt:lpstr>
      <vt:lpstr>Wingdings</vt:lpstr>
      <vt:lpstr>Office 主题</vt:lpstr>
      <vt:lpstr>多态与模板 （OOP）</vt:lpstr>
      <vt:lpstr>上期要点回顾</vt:lpstr>
      <vt:lpstr>本讲内容提要</vt:lpstr>
      <vt:lpstr>纯虚函数</vt:lpstr>
      <vt:lpstr>抽象类</vt:lpstr>
      <vt:lpstr>纯虚函数与抽象类示例</vt:lpstr>
      <vt:lpstr>抽象类</vt:lpstr>
      <vt:lpstr>PowerPoint Presentation</vt:lpstr>
      <vt:lpstr>纯虚析构函数</vt:lpstr>
      <vt:lpstr>纯虚析构函数</vt:lpstr>
      <vt:lpstr>纯虚析构函数</vt:lpstr>
      <vt:lpstr>PowerPoint Presentation</vt:lpstr>
      <vt:lpstr>回顾：向上类型转换</vt:lpstr>
      <vt:lpstr>向下类型转换</vt:lpstr>
      <vt:lpstr>向下类型转换</vt:lpstr>
      <vt:lpstr>向下类型转换</vt:lpstr>
      <vt:lpstr>示例</vt:lpstr>
      <vt:lpstr>示例</vt:lpstr>
      <vt:lpstr>向下类型转换</vt:lpstr>
      <vt:lpstr>向下类型转换</vt:lpstr>
      <vt:lpstr>类型转换其他用法</vt:lpstr>
      <vt:lpstr>向上向下类型转换与虚函数表</vt:lpstr>
      <vt:lpstr>示例</vt:lpstr>
      <vt:lpstr>回忆：多重继承</vt:lpstr>
      <vt:lpstr>多重继承中的虚函数</vt:lpstr>
      <vt:lpstr>多重继承示例</vt:lpstr>
      <vt:lpstr>多态（Polymorphism）</vt:lpstr>
      <vt:lpstr>多态（Polymorphism）</vt:lpstr>
      <vt:lpstr>多态示例</vt:lpstr>
      <vt:lpstr>多态示例</vt:lpstr>
      <vt:lpstr>多态（Polymorphism）</vt:lpstr>
      <vt:lpstr>Template设计模式</vt:lpstr>
      <vt:lpstr>Template设计模式</vt:lpstr>
      <vt:lpstr>PowerPoint Presentation</vt:lpstr>
      <vt:lpstr>模板：引入</vt:lpstr>
      <vt:lpstr>函数模板</vt:lpstr>
      <vt:lpstr>函数模板</vt:lpstr>
      <vt:lpstr>函数模板示例</vt:lpstr>
      <vt:lpstr>函数模板示例</vt:lpstr>
      <vt:lpstr>函数模板示例</vt:lpstr>
      <vt:lpstr>函数模板示例</vt:lpstr>
      <vt:lpstr>模板原理</vt:lpstr>
      <vt:lpstr>为什么声明和定义要在一起</vt:lpstr>
      <vt:lpstr>类模板</vt:lpstr>
      <vt:lpstr>类模板</vt:lpstr>
      <vt:lpstr>类模板</vt:lpstr>
      <vt:lpstr>类模板</vt:lpstr>
      <vt:lpstr>类模板示例</vt:lpstr>
      <vt:lpstr>类模板示例</vt:lpstr>
      <vt:lpstr>模板与多态</vt:lpstr>
      <vt:lpstr>OOP核心思想</vt:lpstr>
      <vt:lpstr>OOP核心思想</vt:lpstr>
      <vt:lpstr>课后阅读</vt:lpstr>
      <vt:lpstr>成员函数模板 (自学)</vt:lpstr>
      <vt:lpstr>成员函数模板 (自学)</vt:lpstr>
      <vt:lpstr>成员函数模板 (自学)</vt:lpstr>
      <vt:lpstr>成员函数模板 (自学)</vt:lpstr>
      <vt:lpstr>成员函数模板 (自学)</vt:lpstr>
      <vt:lpstr>课后练习 1</vt:lpstr>
      <vt:lpstr>PowerPoint Presentation</vt:lpstr>
      <vt:lpstr>课后练习 2</vt:lpstr>
      <vt:lpstr>PowerPoint Presentation</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Microsoft Office User</cp:lastModifiedBy>
  <cp:revision>922</cp:revision>
  <cp:lastPrinted>2020-04-19T08:15:47Z</cp:lastPrinted>
  <dcterms:created xsi:type="dcterms:W3CDTF">2018-01-30T12:02:41Z</dcterms:created>
  <dcterms:modified xsi:type="dcterms:W3CDTF">2022-05-03T16:16:12Z</dcterms:modified>
</cp:coreProperties>
</file>