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1"/>
  </p:sldMasterIdLst>
  <p:notesMasterIdLst>
    <p:notesMasterId r:id="rId29"/>
  </p:notesMasterIdLst>
  <p:sldIdLst>
    <p:sldId id="256" r:id="rId2"/>
    <p:sldId id="263" r:id="rId3"/>
    <p:sldId id="268" r:id="rId4"/>
    <p:sldId id="269" r:id="rId5"/>
    <p:sldId id="270" r:id="rId6"/>
    <p:sldId id="265" r:id="rId7"/>
    <p:sldId id="267" r:id="rId8"/>
    <p:sldId id="273" r:id="rId9"/>
    <p:sldId id="274" r:id="rId10"/>
    <p:sldId id="275" r:id="rId11"/>
    <p:sldId id="276" r:id="rId12"/>
    <p:sldId id="277" r:id="rId13"/>
    <p:sldId id="281" r:id="rId14"/>
    <p:sldId id="280" r:id="rId15"/>
    <p:sldId id="279" r:id="rId16"/>
    <p:sldId id="285" r:id="rId17"/>
    <p:sldId id="284" r:id="rId18"/>
    <p:sldId id="283" r:id="rId19"/>
    <p:sldId id="278" r:id="rId20"/>
    <p:sldId id="282" r:id="rId21"/>
    <p:sldId id="288" r:id="rId22"/>
    <p:sldId id="289" r:id="rId23"/>
    <p:sldId id="290" r:id="rId24"/>
    <p:sldId id="293" r:id="rId25"/>
    <p:sldId id="266" r:id="rId26"/>
    <p:sldId id="271" r:id="rId27"/>
    <p:sldId id="272" r:id="rId28"/>
  </p:sldIdLst>
  <p:sldSz cx="24384000" cy="13716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6" name="Shape 1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0406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2397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624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A9EC2-D278-4B3A-8ABC-1851F1E3B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7BF924-8494-41C2-A287-AFC773D33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9AFB9D-03BA-4733-92E0-0E64AFEF3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8EE0F-B5A9-4AB9-8207-5DCBAB3EC86A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9054E3-899A-48AE-8F98-2DC0488E1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CFFB94-A45D-4FB5-A260-C8588DCC5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519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4AAADA-D904-4390-A927-3BC7E40B5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5966A-6269-4E71-BB5D-A4762FE3E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A22B0-7FD9-4802-AD24-5BB6F0388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8EE0F-B5A9-4AB9-8207-5DCBAB3EC86A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F1F6FE-275E-4662-9F62-D73EE055A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31A731-7A8A-4DE5-8FAB-1D0E12679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8001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3FBA9B-A6F5-4CF8-8DE8-CE6188D79F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F59CA9-AF73-486F-B757-490EB2740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38DA72-D14A-4A93-9D1B-2D375DA26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8EE0F-B5A9-4AB9-8207-5DCBAB3EC86A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F5D035-C0EE-472B-A5A5-1E2BBDFF4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C6D1D0-17ED-4F4D-AF8D-74BD7F21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5723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bg>
      <p:bgPr>
        <a:solidFill>
          <a:srgbClr val="2A3E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588087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15F59-0EAA-4871-A8DD-E1F223AF0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A701C-74BD-4C3D-A19F-1E3706A17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32364F-04E4-4EFF-9C6D-D7886841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8EE0F-B5A9-4AB9-8207-5DCBAB3EC86A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679E4A-3010-4ED5-A264-93B03E86F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69D345-013C-48E3-A972-E0979ECF6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711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7C9B7F-403A-4F86-B46D-8DD3017B7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4A9098-498B-41A6-B74E-A74E9EEDE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6EFC53-37FC-40D0-B2CC-A5F2A7A0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8EE0F-B5A9-4AB9-8207-5DCBAB3EC86A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C50FFB-5223-4A56-8CFD-B6365A044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299E03-59BD-40CF-849F-509B8C21D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4728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D8B1C-9530-459C-A353-4D495EAC6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626052-6D04-4667-9E6D-0A18DC7260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A4D292-DECA-4F68-8115-797296CFB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1F797F-4A04-4E41-B157-60A3DFAA1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8EE0F-B5A9-4AB9-8207-5DCBAB3EC86A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595986-6EF7-4C53-B78C-0B23FFB5F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6C5C30-9F76-44B6-96E2-B715F75E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8061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116709-D738-4BB0-BD12-E7E42EA46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F3C864-7150-4DE3-ADB5-1793F176B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C76FD3-975A-421C-A7FF-158C5232C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550676-97E2-4560-B3C4-04E9D0D56B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08F623-8BE0-4918-883B-2BF2427B98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E70EF2-032D-4E0C-94F4-47BF10B05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8EE0F-B5A9-4AB9-8207-5DCBAB3EC86A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230F89D-C50B-4B57-AF2C-25111B2BB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BF54C7-D82D-4355-8C44-823A58456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1072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47B5B-5EAC-4A8D-99CF-CB9166E7E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049609-88F4-456A-B380-5E8223798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8EE0F-B5A9-4AB9-8207-5DCBAB3EC86A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2696A6-4633-43D7-89ED-1E17B8518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0A0D99-8B3E-4546-BF43-6CAB8B47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5699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72F080-4050-40B1-8C63-CAA9ACA6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8EE0F-B5A9-4AB9-8207-5DCBAB3EC86A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C48F28-A051-4FBD-A153-1018EEFFE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F6E330-C009-47E6-8DDE-FD0652270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4579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768C0-8637-4836-AECF-2B950A63A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7C11ED-2C5C-4EDD-AA83-F53027374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E6B2EE-1061-43A9-A760-2D01E2CA8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9FB4F9-C9D8-49B0-B494-D8D258168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8EE0F-B5A9-4AB9-8207-5DCBAB3EC86A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826DBB-7203-4146-9224-EF89184D6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1960B8-2246-48F0-A9A2-D8F9B4FE1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5766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DAB6C7-9915-4F24-AE9B-C8B01B85C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7BCE0C-3C51-4404-83EF-D0C5C461F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E10BAD-CB6B-4DCD-9D08-1E61BEB0D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454F3E-07D0-4BF3-BE8A-D91A4F115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8EE0F-B5A9-4AB9-8207-5DCBAB3EC86A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6371A7-3CE4-4B47-A190-C7949FAD5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F6BE29-59FA-44D0-AD33-394ADFDE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279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9AACAB-8052-4732-9D1F-21553D777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032A25-8D6C-4520-81EA-34E4CAAC6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ECEDE6-F542-4487-A577-D7A5B5BCB1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8EE0F-B5A9-4AB9-8207-5DCBAB3EC86A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064B7-598C-4599-B7B6-15AE1DC6DC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973863-AC92-4E62-AB96-0D5D7ED24A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9062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baoyachi/ppt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github.com/baoyachi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course.rs/basic/ownership/ownership.html#%E6%89%80%E6%9C%89%E6%9D%83%E5%8E%9F%E5%88%99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course.rs/basic/ownership/ownership.html#%E6%89%80%E6%9C%89%E6%9D%83%E5%8E%9F%E5%88%99" TargetMode="Externa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.rs/" TargetMode="Externa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6" Type="http://schemas.openxmlformats.org/officeDocument/2006/relationships/hyperlink" Target="https://crates.io/crates/num_enum" TargetMode="External"/><Relationship Id="rId117" Type="http://schemas.openxmlformats.org/officeDocument/2006/relationships/hyperlink" Target="https://crates.io/crates/cursive" TargetMode="External"/><Relationship Id="rId21" Type="http://schemas.openxmlformats.org/officeDocument/2006/relationships/hyperlink" Target="https://github.com/SergioBenitez/Rocket" TargetMode="External"/><Relationship Id="rId42" Type="http://schemas.openxmlformats.org/officeDocument/2006/relationships/hyperlink" Target="https://crates.io/crates/pest" TargetMode="External"/><Relationship Id="rId47" Type="http://schemas.openxmlformats.org/officeDocument/2006/relationships/hyperlink" Target="https://crates.io/crates/lalrpop" TargetMode="External"/><Relationship Id="rId63" Type="http://schemas.openxmlformats.org/officeDocument/2006/relationships/hyperlink" Target="https://crates.io/crates/mysql" TargetMode="External"/><Relationship Id="rId68" Type="http://schemas.openxmlformats.org/officeDocument/2006/relationships/hyperlink" Target="https://crates.io/crates/crossbeam-channel" TargetMode="External"/><Relationship Id="rId84" Type="http://schemas.openxmlformats.org/officeDocument/2006/relationships/hyperlink" Target="https://crates.io/crates/mockall" TargetMode="External"/><Relationship Id="rId89" Type="http://schemas.openxmlformats.org/officeDocument/2006/relationships/hyperlink" Target="https://github.com/rust-av/rust-av" TargetMode="External"/><Relationship Id="rId112" Type="http://schemas.openxmlformats.org/officeDocument/2006/relationships/hyperlink" Target="https://github.com/not-fl3/macroquad" TargetMode="External"/><Relationship Id="rId16" Type="http://schemas.openxmlformats.org/officeDocument/2006/relationships/hyperlink" Target="https://crates.io/crates/async-graphql" TargetMode="External"/><Relationship Id="rId107" Type="http://schemas.openxmlformats.org/officeDocument/2006/relationships/hyperlink" Target="https://github.com/gfx-rs/naga" TargetMode="External"/><Relationship Id="rId11" Type="http://schemas.openxmlformats.org/officeDocument/2006/relationships/hyperlink" Target="https://crates.io/crates/async-std" TargetMode="External"/><Relationship Id="rId32" Type="http://schemas.openxmlformats.org/officeDocument/2006/relationships/hyperlink" Target="https://crates.io/crates/jsonwebtoken" TargetMode="External"/><Relationship Id="rId37" Type="http://schemas.openxmlformats.org/officeDocument/2006/relationships/hyperlink" Target="https://crates.io/crates/hyper" TargetMode="External"/><Relationship Id="rId53" Type="http://schemas.openxmlformats.org/officeDocument/2006/relationships/hyperlink" Target="https://github.com/orion-rs/orion" TargetMode="External"/><Relationship Id="rId58" Type="http://schemas.openxmlformats.org/officeDocument/2006/relationships/hyperlink" Target="https://crates.io/crates/wasmtime" TargetMode="External"/><Relationship Id="rId74" Type="http://schemas.openxmlformats.org/officeDocument/2006/relationships/hyperlink" Target="https://crates.io/crates/cortex-m" TargetMode="External"/><Relationship Id="rId79" Type="http://schemas.openxmlformats.org/officeDocument/2006/relationships/hyperlink" Target="https://knurling.ferrous-systems.com/tools/" TargetMode="External"/><Relationship Id="rId102" Type="http://schemas.openxmlformats.org/officeDocument/2006/relationships/hyperlink" Target="https://crates.io/crates/simdeez" TargetMode="External"/><Relationship Id="rId5" Type="http://schemas.openxmlformats.org/officeDocument/2006/relationships/hyperlink" Target="https://crates.io/crates/clap" TargetMode="External"/><Relationship Id="rId90" Type="http://schemas.openxmlformats.org/officeDocument/2006/relationships/hyperlink" Target="https://crates.io/crates/image" TargetMode="External"/><Relationship Id="rId95" Type="http://schemas.openxmlformats.org/officeDocument/2006/relationships/hyperlink" Target="https://crates.io/crates/sdl2" TargetMode="External"/><Relationship Id="rId22" Type="http://schemas.openxmlformats.org/officeDocument/2006/relationships/hyperlink" Target="https://crates.io/crates/libc" TargetMode="External"/><Relationship Id="rId27" Type="http://schemas.openxmlformats.org/officeDocument/2006/relationships/hyperlink" Target="https://crates.io/crates/jni" TargetMode="External"/><Relationship Id="rId43" Type="http://schemas.openxmlformats.org/officeDocument/2006/relationships/hyperlink" Target="https://crates.io/crates/csv" TargetMode="External"/><Relationship Id="rId48" Type="http://schemas.openxmlformats.org/officeDocument/2006/relationships/hyperlink" Target="https://www.zhihu.com/search?q=%E5%AF%86%E7%A0%81%E5%AD%A6&amp;search_source=Entity&amp;hybrid_search_source=Entity&amp;hybrid_search_extra=%7B%22sourceType%22%3A%22answer%22%2C%22sourceId%22%3A1956026359%7D" TargetMode="External"/><Relationship Id="rId64" Type="http://schemas.openxmlformats.org/officeDocument/2006/relationships/hyperlink" Target="https://crates.io/crates/elasticsearch" TargetMode="External"/><Relationship Id="rId69" Type="http://schemas.openxmlformats.org/officeDocument/2006/relationships/hyperlink" Target="https://crates.io/crates/rayon" TargetMode="External"/><Relationship Id="rId113" Type="http://schemas.openxmlformats.org/officeDocument/2006/relationships/hyperlink" Target="https://crates.io/crates/winit" TargetMode="External"/><Relationship Id="rId118" Type="http://schemas.openxmlformats.org/officeDocument/2006/relationships/hyperlink" Target="https://crates.io/crates/iced" TargetMode="External"/><Relationship Id="rId80" Type="http://schemas.openxmlformats.org/officeDocument/2006/relationships/hyperlink" Target="https://crates.io/crates/static_assertions" TargetMode="External"/><Relationship Id="rId85" Type="http://schemas.openxmlformats.org/officeDocument/2006/relationships/hyperlink" Target="https://crates.io/crates/criterion" TargetMode="External"/><Relationship Id="rId12" Type="http://schemas.openxmlformats.org/officeDocument/2006/relationships/hyperlink" Target="https://crates.io/crates/tonic" TargetMode="External"/><Relationship Id="rId17" Type="http://schemas.openxmlformats.org/officeDocument/2006/relationships/hyperlink" Target="https://crates.io/crates/warp" TargetMode="External"/><Relationship Id="rId33" Type="http://schemas.openxmlformats.org/officeDocument/2006/relationships/hyperlink" Target="https://crates.io/crates/validator" TargetMode="External"/><Relationship Id="rId38" Type="http://schemas.openxmlformats.org/officeDocument/2006/relationships/hyperlink" Target="https://crates.io/crates/httparse" TargetMode="External"/><Relationship Id="rId59" Type="http://schemas.openxmlformats.org/officeDocument/2006/relationships/hyperlink" Target="https://crates.io/crates/yew" TargetMode="External"/><Relationship Id="rId103" Type="http://schemas.openxmlformats.org/officeDocument/2006/relationships/hyperlink" Target="https://crates.io/crates/rg3d" TargetMode="External"/><Relationship Id="rId108" Type="http://schemas.openxmlformats.org/officeDocument/2006/relationships/hyperlink" Target="https://github.com/katharostech/bevy_retro" TargetMode="External"/><Relationship Id="rId54" Type="http://schemas.openxmlformats.org/officeDocument/2006/relationships/hyperlink" Target="https://github.com/cossacklabs/themis" TargetMode="External"/><Relationship Id="rId70" Type="http://schemas.openxmlformats.org/officeDocument/2006/relationships/hyperlink" Target="https://crates.io/crates/concurrent-queue" TargetMode="External"/><Relationship Id="rId75" Type="http://schemas.openxmlformats.org/officeDocument/2006/relationships/hyperlink" Target="https://crates.io/crates/bitvec" TargetMode="External"/><Relationship Id="rId91" Type="http://schemas.openxmlformats.org/officeDocument/2006/relationships/hyperlink" Target="https://crates.io/crates/svg" TargetMode="External"/><Relationship Id="rId96" Type="http://schemas.openxmlformats.org/officeDocument/2006/relationships/hyperlink" Target="https://crates.io/crates/bevy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rates.io/crates/structopt" TargetMode="External"/><Relationship Id="rId23" Type="http://schemas.openxmlformats.org/officeDocument/2006/relationships/hyperlink" Target="https://crates.io/crates/winapi" TargetMode="External"/><Relationship Id="rId28" Type="http://schemas.openxmlformats.org/officeDocument/2006/relationships/hyperlink" Target="https://crates.io/crates/rustler_sys" TargetMode="External"/><Relationship Id="rId49" Type="http://schemas.openxmlformats.org/officeDocument/2006/relationships/hyperlink" Target="https://crates.io/crates/openssl" TargetMode="External"/><Relationship Id="rId114" Type="http://schemas.openxmlformats.org/officeDocument/2006/relationships/hyperlink" Target="https://crates.io/crates/gtk" TargetMode="External"/><Relationship Id="rId119" Type="http://schemas.openxmlformats.org/officeDocument/2006/relationships/hyperlink" Target="https://crates.io/crates/fontdue" TargetMode="External"/><Relationship Id="rId44" Type="http://schemas.openxmlformats.org/officeDocument/2006/relationships/hyperlink" Target="https://crates.io/crates/combine" TargetMode="External"/><Relationship Id="rId60" Type="http://schemas.openxmlformats.org/officeDocument/2006/relationships/hyperlink" Target="https://crates.io/crates/diesel" TargetMode="External"/><Relationship Id="rId65" Type="http://schemas.openxmlformats.org/officeDocument/2006/relationships/hyperlink" Target="https://crates.io/crates/rbatis" TargetMode="External"/><Relationship Id="rId81" Type="http://schemas.openxmlformats.org/officeDocument/2006/relationships/hyperlink" Target="https://crates.io/crates/difference" TargetMode="External"/><Relationship Id="rId86" Type="http://schemas.openxmlformats.org/officeDocument/2006/relationships/hyperlink" Target="https://crates.io/crates/proptest" TargetMode="External"/><Relationship Id="rId4" Type="http://schemas.openxmlformats.org/officeDocument/2006/relationships/hyperlink" Target="https://crates.io/crates/serde" TargetMode="External"/><Relationship Id="rId9" Type="http://schemas.openxmlformats.org/officeDocument/2006/relationships/hyperlink" Target="https://crates.io/crates/async-trait" TargetMode="External"/><Relationship Id="rId13" Type="http://schemas.openxmlformats.org/officeDocument/2006/relationships/hyperlink" Target="https://crates.io/crates/actix-web" TargetMode="External"/><Relationship Id="rId18" Type="http://schemas.openxmlformats.org/officeDocument/2006/relationships/hyperlink" Target="https://crates.io/crates/tungstenite" TargetMode="External"/><Relationship Id="rId39" Type="http://schemas.openxmlformats.org/officeDocument/2006/relationships/hyperlink" Target="https://crates.io/crates/reqwest" TargetMode="External"/><Relationship Id="rId109" Type="http://schemas.openxmlformats.org/officeDocument/2006/relationships/hyperlink" Target="https://github.com/Orchaldir/texture_generator" TargetMode="External"/><Relationship Id="rId34" Type="http://schemas.openxmlformats.org/officeDocument/2006/relationships/hyperlink" Target="https://crates.io/crates/tarpc" TargetMode="External"/><Relationship Id="rId50" Type="http://schemas.openxmlformats.org/officeDocument/2006/relationships/hyperlink" Target="https://crates.io/crates/ring" TargetMode="External"/><Relationship Id="rId55" Type="http://schemas.openxmlformats.org/officeDocument/2006/relationships/hyperlink" Target="https://github.com/RustCrypto" TargetMode="External"/><Relationship Id="rId76" Type="http://schemas.openxmlformats.org/officeDocument/2006/relationships/hyperlink" Target="https://crates.io/crates/cortex-m-rtic" TargetMode="External"/><Relationship Id="rId97" Type="http://schemas.openxmlformats.org/officeDocument/2006/relationships/hyperlink" Target="https://crates.io/crates/amethyst" TargetMode="External"/><Relationship Id="rId104" Type="http://schemas.openxmlformats.org/officeDocument/2006/relationships/hyperlink" Target="https://github.com/dimforge/ra" TargetMode="External"/><Relationship Id="rId120" Type="http://schemas.openxmlformats.org/officeDocument/2006/relationships/hyperlink" Target="https://crates.io/crates/tauri" TargetMode="External"/><Relationship Id="rId7" Type="http://schemas.openxmlformats.org/officeDocument/2006/relationships/hyperlink" Target="https://crates.io/crates/tokio" TargetMode="External"/><Relationship Id="rId71" Type="http://schemas.openxmlformats.org/officeDocument/2006/relationships/hyperlink" Target="https://crates.io/crates/threadpool" TargetMode="External"/><Relationship Id="rId92" Type="http://schemas.openxmlformats.org/officeDocument/2006/relationships/hyperlink" Target="https://github.com/CCExtractor/rusty_ffmpeg" TargetMode="External"/><Relationship Id="rId2" Type="http://schemas.openxmlformats.org/officeDocument/2006/relationships/hyperlink" Target="https://github.com/topics/rust?l=rust&amp;o=desc&amp;s=stars" TargetMode="External"/><Relationship Id="rId29" Type="http://schemas.openxmlformats.org/officeDocument/2006/relationships/hyperlink" Target="https://crates.io/crates/cxx" TargetMode="External"/><Relationship Id="rId24" Type="http://schemas.openxmlformats.org/officeDocument/2006/relationships/hyperlink" Target="https://crates.io/crates/bindgen" TargetMode="External"/><Relationship Id="rId40" Type="http://schemas.openxmlformats.org/officeDocument/2006/relationships/hyperlink" Target="https://crates.io/crates/url" TargetMode="External"/><Relationship Id="rId45" Type="http://schemas.openxmlformats.org/officeDocument/2006/relationships/hyperlink" Target="https://crates.io/crates/wasmparser" TargetMode="External"/><Relationship Id="rId66" Type="http://schemas.openxmlformats.org/officeDocument/2006/relationships/hyperlink" Target="https://crates.io/crates/crossbeam" TargetMode="External"/><Relationship Id="rId87" Type="http://schemas.openxmlformats.org/officeDocument/2006/relationships/hyperlink" Target="https://crates.io/crates/cargo-tarpaulin" TargetMode="External"/><Relationship Id="rId110" Type="http://schemas.openxmlformats.org/officeDocument/2006/relationships/hyperlink" Target="https://crates.io/crates/building_blocks" TargetMode="External"/><Relationship Id="rId115" Type="http://schemas.openxmlformats.org/officeDocument/2006/relationships/hyperlink" Target="https://crates.io/crates/egui" TargetMode="External"/><Relationship Id="rId61" Type="http://schemas.openxmlformats.org/officeDocument/2006/relationships/hyperlink" Target="https://crates.io/crates/sqlx" TargetMode="External"/><Relationship Id="rId82" Type="http://schemas.openxmlformats.org/officeDocument/2006/relationships/hyperlink" Target="https://crates.io/crates/quickcheck" TargetMode="External"/><Relationship Id="rId19" Type="http://schemas.openxmlformats.org/officeDocument/2006/relationships/hyperlink" Target="https://crates.io/crates/encoding_rs" TargetMode="External"/><Relationship Id="rId14" Type="http://schemas.openxmlformats.org/officeDocument/2006/relationships/hyperlink" Target="https://crates.io/crates/smol" TargetMode="External"/><Relationship Id="rId30" Type="http://schemas.openxmlformats.org/officeDocument/2006/relationships/hyperlink" Target="https://crates.io/crates/cbindgen" TargetMode="External"/><Relationship Id="rId35" Type="http://schemas.openxmlformats.org/officeDocument/2006/relationships/hyperlink" Target="https://crates.io/crates/nats" TargetMode="External"/><Relationship Id="rId56" Type="http://schemas.openxmlformats.org/officeDocument/2006/relationships/hyperlink" Target="https://crates.io/crates/wasm-bindgen" TargetMode="External"/><Relationship Id="rId77" Type="http://schemas.openxmlformats.org/officeDocument/2006/relationships/hyperlink" Target="https://crates.io/crates/embedded-dma" TargetMode="External"/><Relationship Id="rId100" Type="http://schemas.openxmlformats.org/officeDocument/2006/relationships/hyperlink" Target="https://crates.io/crates/tetra" TargetMode="External"/><Relationship Id="rId105" Type="http://schemas.openxmlformats.org/officeDocument/2006/relationships/hyperlink" Target="https://github.com/dskart/rustcraft" TargetMode="External"/><Relationship Id="rId8" Type="http://schemas.openxmlformats.org/officeDocument/2006/relationships/hyperlink" Target="https://crates.io/crates/tracing" TargetMode="External"/><Relationship Id="rId51" Type="http://schemas.openxmlformats.org/officeDocument/2006/relationships/hyperlink" Target="https://crates.io/crates/hmac" TargetMode="External"/><Relationship Id="rId72" Type="http://schemas.openxmlformats.org/officeDocument/2006/relationships/hyperlink" Target="https://crates.io/crates/flume" TargetMode="External"/><Relationship Id="rId93" Type="http://schemas.openxmlformats.org/officeDocument/2006/relationships/hyperlink" Target="https://github.com/pdeljanov/Symphonia" TargetMode="External"/><Relationship Id="rId98" Type="http://schemas.openxmlformats.org/officeDocument/2006/relationships/hyperlink" Target="https://crates.io/crates/laminar" TargetMode="External"/><Relationship Id="rId121" Type="http://schemas.openxmlformats.org/officeDocument/2006/relationships/hyperlink" Target="https://crates.io/crates/druid" TargetMode="External"/><Relationship Id="rId3" Type="http://schemas.openxmlformats.org/officeDocument/2006/relationships/hyperlink" Target="https://www.zhihu.com/search?q=%E5%BA%8F%E5%88%97%E5%8C%96&amp;search_source=Entity&amp;hybrid_search_source=Entity&amp;hybrid_search_extra=%7B%22sourceType%22%3A%22answer%22%2C%22sourceId%22%3A1956026359%7D" TargetMode="External"/><Relationship Id="rId25" Type="http://schemas.openxmlformats.org/officeDocument/2006/relationships/hyperlink" Target="https://crates.io/crates/pyo3" TargetMode="External"/><Relationship Id="rId46" Type="http://schemas.openxmlformats.org/officeDocument/2006/relationships/hyperlink" Target="https://crates.io/crates/ron" TargetMode="External"/><Relationship Id="rId67" Type="http://schemas.openxmlformats.org/officeDocument/2006/relationships/hyperlink" Target="https://crates.io/crates/parking_lot" TargetMode="External"/><Relationship Id="rId116" Type="http://schemas.openxmlformats.org/officeDocument/2006/relationships/hyperlink" Target="https://crates.io/crates/imgui" TargetMode="External"/><Relationship Id="rId20" Type="http://schemas.openxmlformats.org/officeDocument/2006/relationships/hyperlink" Target="https://crates.io/crates/loom" TargetMode="External"/><Relationship Id="rId41" Type="http://schemas.openxmlformats.org/officeDocument/2006/relationships/hyperlink" Target="https://crates.io/crates/nom" TargetMode="External"/><Relationship Id="rId62" Type="http://schemas.openxmlformats.org/officeDocument/2006/relationships/hyperlink" Target="https://crates.io/crates/rocksdb" TargetMode="External"/><Relationship Id="rId83" Type="http://schemas.openxmlformats.org/officeDocument/2006/relationships/hyperlink" Target="https://crates.io/crates/arbitrary" TargetMode="External"/><Relationship Id="rId88" Type="http://schemas.openxmlformats.org/officeDocument/2006/relationships/hyperlink" Target="https://github.com/cksac/fake-rs" TargetMode="External"/><Relationship Id="rId111" Type="http://schemas.openxmlformats.org/officeDocument/2006/relationships/hyperlink" Target="https://github.com/facundoolano/rpg-cli" TargetMode="External"/><Relationship Id="rId15" Type="http://schemas.openxmlformats.org/officeDocument/2006/relationships/hyperlink" Target="https://crates.io/crates/surf" TargetMode="External"/><Relationship Id="rId36" Type="http://schemas.openxmlformats.org/officeDocument/2006/relationships/hyperlink" Target="https://crates.io/crates/protobuf" TargetMode="External"/><Relationship Id="rId57" Type="http://schemas.openxmlformats.org/officeDocument/2006/relationships/hyperlink" Target="https://crates.io/crates/wasmer" TargetMode="External"/><Relationship Id="rId106" Type="http://schemas.openxmlformats.org/officeDocument/2006/relationships/hyperlink" Target="https://github.com/zer0x64/nestadia" TargetMode="External"/><Relationship Id="rId10" Type="http://schemas.openxmlformats.org/officeDocument/2006/relationships/hyperlink" Target="https://crates.io/crates/tower" TargetMode="External"/><Relationship Id="rId31" Type="http://schemas.openxmlformats.org/officeDocument/2006/relationships/hyperlink" Target="https://crates.io/crates/autocxx-bindgen" TargetMode="External"/><Relationship Id="rId52" Type="http://schemas.openxmlformats.org/officeDocument/2006/relationships/hyperlink" Target="https://github.com/ctz/rustls" TargetMode="External"/><Relationship Id="rId73" Type="http://schemas.openxmlformats.org/officeDocument/2006/relationships/hyperlink" Target="https://crates.io/crates/embedded-hal" TargetMode="External"/><Relationship Id="rId78" Type="http://schemas.openxmlformats.org/officeDocument/2006/relationships/hyperlink" Target="https://crates.io/crates/cross" TargetMode="External"/><Relationship Id="rId94" Type="http://schemas.openxmlformats.org/officeDocument/2006/relationships/hyperlink" Target="https://crates.io/crates/glam" TargetMode="External"/><Relationship Id="rId99" Type="http://schemas.openxmlformats.org/officeDocument/2006/relationships/hyperlink" Target="https://crates.io/crates/ggez" TargetMode="External"/><Relationship Id="rId101" Type="http://schemas.openxmlformats.org/officeDocument/2006/relationships/hyperlink" Target="https://crates.io/crates/hecs" TargetMode="External"/><Relationship Id="rId122" Type="http://schemas.openxmlformats.org/officeDocument/2006/relationships/hyperlink" Target="https://www.rust-lang.org/zh-CN/what/wasm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rust-lang.org/stable/rust-by-example" TargetMode="External"/><Relationship Id="rId7" Type="http://schemas.openxmlformats.org/officeDocument/2006/relationships/hyperlink" Target="https://space.bilibili.com/275673537/channel/detail?cid=200962&amp;ctype=0" TargetMode="External"/><Relationship Id="rId2" Type="http://schemas.openxmlformats.org/officeDocument/2006/relationships/hyperlink" Target="https://course.rs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rustmagazine.github.io/rust_magazine_2021" TargetMode="External"/><Relationship Id="rId5" Type="http://schemas.openxmlformats.org/officeDocument/2006/relationships/hyperlink" Target="https://github.com/mre/idiomatic-rust" TargetMode="External"/><Relationship Id="rId4" Type="http://schemas.openxmlformats.org/officeDocument/2006/relationships/hyperlink" Target="https://kaisery.github.io/trpl-zh-cn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benchmarksgame-team.pages.debian.net/benchmarksgame/fastest/rust-gpp.html" TargetMode="External"/><Relationship Id="rId2" Type="http://schemas.openxmlformats.org/officeDocument/2006/relationships/hyperlink" Target="https://benchmarksgame-team.pages.debian.net/benchmarksgame/fastest/rust.html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benchmarksgame-team.pages.debian.net/benchmarksgame/fastest/rust-clang.html" TargetMode="External"/><Relationship Id="rId4" Type="http://schemas.openxmlformats.org/officeDocument/2006/relationships/hyperlink" Target="https://benchmarksgame-team.pages.debian.net/benchmarksgame/fastest/rust-go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dexterdarwich/comparison-between-java-go-and-rust-fdb21bd5fb7c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rust-lang.github.io/rust-clippy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dexterdarwich/comparison-between-java-go-and-rust-fdb21bd5fb7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rust-lang.github.io/rust-clippy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-frameworks-benchmark.netlify.app/resul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hyperlink" Target="https://rust-lang.github.io/rust-clippy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pics/rust?l=rust&amp;o=desc&amp;s=stars" TargetMode="External"/><Relationship Id="rId2" Type="http://schemas.openxmlformats.org/officeDocument/2006/relationships/hyperlink" Target="https://crates.io/crates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zh-hans/visual-cpp-build-tools/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s://rustup.rs/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hyperlink" Target="https://github.com/mengyou658/learn-rust-from-java" TargetMode="External"/><Relationship Id="rId4" Type="http://schemas.openxmlformats.org/officeDocument/2006/relationships/hyperlink" Target="https://play.rust-lang.or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baoyachi">
            <a:hlinkClick r:id="rId2"/>
          </p:cNvPr>
          <p:cNvSpPr txBox="1"/>
          <p:nvPr/>
        </p:nvSpPr>
        <p:spPr>
          <a:xfrm>
            <a:off x="22640696" y="217428"/>
            <a:ext cx="1479572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mengyou658</a:t>
            </a:r>
            <a:endParaRPr dirty="0"/>
          </a:p>
        </p:txBody>
      </p:sp>
      <p:pic>
        <p:nvPicPr>
          <p:cNvPr id="159" name="GitHub-Mark-Light-64px.png" descr="GitHub-Mark-Light-64p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5248" y="213342"/>
            <a:ext cx="387765" cy="38776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4" name="成组"/>
          <p:cNvGrpSpPr/>
          <p:nvPr/>
        </p:nvGrpSpPr>
        <p:grpSpPr>
          <a:xfrm>
            <a:off x="6016568" y="4649415"/>
            <a:ext cx="13785217" cy="3728291"/>
            <a:chOff x="1271612" y="-348375"/>
            <a:chExt cx="13785215" cy="3728290"/>
          </a:xfrm>
        </p:grpSpPr>
        <p:grpSp>
          <p:nvGrpSpPr>
            <p:cNvPr id="162" name="成组"/>
            <p:cNvGrpSpPr/>
            <p:nvPr/>
          </p:nvGrpSpPr>
          <p:grpSpPr>
            <a:xfrm>
              <a:off x="1271612" y="-348375"/>
              <a:ext cx="13785215" cy="2318345"/>
              <a:chOff x="1271613" y="-348375"/>
              <a:chExt cx="13785213" cy="2318344"/>
            </a:xfrm>
          </p:grpSpPr>
          <p:sp>
            <p:nvSpPr>
              <p:cNvPr id="160" name="浅谈Rust项目应用"/>
              <p:cNvSpPr txBox="1"/>
              <p:nvPr/>
            </p:nvSpPr>
            <p:spPr>
              <a:xfrm>
                <a:off x="1271613" y="348373"/>
                <a:ext cx="13436839" cy="16215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algn="l">
                  <a:lnSpc>
                    <a:spcPct val="80000"/>
                  </a:lnSpc>
                  <a:defRPr sz="12000" b="1" spc="-239">
                    <a:solidFill>
                      <a:srgbClr val="FFFFFF"/>
                    </a:solidFill>
                  </a:defRPr>
                </a:lvl1pPr>
              </a:lstStyle>
              <a:p>
                <a:pPr algn="ctr"/>
                <a:r>
                  <a:rPr lang="en-US" altLang="zh-CN" dirty="0"/>
                  <a:t>Java</a:t>
                </a:r>
                <a:r>
                  <a:rPr lang="zh-CN" altLang="en-US" dirty="0"/>
                  <a:t>开发着入门</a:t>
                </a:r>
                <a:r>
                  <a:rPr dirty="0"/>
                  <a:t>Rust</a:t>
                </a:r>
              </a:p>
            </p:txBody>
          </p:sp>
          <p:pic>
            <p:nvPicPr>
              <p:cNvPr id="161" name="Bitmap.png" descr="Bitmap.pn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360077" y="-348375"/>
                <a:ext cx="696749" cy="69674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63" name="https://github.com/baoyachi"/>
            <p:cNvSpPr txBox="1"/>
            <p:nvPr/>
          </p:nvSpPr>
          <p:spPr>
            <a:xfrm>
              <a:off x="7865107" y="2815658"/>
              <a:ext cx="5969582" cy="5642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3000" b="1" u="sng">
                  <a:solidFill>
                    <a:srgbClr val="FFFFFF"/>
                  </a:solidFill>
                  <a:hlinkClick r:id="rId5"/>
                </a:defRPr>
              </a:lvl1pPr>
            </a:lstStyle>
            <a:p>
              <a:pPr algn="ctr">
                <a:defRPr u="none"/>
              </a:pPr>
              <a:r>
                <a:rPr u="sng" dirty="0">
                  <a:hlinkClick r:id="rId5"/>
                </a:rPr>
                <a:t>https://github.com/</a:t>
              </a:r>
              <a:r>
                <a:rPr lang="en-US" altLang="zh-CN" dirty="0"/>
                <a:t>mengyou658</a:t>
              </a:r>
              <a:endParaRPr u="sng" dirty="0">
                <a:hlinkClick r:id="rId5"/>
              </a:endParaRPr>
            </a:p>
          </p:txBody>
        </p:sp>
      </p:grp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浅谈Rust项目应用">
            <a:extLst>
              <a:ext uri="{FF2B5EF4-FFF2-40B4-BE49-F238E27FC236}">
                <a16:creationId xmlns:a16="http://schemas.microsoft.com/office/drawing/2014/main" id="{659C0510-4000-4AA1-81BF-0C2E9DF5E3A5}"/>
              </a:ext>
            </a:extLst>
          </p:cNvPr>
          <p:cNvSpPr txBox="1"/>
          <p:nvPr/>
        </p:nvSpPr>
        <p:spPr>
          <a:xfrm>
            <a:off x="6186206" y="1269012"/>
            <a:ext cx="11061888" cy="16215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l">
              <a:lnSpc>
                <a:spcPct val="80000"/>
              </a:lnSpc>
              <a:defRPr sz="12000" b="1" spc="-239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/>
              <a:t>Rust</a:t>
            </a:r>
            <a:r>
              <a:rPr lang="zh-CN" altLang="en-US" dirty="0"/>
              <a:t>和</a:t>
            </a:r>
            <a:r>
              <a:rPr lang="en-US" altLang="zh-CN" dirty="0"/>
              <a:t>Java</a:t>
            </a:r>
            <a:r>
              <a:rPr lang="zh-CN" altLang="en-US" dirty="0"/>
              <a:t>对比</a:t>
            </a:r>
            <a:endParaRPr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1E5D211-A862-4F75-8C0B-BB0A1F844BD0}"/>
              </a:ext>
            </a:extLst>
          </p:cNvPr>
          <p:cNvSpPr txBox="1"/>
          <p:nvPr/>
        </p:nvSpPr>
        <p:spPr>
          <a:xfrm>
            <a:off x="4460167" y="2667661"/>
            <a:ext cx="2922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</a:rPr>
              <a:t>Rust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AF463F8-ED6E-478A-81E4-3EF087E6AABE}"/>
              </a:ext>
            </a:extLst>
          </p:cNvPr>
          <p:cNvSpPr txBox="1"/>
          <p:nvPr/>
        </p:nvSpPr>
        <p:spPr>
          <a:xfrm>
            <a:off x="15786847" y="2890610"/>
            <a:ext cx="2922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</a:rPr>
              <a:t>Java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491E6C-4012-4483-B387-D8E78A66E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4289259"/>
            <a:ext cx="9594525" cy="768079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72B1E06-6888-4B8A-B65B-F3CCB8695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2562" y="4289259"/>
            <a:ext cx="9008942" cy="766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46914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浅谈Rust项目应用">
            <a:extLst>
              <a:ext uri="{FF2B5EF4-FFF2-40B4-BE49-F238E27FC236}">
                <a16:creationId xmlns:a16="http://schemas.microsoft.com/office/drawing/2014/main" id="{659C0510-4000-4AA1-81BF-0C2E9DF5E3A5}"/>
              </a:ext>
            </a:extLst>
          </p:cNvPr>
          <p:cNvSpPr txBox="1"/>
          <p:nvPr/>
        </p:nvSpPr>
        <p:spPr>
          <a:xfrm>
            <a:off x="6186206" y="1269012"/>
            <a:ext cx="11061888" cy="16215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l">
              <a:lnSpc>
                <a:spcPct val="80000"/>
              </a:lnSpc>
              <a:defRPr sz="12000" b="1" spc="-239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/>
              <a:t>Rust</a:t>
            </a:r>
            <a:r>
              <a:rPr lang="zh-CN" altLang="en-US" dirty="0"/>
              <a:t>和</a:t>
            </a:r>
            <a:r>
              <a:rPr lang="en-US" altLang="zh-CN" dirty="0"/>
              <a:t>Java</a:t>
            </a:r>
            <a:r>
              <a:rPr lang="zh-CN" altLang="en-US" dirty="0"/>
              <a:t>对比</a:t>
            </a:r>
            <a:endParaRPr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1E5D211-A862-4F75-8C0B-BB0A1F844BD0}"/>
              </a:ext>
            </a:extLst>
          </p:cNvPr>
          <p:cNvSpPr txBox="1"/>
          <p:nvPr/>
        </p:nvSpPr>
        <p:spPr>
          <a:xfrm>
            <a:off x="4460167" y="2667661"/>
            <a:ext cx="2922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</a:rPr>
              <a:t>Rust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AF463F8-ED6E-478A-81E4-3EF087E6AABE}"/>
              </a:ext>
            </a:extLst>
          </p:cNvPr>
          <p:cNvSpPr txBox="1"/>
          <p:nvPr/>
        </p:nvSpPr>
        <p:spPr>
          <a:xfrm>
            <a:off x="15786847" y="2890610"/>
            <a:ext cx="2922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</a:rPr>
              <a:t>Java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06AE55-716E-4A9B-8E76-694032FAD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8980" y="4826373"/>
            <a:ext cx="10735760" cy="550096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A9AE0F9-0193-4168-9C54-C5B0CBED0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84" y="4647080"/>
            <a:ext cx="11876349" cy="61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76510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浅谈Rust项目应用">
            <a:extLst>
              <a:ext uri="{FF2B5EF4-FFF2-40B4-BE49-F238E27FC236}">
                <a16:creationId xmlns:a16="http://schemas.microsoft.com/office/drawing/2014/main" id="{659C0510-4000-4AA1-81BF-0C2E9DF5E3A5}"/>
              </a:ext>
            </a:extLst>
          </p:cNvPr>
          <p:cNvSpPr txBox="1"/>
          <p:nvPr/>
        </p:nvSpPr>
        <p:spPr>
          <a:xfrm>
            <a:off x="6186206" y="1269012"/>
            <a:ext cx="11061888" cy="16215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l">
              <a:lnSpc>
                <a:spcPct val="80000"/>
              </a:lnSpc>
              <a:defRPr sz="12000" b="1" spc="-239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/>
              <a:t>Rust</a:t>
            </a:r>
            <a:r>
              <a:rPr lang="zh-CN" altLang="en-US" dirty="0"/>
              <a:t>和</a:t>
            </a:r>
            <a:r>
              <a:rPr lang="en-US" altLang="zh-CN" dirty="0"/>
              <a:t>Java</a:t>
            </a:r>
            <a:r>
              <a:rPr lang="zh-CN" altLang="en-US" dirty="0"/>
              <a:t>对比</a:t>
            </a:r>
            <a:endParaRPr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1E5D211-A862-4F75-8C0B-BB0A1F844BD0}"/>
              </a:ext>
            </a:extLst>
          </p:cNvPr>
          <p:cNvSpPr txBox="1"/>
          <p:nvPr/>
        </p:nvSpPr>
        <p:spPr>
          <a:xfrm>
            <a:off x="4460167" y="2667661"/>
            <a:ext cx="2922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</a:rPr>
              <a:t>Rust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AF463F8-ED6E-478A-81E4-3EF087E6AABE}"/>
              </a:ext>
            </a:extLst>
          </p:cNvPr>
          <p:cNvSpPr txBox="1"/>
          <p:nvPr/>
        </p:nvSpPr>
        <p:spPr>
          <a:xfrm>
            <a:off x="15786847" y="2890610"/>
            <a:ext cx="2922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</a:rPr>
              <a:t>Java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4228F6-4971-498E-8C22-F27BA98AD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32" y="4689712"/>
            <a:ext cx="10661892" cy="534296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4FB284F-3158-440E-812A-6D99EE5FB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9683" y="4675383"/>
            <a:ext cx="12507445" cy="535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64447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浅谈Rust项目应用">
            <a:extLst>
              <a:ext uri="{FF2B5EF4-FFF2-40B4-BE49-F238E27FC236}">
                <a16:creationId xmlns:a16="http://schemas.microsoft.com/office/drawing/2014/main" id="{659C0510-4000-4AA1-81BF-0C2E9DF5E3A5}"/>
              </a:ext>
            </a:extLst>
          </p:cNvPr>
          <p:cNvSpPr txBox="1"/>
          <p:nvPr/>
        </p:nvSpPr>
        <p:spPr>
          <a:xfrm>
            <a:off x="6186206" y="1269012"/>
            <a:ext cx="11061888" cy="16215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l">
              <a:lnSpc>
                <a:spcPct val="80000"/>
              </a:lnSpc>
              <a:defRPr sz="12000" b="1" spc="-239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/>
              <a:t>Rust</a:t>
            </a:r>
            <a:r>
              <a:rPr lang="zh-CN" altLang="en-US" dirty="0"/>
              <a:t>和</a:t>
            </a:r>
            <a:r>
              <a:rPr lang="en-US" altLang="zh-CN" dirty="0"/>
              <a:t>Java</a:t>
            </a:r>
            <a:r>
              <a:rPr lang="zh-CN" altLang="en-US" dirty="0"/>
              <a:t>对比</a:t>
            </a:r>
            <a:endParaRPr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1E5D211-A862-4F75-8C0B-BB0A1F844BD0}"/>
              </a:ext>
            </a:extLst>
          </p:cNvPr>
          <p:cNvSpPr txBox="1"/>
          <p:nvPr/>
        </p:nvSpPr>
        <p:spPr>
          <a:xfrm>
            <a:off x="4460167" y="2667661"/>
            <a:ext cx="2922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</a:rPr>
              <a:t>Rust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AF463F8-ED6E-478A-81E4-3EF087E6AABE}"/>
              </a:ext>
            </a:extLst>
          </p:cNvPr>
          <p:cNvSpPr txBox="1"/>
          <p:nvPr/>
        </p:nvSpPr>
        <p:spPr>
          <a:xfrm>
            <a:off x="15786847" y="2890610"/>
            <a:ext cx="2922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</a:rPr>
              <a:t>Java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7CC4622-46FF-4DEC-9CF6-9647C8507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70" y="4121428"/>
            <a:ext cx="10785777" cy="843695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4592ABD-EE59-4C92-86B0-ACD66C8F3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9478" y="4130392"/>
            <a:ext cx="9252471" cy="842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00326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浅谈Rust项目应用">
            <a:extLst>
              <a:ext uri="{FF2B5EF4-FFF2-40B4-BE49-F238E27FC236}">
                <a16:creationId xmlns:a16="http://schemas.microsoft.com/office/drawing/2014/main" id="{659C0510-4000-4AA1-81BF-0C2E9DF5E3A5}"/>
              </a:ext>
            </a:extLst>
          </p:cNvPr>
          <p:cNvSpPr txBox="1"/>
          <p:nvPr/>
        </p:nvSpPr>
        <p:spPr>
          <a:xfrm>
            <a:off x="6186206" y="1269012"/>
            <a:ext cx="11061888" cy="16215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l">
              <a:lnSpc>
                <a:spcPct val="80000"/>
              </a:lnSpc>
              <a:defRPr sz="12000" b="1" spc="-239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/>
              <a:t>Rust</a:t>
            </a:r>
            <a:r>
              <a:rPr lang="zh-CN" altLang="en-US" dirty="0"/>
              <a:t>和</a:t>
            </a:r>
            <a:r>
              <a:rPr lang="en-US" altLang="zh-CN" dirty="0"/>
              <a:t>Java</a:t>
            </a:r>
            <a:r>
              <a:rPr lang="zh-CN" altLang="en-US" dirty="0"/>
              <a:t>对比</a:t>
            </a:r>
            <a:endParaRPr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1E5D211-A862-4F75-8C0B-BB0A1F844BD0}"/>
              </a:ext>
            </a:extLst>
          </p:cNvPr>
          <p:cNvSpPr txBox="1"/>
          <p:nvPr/>
        </p:nvSpPr>
        <p:spPr>
          <a:xfrm>
            <a:off x="4460167" y="2667661"/>
            <a:ext cx="2922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</a:rPr>
              <a:t>Rust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AF463F8-ED6E-478A-81E4-3EF087E6AABE}"/>
              </a:ext>
            </a:extLst>
          </p:cNvPr>
          <p:cNvSpPr txBox="1"/>
          <p:nvPr/>
        </p:nvSpPr>
        <p:spPr>
          <a:xfrm>
            <a:off x="15786847" y="2890610"/>
            <a:ext cx="2922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</a:rPr>
              <a:t>Java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82084F9-76E7-4367-BD24-659A193D2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0" y="5106769"/>
            <a:ext cx="11619472" cy="465548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899B999-7BA1-4C2B-8B3D-02987C5E0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70" y="5106769"/>
            <a:ext cx="11061888" cy="465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83564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浅谈Rust项目应用">
            <a:extLst>
              <a:ext uri="{FF2B5EF4-FFF2-40B4-BE49-F238E27FC236}">
                <a16:creationId xmlns:a16="http://schemas.microsoft.com/office/drawing/2014/main" id="{659C0510-4000-4AA1-81BF-0C2E9DF5E3A5}"/>
              </a:ext>
            </a:extLst>
          </p:cNvPr>
          <p:cNvSpPr txBox="1"/>
          <p:nvPr/>
        </p:nvSpPr>
        <p:spPr>
          <a:xfrm>
            <a:off x="6186206" y="1269012"/>
            <a:ext cx="11061888" cy="16215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l">
              <a:lnSpc>
                <a:spcPct val="80000"/>
              </a:lnSpc>
              <a:defRPr sz="12000" b="1" spc="-239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/>
              <a:t>Rust</a:t>
            </a:r>
            <a:r>
              <a:rPr lang="zh-CN" altLang="en-US" dirty="0"/>
              <a:t>和</a:t>
            </a:r>
            <a:r>
              <a:rPr lang="en-US" altLang="zh-CN" dirty="0"/>
              <a:t>Java</a:t>
            </a:r>
            <a:r>
              <a:rPr lang="zh-CN" altLang="en-US" dirty="0"/>
              <a:t>对比</a:t>
            </a:r>
            <a:endParaRPr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1E5D211-A862-4F75-8C0B-BB0A1F844BD0}"/>
              </a:ext>
            </a:extLst>
          </p:cNvPr>
          <p:cNvSpPr txBox="1"/>
          <p:nvPr/>
        </p:nvSpPr>
        <p:spPr>
          <a:xfrm>
            <a:off x="4460167" y="2667661"/>
            <a:ext cx="2922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</a:rPr>
              <a:t>Rust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AF463F8-ED6E-478A-81E4-3EF087E6AABE}"/>
              </a:ext>
            </a:extLst>
          </p:cNvPr>
          <p:cNvSpPr txBox="1"/>
          <p:nvPr/>
        </p:nvSpPr>
        <p:spPr>
          <a:xfrm>
            <a:off x="15786847" y="2890610"/>
            <a:ext cx="2922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</a:rPr>
              <a:t>Java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43B07A-287F-43E3-A146-A98C957EF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24" y="4495239"/>
            <a:ext cx="12314078" cy="728438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80B84B2-834B-4EFC-9B82-BFB00D848F85}"/>
              </a:ext>
            </a:extLst>
          </p:cNvPr>
          <p:cNvSpPr txBox="1"/>
          <p:nvPr/>
        </p:nvSpPr>
        <p:spPr>
          <a:xfrm>
            <a:off x="15240000" y="7121768"/>
            <a:ext cx="53623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</a:rPr>
              <a:t>Java </a:t>
            </a:r>
            <a:r>
              <a:rPr lang="zh-CN" altLang="en-US" sz="6000" dirty="0">
                <a:solidFill>
                  <a:schemeClr val="bg1"/>
                </a:solidFill>
              </a:rPr>
              <a:t>没有 </a:t>
            </a:r>
            <a:r>
              <a:rPr lang="en-US" altLang="zh-CN" sz="6000" dirty="0">
                <a:solidFill>
                  <a:schemeClr val="bg1"/>
                </a:solidFill>
              </a:rPr>
              <a:t>Tuple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53316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浅谈Rust项目应用">
            <a:extLst>
              <a:ext uri="{FF2B5EF4-FFF2-40B4-BE49-F238E27FC236}">
                <a16:creationId xmlns:a16="http://schemas.microsoft.com/office/drawing/2014/main" id="{659C0510-4000-4AA1-81BF-0C2E9DF5E3A5}"/>
              </a:ext>
            </a:extLst>
          </p:cNvPr>
          <p:cNvSpPr txBox="1"/>
          <p:nvPr/>
        </p:nvSpPr>
        <p:spPr>
          <a:xfrm>
            <a:off x="6186206" y="1269012"/>
            <a:ext cx="11061888" cy="16215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l">
              <a:lnSpc>
                <a:spcPct val="80000"/>
              </a:lnSpc>
              <a:defRPr sz="12000" b="1" spc="-239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/>
              <a:t>Rust</a:t>
            </a:r>
            <a:r>
              <a:rPr lang="zh-CN" altLang="en-US" dirty="0"/>
              <a:t>和</a:t>
            </a:r>
            <a:r>
              <a:rPr lang="en-US" altLang="zh-CN" dirty="0"/>
              <a:t>Java</a:t>
            </a:r>
            <a:r>
              <a:rPr lang="zh-CN" altLang="en-US" dirty="0"/>
              <a:t>对比</a:t>
            </a:r>
            <a:endParaRPr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1E5D211-A862-4F75-8C0B-BB0A1F844BD0}"/>
              </a:ext>
            </a:extLst>
          </p:cNvPr>
          <p:cNvSpPr txBox="1"/>
          <p:nvPr/>
        </p:nvSpPr>
        <p:spPr>
          <a:xfrm>
            <a:off x="4460167" y="2667661"/>
            <a:ext cx="2922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</a:rPr>
              <a:t>Rust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AF463F8-ED6E-478A-81E4-3EF087E6AABE}"/>
              </a:ext>
            </a:extLst>
          </p:cNvPr>
          <p:cNvSpPr txBox="1"/>
          <p:nvPr/>
        </p:nvSpPr>
        <p:spPr>
          <a:xfrm>
            <a:off x="15786847" y="2890610"/>
            <a:ext cx="2922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</a:rPr>
              <a:t>Java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53A850F-BB8A-4592-B95E-DBBED286A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20" y="3683324"/>
            <a:ext cx="10030386" cy="965666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ECFBDC7-1AF9-4BCA-8BBE-BDE256AF6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1404" y="3906273"/>
            <a:ext cx="11001502" cy="943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67457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浅谈Rust项目应用">
            <a:extLst>
              <a:ext uri="{FF2B5EF4-FFF2-40B4-BE49-F238E27FC236}">
                <a16:creationId xmlns:a16="http://schemas.microsoft.com/office/drawing/2014/main" id="{659C0510-4000-4AA1-81BF-0C2E9DF5E3A5}"/>
              </a:ext>
            </a:extLst>
          </p:cNvPr>
          <p:cNvSpPr txBox="1"/>
          <p:nvPr/>
        </p:nvSpPr>
        <p:spPr>
          <a:xfrm>
            <a:off x="6186206" y="1269012"/>
            <a:ext cx="11061888" cy="16215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l">
              <a:lnSpc>
                <a:spcPct val="80000"/>
              </a:lnSpc>
              <a:defRPr sz="12000" b="1" spc="-239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/>
              <a:t>Rust</a:t>
            </a:r>
            <a:r>
              <a:rPr lang="zh-CN" altLang="en-US" dirty="0"/>
              <a:t>和</a:t>
            </a:r>
            <a:r>
              <a:rPr lang="en-US" altLang="zh-CN" dirty="0"/>
              <a:t>Java</a:t>
            </a:r>
            <a:r>
              <a:rPr lang="zh-CN" altLang="en-US" dirty="0"/>
              <a:t>对比</a:t>
            </a:r>
            <a:endParaRPr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1E5D211-A862-4F75-8C0B-BB0A1F844BD0}"/>
              </a:ext>
            </a:extLst>
          </p:cNvPr>
          <p:cNvSpPr txBox="1"/>
          <p:nvPr/>
        </p:nvSpPr>
        <p:spPr>
          <a:xfrm>
            <a:off x="4460167" y="2667661"/>
            <a:ext cx="2922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</a:rPr>
              <a:t>Rust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AF463F8-ED6E-478A-81E4-3EF087E6AABE}"/>
              </a:ext>
            </a:extLst>
          </p:cNvPr>
          <p:cNvSpPr txBox="1"/>
          <p:nvPr/>
        </p:nvSpPr>
        <p:spPr>
          <a:xfrm>
            <a:off x="15786847" y="2890610"/>
            <a:ext cx="2922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</a:rPr>
              <a:t>Java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BA268AC-EC70-4FD5-ABA2-D742FCEBE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3373" y="3811233"/>
            <a:ext cx="7325308" cy="87052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22ED41D-85DA-4C38-A2A9-860CC7FC5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4193" y="3843520"/>
            <a:ext cx="4459180" cy="451709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AFE8290-7034-4B05-98B6-E1051DC68C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774" y="3843520"/>
            <a:ext cx="7325308" cy="946266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F30F105-7555-49BC-849E-BF2CE3DD82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9376" y="8953560"/>
            <a:ext cx="6107717" cy="435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57376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浅谈Rust项目应用">
            <a:extLst>
              <a:ext uri="{FF2B5EF4-FFF2-40B4-BE49-F238E27FC236}">
                <a16:creationId xmlns:a16="http://schemas.microsoft.com/office/drawing/2014/main" id="{659C0510-4000-4AA1-81BF-0C2E9DF5E3A5}"/>
              </a:ext>
            </a:extLst>
          </p:cNvPr>
          <p:cNvSpPr txBox="1"/>
          <p:nvPr/>
        </p:nvSpPr>
        <p:spPr>
          <a:xfrm>
            <a:off x="6186206" y="1269012"/>
            <a:ext cx="11061888" cy="16215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l">
              <a:lnSpc>
                <a:spcPct val="80000"/>
              </a:lnSpc>
              <a:defRPr sz="12000" b="1" spc="-239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/>
              <a:t>Rust</a:t>
            </a:r>
            <a:r>
              <a:rPr lang="zh-CN" altLang="en-US" dirty="0"/>
              <a:t>和</a:t>
            </a:r>
            <a:r>
              <a:rPr lang="en-US" altLang="zh-CN" dirty="0"/>
              <a:t>Java</a:t>
            </a:r>
            <a:r>
              <a:rPr lang="zh-CN" altLang="en-US" dirty="0"/>
              <a:t>对比</a:t>
            </a:r>
            <a:endParaRPr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1E5D211-A862-4F75-8C0B-BB0A1F844BD0}"/>
              </a:ext>
            </a:extLst>
          </p:cNvPr>
          <p:cNvSpPr txBox="1"/>
          <p:nvPr/>
        </p:nvSpPr>
        <p:spPr>
          <a:xfrm>
            <a:off x="4460167" y="2667661"/>
            <a:ext cx="2922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</a:rPr>
              <a:t>Rust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AF463F8-ED6E-478A-81E4-3EF087E6AABE}"/>
              </a:ext>
            </a:extLst>
          </p:cNvPr>
          <p:cNvSpPr txBox="1"/>
          <p:nvPr/>
        </p:nvSpPr>
        <p:spPr>
          <a:xfrm>
            <a:off x="15786847" y="2890610"/>
            <a:ext cx="2922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</a:rPr>
              <a:t>Java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4A0257-E12D-40C2-B18A-6017FCBEF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35" y="3779975"/>
            <a:ext cx="8321824" cy="97878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6CA618C-942A-430C-B538-5D2B4B5A4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2914" y="3907354"/>
            <a:ext cx="10443604" cy="966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9605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浅谈Rust项目应用">
            <a:extLst>
              <a:ext uri="{FF2B5EF4-FFF2-40B4-BE49-F238E27FC236}">
                <a16:creationId xmlns:a16="http://schemas.microsoft.com/office/drawing/2014/main" id="{659C0510-4000-4AA1-81BF-0C2E9DF5E3A5}"/>
              </a:ext>
            </a:extLst>
          </p:cNvPr>
          <p:cNvSpPr txBox="1"/>
          <p:nvPr/>
        </p:nvSpPr>
        <p:spPr>
          <a:xfrm>
            <a:off x="6186206" y="1269012"/>
            <a:ext cx="11061888" cy="16215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l">
              <a:lnSpc>
                <a:spcPct val="80000"/>
              </a:lnSpc>
              <a:defRPr sz="12000" b="1" spc="-239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/>
              <a:t>Rust</a:t>
            </a:r>
            <a:r>
              <a:rPr lang="zh-CN" altLang="en-US" dirty="0"/>
              <a:t>和</a:t>
            </a:r>
            <a:r>
              <a:rPr lang="en-US" altLang="zh-CN" dirty="0"/>
              <a:t>Java</a:t>
            </a:r>
            <a:r>
              <a:rPr lang="zh-CN" altLang="en-US" dirty="0"/>
              <a:t>对比</a:t>
            </a:r>
            <a:endParaRPr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1E5D211-A862-4F75-8C0B-BB0A1F844BD0}"/>
              </a:ext>
            </a:extLst>
          </p:cNvPr>
          <p:cNvSpPr txBox="1"/>
          <p:nvPr/>
        </p:nvSpPr>
        <p:spPr>
          <a:xfrm>
            <a:off x="4460167" y="2667661"/>
            <a:ext cx="2922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</a:rPr>
              <a:t>Rust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AF463F8-ED6E-478A-81E4-3EF087E6AABE}"/>
              </a:ext>
            </a:extLst>
          </p:cNvPr>
          <p:cNvSpPr txBox="1"/>
          <p:nvPr/>
        </p:nvSpPr>
        <p:spPr>
          <a:xfrm>
            <a:off x="15786847" y="2890610"/>
            <a:ext cx="2922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</a:rPr>
              <a:t>Java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25E5FC5-8F9D-4AB9-815E-41FB0FD70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26" y="3906272"/>
            <a:ext cx="9140882" cy="980972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C217EC4-D45E-4218-8599-9584D2CB9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7179" y="4512208"/>
            <a:ext cx="12201829" cy="726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55694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浅谈Rust项目应用">
            <a:extLst>
              <a:ext uri="{FF2B5EF4-FFF2-40B4-BE49-F238E27FC236}">
                <a16:creationId xmlns:a16="http://schemas.microsoft.com/office/drawing/2014/main" id="{659C0510-4000-4AA1-81BF-0C2E9DF5E3A5}"/>
              </a:ext>
            </a:extLst>
          </p:cNvPr>
          <p:cNvSpPr txBox="1"/>
          <p:nvPr/>
        </p:nvSpPr>
        <p:spPr>
          <a:xfrm>
            <a:off x="7647453" y="1427339"/>
            <a:ext cx="8184217" cy="16215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l">
              <a:lnSpc>
                <a:spcPct val="80000"/>
              </a:lnSpc>
              <a:defRPr sz="12000" b="1" spc="-239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/>
              <a:t>Rust </a:t>
            </a:r>
            <a:r>
              <a:rPr lang="zh-CN" altLang="en-US" dirty="0"/>
              <a:t>优势</a:t>
            </a:r>
            <a:endParaRPr dirty="0"/>
          </a:p>
        </p:txBody>
      </p:sp>
      <p:sp>
        <p:nvSpPr>
          <p:cNvPr id="3" name="浅谈Rust项目应用">
            <a:extLst>
              <a:ext uri="{FF2B5EF4-FFF2-40B4-BE49-F238E27FC236}">
                <a16:creationId xmlns:a16="http://schemas.microsoft.com/office/drawing/2014/main" id="{79224A4F-65EF-4B49-AFCB-72D81FB4A7E3}"/>
              </a:ext>
            </a:extLst>
          </p:cNvPr>
          <p:cNvSpPr txBox="1"/>
          <p:nvPr/>
        </p:nvSpPr>
        <p:spPr>
          <a:xfrm>
            <a:off x="1864659" y="3048937"/>
            <a:ext cx="20134728" cy="87616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l">
              <a:lnSpc>
                <a:spcPct val="80000"/>
              </a:lnSpc>
              <a:defRPr sz="12000" b="1" spc="-239">
                <a:solidFill>
                  <a:srgbClr val="FFFFFF"/>
                </a:solidFill>
              </a:defRPr>
            </a:lvl1pPr>
          </a:lstStyle>
          <a:p>
            <a:pPr>
              <a:lnSpc>
                <a:spcPct val="200000"/>
              </a:lnSpc>
            </a:pPr>
            <a:r>
              <a:rPr lang="zh-CN" altLang="en-US" sz="4800" dirty="0"/>
              <a:t>关键的一个“内存安全”，包括如下两点：</a:t>
            </a:r>
            <a:endParaRPr lang="en-US" altLang="zh-CN" sz="4800" dirty="0"/>
          </a:p>
          <a:p>
            <a:pPr marL="1143000" indent="-1143000">
              <a:lnSpc>
                <a:spcPct val="200000"/>
              </a:lnSpc>
              <a:buAutoNum type="arabicPeriod"/>
            </a:pPr>
            <a:r>
              <a:rPr lang="zh-CN" altLang="en-US" sz="4800" dirty="0"/>
              <a:t>所有权</a:t>
            </a:r>
            <a:endParaRPr lang="en-US" altLang="zh-CN" sz="4800" dirty="0"/>
          </a:p>
          <a:p>
            <a:pPr marL="1143000" indent="-1143000">
              <a:lnSpc>
                <a:spcPct val="200000"/>
              </a:lnSpc>
              <a:buAutoNum type="arabicPeriod"/>
            </a:pPr>
            <a:r>
              <a:rPr lang="zh-CN" altLang="en-US" sz="4800" dirty="0"/>
              <a:t>借用和生命周期</a:t>
            </a:r>
            <a:endParaRPr lang="en-US" altLang="zh-CN" sz="4800" dirty="0"/>
          </a:p>
          <a:p>
            <a:pPr marL="1143000" indent="-1143000">
              <a:lnSpc>
                <a:spcPct val="200000"/>
              </a:lnSpc>
              <a:buAutoNum type="arabicPeriod"/>
            </a:pPr>
            <a:r>
              <a:rPr lang="zh-CN" altLang="en-US" sz="4800" dirty="0"/>
              <a:t>强大的编译器（编译阶段排除错误）</a:t>
            </a:r>
            <a:endParaRPr lang="en-US" altLang="zh-CN" sz="4800" dirty="0"/>
          </a:p>
          <a:p>
            <a:pPr>
              <a:lnSpc>
                <a:spcPct val="200000"/>
              </a:lnSpc>
            </a:pPr>
            <a:r>
              <a:rPr lang="zh-CN" altLang="en-US" sz="4800" dirty="0"/>
              <a:t>当然</a:t>
            </a:r>
            <a:r>
              <a:rPr lang="en-US" altLang="zh-CN" sz="4800" dirty="0"/>
              <a:t>rust</a:t>
            </a:r>
            <a:r>
              <a:rPr lang="zh-CN" altLang="en-US" sz="4800" dirty="0"/>
              <a:t>也提供了</a:t>
            </a:r>
            <a:r>
              <a:rPr lang="en-US" altLang="zh-CN" sz="4800" dirty="0"/>
              <a:t>unsafe</a:t>
            </a:r>
            <a:r>
              <a:rPr lang="zh-CN" altLang="en-US" sz="4800" dirty="0"/>
              <a:t>（提高性能，</a:t>
            </a:r>
            <a:r>
              <a:rPr lang="en-US" altLang="zh-CN" sz="4800" dirty="0"/>
              <a:t>FFI</a:t>
            </a:r>
            <a:r>
              <a:rPr lang="zh-CN" altLang="en-US" sz="4800" dirty="0"/>
              <a:t>或者外部系统交互）</a:t>
            </a:r>
            <a:endParaRPr lang="en-US" altLang="zh-CN" sz="4800" dirty="0"/>
          </a:p>
          <a:p>
            <a:pPr>
              <a:lnSpc>
                <a:spcPct val="200000"/>
              </a:lnSpc>
            </a:pPr>
            <a:r>
              <a:rPr lang="en-US" sz="4800" dirty="0"/>
              <a:t>Rust java go </a:t>
            </a:r>
            <a:r>
              <a:rPr lang="zh-CN" altLang="en-US" sz="4800" dirty="0"/>
              <a:t>对比 </a:t>
            </a:r>
            <a:r>
              <a:rPr lang="en-US" altLang="zh-CN" sz="4800" dirty="0"/>
              <a:t>https://github.com/dexterdarwich/ws-compare</a:t>
            </a:r>
            <a:endParaRPr lang="en-US" sz="4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FF24B29-6797-4103-BC53-5E1A931C93E4}"/>
              </a:ext>
            </a:extLst>
          </p:cNvPr>
          <p:cNvSpPr txBox="1"/>
          <p:nvPr/>
        </p:nvSpPr>
        <p:spPr>
          <a:xfrm>
            <a:off x="1864659" y="11492753"/>
            <a:ext cx="18288000" cy="98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3160722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浅谈Rust项目应用">
            <a:extLst>
              <a:ext uri="{FF2B5EF4-FFF2-40B4-BE49-F238E27FC236}">
                <a16:creationId xmlns:a16="http://schemas.microsoft.com/office/drawing/2014/main" id="{659C0510-4000-4AA1-81BF-0C2E9DF5E3A5}"/>
              </a:ext>
            </a:extLst>
          </p:cNvPr>
          <p:cNvSpPr txBox="1"/>
          <p:nvPr/>
        </p:nvSpPr>
        <p:spPr>
          <a:xfrm>
            <a:off x="6186206" y="1269012"/>
            <a:ext cx="11061888" cy="16215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l">
              <a:lnSpc>
                <a:spcPct val="80000"/>
              </a:lnSpc>
              <a:defRPr sz="12000" b="1" spc="-239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/>
              <a:t>Rust</a:t>
            </a:r>
            <a:r>
              <a:rPr lang="zh-CN" altLang="en-US" dirty="0"/>
              <a:t>和</a:t>
            </a:r>
            <a:r>
              <a:rPr lang="en-US" altLang="zh-CN" dirty="0"/>
              <a:t>Java</a:t>
            </a:r>
            <a:r>
              <a:rPr lang="zh-CN" altLang="en-US" dirty="0"/>
              <a:t>对比</a:t>
            </a:r>
            <a:endParaRPr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1E5D211-A862-4F75-8C0B-BB0A1F844BD0}"/>
              </a:ext>
            </a:extLst>
          </p:cNvPr>
          <p:cNvSpPr txBox="1"/>
          <p:nvPr/>
        </p:nvSpPr>
        <p:spPr>
          <a:xfrm>
            <a:off x="4460167" y="2667661"/>
            <a:ext cx="2922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</a:rPr>
              <a:t>Rust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AF463F8-ED6E-478A-81E4-3EF087E6AABE}"/>
              </a:ext>
            </a:extLst>
          </p:cNvPr>
          <p:cNvSpPr txBox="1"/>
          <p:nvPr/>
        </p:nvSpPr>
        <p:spPr>
          <a:xfrm>
            <a:off x="15786847" y="2890610"/>
            <a:ext cx="2922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</a:rPr>
              <a:t>Java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C47CE5B-5BEE-4702-B8E4-A0A00D9E9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913" y="3683324"/>
            <a:ext cx="10260241" cy="941528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F356BCB-615F-4A0C-902D-EB61D877C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0" y="4919521"/>
            <a:ext cx="11804662" cy="662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37762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浅谈Rust项目应用">
            <a:extLst>
              <a:ext uri="{FF2B5EF4-FFF2-40B4-BE49-F238E27FC236}">
                <a16:creationId xmlns:a16="http://schemas.microsoft.com/office/drawing/2014/main" id="{659C0510-4000-4AA1-81BF-0C2E9DF5E3A5}"/>
              </a:ext>
            </a:extLst>
          </p:cNvPr>
          <p:cNvSpPr txBox="1"/>
          <p:nvPr/>
        </p:nvSpPr>
        <p:spPr>
          <a:xfrm>
            <a:off x="5486958" y="1269012"/>
            <a:ext cx="12523135" cy="16215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l">
              <a:lnSpc>
                <a:spcPct val="80000"/>
              </a:lnSpc>
              <a:defRPr sz="12000" b="1" spc="-239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/>
              <a:t>Rust</a:t>
            </a:r>
            <a:r>
              <a:rPr lang="zh-CN" altLang="en-US" dirty="0"/>
              <a:t>所有权和借用</a:t>
            </a:r>
            <a:endParaRPr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1E5D211-A862-4F75-8C0B-BB0A1F844BD0}"/>
              </a:ext>
            </a:extLst>
          </p:cNvPr>
          <p:cNvSpPr txBox="1"/>
          <p:nvPr/>
        </p:nvSpPr>
        <p:spPr>
          <a:xfrm>
            <a:off x="1824542" y="3398441"/>
            <a:ext cx="218422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i="0" u="none" strike="noStrike" dirty="0">
                <a:solidFill>
                  <a:srgbClr val="000000"/>
                </a:solidFill>
                <a:effectLst/>
                <a:latin typeface="Open Sans" panose="020B0604020202020204" pitchFamily="34" charset="0"/>
                <a:hlinkClick r:id="rId2"/>
              </a:rPr>
              <a:t>所有权原则</a:t>
            </a:r>
            <a:endParaRPr lang="zh-CN" altLang="en-US" sz="6000" b="1" i="0" dirty="0">
              <a:solidFill>
                <a:srgbClr val="000000"/>
              </a:solidFill>
              <a:effectLst/>
              <a:latin typeface="Open Sans" panose="020B0604020202020204" pitchFamily="34" charset="0"/>
            </a:endParaRPr>
          </a:p>
          <a:p>
            <a:pPr marL="1143000" indent="-1143000">
              <a:buAutoNum type="arabicPeriod"/>
            </a:pPr>
            <a:r>
              <a:rPr lang="en-US" altLang="zh-CN" sz="6000" dirty="0">
                <a:solidFill>
                  <a:schemeClr val="bg1"/>
                </a:solidFill>
              </a:rPr>
              <a:t>Rust</a:t>
            </a:r>
            <a:r>
              <a:rPr lang="zh-CN" altLang="en-US" sz="6000" dirty="0">
                <a:solidFill>
                  <a:schemeClr val="bg1"/>
                </a:solidFill>
              </a:rPr>
              <a:t>中每一个值都有且只有一个所有者</a:t>
            </a:r>
            <a:r>
              <a:rPr lang="en-US" altLang="zh-CN" sz="6000" dirty="0">
                <a:solidFill>
                  <a:schemeClr val="bg1"/>
                </a:solidFill>
              </a:rPr>
              <a:t>(</a:t>
            </a:r>
            <a:r>
              <a:rPr lang="zh-CN" altLang="en-US" sz="6000" dirty="0">
                <a:solidFill>
                  <a:schemeClr val="bg1"/>
                </a:solidFill>
              </a:rPr>
              <a:t>变量</a:t>
            </a:r>
            <a:r>
              <a:rPr lang="en-US" altLang="zh-CN" sz="6000" dirty="0">
                <a:solidFill>
                  <a:schemeClr val="bg1"/>
                </a:solidFill>
              </a:rPr>
              <a:t>)</a:t>
            </a:r>
          </a:p>
          <a:p>
            <a:pPr marL="1143000" indent="-1143000">
              <a:buAutoNum type="arabicPeriod"/>
            </a:pPr>
            <a:r>
              <a:rPr lang="zh-CN" altLang="en-US" sz="6000" dirty="0">
                <a:solidFill>
                  <a:schemeClr val="bg1"/>
                </a:solidFill>
              </a:rPr>
              <a:t>当所有者</a:t>
            </a:r>
            <a:r>
              <a:rPr lang="en-US" altLang="zh-CN" sz="6000" dirty="0">
                <a:solidFill>
                  <a:schemeClr val="bg1"/>
                </a:solidFill>
              </a:rPr>
              <a:t>(</a:t>
            </a:r>
            <a:r>
              <a:rPr lang="zh-CN" altLang="en-US" sz="6000" dirty="0">
                <a:solidFill>
                  <a:schemeClr val="bg1"/>
                </a:solidFill>
              </a:rPr>
              <a:t>变量</a:t>
            </a:r>
            <a:r>
              <a:rPr lang="en-US" altLang="zh-CN" sz="6000" dirty="0">
                <a:solidFill>
                  <a:schemeClr val="bg1"/>
                </a:solidFill>
              </a:rPr>
              <a:t>)</a:t>
            </a:r>
            <a:r>
              <a:rPr lang="zh-CN" altLang="en-US" sz="6000" dirty="0">
                <a:solidFill>
                  <a:schemeClr val="bg1"/>
                </a:solidFill>
              </a:rPr>
              <a:t>离开作用域范围时，这个值将被丢弃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360DD1E-99E2-4527-8ACB-A4EBE5DBC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82" y="6404199"/>
            <a:ext cx="11739059" cy="701720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8DD45F3-CEEB-4D0A-B273-CF415CED3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4460" y="7602804"/>
            <a:ext cx="11411266" cy="348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75906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浅谈Rust项目应用">
            <a:extLst>
              <a:ext uri="{FF2B5EF4-FFF2-40B4-BE49-F238E27FC236}">
                <a16:creationId xmlns:a16="http://schemas.microsoft.com/office/drawing/2014/main" id="{659C0510-4000-4AA1-81BF-0C2E9DF5E3A5}"/>
              </a:ext>
            </a:extLst>
          </p:cNvPr>
          <p:cNvSpPr txBox="1"/>
          <p:nvPr/>
        </p:nvSpPr>
        <p:spPr>
          <a:xfrm>
            <a:off x="5486958" y="1269012"/>
            <a:ext cx="12523135" cy="16215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l">
              <a:lnSpc>
                <a:spcPct val="80000"/>
              </a:lnSpc>
              <a:defRPr sz="12000" b="1" spc="-239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/>
              <a:t>Rust</a:t>
            </a:r>
            <a:r>
              <a:rPr lang="zh-CN" altLang="en-US" dirty="0"/>
              <a:t>所有权和借用</a:t>
            </a:r>
            <a:endParaRPr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1E5D211-A862-4F75-8C0B-BB0A1F844BD0}"/>
              </a:ext>
            </a:extLst>
          </p:cNvPr>
          <p:cNvSpPr txBox="1"/>
          <p:nvPr/>
        </p:nvSpPr>
        <p:spPr>
          <a:xfrm>
            <a:off x="1824542" y="3398441"/>
            <a:ext cx="218422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i="0" u="none" strike="noStrike" dirty="0">
                <a:solidFill>
                  <a:srgbClr val="000000"/>
                </a:solidFill>
                <a:effectLst/>
                <a:latin typeface="Open Sans" panose="020B0604020202020204" pitchFamily="34" charset="0"/>
                <a:hlinkClick r:id="rId2"/>
              </a:rPr>
              <a:t>所有权原则</a:t>
            </a:r>
            <a:endParaRPr lang="zh-CN" altLang="en-US" sz="6000" b="1" i="0" dirty="0">
              <a:solidFill>
                <a:srgbClr val="000000"/>
              </a:solidFill>
              <a:effectLst/>
              <a:latin typeface="Open Sans" panose="020B0604020202020204" pitchFamily="34" charset="0"/>
            </a:endParaRPr>
          </a:p>
          <a:p>
            <a:pPr marL="1143000" indent="-1143000">
              <a:buAutoNum type="arabicPeriod"/>
            </a:pPr>
            <a:r>
              <a:rPr lang="zh-CN" altLang="en-US" sz="6000" dirty="0">
                <a:solidFill>
                  <a:schemeClr val="bg1"/>
                </a:solidFill>
              </a:rPr>
              <a:t>可变借用只能有一个</a:t>
            </a:r>
            <a:endParaRPr lang="en-US" altLang="zh-CN" sz="6000" dirty="0">
              <a:solidFill>
                <a:schemeClr val="bg1"/>
              </a:solidFill>
            </a:endParaRPr>
          </a:p>
          <a:p>
            <a:pPr marL="1143000" indent="-1143000">
              <a:buAutoNum type="arabicPeriod"/>
            </a:pPr>
            <a:r>
              <a:rPr lang="zh-CN" altLang="en-US" sz="6000" dirty="0">
                <a:solidFill>
                  <a:schemeClr val="bg1"/>
                </a:solidFill>
              </a:rPr>
              <a:t>且有了可变借用后，不能在使用不可变借用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1C5B75F-592F-4010-AC80-96C0C6E8A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17" y="6502052"/>
            <a:ext cx="11658376" cy="604273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AF0C891-C6D7-411C-9243-FA8FCA56952C}"/>
              </a:ext>
            </a:extLst>
          </p:cNvPr>
          <p:cNvSpPr txBox="1"/>
          <p:nvPr/>
        </p:nvSpPr>
        <p:spPr>
          <a:xfrm>
            <a:off x="12317509" y="6769411"/>
            <a:ext cx="116583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这种限制的好处就是使</a:t>
            </a:r>
            <a:r>
              <a:rPr lang="en-US" altLang="zh-CN" sz="5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Rust</a:t>
            </a:r>
            <a:r>
              <a:rPr lang="zh-CN" altLang="en-US" sz="5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在编译期就避免数据竞争，数据竞争可由以下行为造成：</a:t>
            </a:r>
            <a:endParaRPr lang="en-US" altLang="zh-CN" sz="5400" b="0" i="0" dirty="0">
              <a:solidFill>
                <a:schemeClr val="bg1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5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两个或更多的指针同时访问同一数据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5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至少有一个指针被用来写入数据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5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没有同步数据访问的机制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7320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浅谈Rust项目应用">
            <a:extLst>
              <a:ext uri="{FF2B5EF4-FFF2-40B4-BE49-F238E27FC236}">
                <a16:creationId xmlns:a16="http://schemas.microsoft.com/office/drawing/2014/main" id="{659C0510-4000-4AA1-81BF-0C2E9DF5E3A5}"/>
              </a:ext>
            </a:extLst>
          </p:cNvPr>
          <p:cNvSpPr txBox="1"/>
          <p:nvPr/>
        </p:nvSpPr>
        <p:spPr>
          <a:xfrm>
            <a:off x="5486958" y="1269012"/>
            <a:ext cx="12523135" cy="16215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l">
              <a:lnSpc>
                <a:spcPct val="80000"/>
              </a:lnSpc>
              <a:defRPr sz="12000" b="1" spc="-239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/>
              <a:t>Rust</a:t>
            </a:r>
            <a:r>
              <a:rPr lang="zh-CN" altLang="en-US" dirty="0"/>
              <a:t>生命周期</a:t>
            </a:r>
            <a:endParaRPr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1E5D211-A862-4F75-8C0B-BB0A1F844BD0}"/>
              </a:ext>
            </a:extLst>
          </p:cNvPr>
          <p:cNvSpPr txBox="1"/>
          <p:nvPr/>
        </p:nvSpPr>
        <p:spPr>
          <a:xfrm>
            <a:off x="1824542" y="3398441"/>
            <a:ext cx="218422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zh-CN" altLang="en-US" sz="6000" dirty="0">
                <a:solidFill>
                  <a:schemeClr val="bg1"/>
                </a:solidFill>
              </a:rPr>
              <a:t>超过生命周期的数据会被回收</a:t>
            </a:r>
            <a:endParaRPr lang="en-US" altLang="zh-CN" sz="6000" dirty="0">
              <a:solidFill>
                <a:schemeClr val="bg1"/>
              </a:solidFill>
            </a:endParaRPr>
          </a:p>
          <a:p>
            <a:pPr marL="1143000" indent="-1143000">
              <a:buAutoNum type="arabicPeriod"/>
            </a:pPr>
            <a:r>
              <a:rPr lang="zh-CN" altLang="en-US" sz="6000" dirty="0">
                <a:solidFill>
                  <a:schemeClr val="bg1"/>
                </a:solidFill>
              </a:rPr>
              <a:t>用</a:t>
            </a:r>
            <a:r>
              <a:rPr lang="en-US" altLang="zh-CN" sz="6000" dirty="0">
                <a:solidFill>
                  <a:schemeClr val="bg1"/>
                </a:solidFill>
              </a:rPr>
              <a:t>&amp;’a </a:t>
            </a:r>
            <a:r>
              <a:rPr lang="zh-CN" altLang="en-US" sz="6000" dirty="0">
                <a:solidFill>
                  <a:schemeClr val="bg1"/>
                </a:solidFill>
              </a:rPr>
              <a:t>来标识生命周期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3A6CE5B-C23A-4B95-8A92-13B5E4275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11" y="9178991"/>
            <a:ext cx="22559300" cy="453700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DD192D6-B86A-40DB-9289-C44E9D165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6561" y="5334517"/>
            <a:ext cx="12204210" cy="384155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561B3CE-3370-43CF-89EE-D52897148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910" y="5334517"/>
            <a:ext cx="11035451" cy="384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63955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浅谈Rust项目应用">
            <a:extLst>
              <a:ext uri="{FF2B5EF4-FFF2-40B4-BE49-F238E27FC236}">
                <a16:creationId xmlns:a16="http://schemas.microsoft.com/office/drawing/2014/main" id="{659C0510-4000-4AA1-81BF-0C2E9DF5E3A5}"/>
              </a:ext>
            </a:extLst>
          </p:cNvPr>
          <p:cNvSpPr txBox="1"/>
          <p:nvPr/>
        </p:nvSpPr>
        <p:spPr>
          <a:xfrm>
            <a:off x="5486958" y="1269012"/>
            <a:ext cx="12523135" cy="16215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l">
              <a:lnSpc>
                <a:spcPct val="80000"/>
              </a:lnSpc>
              <a:defRPr sz="12000" b="1" spc="-239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/>
              <a:t>Rust</a:t>
            </a:r>
            <a:r>
              <a:rPr lang="zh-CN" altLang="en-US" dirty="0"/>
              <a:t>其他</a:t>
            </a:r>
            <a:endParaRPr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1E5D211-A862-4F75-8C0B-BB0A1F844BD0}"/>
              </a:ext>
            </a:extLst>
          </p:cNvPr>
          <p:cNvSpPr txBox="1"/>
          <p:nvPr/>
        </p:nvSpPr>
        <p:spPr>
          <a:xfrm>
            <a:off x="1519743" y="2729245"/>
            <a:ext cx="11335646" cy="1024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zh-CN" altLang="en-US" sz="6000" dirty="0">
                <a:solidFill>
                  <a:schemeClr val="bg1"/>
                </a:solidFill>
              </a:rPr>
              <a:t>闭包</a:t>
            </a:r>
            <a:endParaRPr lang="en-US" altLang="zh-CN" sz="6000" dirty="0">
              <a:solidFill>
                <a:schemeClr val="bg1"/>
              </a:solidFill>
            </a:endParaRPr>
          </a:p>
          <a:p>
            <a:pPr marL="1143000" indent="-1143000">
              <a:buAutoNum type="arabicPeriod"/>
            </a:pPr>
            <a:r>
              <a:rPr lang="zh-CN" altLang="en-US" sz="6000" dirty="0">
                <a:solidFill>
                  <a:schemeClr val="bg1"/>
                </a:solidFill>
              </a:rPr>
              <a:t>迭代器</a:t>
            </a:r>
            <a:endParaRPr lang="en-US" altLang="zh-CN" sz="6000" dirty="0">
              <a:solidFill>
                <a:schemeClr val="bg1"/>
              </a:solidFill>
            </a:endParaRPr>
          </a:p>
          <a:p>
            <a:pPr marL="1143000" indent="-1143000">
              <a:buAutoNum type="arabicPeriod"/>
            </a:pPr>
            <a:r>
              <a:rPr lang="zh-CN" altLang="en-US" sz="6000" dirty="0">
                <a:solidFill>
                  <a:schemeClr val="bg1"/>
                </a:solidFill>
              </a:rPr>
              <a:t>包和模块</a:t>
            </a:r>
            <a:endParaRPr lang="en-US" altLang="zh-CN" sz="6000" dirty="0">
              <a:solidFill>
                <a:schemeClr val="bg1"/>
              </a:solidFill>
            </a:endParaRPr>
          </a:p>
          <a:p>
            <a:pPr marL="1143000" indent="-1143000">
              <a:buAutoNum type="arabicPeriod"/>
            </a:pPr>
            <a:r>
              <a:rPr lang="zh-CN" altLang="en-US" sz="6000" dirty="0">
                <a:solidFill>
                  <a:schemeClr val="bg1"/>
                </a:solidFill>
              </a:rPr>
              <a:t>格式化输出</a:t>
            </a:r>
            <a:endParaRPr lang="en-US" altLang="zh-CN" sz="6000" dirty="0">
              <a:solidFill>
                <a:schemeClr val="bg1"/>
              </a:solidFill>
            </a:endParaRPr>
          </a:p>
          <a:p>
            <a:pPr marL="1143000" indent="-1143000">
              <a:buAutoNum type="arabicPeriod"/>
            </a:pPr>
            <a:r>
              <a:rPr lang="zh-CN" altLang="en-US" sz="6000" dirty="0">
                <a:solidFill>
                  <a:schemeClr val="bg1"/>
                </a:solidFill>
              </a:rPr>
              <a:t>智能指针</a:t>
            </a:r>
            <a:endParaRPr lang="en-US" altLang="zh-CN" sz="6000" dirty="0">
              <a:solidFill>
                <a:schemeClr val="bg1"/>
              </a:solidFill>
            </a:endParaRPr>
          </a:p>
          <a:p>
            <a:pPr marL="1143000" indent="-1143000">
              <a:buAutoNum type="arabicPeriod"/>
            </a:pPr>
            <a:r>
              <a:rPr lang="zh-CN" altLang="en-US" sz="6000" dirty="0">
                <a:solidFill>
                  <a:schemeClr val="bg1"/>
                </a:solidFill>
              </a:rPr>
              <a:t>全局变量</a:t>
            </a:r>
            <a:r>
              <a:rPr lang="en-US" altLang="zh-CN" sz="6000" dirty="0">
                <a:solidFill>
                  <a:schemeClr val="bg1"/>
                </a:solidFill>
              </a:rPr>
              <a:t>static</a:t>
            </a:r>
            <a:r>
              <a:rPr lang="zh-CN" altLang="en-US" sz="6000" dirty="0">
                <a:solidFill>
                  <a:schemeClr val="bg1"/>
                </a:solidFill>
              </a:rPr>
              <a:t>，</a:t>
            </a:r>
            <a:r>
              <a:rPr lang="en-US" altLang="zh-CN" sz="6000" dirty="0">
                <a:solidFill>
                  <a:schemeClr val="bg1"/>
                </a:solidFill>
              </a:rPr>
              <a:t>const</a:t>
            </a:r>
          </a:p>
          <a:p>
            <a:pPr marL="1143000" indent="-1143000">
              <a:buAutoNum type="arabicPeriod"/>
            </a:pPr>
            <a:r>
              <a:rPr lang="zh-CN" altLang="en-US" sz="6000" dirty="0">
                <a:solidFill>
                  <a:schemeClr val="bg1"/>
                </a:solidFill>
              </a:rPr>
              <a:t>多线程</a:t>
            </a:r>
            <a:endParaRPr lang="en-US" altLang="zh-CN" sz="6000" dirty="0">
              <a:solidFill>
                <a:schemeClr val="bg1"/>
              </a:solidFill>
            </a:endParaRPr>
          </a:p>
          <a:p>
            <a:pPr marL="1143000" indent="-1143000">
              <a:buAutoNum type="arabicPeriod"/>
            </a:pPr>
            <a:r>
              <a:rPr lang="zh-CN" altLang="en-US" sz="6000" dirty="0">
                <a:solidFill>
                  <a:schemeClr val="bg1"/>
                </a:solidFill>
              </a:rPr>
              <a:t>错误处理</a:t>
            </a:r>
            <a:endParaRPr lang="en-US" altLang="zh-CN" sz="6000" dirty="0">
              <a:solidFill>
                <a:schemeClr val="bg1"/>
              </a:solidFill>
            </a:endParaRPr>
          </a:p>
          <a:p>
            <a:pPr marL="1143000" indent="-1143000">
              <a:buAutoNum type="arabicPeriod"/>
            </a:pPr>
            <a:r>
              <a:rPr lang="zh-CN" altLang="en-US" sz="6000" dirty="0">
                <a:solidFill>
                  <a:schemeClr val="bg1"/>
                </a:solidFill>
              </a:rPr>
              <a:t>面向对象</a:t>
            </a:r>
            <a:endParaRPr lang="en-US" altLang="zh-CN" sz="6000" dirty="0">
              <a:solidFill>
                <a:schemeClr val="bg1"/>
              </a:solidFill>
            </a:endParaRPr>
          </a:p>
          <a:p>
            <a:pPr marL="1143000" indent="-1143000">
              <a:buAutoNum type="arabicPeriod"/>
            </a:pPr>
            <a:r>
              <a:rPr lang="en-US" altLang="zh-CN" sz="6000" dirty="0">
                <a:solidFill>
                  <a:schemeClr val="bg1"/>
                </a:solidFill>
              </a:rPr>
              <a:t>unsafe</a:t>
            </a:r>
          </a:p>
          <a:p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901600E-6DC0-47F5-8720-30AF73E827EC}"/>
              </a:ext>
            </a:extLst>
          </p:cNvPr>
          <p:cNvSpPr txBox="1"/>
          <p:nvPr/>
        </p:nvSpPr>
        <p:spPr>
          <a:xfrm>
            <a:off x="12878975" y="2729245"/>
            <a:ext cx="10262236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 startAt="11"/>
            </a:pPr>
            <a:r>
              <a:rPr lang="zh-CN" altLang="en-US" sz="6000" dirty="0">
                <a:solidFill>
                  <a:schemeClr val="bg1"/>
                </a:solidFill>
              </a:rPr>
              <a:t>宏</a:t>
            </a:r>
            <a:endParaRPr lang="en-US" altLang="zh-CN" sz="6000" dirty="0">
              <a:solidFill>
                <a:schemeClr val="bg1"/>
              </a:solidFill>
            </a:endParaRPr>
          </a:p>
          <a:p>
            <a:pPr marL="1143000" indent="-1143000">
              <a:buAutoNum type="arabicPeriod" startAt="11"/>
            </a:pPr>
            <a:r>
              <a:rPr lang="en-US" altLang="zh-CN" sz="6000" dirty="0">
                <a:solidFill>
                  <a:schemeClr val="bg1"/>
                </a:solidFill>
              </a:rPr>
              <a:t>Cargo</a:t>
            </a:r>
            <a:r>
              <a:rPr lang="zh-CN" altLang="en-US" sz="6000" dirty="0">
                <a:solidFill>
                  <a:schemeClr val="bg1"/>
                </a:solidFill>
              </a:rPr>
              <a:t>使用</a:t>
            </a:r>
            <a:endParaRPr lang="en-US" altLang="zh-CN" sz="6000" dirty="0">
              <a:solidFill>
                <a:schemeClr val="bg1"/>
              </a:solidFill>
            </a:endParaRPr>
          </a:p>
          <a:p>
            <a:pPr marL="1143000" indent="-1143000">
              <a:buAutoNum type="arabicPeriod" startAt="11"/>
            </a:pPr>
            <a:r>
              <a:rPr lang="zh-CN" altLang="en-US" sz="6000" dirty="0">
                <a:solidFill>
                  <a:schemeClr val="bg1"/>
                </a:solidFill>
              </a:rPr>
              <a:t>注释和文档</a:t>
            </a:r>
            <a:endParaRPr lang="en-US" altLang="zh-CN" sz="6000" dirty="0">
              <a:solidFill>
                <a:schemeClr val="bg1"/>
              </a:solidFill>
            </a:endParaRPr>
          </a:p>
          <a:p>
            <a:pPr marL="1143000" indent="-1143000">
              <a:buAutoNum type="arabicPeriod" startAt="11"/>
            </a:pPr>
            <a:r>
              <a:rPr lang="zh-CN" altLang="en-US" sz="6000" dirty="0">
                <a:solidFill>
                  <a:schemeClr val="bg1"/>
                </a:solidFill>
              </a:rPr>
              <a:t>类型转换，隐式转换</a:t>
            </a:r>
            <a:endParaRPr lang="en-US" altLang="zh-CN" sz="6000" dirty="0">
              <a:solidFill>
                <a:schemeClr val="bg1"/>
              </a:solidFill>
            </a:endParaRPr>
          </a:p>
          <a:p>
            <a:pPr marL="1143000" indent="-1143000">
              <a:buAutoNum type="arabicPeriod" startAt="11"/>
            </a:pPr>
            <a:r>
              <a:rPr lang="en-US" altLang="zh-CN" sz="6000" dirty="0">
                <a:solidFill>
                  <a:schemeClr val="bg1"/>
                </a:solidFill>
              </a:rPr>
              <a:t>FFI</a:t>
            </a:r>
            <a:r>
              <a:rPr lang="zh-CN" altLang="en-US" sz="6000" dirty="0">
                <a:solidFill>
                  <a:schemeClr val="bg1"/>
                </a:solidFill>
              </a:rPr>
              <a:t>外部语言调用</a:t>
            </a:r>
            <a:endParaRPr lang="en-US" altLang="zh-CN" sz="6000" dirty="0">
              <a:solidFill>
                <a:schemeClr val="bg1"/>
              </a:solidFill>
            </a:endParaRPr>
          </a:p>
          <a:p>
            <a:pPr marL="1143000" indent="-1143000">
              <a:buAutoNum type="arabicPeriod" startAt="11"/>
            </a:pPr>
            <a:endParaRPr lang="en-US" altLang="zh-CN" sz="6000" dirty="0">
              <a:solidFill>
                <a:schemeClr val="bg1"/>
              </a:solidFill>
            </a:endParaRPr>
          </a:p>
          <a:p>
            <a:r>
              <a:rPr lang="zh-CN" altLang="en-US" sz="6000" dirty="0">
                <a:solidFill>
                  <a:schemeClr val="bg1"/>
                </a:solidFill>
              </a:rPr>
              <a:t>参考学习链接：</a:t>
            </a:r>
            <a:r>
              <a:rPr lang="en-US" altLang="zh-CN" sz="6000" dirty="0">
                <a:solidFill>
                  <a:schemeClr val="bg1"/>
                </a:solidFill>
                <a:hlinkClick r:id="rId2"/>
              </a:rPr>
              <a:t>https://course.rs/</a:t>
            </a:r>
            <a:endParaRPr lang="en-US" altLang="zh-CN" sz="6000" dirty="0">
              <a:solidFill>
                <a:schemeClr val="bg1"/>
              </a:solidFill>
            </a:endParaRPr>
          </a:p>
          <a:p>
            <a:endParaRPr lang="zh-CN" alt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72748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浅谈Rust项目应用">
            <a:extLst>
              <a:ext uri="{FF2B5EF4-FFF2-40B4-BE49-F238E27FC236}">
                <a16:creationId xmlns:a16="http://schemas.microsoft.com/office/drawing/2014/main" id="{659C0510-4000-4AA1-81BF-0C2E9DF5E3A5}"/>
              </a:ext>
            </a:extLst>
          </p:cNvPr>
          <p:cNvSpPr txBox="1"/>
          <p:nvPr/>
        </p:nvSpPr>
        <p:spPr>
          <a:xfrm>
            <a:off x="7647454" y="1427339"/>
            <a:ext cx="7973401" cy="16215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 algn="l">
              <a:lnSpc>
                <a:spcPct val="80000"/>
              </a:lnSpc>
              <a:defRPr sz="12000" b="1" spc="-239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Rust </a:t>
            </a:r>
            <a:r>
              <a:rPr lang="zh-CN" altLang="en-US" dirty="0"/>
              <a:t>常用库</a:t>
            </a:r>
            <a:endParaRPr dirty="0"/>
          </a:p>
        </p:txBody>
      </p:sp>
      <p:sp>
        <p:nvSpPr>
          <p:cNvPr id="3" name="浅谈Rust项目应用">
            <a:extLst>
              <a:ext uri="{FF2B5EF4-FFF2-40B4-BE49-F238E27FC236}">
                <a16:creationId xmlns:a16="http://schemas.microsoft.com/office/drawing/2014/main" id="{79224A4F-65EF-4B49-AFCB-72D81FB4A7E3}"/>
              </a:ext>
            </a:extLst>
          </p:cNvPr>
          <p:cNvSpPr txBox="1"/>
          <p:nvPr/>
        </p:nvSpPr>
        <p:spPr>
          <a:xfrm>
            <a:off x="1864659" y="6259428"/>
            <a:ext cx="20134728" cy="16930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l">
              <a:lnSpc>
                <a:spcPct val="80000"/>
              </a:lnSpc>
              <a:defRPr sz="12000" b="1" spc="-239">
                <a:solidFill>
                  <a:srgbClr val="FFFFFF"/>
                </a:solidFill>
              </a:defRPr>
            </a:lvl1pPr>
          </a:lstStyle>
          <a:p>
            <a:pPr>
              <a:lnSpc>
                <a:spcPct val="200000"/>
              </a:lnSpc>
            </a:pPr>
            <a:r>
              <a:rPr lang="zh-CN" altLang="en-US" sz="6000" dirty="0"/>
              <a:t> </a:t>
            </a:r>
            <a:endParaRPr lang="en-US" sz="6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53C3734-906D-4A48-AA12-DD6F6BE01862}"/>
              </a:ext>
            </a:extLst>
          </p:cNvPr>
          <p:cNvSpPr txBox="1"/>
          <p:nvPr/>
        </p:nvSpPr>
        <p:spPr>
          <a:xfrm>
            <a:off x="21120848" y="12903001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2"/>
              </a:rPr>
              <a:t>rust · GitHub Topics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C82AF6B-0AAE-4895-B3B1-5041FB9BDA5E}"/>
              </a:ext>
            </a:extLst>
          </p:cNvPr>
          <p:cNvSpPr txBox="1"/>
          <p:nvPr/>
        </p:nvSpPr>
        <p:spPr>
          <a:xfrm>
            <a:off x="986121" y="3048937"/>
            <a:ext cx="22626914" cy="9448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序列化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</a:t>
            </a:r>
            <a:r>
              <a:rPr lang="zh-CN" altLang="en-US" sz="3200" b="0" i="0" dirty="0">
                <a:solidFill>
                  <a:schemeClr val="bg1"/>
                </a:solidFill>
                <a:effectLst/>
                <a:latin typeface="-apple-system"/>
              </a:rPr>
              <a:t>反序列化：</a:t>
            </a:r>
            <a:r>
              <a:rPr lang="en-US" altLang="zh-CN" sz="3200" b="0" i="0" u="none" strike="noStrike" dirty="0" err="1">
                <a:solidFill>
                  <a:schemeClr val="bg1"/>
                </a:solidFill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Serde</a:t>
            </a:r>
            <a:endParaRPr lang="en-US" altLang="zh-CN" sz="32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3200" b="0" i="0" dirty="0">
                <a:solidFill>
                  <a:schemeClr val="bg1"/>
                </a:solidFill>
                <a:effectLst/>
                <a:latin typeface="-apple-system"/>
              </a:rPr>
              <a:t>命令行开发：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clap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 err="1">
                <a:solidFill>
                  <a:schemeClr val="bg1"/>
                </a:solidFill>
                <a:effectLst/>
                <a:latin typeface="-apple-system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structopt</a:t>
            </a:r>
            <a:endParaRPr lang="en-US" altLang="zh-CN" sz="32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3200" b="0" i="0" dirty="0">
                <a:solidFill>
                  <a:schemeClr val="bg1"/>
                </a:solidFill>
                <a:effectLst/>
                <a:latin typeface="-apple-system"/>
              </a:rPr>
              <a:t>异步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/Web/</a:t>
            </a:r>
            <a:r>
              <a:rPr lang="zh-CN" altLang="en-US" sz="3200" b="0" i="0" dirty="0">
                <a:solidFill>
                  <a:schemeClr val="bg1"/>
                </a:solidFill>
                <a:effectLst/>
                <a:latin typeface="-apple-system"/>
              </a:rPr>
              <a:t>网络开发： </a:t>
            </a:r>
            <a:r>
              <a:rPr lang="en-US" altLang="zh-CN" sz="3200" b="0" i="0" u="none" strike="noStrike" dirty="0" err="1">
                <a:solidFill>
                  <a:srgbClr val="0563C1"/>
                </a:solidFill>
                <a:effectLst/>
                <a:latin typeface="-apple-system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tokio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tracing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async-trait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tower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async-std 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tonic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 err="1">
                <a:solidFill>
                  <a:srgbClr val="0563C1"/>
                </a:solidFill>
                <a:effectLst/>
                <a:latin typeface="-apple-system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actix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-web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</a:t>
            </a:r>
            <a:r>
              <a:rPr lang="en-US" altLang="zh-CN" sz="3200" b="0" i="0" u="none" strike="noStrike" dirty="0" err="1">
                <a:solidFill>
                  <a:srgbClr val="0563C1"/>
                </a:solidFill>
                <a:effectLst/>
                <a:latin typeface="-apple-system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smol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surf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>
                <a:solidFill>
                  <a:srgbClr val="0563C1"/>
                </a:solidFill>
                <a:effectLst/>
                <a:latin typeface="-apple-system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async-</a:t>
            </a:r>
            <a:r>
              <a:rPr lang="en-US" altLang="zh-CN" sz="3200" b="0" i="0" u="none" strike="noStrike" dirty="0" err="1">
                <a:solidFill>
                  <a:srgbClr val="0563C1"/>
                </a:solidFill>
                <a:effectLst/>
                <a:latin typeface="-apple-system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graphql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warp /</a:t>
            </a:r>
            <a:r>
              <a:rPr lang="en-US" altLang="zh-CN" sz="3200" b="0" i="0" u="none" strike="noStrike" dirty="0" err="1">
                <a:solidFill>
                  <a:srgbClr val="0563C1"/>
                </a:solidFill>
                <a:effectLst/>
                <a:latin typeface="-apple-system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tungstenite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 err="1">
                <a:solidFill>
                  <a:srgbClr val="0563C1"/>
                </a:solidFill>
                <a:effectLst/>
                <a:latin typeface="-apple-system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encoding_rs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loom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Rocket</a:t>
            </a:r>
            <a:endParaRPr lang="en-US" altLang="zh-CN" sz="32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3200" b="0" i="0" dirty="0" err="1">
                <a:solidFill>
                  <a:schemeClr val="bg1"/>
                </a:solidFill>
                <a:effectLst/>
                <a:latin typeface="-apple-system"/>
              </a:rPr>
              <a:t>FFi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zh-CN" altLang="en-US" sz="3200" b="0" i="0" dirty="0">
                <a:solidFill>
                  <a:schemeClr val="bg1"/>
                </a:solidFill>
                <a:effectLst/>
                <a:latin typeface="-apple-system"/>
              </a:rPr>
              <a:t>开发： </a:t>
            </a:r>
            <a:r>
              <a:rPr lang="en-US" altLang="zh-CN" sz="3200" b="0" i="0" u="none" strike="noStrike" dirty="0" err="1">
                <a:solidFill>
                  <a:srgbClr val="0563C1"/>
                </a:solidFill>
                <a:effectLst/>
                <a:latin typeface="-apple-system"/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libc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 err="1">
                <a:solidFill>
                  <a:srgbClr val="0563C1"/>
                </a:solidFill>
                <a:effectLst/>
                <a:latin typeface="-apple-system"/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winapi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 err="1">
                <a:solidFill>
                  <a:srgbClr val="0563C1"/>
                </a:solidFill>
                <a:effectLst/>
                <a:latin typeface="-apple-system"/>
                <a:hlinkClick r:id="rId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bindgen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2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pyo3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 err="1">
                <a:solidFill>
                  <a:srgbClr val="0563C1"/>
                </a:solidFill>
                <a:effectLst/>
                <a:latin typeface="-apple-system"/>
                <a:hlinkClick r:id="rId2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num_enum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2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 err="1">
                <a:solidFill>
                  <a:srgbClr val="0563C1"/>
                </a:solidFill>
                <a:effectLst/>
                <a:latin typeface="-apple-system"/>
                <a:hlinkClick r:id="rId2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jni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2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 err="1">
                <a:solidFill>
                  <a:schemeClr val="bg1"/>
                </a:solidFill>
                <a:effectLst/>
                <a:latin typeface="-apple-system"/>
                <a:hlinkClick r:id="rId2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rustler_sys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2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cxx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 err="1">
                <a:solidFill>
                  <a:srgbClr val="0563C1"/>
                </a:solidFill>
                <a:effectLst/>
                <a:latin typeface="-apple-system"/>
                <a:hlinkClick r:id="rId3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cbindgen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3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 err="1">
                <a:solidFill>
                  <a:schemeClr val="bg1"/>
                </a:solidFill>
                <a:effectLst/>
                <a:latin typeface="-apple-system"/>
                <a:hlinkClick r:id="rId3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autocxx-bindgen</a:t>
            </a:r>
            <a:endParaRPr lang="en-US" altLang="zh-CN" sz="32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API </a:t>
            </a:r>
            <a:r>
              <a:rPr lang="zh-CN" altLang="en-US" sz="3200" b="0" i="0" dirty="0">
                <a:solidFill>
                  <a:schemeClr val="bg1"/>
                </a:solidFill>
                <a:effectLst/>
                <a:latin typeface="-apple-system"/>
              </a:rPr>
              <a:t>开发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: </a:t>
            </a:r>
            <a:r>
              <a:rPr lang="en-US" altLang="zh-CN" sz="3200" b="0" i="0" u="none" strike="noStrike" dirty="0" err="1">
                <a:solidFill>
                  <a:srgbClr val="0563C1"/>
                </a:solidFill>
                <a:effectLst/>
                <a:latin typeface="-apple-system"/>
                <a:hlinkClick r:id="rId3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jsonwebtoken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3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3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validator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 err="1">
                <a:solidFill>
                  <a:srgbClr val="0563C1"/>
                </a:solidFill>
                <a:effectLst/>
                <a:latin typeface="-apple-system"/>
                <a:hlinkClick r:id="rId3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tarpc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3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 err="1">
                <a:solidFill>
                  <a:srgbClr val="0563C1"/>
                </a:solidFill>
                <a:effectLst/>
                <a:latin typeface="-apple-system"/>
                <a:hlinkClick r:id="rId3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nats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3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tonic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 err="1">
                <a:solidFill>
                  <a:srgbClr val="0563C1"/>
                </a:solidFill>
                <a:effectLst/>
                <a:latin typeface="-apple-system"/>
                <a:hlinkClick r:id="rId3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protobuf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3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3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hyper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 err="1">
                <a:solidFill>
                  <a:srgbClr val="0563C1"/>
                </a:solidFill>
                <a:effectLst/>
                <a:latin typeface="-apple-system"/>
                <a:hlinkClick r:id="rId3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httparse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3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 err="1">
                <a:solidFill>
                  <a:srgbClr val="0563C1"/>
                </a:solidFill>
                <a:effectLst/>
                <a:latin typeface="-apple-system"/>
                <a:hlinkClick r:id="rId3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reqwest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3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 err="1">
                <a:solidFill>
                  <a:schemeClr val="bg1"/>
                </a:solidFill>
                <a:effectLst/>
                <a:latin typeface="-apple-system"/>
                <a:hlinkClick r:id="rId4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url</a:t>
            </a:r>
            <a:endParaRPr lang="en-US" altLang="zh-CN" sz="32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3200" b="0" i="0" dirty="0">
                <a:solidFill>
                  <a:schemeClr val="bg1"/>
                </a:solidFill>
                <a:effectLst/>
                <a:latin typeface="-apple-system"/>
              </a:rPr>
              <a:t>解析器：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4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nom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4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pest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4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csv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4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combine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 err="1">
                <a:solidFill>
                  <a:srgbClr val="0563C1"/>
                </a:solidFill>
                <a:effectLst/>
                <a:latin typeface="-apple-system"/>
                <a:hlinkClick r:id="rId4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wasmparser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4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 err="1">
                <a:solidFill>
                  <a:srgbClr val="0563C1"/>
                </a:solidFill>
                <a:effectLst/>
                <a:latin typeface="-apple-system"/>
                <a:hlinkClick r:id="rId4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ron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4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 err="1">
                <a:solidFill>
                  <a:schemeClr val="bg1"/>
                </a:solidFill>
                <a:effectLst/>
                <a:latin typeface="-apple-system"/>
                <a:hlinkClick r:id="rId4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lalrpop</a:t>
            </a:r>
            <a:endParaRPr lang="en-US" altLang="zh-CN" sz="32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4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密码学</a:t>
            </a:r>
            <a:r>
              <a:rPr lang="zh-CN" altLang="en-US" sz="3200" b="0" i="0" dirty="0">
                <a:solidFill>
                  <a:schemeClr val="bg1"/>
                </a:solidFill>
                <a:effectLst/>
                <a:latin typeface="-apple-system"/>
              </a:rPr>
              <a:t>： </a:t>
            </a:r>
            <a:r>
              <a:rPr lang="en-US" altLang="zh-CN" sz="3200" b="0" i="0" u="none" strike="noStrike" dirty="0" err="1">
                <a:solidFill>
                  <a:srgbClr val="0563C1"/>
                </a:solidFill>
                <a:effectLst/>
                <a:latin typeface="-apple-system"/>
                <a:hlinkClick r:id="rId4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openssl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4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5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ring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 err="1">
                <a:solidFill>
                  <a:srgbClr val="0563C1"/>
                </a:solidFill>
                <a:effectLst/>
                <a:latin typeface="-apple-system"/>
                <a:hlinkClick r:id="rId5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hmac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5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 err="1">
                <a:solidFill>
                  <a:schemeClr val="bg1"/>
                </a:solidFill>
                <a:effectLst/>
                <a:latin typeface="-apple-system"/>
                <a:hlinkClick r:id="rId5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rustls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 / </a:t>
            </a:r>
            <a:r>
              <a:rPr lang="en-US" altLang="zh-CN" sz="3200" b="0" i="0" u="none" strike="noStrike" dirty="0" err="1">
                <a:solidFill>
                  <a:schemeClr val="bg1"/>
                </a:solidFill>
                <a:effectLst/>
                <a:latin typeface="-apple-system"/>
                <a:hlinkClick r:id="rId5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orion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 / </a:t>
            </a:r>
            <a:r>
              <a:rPr lang="en-US" altLang="zh-CN" sz="3200" b="0" i="0" u="none" strike="noStrike" dirty="0" err="1">
                <a:solidFill>
                  <a:schemeClr val="bg1"/>
                </a:solidFill>
                <a:effectLst/>
                <a:latin typeface="-apple-system"/>
                <a:hlinkClick r:id="rId5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themis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 / </a:t>
            </a:r>
            <a:r>
              <a:rPr lang="en-US" altLang="zh-CN" sz="3200" b="0" i="0" u="none" strike="noStrike" dirty="0" err="1">
                <a:solidFill>
                  <a:schemeClr val="bg1"/>
                </a:solidFill>
                <a:effectLst/>
                <a:latin typeface="-apple-system"/>
                <a:hlinkClick r:id="rId5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RustCrypto</a:t>
            </a:r>
            <a:endParaRPr lang="en-US" altLang="zh-CN" sz="32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3200" b="0" i="0" dirty="0" err="1">
                <a:solidFill>
                  <a:schemeClr val="bg1"/>
                </a:solidFill>
                <a:effectLst/>
                <a:latin typeface="-apple-system"/>
              </a:rPr>
              <a:t>WebAssembly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: </a:t>
            </a:r>
            <a:r>
              <a:rPr lang="en-US" altLang="zh-CN" sz="3200" b="0" i="0" u="none" strike="noStrike" dirty="0" err="1">
                <a:solidFill>
                  <a:schemeClr val="bg1"/>
                </a:solidFill>
                <a:effectLst/>
                <a:latin typeface="-apple-system"/>
                <a:hlinkClick r:id="rId5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wasm-bindgen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 err="1">
                <a:solidFill>
                  <a:srgbClr val="0563C1"/>
                </a:solidFill>
                <a:effectLst/>
                <a:latin typeface="-apple-system"/>
                <a:hlinkClick r:id="rId5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wasmer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5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 err="1">
                <a:solidFill>
                  <a:srgbClr val="0563C1"/>
                </a:solidFill>
                <a:effectLst/>
                <a:latin typeface="-apple-system"/>
                <a:hlinkClick r:id="rId5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wasmtime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5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5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yew</a:t>
            </a:r>
            <a:endParaRPr lang="en-US" altLang="zh-CN" sz="32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3200" b="0" i="0" dirty="0">
                <a:solidFill>
                  <a:schemeClr val="bg1"/>
                </a:solidFill>
                <a:effectLst/>
                <a:latin typeface="-apple-system"/>
              </a:rPr>
              <a:t>数据库开发： 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6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diesel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 err="1">
                <a:solidFill>
                  <a:srgbClr val="0563C1"/>
                </a:solidFill>
                <a:effectLst/>
                <a:latin typeface="-apple-system"/>
                <a:hlinkClick r:id="rId6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sqlx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6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 err="1">
                <a:solidFill>
                  <a:srgbClr val="0563C1"/>
                </a:solidFill>
                <a:effectLst/>
                <a:latin typeface="-apple-system"/>
                <a:hlinkClick r:id="rId6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rocksdb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6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 err="1">
                <a:solidFill>
                  <a:srgbClr val="0563C1"/>
                </a:solidFill>
                <a:effectLst/>
                <a:latin typeface="-apple-system"/>
                <a:hlinkClick r:id="rId6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mysql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6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 err="1">
                <a:solidFill>
                  <a:srgbClr val="0563C1"/>
                </a:solidFill>
                <a:effectLst/>
                <a:latin typeface="-apple-system"/>
                <a:hlinkClick r:id="rId6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elasticsearch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6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 err="1">
                <a:solidFill>
                  <a:schemeClr val="bg1"/>
                </a:solidFill>
                <a:effectLst/>
                <a:latin typeface="-apple-system"/>
                <a:hlinkClick r:id="rId6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rbatis</a:t>
            </a:r>
            <a:endParaRPr lang="en-US" altLang="zh-CN" sz="32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3200" b="0" i="0" dirty="0">
                <a:solidFill>
                  <a:schemeClr val="bg1"/>
                </a:solidFill>
                <a:effectLst/>
                <a:latin typeface="-apple-system"/>
              </a:rPr>
              <a:t>并发：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6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crossbeam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 err="1">
                <a:solidFill>
                  <a:srgbClr val="0563C1"/>
                </a:solidFill>
                <a:effectLst/>
                <a:latin typeface="-apple-system"/>
                <a:hlinkClick r:id="rId6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parking_lot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6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6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crossbeam-channel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6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rayon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7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concurrent-queue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 err="1">
                <a:solidFill>
                  <a:srgbClr val="0563C1"/>
                </a:solidFill>
                <a:effectLst/>
                <a:latin typeface="-apple-system"/>
                <a:hlinkClick r:id="rId7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threadpool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7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7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flume</a:t>
            </a:r>
            <a:endParaRPr lang="en-US" altLang="zh-CN" sz="32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3200" b="0" i="0" dirty="0">
                <a:solidFill>
                  <a:schemeClr val="bg1"/>
                </a:solidFill>
                <a:effectLst/>
                <a:latin typeface="-apple-system"/>
              </a:rPr>
              <a:t>嵌入式开发：</a:t>
            </a:r>
            <a:r>
              <a:rPr lang="en-US" altLang="zh-CN" sz="3200" b="0" i="0" u="none" strike="noStrike" dirty="0">
                <a:solidFill>
                  <a:srgbClr val="0563C1"/>
                </a:solidFill>
                <a:effectLst/>
                <a:latin typeface="-apple-system"/>
                <a:hlinkClick r:id="rId7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embedded-</a:t>
            </a:r>
            <a:r>
              <a:rPr lang="en-US" altLang="zh-CN" sz="3200" b="0" i="0" u="none" strike="noStrike" dirty="0" err="1">
                <a:solidFill>
                  <a:srgbClr val="0563C1"/>
                </a:solidFill>
                <a:effectLst/>
                <a:latin typeface="-apple-system"/>
                <a:hlinkClick r:id="rId7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hal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7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7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cortex-m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 err="1">
                <a:solidFill>
                  <a:srgbClr val="0563C1"/>
                </a:solidFill>
                <a:effectLst/>
                <a:latin typeface="-apple-system"/>
                <a:hlinkClick r:id="rId7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bitvec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7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>
                <a:solidFill>
                  <a:srgbClr val="0563C1"/>
                </a:solidFill>
                <a:effectLst/>
                <a:latin typeface="-apple-system"/>
                <a:hlinkClick r:id="rId7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cortex-m-</a:t>
            </a:r>
            <a:r>
              <a:rPr lang="en-US" altLang="zh-CN" sz="3200" b="0" i="0" u="none" strike="noStrike" dirty="0" err="1">
                <a:solidFill>
                  <a:srgbClr val="0563C1"/>
                </a:solidFill>
                <a:effectLst/>
                <a:latin typeface="-apple-system"/>
                <a:hlinkClick r:id="rId7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rtic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7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>
                <a:solidFill>
                  <a:srgbClr val="0563C1"/>
                </a:solidFill>
                <a:effectLst/>
                <a:latin typeface="-apple-system"/>
                <a:hlinkClick r:id="rId7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embedded-</a:t>
            </a:r>
            <a:r>
              <a:rPr lang="en-US" altLang="zh-CN" sz="3200" b="0" i="0" u="none" strike="noStrike" dirty="0" err="1">
                <a:solidFill>
                  <a:srgbClr val="0563C1"/>
                </a:solidFill>
                <a:effectLst/>
                <a:latin typeface="-apple-system"/>
                <a:hlinkClick r:id="rId7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dma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7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7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cross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7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Knurling Tools</a:t>
            </a:r>
            <a:endParaRPr lang="en-US" altLang="zh-CN" sz="32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3200" b="0" i="0" dirty="0">
                <a:solidFill>
                  <a:schemeClr val="bg1"/>
                </a:solidFill>
                <a:effectLst/>
                <a:latin typeface="-apple-system"/>
              </a:rPr>
              <a:t>测试：</a:t>
            </a:r>
            <a:r>
              <a:rPr lang="en-US" altLang="zh-CN" sz="3200" b="0" i="0" u="none" strike="noStrike" dirty="0" err="1">
                <a:solidFill>
                  <a:srgbClr val="0563C1"/>
                </a:solidFill>
                <a:effectLst/>
                <a:latin typeface="-apple-system"/>
                <a:hlinkClick r:id="rId8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static_assertions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8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8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difference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 err="1">
                <a:solidFill>
                  <a:srgbClr val="0563C1"/>
                </a:solidFill>
                <a:effectLst/>
                <a:latin typeface="-apple-system"/>
                <a:hlinkClick r:id="rId8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quickcheck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8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8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arbitrary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 err="1">
                <a:solidFill>
                  <a:srgbClr val="0563C1"/>
                </a:solidFill>
                <a:effectLst/>
                <a:latin typeface="-apple-system"/>
                <a:hlinkClick r:id="rId8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mockall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8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8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criterion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 err="1">
                <a:solidFill>
                  <a:schemeClr val="bg1"/>
                </a:solidFill>
                <a:effectLst/>
                <a:latin typeface="-apple-system"/>
                <a:hlinkClick r:id="rId8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proptest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 / 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8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tarpaulin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>
                <a:solidFill>
                  <a:srgbClr val="0563C1"/>
                </a:solidFill>
                <a:effectLst/>
                <a:latin typeface="-apple-system"/>
                <a:hlinkClick r:id="rId8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fake-</a:t>
            </a:r>
            <a:r>
              <a:rPr lang="en-US" altLang="zh-CN" sz="3200" b="0" i="0" u="none" strike="noStrike" dirty="0" err="1">
                <a:solidFill>
                  <a:schemeClr val="bg1"/>
                </a:solidFill>
                <a:effectLst/>
                <a:latin typeface="-apple-system"/>
                <a:hlinkClick r:id="rId8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rs</a:t>
            </a:r>
            <a:endParaRPr lang="en-US" altLang="zh-CN" sz="32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3200" b="0" i="0" dirty="0">
                <a:solidFill>
                  <a:schemeClr val="bg1"/>
                </a:solidFill>
                <a:effectLst/>
                <a:latin typeface="-apple-system"/>
              </a:rPr>
              <a:t>多媒体开发： 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8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rust-av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9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image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 err="1">
                <a:solidFill>
                  <a:srgbClr val="0563C1"/>
                </a:solidFill>
                <a:effectLst/>
                <a:latin typeface="-apple-system"/>
                <a:hlinkClick r:id="rId9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svg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9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 err="1">
                <a:solidFill>
                  <a:schemeClr val="bg1"/>
                </a:solidFill>
                <a:effectLst/>
                <a:latin typeface="-apple-system"/>
                <a:hlinkClick r:id="rId9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rusty_ffmpeg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9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Symphonia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3200" b="0" i="0" dirty="0">
                <a:solidFill>
                  <a:schemeClr val="bg1"/>
                </a:solidFill>
                <a:effectLst/>
                <a:latin typeface="-apple-system"/>
              </a:rPr>
              <a:t>游戏引擎和基础组件：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9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glam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9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sdl2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9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bevy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9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amethyst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9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laminar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 err="1">
                <a:solidFill>
                  <a:srgbClr val="0563C1"/>
                </a:solidFill>
                <a:effectLst/>
                <a:latin typeface="-apple-system"/>
                <a:hlinkClick r:id="rId9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ggez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9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10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tetra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 err="1">
                <a:solidFill>
                  <a:schemeClr val="bg1"/>
                </a:solidFill>
                <a:effectLst/>
                <a:latin typeface="-apple-system"/>
                <a:hlinkClick r:id="rId10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hecs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 err="1">
                <a:solidFill>
                  <a:schemeClr val="bg1"/>
                </a:solidFill>
                <a:effectLst/>
                <a:latin typeface="-apple-system"/>
                <a:hlinkClick r:id="rId10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simdeez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10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rg3d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 [rapier](</a:t>
            </a:r>
            <a:r>
              <a:rPr lang="en-US" altLang="zh-CN" sz="3200" b="0" i="0" u="none" strike="noStrike" dirty="0">
                <a:solidFill>
                  <a:srgbClr val="0563C1"/>
                </a:solidFill>
                <a:effectLst/>
                <a:latin typeface="a"/>
                <a:hlinkClick r:id="rId10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10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github.com/dimforge/ra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 pier) / </a:t>
            </a:r>
            <a:r>
              <a:rPr lang="en-US" altLang="zh-CN" sz="3200" b="0" i="0" u="none" strike="noStrike" dirty="0" err="1">
                <a:solidFill>
                  <a:schemeClr val="bg1"/>
                </a:solidFill>
                <a:effectLst/>
                <a:latin typeface="-apple-system"/>
                <a:hlinkClick r:id="rId10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Rustcraft</a:t>
            </a:r>
            <a:r>
              <a:rPr lang="en-US" altLang="zh-CN" sz="3200" b="0" i="0" u="none" strike="noStrike" dirty="0" err="1">
                <a:solidFill>
                  <a:schemeClr val="bg1"/>
                </a:solidFill>
                <a:effectLst/>
                <a:latin typeface="-apple-system"/>
                <a:hlinkClick r:id="rId10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Nestadia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 err="1">
                <a:solidFill>
                  <a:schemeClr val="bg1"/>
                </a:solidFill>
                <a:effectLst/>
                <a:latin typeface="-apple-system"/>
                <a:hlinkClick r:id="rId10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naga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10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Bevy Retro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10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Texture Generator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 / </a:t>
            </a:r>
            <a:r>
              <a:rPr lang="en-US" altLang="zh-CN" sz="3200" b="0" i="0" u="none" strike="noStrike" dirty="0" err="1">
                <a:solidFill>
                  <a:schemeClr val="bg1"/>
                </a:solidFill>
                <a:effectLst/>
                <a:latin typeface="-apple-system"/>
                <a:hlinkClick r:id="rId1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building_blocks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 / </a:t>
            </a:r>
            <a:r>
              <a:rPr lang="en-US" altLang="zh-CN" sz="3200" b="0" i="0" u="none" strike="noStrike" dirty="0" err="1">
                <a:solidFill>
                  <a:srgbClr val="0563C1"/>
                </a:solidFill>
                <a:effectLst/>
                <a:latin typeface="-apple-system"/>
                <a:hlinkClick r:id="rId1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rpg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1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-cli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 err="1">
                <a:solidFill>
                  <a:schemeClr val="bg1"/>
                </a:solidFill>
                <a:effectLst/>
                <a:latin typeface="-apple-system"/>
                <a:hlinkClick r:id="rId1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macroquad</a:t>
            </a:r>
            <a:endParaRPr lang="en-US" altLang="zh-CN" sz="32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TUI/GUI </a:t>
            </a:r>
            <a:r>
              <a:rPr lang="zh-CN" altLang="en-US" sz="3200" b="0" i="0" dirty="0">
                <a:solidFill>
                  <a:schemeClr val="bg1"/>
                </a:solidFill>
                <a:effectLst/>
                <a:latin typeface="-apple-system"/>
              </a:rPr>
              <a:t>开发：</a:t>
            </a:r>
            <a:r>
              <a:rPr lang="en-US" altLang="zh-CN" sz="3200" b="0" i="0" u="none" strike="noStrike" dirty="0" err="1">
                <a:solidFill>
                  <a:srgbClr val="0563C1"/>
                </a:solidFill>
                <a:effectLst/>
                <a:latin typeface="-apple-system"/>
                <a:hlinkClick r:id="rId1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winit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1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 err="1">
                <a:solidFill>
                  <a:srgbClr val="0563C1"/>
                </a:solidFill>
                <a:effectLst/>
                <a:latin typeface="-apple-system"/>
                <a:hlinkClick r:id="rId1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gtk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1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 err="1">
                <a:solidFill>
                  <a:srgbClr val="0563C1"/>
                </a:solidFill>
                <a:effectLst/>
                <a:latin typeface="-apple-system"/>
                <a:hlinkClick r:id="rId1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egui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1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 err="1">
                <a:solidFill>
                  <a:srgbClr val="0563C1"/>
                </a:solidFill>
                <a:effectLst/>
                <a:latin typeface="-apple-system"/>
                <a:hlinkClick r:id="rId1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imgui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1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5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yew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1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cursive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1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iced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 err="1">
                <a:solidFill>
                  <a:srgbClr val="0563C1"/>
                </a:solidFill>
                <a:effectLst/>
                <a:latin typeface="-apple-system"/>
                <a:hlinkClick r:id="rId1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fontdue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1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 err="1">
                <a:solidFill>
                  <a:srgbClr val="0563C1"/>
                </a:solidFill>
                <a:effectLst/>
                <a:latin typeface="-apple-system"/>
                <a:hlinkClick r:id="rId1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tauri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1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1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druid</a:t>
            </a:r>
            <a:endParaRPr lang="en-US" altLang="zh-CN" sz="3200" b="0" i="0" u="none" strike="noStrike" dirty="0">
              <a:solidFill>
                <a:schemeClr val="bg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3200" dirty="0" err="1">
                <a:hlinkClick r:id="rId122"/>
              </a:rPr>
              <a:t>WebAssembly</a:t>
            </a:r>
            <a:r>
              <a:rPr lang="en-US" altLang="zh-CN" sz="3200" dirty="0">
                <a:hlinkClick r:id="rId122"/>
              </a:rPr>
              <a:t> - Rust </a:t>
            </a:r>
            <a:r>
              <a:rPr lang="zh-CN" altLang="en-US" sz="3200" dirty="0">
                <a:hlinkClick r:id="rId122"/>
              </a:rPr>
              <a:t>程序设计语言 </a:t>
            </a:r>
            <a:r>
              <a:rPr lang="en-US" altLang="zh-CN" sz="3200" dirty="0">
                <a:hlinkClick r:id="rId122"/>
              </a:rPr>
              <a:t>(rust-lang.org)</a:t>
            </a:r>
            <a:endParaRPr lang="en-US" altLang="zh-CN" sz="3200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833868996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浅谈Rust项目应用">
            <a:extLst>
              <a:ext uri="{FF2B5EF4-FFF2-40B4-BE49-F238E27FC236}">
                <a16:creationId xmlns:a16="http://schemas.microsoft.com/office/drawing/2014/main" id="{659C0510-4000-4AA1-81BF-0C2E9DF5E3A5}"/>
              </a:ext>
            </a:extLst>
          </p:cNvPr>
          <p:cNvSpPr txBox="1"/>
          <p:nvPr/>
        </p:nvSpPr>
        <p:spPr>
          <a:xfrm>
            <a:off x="7647453" y="1427339"/>
            <a:ext cx="9600641" cy="16215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l">
              <a:lnSpc>
                <a:spcPct val="80000"/>
              </a:lnSpc>
              <a:defRPr sz="12000" b="1" spc="-239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/>
              <a:t>Rust </a:t>
            </a:r>
            <a:r>
              <a:rPr lang="zh-CN" altLang="en-US" dirty="0"/>
              <a:t>学习资源</a:t>
            </a:r>
            <a:endParaRPr dirty="0"/>
          </a:p>
        </p:txBody>
      </p:sp>
      <p:sp>
        <p:nvSpPr>
          <p:cNvPr id="3" name="浅谈Rust项目应用">
            <a:extLst>
              <a:ext uri="{FF2B5EF4-FFF2-40B4-BE49-F238E27FC236}">
                <a16:creationId xmlns:a16="http://schemas.microsoft.com/office/drawing/2014/main" id="{79224A4F-65EF-4B49-AFCB-72D81FB4A7E3}"/>
              </a:ext>
            </a:extLst>
          </p:cNvPr>
          <p:cNvSpPr txBox="1"/>
          <p:nvPr/>
        </p:nvSpPr>
        <p:spPr>
          <a:xfrm>
            <a:off x="2124636" y="3164423"/>
            <a:ext cx="20134728" cy="88299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l">
              <a:lnSpc>
                <a:spcPct val="80000"/>
              </a:lnSpc>
              <a:defRPr sz="12000" b="1" spc="-239">
                <a:solidFill>
                  <a:srgbClr val="FFFFFF"/>
                </a:solidFill>
              </a:defRPr>
            </a:lvl1pPr>
          </a:lstStyle>
          <a:p>
            <a:pPr marL="742950" indent="-742950">
              <a:lnSpc>
                <a:spcPct val="200000"/>
              </a:lnSpc>
              <a:buAutoNum type="arabicPeriod"/>
            </a:pPr>
            <a:r>
              <a:rPr lang="zh-CN" altLang="en-US" sz="3200" dirty="0">
                <a:hlinkClick r:id="rId2"/>
              </a:rPr>
              <a:t>入门</a:t>
            </a:r>
            <a:endParaRPr lang="en-US" altLang="zh-CN" sz="3200" dirty="0">
              <a:hlinkClick r:id="rId2"/>
            </a:endParaRPr>
          </a:p>
          <a:p>
            <a:pPr marL="1200150" lvl="1" indent="-742950">
              <a:lnSpc>
                <a:spcPct val="200000"/>
              </a:lnSpc>
              <a:buAutoNum type="arabicPeriod"/>
            </a:pPr>
            <a:r>
              <a:rPr lang="en-US" altLang="zh-CN" sz="3200" dirty="0">
                <a:hlinkClick r:id="rId2"/>
              </a:rPr>
              <a:t>https://course.rs/</a:t>
            </a:r>
            <a:endParaRPr lang="en-US" altLang="zh-CN" sz="3200" dirty="0"/>
          </a:p>
          <a:p>
            <a:pPr marL="1200150" lvl="1" indent="-742950">
              <a:lnSpc>
                <a:spcPct val="200000"/>
              </a:lnSpc>
              <a:buAutoNum type="arabicPeriod"/>
            </a:pPr>
            <a:r>
              <a:rPr lang="en-US" altLang="zh-CN" sz="3200" dirty="0">
                <a:hlinkClick r:id="rId3"/>
              </a:rPr>
              <a:t>https://doc.rust-lang.org/stable/rust-by-example</a:t>
            </a:r>
            <a:endParaRPr lang="en-US" altLang="zh-CN" sz="3200" dirty="0"/>
          </a:p>
          <a:p>
            <a:pPr marL="1200150" lvl="1" indent="-742950">
              <a:lnSpc>
                <a:spcPct val="200000"/>
              </a:lnSpc>
              <a:buAutoNum type="arabicPeriod"/>
            </a:pPr>
            <a:r>
              <a:rPr lang="en-US" altLang="zh-CN" sz="3200" dirty="0">
                <a:hlinkClick r:id="rId4"/>
              </a:rPr>
              <a:t>https://kaisery.github.io/trpl-zh-cn/</a:t>
            </a:r>
            <a:endParaRPr lang="en-US" altLang="zh-CN" sz="3200" dirty="0"/>
          </a:p>
          <a:p>
            <a:pPr marL="742950" indent="-742950">
              <a:lnSpc>
                <a:spcPct val="200000"/>
              </a:lnSpc>
              <a:buAutoNum type="arabicPeriod"/>
            </a:pPr>
            <a:r>
              <a:rPr lang="zh-CN" altLang="en-US" sz="3200" dirty="0"/>
              <a:t>进阶</a:t>
            </a:r>
            <a:endParaRPr lang="en-US" altLang="zh-CN" sz="3200" dirty="0"/>
          </a:p>
          <a:p>
            <a:pPr marL="1200150" lvl="1" indent="-742950">
              <a:lnSpc>
                <a:spcPct val="200000"/>
              </a:lnSpc>
              <a:buAutoNum type="arabicPeriod"/>
            </a:pPr>
            <a:r>
              <a:rPr lang="en-US" altLang="zh-CN" sz="3200" dirty="0" err="1">
                <a:hlinkClick r:id="rId5"/>
              </a:rPr>
              <a:t>mre</a:t>
            </a:r>
            <a:r>
              <a:rPr lang="en-US" altLang="zh-CN" sz="3200" dirty="0">
                <a:hlinkClick r:id="rId5"/>
              </a:rPr>
              <a:t>/idiomatic-rust: </a:t>
            </a:r>
            <a:r>
              <a:rPr lang="zh-CN" altLang="en-US" sz="3200" dirty="0">
                <a:hlinkClick r:id="rId5"/>
              </a:rPr>
              <a:t>🦀</a:t>
            </a:r>
            <a:endParaRPr lang="en-US" altLang="zh-CN" sz="3200" dirty="0"/>
          </a:p>
          <a:p>
            <a:pPr marL="1200150" lvl="1" indent="-742950">
              <a:lnSpc>
                <a:spcPct val="200000"/>
              </a:lnSpc>
              <a:buAutoNum type="arabicPeriod"/>
            </a:pPr>
            <a:r>
              <a:rPr lang="en-US" altLang="zh-CN" sz="3200" dirty="0">
                <a:hlinkClick r:id="rId6"/>
              </a:rPr>
              <a:t>https://rustmagazine.github.io/rust_magazine_2021</a:t>
            </a:r>
            <a:endParaRPr lang="en-US" altLang="zh-CN" sz="3200" dirty="0"/>
          </a:p>
          <a:p>
            <a:pPr marL="1200150" lvl="1" indent="-742950">
              <a:lnSpc>
                <a:spcPct val="200000"/>
              </a:lnSpc>
              <a:buAutoNum type="arabicPeriod"/>
            </a:pPr>
            <a:r>
              <a:rPr lang="en-US" altLang="zh-CN" sz="3200" dirty="0" err="1">
                <a:hlinkClick r:id="rId7"/>
              </a:rPr>
              <a:t>Databend</a:t>
            </a:r>
            <a:r>
              <a:rPr lang="zh-CN" altLang="en-US" sz="3200" dirty="0">
                <a:hlinkClick r:id="rId7"/>
              </a:rPr>
              <a:t>的个人空间</a:t>
            </a:r>
            <a:r>
              <a:rPr lang="en-US" altLang="zh-CN" sz="3200" dirty="0">
                <a:hlinkClick r:id="rId7"/>
              </a:rPr>
              <a:t>_</a:t>
            </a:r>
            <a:r>
              <a:rPr lang="zh-CN" altLang="en-US" sz="3200" dirty="0">
                <a:hlinkClick r:id="rId7"/>
              </a:rPr>
              <a:t>哔哩哔哩</a:t>
            </a:r>
            <a:r>
              <a:rPr lang="en-US" altLang="zh-CN" sz="3200" dirty="0">
                <a:hlinkClick r:id="rId7"/>
              </a:rPr>
              <a:t>_</a:t>
            </a:r>
            <a:r>
              <a:rPr lang="en-US" altLang="zh-CN" sz="3200" dirty="0" err="1">
                <a:hlinkClick r:id="rId7"/>
              </a:rPr>
              <a:t>Bilibili</a:t>
            </a:r>
            <a:endParaRPr lang="en-US" altLang="zh-CN" sz="3200" dirty="0"/>
          </a:p>
          <a:p>
            <a:pPr marL="1200150" lvl="1" indent="-742950">
              <a:lnSpc>
                <a:spcPct val="200000"/>
              </a:lnSpc>
              <a:buAutoNum type="arabicPeriod"/>
            </a:pP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489370913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浅谈Rust项目应用">
            <a:extLst>
              <a:ext uri="{FF2B5EF4-FFF2-40B4-BE49-F238E27FC236}">
                <a16:creationId xmlns:a16="http://schemas.microsoft.com/office/drawing/2014/main" id="{659C0510-4000-4AA1-81BF-0C2E9DF5E3A5}"/>
              </a:ext>
            </a:extLst>
          </p:cNvPr>
          <p:cNvSpPr txBox="1"/>
          <p:nvPr/>
        </p:nvSpPr>
        <p:spPr>
          <a:xfrm>
            <a:off x="7647453" y="1427339"/>
            <a:ext cx="8184217" cy="16215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l">
              <a:lnSpc>
                <a:spcPct val="80000"/>
              </a:lnSpc>
              <a:defRPr sz="12000" b="1" spc="-239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/>
              <a:t>Rust </a:t>
            </a:r>
            <a:r>
              <a:rPr lang="zh-CN" altLang="en-US" dirty="0"/>
              <a:t>对比</a:t>
            </a:r>
            <a:endParaRPr dirty="0"/>
          </a:p>
        </p:txBody>
      </p:sp>
      <p:sp>
        <p:nvSpPr>
          <p:cNvPr id="3" name="浅谈Rust项目应用">
            <a:extLst>
              <a:ext uri="{FF2B5EF4-FFF2-40B4-BE49-F238E27FC236}">
                <a16:creationId xmlns:a16="http://schemas.microsoft.com/office/drawing/2014/main" id="{79224A4F-65EF-4B49-AFCB-72D81FB4A7E3}"/>
              </a:ext>
            </a:extLst>
          </p:cNvPr>
          <p:cNvSpPr txBox="1"/>
          <p:nvPr/>
        </p:nvSpPr>
        <p:spPr>
          <a:xfrm>
            <a:off x="2124636" y="3172950"/>
            <a:ext cx="20134728" cy="88128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l">
              <a:lnSpc>
                <a:spcPct val="80000"/>
              </a:lnSpc>
              <a:defRPr sz="12000" b="1" spc="-239">
                <a:solidFill>
                  <a:srgbClr val="FFFFFF"/>
                </a:solidFill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zh-CN" sz="3600" dirty="0"/>
              <a:t>Rust VS C </a:t>
            </a:r>
            <a:r>
              <a:rPr lang="zh-CN" altLang="en-US" sz="3600" dirty="0"/>
              <a:t>：</a:t>
            </a:r>
            <a:r>
              <a:rPr lang="en-US" altLang="zh-CN" sz="3600" dirty="0">
                <a:hlinkClick r:id="rId2"/>
              </a:rPr>
              <a:t> Rust vs C </a:t>
            </a:r>
            <a:r>
              <a:rPr lang="en-US" altLang="zh-CN" sz="3600" dirty="0" err="1">
                <a:hlinkClick r:id="rId2"/>
              </a:rPr>
              <a:t>gcc</a:t>
            </a:r>
            <a:r>
              <a:rPr lang="en-US" altLang="zh-CN" sz="3600" dirty="0">
                <a:hlinkClick r:id="rId2"/>
              </a:rPr>
              <a:t> - Which programs are fastest? | Computer Language Benchmarks Game (pages.debian.net)</a:t>
            </a:r>
            <a:endParaRPr lang="en-US" altLang="zh-CN" sz="3600" dirty="0"/>
          </a:p>
          <a:p>
            <a:pPr>
              <a:lnSpc>
                <a:spcPct val="200000"/>
              </a:lnSpc>
            </a:pPr>
            <a:r>
              <a:rPr lang="en-US" altLang="zh-CN" sz="3600" dirty="0"/>
              <a:t>Rust VS C++: </a:t>
            </a:r>
            <a:r>
              <a:rPr lang="en-US" altLang="zh-CN" sz="3600" dirty="0">
                <a:hlinkClick r:id="rId3"/>
              </a:rPr>
              <a:t>Rust vs C++ g++ - Which programs are fastest? | Computer Language Benchmarks Game (pages.debian.net)</a:t>
            </a:r>
            <a:endParaRPr lang="en-US" altLang="zh-CN" sz="3600" dirty="0"/>
          </a:p>
          <a:p>
            <a:pPr>
              <a:lnSpc>
                <a:spcPct val="200000"/>
              </a:lnSpc>
            </a:pPr>
            <a:r>
              <a:rPr lang="en-US" altLang="zh-CN" sz="3600" dirty="0"/>
              <a:t>Rust Vs Go: </a:t>
            </a:r>
            <a:r>
              <a:rPr lang="en-US" altLang="zh-CN" sz="3600" dirty="0">
                <a:hlinkClick r:id="rId4"/>
              </a:rPr>
              <a:t>Rust vs Go - Which programs are fastest? | Computer Language Benchmarks Game (pages.debian.net)</a:t>
            </a:r>
            <a:endParaRPr lang="en-US" altLang="zh-CN" sz="3600" dirty="0"/>
          </a:p>
          <a:p>
            <a:pPr>
              <a:lnSpc>
                <a:spcPct val="200000"/>
              </a:lnSpc>
            </a:pPr>
            <a:r>
              <a:rPr lang="en-US" altLang="zh-CN" sz="3600" dirty="0"/>
              <a:t>Rust VS clang: </a:t>
            </a:r>
            <a:r>
              <a:rPr lang="en-US" altLang="zh-CN" sz="3600" dirty="0">
                <a:hlinkClick r:id="rId5"/>
              </a:rPr>
              <a:t>Rust vs C clang - Which programs are fastest? | Computer Language Benchmarks Game (pages.debian.net)</a:t>
            </a:r>
            <a:endParaRPr lang="en-US" altLang="zh-CN" sz="3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FF24B29-6797-4103-BC53-5E1A931C93E4}"/>
              </a:ext>
            </a:extLst>
          </p:cNvPr>
          <p:cNvSpPr txBox="1"/>
          <p:nvPr/>
        </p:nvSpPr>
        <p:spPr>
          <a:xfrm>
            <a:off x="1864659" y="11492753"/>
            <a:ext cx="18288000" cy="98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335560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浅谈Rust项目应用">
            <a:extLst>
              <a:ext uri="{FF2B5EF4-FFF2-40B4-BE49-F238E27FC236}">
                <a16:creationId xmlns:a16="http://schemas.microsoft.com/office/drawing/2014/main" id="{659C0510-4000-4AA1-81BF-0C2E9DF5E3A5}"/>
              </a:ext>
            </a:extLst>
          </p:cNvPr>
          <p:cNvSpPr txBox="1"/>
          <p:nvPr/>
        </p:nvSpPr>
        <p:spPr>
          <a:xfrm>
            <a:off x="4402230" y="1752578"/>
            <a:ext cx="14208500" cy="16215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l">
              <a:lnSpc>
                <a:spcPct val="80000"/>
              </a:lnSpc>
              <a:defRPr sz="12000" b="1" spc="-239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/>
              <a:t>Rust/Java/Go</a:t>
            </a:r>
            <a:r>
              <a:rPr lang="zh-CN" altLang="en-US" dirty="0"/>
              <a:t>对比</a:t>
            </a:r>
            <a:endParaRPr dirty="0"/>
          </a:p>
        </p:txBody>
      </p:sp>
      <p:sp>
        <p:nvSpPr>
          <p:cNvPr id="6" name="参考链接：https://rust-lang.github.io/rust-clippy/">
            <a:extLst>
              <a:ext uri="{FF2B5EF4-FFF2-40B4-BE49-F238E27FC236}">
                <a16:creationId xmlns:a16="http://schemas.microsoft.com/office/drawing/2014/main" id="{7FEE224D-4D9F-4684-AF20-20D5FDB4746D}"/>
              </a:ext>
            </a:extLst>
          </p:cNvPr>
          <p:cNvSpPr txBox="1"/>
          <p:nvPr/>
        </p:nvSpPr>
        <p:spPr>
          <a:xfrm>
            <a:off x="1864659" y="12179649"/>
            <a:ext cx="21007354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 b="1" u="sng">
                <a:solidFill>
                  <a:srgbClr val="FFFFFF"/>
                </a:solidFill>
              </a:defRPr>
            </a:pPr>
            <a:r>
              <a:rPr lang="en-US" altLang="zh-CN" dirty="0"/>
              <a:t>2020</a:t>
            </a:r>
            <a:r>
              <a:rPr lang="zh-CN" altLang="en-US" dirty="0"/>
              <a:t>年 </a:t>
            </a:r>
            <a:r>
              <a:rPr dirty="0" err="1"/>
              <a:t>参考链接</a:t>
            </a:r>
            <a:r>
              <a:rPr dirty="0"/>
              <a:t>：</a:t>
            </a:r>
            <a:r>
              <a:rPr lang="en-US" altLang="zh-CN" sz="4000" dirty="0"/>
              <a:t> </a:t>
            </a:r>
            <a:r>
              <a:rPr lang="en-US" altLang="zh-CN" dirty="0">
                <a:hlinkClick r:id="rId3"/>
              </a:rPr>
              <a:t>Comparison between Java, Go, and Rust | by Dexter </a:t>
            </a:r>
            <a:r>
              <a:rPr lang="en-US" altLang="zh-CN" dirty="0" err="1">
                <a:hlinkClick r:id="rId3"/>
              </a:rPr>
              <a:t>Darwich</a:t>
            </a:r>
            <a:r>
              <a:rPr lang="en-US" altLang="zh-CN" dirty="0">
                <a:hlinkClick r:id="rId3"/>
              </a:rPr>
              <a:t> | Medium </a:t>
            </a:r>
            <a:endParaRPr lang="en-US" altLang="zh-CN" dirty="0"/>
          </a:p>
          <a:p>
            <a:pPr>
              <a:defRPr sz="4000" b="1" u="sng">
                <a:solidFill>
                  <a:srgbClr val="FFFFFF"/>
                </a:solidFill>
              </a:defRPr>
            </a:pPr>
            <a:r>
              <a:rPr lang="zh-CN" altLang="en-US" sz="4000" dirty="0"/>
              <a:t>仓库：</a:t>
            </a:r>
            <a:r>
              <a:rPr lang="en-US" altLang="zh-CN" sz="4000" dirty="0"/>
              <a:t>https://github.com/dexterdarwich/ws-compare</a:t>
            </a:r>
            <a:endParaRPr dirty="0">
              <a:hlinkClick r:id="rId4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4FF1F8D-59BD-49BC-B895-25F6A7748F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1" y="3626781"/>
            <a:ext cx="11438965" cy="799147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5A4F7EC-F97D-4B32-9C46-F4E7030987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2047" y="3626780"/>
            <a:ext cx="12484150" cy="79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72777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浅谈Rust项目应用">
            <a:extLst>
              <a:ext uri="{FF2B5EF4-FFF2-40B4-BE49-F238E27FC236}">
                <a16:creationId xmlns:a16="http://schemas.microsoft.com/office/drawing/2014/main" id="{659C0510-4000-4AA1-81BF-0C2E9DF5E3A5}"/>
              </a:ext>
            </a:extLst>
          </p:cNvPr>
          <p:cNvSpPr txBox="1"/>
          <p:nvPr/>
        </p:nvSpPr>
        <p:spPr>
          <a:xfrm>
            <a:off x="4402230" y="1752578"/>
            <a:ext cx="14208500" cy="16215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l">
              <a:lnSpc>
                <a:spcPct val="80000"/>
              </a:lnSpc>
              <a:defRPr sz="12000" b="1" spc="-239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/>
              <a:t>Rust/Java/Go</a:t>
            </a:r>
            <a:r>
              <a:rPr lang="zh-CN" altLang="en-US" dirty="0"/>
              <a:t>对比</a:t>
            </a:r>
            <a:endParaRPr dirty="0"/>
          </a:p>
        </p:txBody>
      </p:sp>
      <p:sp>
        <p:nvSpPr>
          <p:cNvPr id="6" name="参考链接：https://rust-lang.github.io/rust-clippy/">
            <a:extLst>
              <a:ext uri="{FF2B5EF4-FFF2-40B4-BE49-F238E27FC236}">
                <a16:creationId xmlns:a16="http://schemas.microsoft.com/office/drawing/2014/main" id="{7FEE224D-4D9F-4684-AF20-20D5FDB4746D}"/>
              </a:ext>
            </a:extLst>
          </p:cNvPr>
          <p:cNvSpPr txBox="1"/>
          <p:nvPr/>
        </p:nvSpPr>
        <p:spPr>
          <a:xfrm>
            <a:off x="1864659" y="12179649"/>
            <a:ext cx="21007354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 b="1" u="sng">
                <a:solidFill>
                  <a:srgbClr val="FFFFFF"/>
                </a:solidFill>
              </a:defRPr>
            </a:pPr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dirty="0" err="1"/>
              <a:t>参考链接</a:t>
            </a:r>
            <a:r>
              <a:rPr dirty="0"/>
              <a:t>：</a:t>
            </a:r>
            <a:r>
              <a:rPr lang="en-US" altLang="zh-CN" sz="4000" dirty="0"/>
              <a:t> </a:t>
            </a:r>
            <a:r>
              <a:rPr lang="en-US" altLang="zh-CN" dirty="0">
                <a:hlinkClick r:id="rId3"/>
              </a:rPr>
              <a:t>Comparison between Java, Go, and Rust | by Dexter </a:t>
            </a:r>
            <a:r>
              <a:rPr lang="en-US" altLang="zh-CN" dirty="0" err="1">
                <a:hlinkClick r:id="rId3"/>
              </a:rPr>
              <a:t>Darwich</a:t>
            </a:r>
            <a:r>
              <a:rPr lang="en-US" altLang="zh-CN" dirty="0">
                <a:hlinkClick r:id="rId3"/>
              </a:rPr>
              <a:t> | Medium </a:t>
            </a:r>
            <a:endParaRPr lang="en-US" altLang="zh-CN" dirty="0"/>
          </a:p>
          <a:p>
            <a:pPr>
              <a:defRPr sz="4000" b="1" u="sng">
                <a:solidFill>
                  <a:srgbClr val="FFFFFF"/>
                </a:solidFill>
              </a:defRPr>
            </a:pPr>
            <a:r>
              <a:rPr lang="zh-CN" altLang="en-US" sz="4000" dirty="0"/>
              <a:t>仓库：</a:t>
            </a:r>
            <a:r>
              <a:rPr lang="en-US" altLang="zh-CN" sz="4000" dirty="0"/>
              <a:t>https://github.com/dexterdarwich/ws-compare</a:t>
            </a:r>
            <a:endParaRPr dirty="0">
              <a:hlinkClick r:id="rId4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581C22A-08AA-4ABF-BCE5-62CB750185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1329" y="3374176"/>
            <a:ext cx="12004329" cy="864195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DBB48AE-10F2-45B9-B383-D13833E18C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37" y="3374176"/>
            <a:ext cx="11397370" cy="864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74975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浅谈Rust项目应用">
            <a:extLst>
              <a:ext uri="{FF2B5EF4-FFF2-40B4-BE49-F238E27FC236}">
                <a16:creationId xmlns:a16="http://schemas.microsoft.com/office/drawing/2014/main" id="{659C0510-4000-4AA1-81BF-0C2E9DF5E3A5}"/>
              </a:ext>
            </a:extLst>
          </p:cNvPr>
          <p:cNvSpPr txBox="1"/>
          <p:nvPr/>
        </p:nvSpPr>
        <p:spPr>
          <a:xfrm>
            <a:off x="4402230" y="1752578"/>
            <a:ext cx="14208500" cy="16215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l">
              <a:lnSpc>
                <a:spcPct val="80000"/>
              </a:lnSpc>
              <a:defRPr sz="12000" b="1" spc="-239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altLang="zh-CN" dirty="0"/>
              <a:t>Web</a:t>
            </a:r>
            <a:r>
              <a:rPr lang="zh-CN" altLang="en-US" dirty="0"/>
              <a:t>服务基准测试</a:t>
            </a:r>
            <a:endParaRPr dirty="0"/>
          </a:p>
        </p:txBody>
      </p:sp>
      <p:sp>
        <p:nvSpPr>
          <p:cNvPr id="6" name="参考链接：https://rust-lang.github.io/rust-clippy/">
            <a:extLst>
              <a:ext uri="{FF2B5EF4-FFF2-40B4-BE49-F238E27FC236}">
                <a16:creationId xmlns:a16="http://schemas.microsoft.com/office/drawing/2014/main" id="{7FEE224D-4D9F-4684-AF20-20D5FDB4746D}"/>
              </a:ext>
            </a:extLst>
          </p:cNvPr>
          <p:cNvSpPr txBox="1"/>
          <p:nvPr/>
        </p:nvSpPr>
        <p:spPr>
          <a:xfrm>
            <a:off x="1864659" y="12487425"/>
            <a:ext cx="19478089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 b="1" u="sng">
                <a:solidFill>
                  <a:srgbClr val="FFFFFF"/>
                </a:solidFill>
              </a:defRPr>
            </a:pPr>
            <a:r>
              <a:rPr dirty="0" err="1"/>
              <a:t>参考链接</a:t>
            </a:r>
            <a:r>
              <a:rPr dirty="0"/>
              <a:t>：</a:t>
            </a:r>
            <a:r>
              <a:rPr lang="en-US" altLang="zh-CN" dirty="0">
                <a:hlinkClick r:id="rId3"/>
              </a:rPr>
              <a:t> Web Frameworks Benchmark (web-frameworks-</a:t>
            </a:r>
            <a:r>
              <a:rPr lang="en-US" altLang="zh-CN" dirty="0" err="1">
                <a:hlinkClick r:id="rId3"/>
              </a:rPr>
              <a:t>benchmark.netlify.app</a:t>
            </a:r>
            <a:r>
              <a:rPr lang="en-US" altLang="zh-CN" dirty="0">
                <a:hlinkClick r:id="rId3"/>
              </a:rPr>
              <a:t>)</a:t>
            </a:r>
            <a:endParaRPr dirty="0">
              <a:hlinkClick r:id="rId4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0038E86-51B4-4A24-9F16-DAF8CF68F7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6071" y="3374176"/>
            <a:ext cx="21694588" cy="892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95362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浅谈Rust项目应用">
            <a:extLst>
              <a:ext uri="{FF2B5EF4-FFF2-40B4-BE49-F238E27FC236}">
                <a16:creationId xmlns:a16="http://schemas.microsoft.com/office/drawing/2014/main" id="{659C0510-4000-4AA1-81BF-0C2E9DF5E3A5}"/>
              </a:ext>
            </a:extLst>
          </p:cNvPr>
          <p:cNvSpPr txBox="1"/>
          <p:nvPr/>
        </p:nvSpPr>
        <p:spPr>
          <a:xfrm>
            <a:off x="8332973" y="1445995"/>
            <a:ext cx="7198099" cy="16215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l">
              <a:lnSpc>
                <a:spcPct val="80000"/>
              </a:lnSpc>
              <a:defRPr sz="12000" b="1" spc="-239">
                <a:solidFill>
                  <a:srgbClr val="FFFFFF"/>
                </a:solidFill>
              </a:defRPr>
            </a:lvl1pPr>
          </a:lstStyle>
          <a:p>
            <a:pPr algn="ctr"/>
            <a:r>
              <a:rPr lang="zh-CN" altLang="en-US" dirty="0"/>
              <a:t>对比</a:t>
            </a:r>
            <a:endParaRPr dirty="0"/>
          </a:p>
        </p:txBody>
      </p:sp>
      <p:sp>
        <p:nvSpPr>
          <p:cNvPr id="3" name="浅谈Rust项目应用">
            <a:extLst>
              <a:ext uri="{FF2B5EF4-FFF2-40B4-BE49-F238E27FC236}">
                <a16:creationId xmlns:a16="http://schemas.microsoft.com/office/drawing/2014/main" id="{79224A4F-65EF-4B49-AFCB-72D81FB4A7E3}"/>
              </a:ext>
            </a:extLst>
          </p:cNvPr>
          <p:cNvSpPr txBox="1"/>
          <p:nvPr/>
        </p:nvSpPr>
        <p:spPr>
          <a:xfrm>
            <a:off x="1864659" y="6259428"/>
            <a:ext cx="20134728" cy="16930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l">
              <a:lnSpc>
                <a:spcPct val="80000"/>
              </a:lnSpc>
              <a:defRPr sz="12000" b="1" spc="-239">
                <a:solidFill>
                  <a:srgbClr val="FFFFFF"/>
                </a:solidFill>
              </a:defRPr>
            </a:lvl1pPr>
          </a:lstStyle>
          <a:p>
            <a:pPr>
              <a:lnSpc>
                <a:spcPct val="200000"/>
              </a:lnSpc>
            </a:pPr>
            <a:r>
              <a:rPr lang="zh-CN" altLang="en-US" sz="6000" dirty="0"/>
              <a:t> </a:t>
            </a:r>
            <a:endParaRPr lang="en-US" sz="6000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F91B2DB-987B-4C89-9B77-EFBA01338F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503809"/>
              </p:ext>
            </p:extLst>
          </p:nvPr>
        </p:nvGraphicFramePr>
        <p:xfrm>
          <a:off x="2146981" y="3591005"/>
          <a:ext cx="19570084" cy="36704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6690">
                  <a:extLst>
                    <a:ext uri="{9D8B030D-6E8A-4147-A177-3AD203B41FA5}">
                      <a16:colId xmlns:a16="http://schemas.microsoft.com/office/drawing/2014/main" val="2322090721"/>
                    </a:ext>
                  </a:extLst>
                </a:gridCol>
                <a:gridCol w="6768352">
                  <a:extLst>
                    <a:ext uri="{9D8B030D-6E8A-4147-A177-3AD203B41FA5}">
                      <a16:colId xmlns:a16="http://schemas.microsoft.com/office/drawing/2014/main" val="1099604206"/>
                    </a:ext>
                  </a:extLst>
                </a:gridCol>
                <a:gridCol w="4892521">
                  <a:extLst>
                    <a:ext uri="{9D8B030D-6E8A-4147-A177-3AD203B41FA5}">
                      <a16:colId xmlns:a16="http://schemas.microsoft.com/office/drawing/2014/main" val="1709749144"/>
                    </a:ext>
                  </a:extLst>
                </a:gridCol>
                <a:gridCol w="4892521">
                  <a:extLst>
                    <a:ext uri="{9D8B030D-6E8A-4147-A177-3AD203B41FA5}">
                      <a16:colId xmlns:a16="http://schemas.microsoft.com/office/drawing/2014/main" val="788973789"/>
                    </a:ext>
                  </a:extLst>
                </a:gridCol>
              </a:tblGrid>
              <a:tr h="1135729">
                <a:tc>
                  <a:txBody>
                    <a:bodyPr/>
                    <a:lstStyle/>
                    <a:p>
                      <a:endParaRPr lang="zh-CN" altLang="en-US" sz="6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0" dirty="0">
                          <a:solidFill>
                            <a:schemeClr val="bg1"/>
                          </a:solidFill>
                        </a:rPr>
                        <a:t>Rust</a:t>
                      </a:r>
                      <a:endParaRPr lang="zh-CN" altLang="en-US" sz="6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0" dirty="0">
                          <a:solidFill>
                            <a:schemeClr val="bg1"/>
                          </a:solidFill>
                        </a:rPr>
                        <a:t>Java</a:t>
                      </a:r>
                      <a:endParaRPr lang="zh-CN" altLang="en-US" sz="6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0" dirty="0">
                          <a:solidFill>
                            <a:schemeClr val="bg1"/>
                          </a:solidFill>
                        </a:rPr>
                        <a:t>Nodejs</a:t>
                      </a:r>
                      <a:endParaRPr lang="zh-CN" altLang="en-US" sz="6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537014"/>
                  </a:ext>
                </a:extLst>
              </a:tr>
              <a:tr h="6398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solidFill>
                            <a:schemeClr val="bg1"/>
                          </a:solidFill>
                        </a:rPr>
                        <a:t>仓库</a:t>
                      </a:r>
                      <a:endParaRPr lang="en-US" altLang="zh-CN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https://crates.io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https://repo1.maven.org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https://www.npmjs.com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373216"/>
                  </a:ext>
                </a:extLst>
              </a:tr>
              <a:tr h="6454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solidFill>
                            <a:schemeClr val="bg1"/>
                          </a:solidFill>
                        </a:rPr>
                        <a:t>管理工具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Cargo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Maven/</a:t>
                      </a:r>
                      <a:r>
                        <a:rPr lang="en-US" altLang="zh-CN" sz="3200" dirty="0" err="1">
                          <a:solidFill>
                            <a:schemeClr val="bg1"/>
                          </a:solidFill>
                        </a:rPr>
                        <a:t>gradle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>
                          <a:solidFill>
                            <a:schemeClr val="bg1"/>
                          </a:solidFill>
                        </a:rPr>
                        <a:t>Npm</a:t>
                      </a:r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/yarn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486852"/>
                  </a:ext>
                </a:extLst>
              </a:tr>
              <a:tr h="5734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solidFill>
                            <a:schemeClr val="bg1"/>
                          </a:solidFill>
                        </a:rPr>
                        <a:t>垃圾回收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solidFill>
                            <a:schemeClr val="bg1"/>
                          </a:solidFill>
                        </a:rPr>
                        <a:t>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solidFill>
                            <a:schemeClr val="bg1"/>
                          </a:solidFill>
                        </a:rPr>
                        <a:t>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solidFill>
                            <a:schemeClr val="bg1"/>
                          </a:solidFill>
                        </a:rPr>
                        <a:t>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462408"/>
                  </a:ext>
                </a:extLst>
              </a:tr>
              <a:tr h="67001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solidFill>
                            <a:schemeClr val="bg1"/>
                          </a:solidFill>
                        </a:rPr>
                        <a:t>包配置文件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>
                          <a:solidFill>
                            <a:schemeClr val="bg1"/>
                          </a:solidFill>
                        </a:rPr>
                        <a:t>Cargo.toml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Pom.xml/</a:t>
                      </a:r>
                      <a:r>
                        <a:rPr lang="en-US" altLang="zh-CN" sz="3200" dirty="0" err="1">
                          <a:solidFill>
                            <a:schemeClr val="bg1"/>
                          </a:solidFill>
                        </a:rPr>
                        <a:t>build.gradle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>
                          <a:solidFill>
                            <a:schemeClr val="bg1"/>
                          </a:solidFill>
                        </a:rPr>
                        <a:t>Package.json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420106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C53C3734-906D-4A48-AA12-DD6F6BE01862}"/>
              </a:ext>
            </a:extLst>
          </p:cNvPr>
          <p:cNvSpPr txBox="1"/>
          <p:nvPr/>
        </p:nvSpPr>
        <p:spPr>
          <a:xfrm>
            <a:off x="2994212" y="11438965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3"/>
              </a:rPr>
              <a:t>rust · GitHub Topics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527275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浅谈Rust项目应用">
            <a:extLst>
              <a:ext uri="{FF2B5EF4-FFF2-40B4-BE49-F238E27FC236}">
                <a16:creationId xmlns:a16="http://schemas.microsoft.com/office/drawing/2014/main" id="{659C0510-4000-4AA1-81BF-0C2E9DF5E3A5}"/>
              </a:ext>
            </a:extLst>
          </p:cNvPr>
          <p:cNvSpPr txBox="1"/>
          <p:nvPr/>
        </p:nvSpPr>
        <p:spPr>
          <a:xfrm>
            <a:off x="7647452" y="1305067"/>
            <a:ext cx="8184217" cy="8620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l">
              <a:lnSpc>
                <a:spcPct val="80000"/>
              </a:lnSpc>
              <a:defRPr sz="12000" b="1" spc="-239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sz="6000" dirty="0"/>
              <a:t>Rust </a:t>
            </a:r>
            <a:r>
              <a:rPr lang="zh-CN" altLang="en-US" sz="6000" dirty="0"/>
              <a:t>安装环境</a:t>
            </a:r>
            <a:endParaRPr sz="6000" dirty="0"/>
          </a:p>
        </p:txBody>
      </p:sp>
      <p:sp>
        <p:nvSpPr>
          <p:cNvPr id="3" name="浅谈Rust项目应用">
            <a:extLst>
              <a:ext uri="{FF2B5EF4-FFF2-40B4-BE49-F238E27FC236}">
                <a16:creationId xmlns:a16="http://schemas.microsoft.com/office/drawing/2014/main" id="{79224A4F-65EF-4B49-AFCB-72D81FB4A7E3}"/>
              </a:ext>
            </a:extLst>
          </p:cNvPr>
          <p:cNvSpPr txBox="1"/>
          <p:nvPr/>
        </p:nvSpPr>
        <p:spPr>
          <a:xfrm>
            <a:off x="1717019" y="736548"/>
            <a:ext cx="10022541" cy="122429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l">
              <a:lnSpc>
                <a:spcPct val="80000"/>
              </a:lnSpc>
              <a:defRPr sz="12000" b="1" spc="-239">
                <a:solidFill>
                  <a:srgbClr val="FFFFFF"/>
                </a:solidFill>
              </a:defRPr>
            </a:lvl1pPr>
          </a:lstStyle>
          <a:p>
            <a:pPr marL="742950" indent="-742950">
              <a:lnSpc>
                <a:spcPct val="200000"/>
              </a:lnSpc>
              <a:buAutoNum type="arabicPeriod"/>
            </a:pPr>
            <a:r>
              <a:rPr lang="zh-CN" altLang="en-US" sz="4000" dirty="0"/>
              <a:t>安装</a:t>
            </a:r>
            <a:r>
              <a:rPr lang="en-US" altLang="zh-CN" sz="4000" dirty="0" err="1"/>
              <a:t>rustup</a:t>
            </a:r>
            <a:r>
              <a:rPr lang="zh-CN" altLang="en-US" sz="4000" dirty="0"/>
              <a:t>，</a:t>
            </a:r>
            <a:r>
              <a:rPr lang="en-US" altLang="zh-CN" sz="4000" dirty="0">
                <a:hlinkClick r:id="rId2"/>
              </a:rPr>
              <a:t> rustup.rs</a:t>
            </a:r>
            <a:endParaRPr lang="en-US" altLang="zh-CN" sz="4000" dirty="0"/>
          </a:p>
          <a:p>
            <a:pPr marL="742950" indent="-742950">
              <a:lnSpc>
                <a:spcPct val="200000"/>
              </a:lnSpc>
              <a:buAutoNum type="arabicPeriod"/>
            </a:pPr>
            <a:r>
              <a:rPr lang="zh-CN" altLang="en-US" sz="4000" dirty="0"/>
              <a:t>选择安装</a:t>
            </a:r>
            <a:r>
              <a:rPr lang="en-US" altLang="zh-CN" sz="4000" dirty="0"/>
              <a:t>nightly</a:t>
            </a:r>
            <a:r>
              <a:rPr lang="zh-CN" altLang="en-US" sz="4000" dirty="0"/>
              <a:t>版本</a:t>
            </a:r>
            <a:endParaRPr lang="en-US" altLang="zh-CN" sz="4000" dirty="0"/>
          </a:p>
          <a:p>
            <a:pPr marL="742950" indent="-742950">
              <a:lnSpc>
                <a:spcPct val="200000"/>
              </a:lnSpc>
              <a:buAutoNum type="arabicPeriod"/>
            </a:pPr>
            <a:r>
              <a:rPr lang="en-US" altLang="zh-CN" sz="4000" dirty="0"/>
              <a:t>Windows </a:t>
            </a:r>
            <a:r>
              <a:rPr lang="zh-CN" altLang="en-US" sz="4000" dirty="0"/>
              <a:t>需要安装</a:t>
            </a:r>
            <a:r>
              <a:rPr lang="en-US" altLang="zh-CN" sz="4000" dirty="0">
                <a:hlinkClick r:id="rId3"/>
              </a:rPr>
              <a:t>Microsoft C++ </a:t>
            </a:r>
            <a:r>
              <a:rPr lang="zh-CN" altLang="en-US" sz="4000" dirty="0">
                <a:hlinkClick r:id="rId3"/>
              </a:rPr>
              <a:t>生成工具 </a:t>
            </a:r>
            <a:r>
              <a:rPr lang="en-US" altLang="zh-CN" sz="4000" dirty="0">
                <a:hlinkClick r:id="rId3"/>
              </a:rPr>
              <a:t>- Visual Studio</a:t>
            </a:r>
            <a:endParaRPr lang="en-US" altLang="zh-CN" sz="4000" dirty="0"/>
          </a:p>
          <a:p>
            <a:pPr marL="742950" indent="-742950">
              <a:lnSpc>
                <a:spcPct val="200000"/>
              </a:lnSpc>
              <a:buFontTx/>
              <a:buAutoNum type="arabicPeriod"/>
            </a:pPr>
            <a:r>
              <a:rPr lang="zh-CN" altLang="en-US" sz="4000" dirty="0"/>
              <a:t>入门先用</a:t>
            </a:r>
            <a:r>
              <a:rPr lang="en-US" altLang="zh-CN" sz="4000" dirty="0"/>
              <a:t>rust</a:t>
            </a:r>
            <a:r>
              <a:rPr lang="zh-CN" altLang="en-US" sz="4000" dirty="0"/>
              <a:t>官方的</a:t>
            </a:r>
            <a:r>
              <a:rPr lang="en-US" altLang="zh-CN" sz="4000" dirty="0"/>
              <a:t>playground</a:t>
            </a:r>
            <a:r>
              <a:rPr lang="zh-CN" altLang="en-US" sz="4000" dirty="0"/>
              <a:t>尝试</a:t>
            </a:r>
            <a:r>
              <a:rPr lang="en-US" altLang="zh-CN" sz="4000" dirty="0">
                <a:hlinkClick r:id="rId4"/>
              </a:rPr>
              <a:t>https://play.rust-lang.org/</a:t>
            </a:r>
            <a:endParaRPr lang="en-US" altLang="zh-CN" sz="4000" dirty="0"/>
          </a:p>
          <a:p>
            <a:pPr marL="742950" indent="-742950">
              <a:lnSpc>
                <a:spcPct val="200000"/>
              </a:lnSpc>
              <a:buFontTx/>
              <a:buAutoNum type="arabicPeriod"/>
            </a:pPr>
            <a:r>
              <a:rPr lang="zh-CN" altLang="en-US" sz="4000" dirty="0"/>
              <a:t>代码仓库</a:t>
            </a:r>
            <a:r>
              <a:rPr lang="en-US" altLang="zh-CN" sz="4000" dirty="0">
                <a:hlinkClick r:id="rId5"/>
              </a:rPr>
              <a:t>https://github.com/mengyou658/learn-rust-from-java</a:t>
            </a:r>
            <a:endParaRPr lang="en-US" altLang="zh-CN" sz="4000" dirty="0"/>
          </a:p>
          <a:p>
            <a:pPr marL="742950" indent="-742950">
              <a:lnSpc>
                <a:spcPct val="200000"/>
              </a:lnSpc>
              <a:buFontTx/>
              <a:buAutoNum type="arabicPeriod"/>
            </a:pPr>
            <a:endParaRPr lang="en-US" altLang="zh-CN" sz="4000" dirty="0"/>
          </a:p>
        </p:txBody>
      </p:sp>
      <p:sp>
        <p:nvSpPr>
          <p:cNvPr id="5" name="浅谈Rust项目应用">
            <a:extLst>
              <a:ext uri="{FF2B5EF4-FFF2-40B4-BE49-F238E27FC236}">
                <a16:creationId xmlns:a16="http://schemas.microsoft.com/office/drawing/2014/main" id="{FD627334-A693-4D17-BAB6-E377E317ED51}"/>
              </a:ext>
            </a:extLst>
          </p:cNvPr>
          <p:cNvSpPr txBox="1"/>
          <p:nvPr/>
        </p:nvSpPr>
        <p:spPr>
          <a:xfrm>
            <a:off x="12644440" y="3533326"/>
            <a:ext cx="10022541" cy="11629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l">
              <a:lnSpc>
                <a:spcPct val="80000"/>
              </a:lnSpc>
              <a:defRPr sz="12000" b="1" spc="-239">
                <a:solidFill>
                  <a:srgbClr val="FFFFFF"/>
                </a:solidFill>
              </a:defRPr>
            </a:lvl1pPr>
          </a:lstStyle>
          <a:p>
            <a:pPr>
              <a:lnSpc>
                <a:spcPct val="200000"/>
              </a:lnSpc>
            </a:pPr>
            <a:endParaRPr lang="en-US" altLang="zh-CN" sz="40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C170896-7A4F-4483-97BD-99AB0B0DF5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92000" y="2829597"/>
            <a:ext cx="11441070" cy="373335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214F015-46BF-4F80-8B61-13919458F7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92000" y="7568733"/>
            <a:ext cx="11441070" cy="408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54815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浅谈Rust项目应用">
            <a:extLst>
              <a:ext uri="{FF2B5EF4-FFF2-40B4-BE49-F238E27FC236}">
                <a16:creationId xmlns:a16="http://schemas.microsoft.com/office/drawing/2014/main" id="{659C0510-4000-4AA1-81BF-0C2E9DF5E3A5}"/>
              </a:ext>
            </a:extLst>
          </p:cNvPr>
          <p:cNvSpPr txBox="1"/>
          <p:nvPr/>
        </p:nvSpPr>
        <p:spPr>
          <a:xfrm>
            <a:off x="6186206" y="1269012"/>
            <a:ext cx="11061888" cy="16215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l">
              <a:lnSpc>
                <a:spcPct val="80000"/>
              </a:lnSpc>
              <a:defRPr sz="12000" b="1" spc="-239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/>
              <a:t>Rust</a:t>
            </a:r>
            <a:r>
              <a:rPr lang="zh-CN" altLang="en-US" dirty="0"/>
              <a:t>和</a:t>
            </a:r>
            <a:r>
              <a:rPr lang="en-US" altLang="zh-CN" dirty="0"/>
              <a:t>Java</a:t>
            </a:r>
            <a:r>
              <a:rPr lang="zh-CN" altLang="en-US" dirty="0"/>
              <a:t>对比</a:t>
            </a:r>
            <a:endParaRPr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884DAC-C07D-42FE-B31F-E0047BA80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5575281"/>
            <a:ext cx="11448382" cy="606090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1E5D211-A862-4F75-8C0B-BB0A1F844BD0}"/>
              </a:ext>
            </a:extLst>
          </p:cNvPr>
          <p:cNvSpPr txBox="1"/>
          <p:nvPr/>
        </p:nvSpPr>
        <p:spPr>
          <a:xfrm>
            <a:off x="4442238" y="3460374"/>
            <a:ext cx="2922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</a:rPr>
              <a:t>Rust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AF463F8-ED6E-478A-81E4-3EF087E6AABE}"/>
              </a:ext>
            </a:extLst>
          </p:cNvPr>
          <p:cNvSpPr txBox="1"/>
          <p:nvPr/>
        </p:nvSpPr>
        <p:spPr>
          <a:xfrm>
            <a:off x="15786847" y="3460374"/>
            <a:ext cx="2922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</a:rPr>
              <a:t>Java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56693C6-0B21-464C-A749-5C7412ABB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4031" y="5575281"/>
            <a:ext cx="11941871" cy="606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4368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浅谈Rust项目应用">
            <a:extLst>
              <a:ext uri="{FF2B5EF4-FFF2-40B4-BE49-F238E27FC236}">
                <a16:creationId xmlns:a16="http://schemas.microsoft.com/office/drawing/2014/main" id="{659C0510-4000-4AA1-81BF-0C2E9DF5E3A5}"/>
              </a:ext>
            </a:extLst>
          </p:cNvPr>
          <p:cNvSpPr txBox="1"/>
          <p:nvPr/>
        </p:nvSpPr>
        <p:spPr>
          <a:xfrm>
            <a:off x="6186206" y="1269012"/>
            <a:ext cx="11061888" cy="16215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l">
              <a:lnSpc>
                <a:spcPct val="80000"/>
              </a:lnSpc>
              <a:defRPr sz="12000" b="1" spc="-239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/>
              <a:t>Rust</a:t>
            </a:r>
            <a:r>
              <a:rPr lang="zh-CN" altLang="en-US" dirty="0"/>
              <a:t>和</a:t>
            </a:r>
            <a:r>
              <a:rPr lang="en-US" altLang="zh-CN" dirty="0"/>
              <a:t>Java</a:t>
            </a:r>
            <a:r>
              <a:rPr lang="zh-CN" altLang="en-US" dirty="0"/>
              <a:t>对比</a:t>
            </a:r>
            <a:endParaRPr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1E5D211-A862-4F75-8C0B-BB0A1F844BD0}"/>
              </a:ext>
            </a:extLst>
          </p:cNvPr>
          <p:cNvSpPr txBox="1"/>
          <p:nvPr/>
        </p:nvSpPr>
        <p:spPr>
          <a:xfrm>
            <a:off x="4460167" y="2667661"/>
            <a:ext cx="2922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</a:rPr>
              <a:t>Rust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AF463F8-ED6E-478A-81E4-3EF087E6AABE}"/>
              </a:ext>
            </a:extLst>
          </p:cNvPr>
          <p:cNvSpPr txBox="1"/>
          <p:nvPr/>
        </p:nvSpPr>
        <p:spPr>
          <a:xfrm>
            <a:off x="15786847" y="2890610"/>
            <a:ext cx="2922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</a:rPr>
              <a:t>Java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032298-6CF3-400E-8396-4F7FDF132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1197" y="3959342"/>
            <a:ext cx="9024097" cy="902409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2D6D2FB-3860-43D8-A227-E2D485135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876" y="3683324"/>
            <a:ext cx="7291948" cy="957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6489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906</TotalTime>
  <Words>1003</Words>
  <Application>Microsoft Office PowerPoint</Application>
  <PresentationFormat>自定义</PresentationFormat>
  <Paragraphs>152</Paragraphs>
  <Slides>27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a</vt:lpstr>
      <vt:lpstr>-apple-system</vt:lpstr>
      <vt:lpstr>Helvetica Neue</vt:lpstr>
      <vt:lpstr>等线</vt:lpstr>
      <vt:lpstr>等线 Light</vt:lpstr>
      <vt:lpstr>Arial</vt:lpstr>
      <vt:lpstr>Open Sans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mengyou mengyou</cp:lastModifiedBy>
  <cp:revision>90</cp:revision>
  <dcterms:modified xsi:type="dcterms:W3CDTF">2021-12-29T03:02:28Z</dcterms:modified>
</cp:coreProperties>
</file>