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26"/>
  </p:handoutMasterIdLst>
  <p:sldIdLst>
    <p:sldId id="256" r:id="rId3"/>
    <p:sldId id="263" r:id="rId4"/>
    <p:sldId id="280" r:id="rId5"/>
    <p:sldId id="281" r:id="rId6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9D9"/>
    <a:srgbClr val="E2181A"/>
    <a:srgbClr val="FFFFFF"/>
    <a:srgbClr val="6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-150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243B9-0AEF-3844-A96E-CCF68D5F638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C14-488F-3F47-BDA2-03A0F45FBB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79305-2A54-F747-BE5E-AE0DA682B10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45FCD-8B0B-8B4C-A809-5347F3BB3D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一说性能，估计大家首先想到的时快。</a:t>
            </a:r>
            <a:endParaRPr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其实，性能优化和行兵打仗有相似之处。</a:t>
            </a:r>
            <a:endParaRPr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快：天下武功无坚不摧唯快不破    兵贵神速</a:t>
            </a:r>
            <a:endParaRPr lang="en-US" altLang="zh-CN" dirty="0" smtClean="0"/>
          </a:p>
          <a:p>
            <a:r>
              <a:rPr kumimoji="1" lang="en-US" altLang="en-US" dirty="0" err="1" smtClean="0"/>
              <a:t>QPS：秒杀</a:t>
            </a:r>
            <a:endParaRPr kumimoji="1" lang="en-US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5FCD-8B0B-8B4C-A809-5347F3BB3D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：</a:t>
            </a:r>
            <a:r>
              <a:rPr kumimoji="1" lang="en-US" altLang="zh-CN" smtClean="0"/>
              <a:t>100ns</a:t>
            </a:r>
            <a:endParaRPr kumimoji="1" lang="en-US" altLang="zh-CN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5FCD-8B0B-8B4C-A809-5347F3BB3D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：</a:t>
            </a:r>
            <a:r>
              <a:rPr kumimoji="1" lang="en-US" altLang="zh-CN" smtClean="0"/>
              <a:t>100ns</a:t>
            </a:r>
            <a:endParaRPr kumimoji="1" lang="en-US" altLang="zh-CN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5FCD-8B0B-8B4C-A809-5347F3BB3D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：</a:t>
            </a:r>
            <a:r>
              <a:rPr kumimoji="1" lang="en-US" altLang="zh-CN" smtClean="0"/>
              <a:t>100ns</a:t>
            </a:r>
            <a:endParaRPr kumimoji="1" lang="en-US" altLang="zh-CN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5FCD-8B0B-8B4C-A809-5347F3BB3D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：</a:t>
            </a:r>
            <a:r>
              <a:rPr kumimoji="1" lang="en-US" altLang="zh-CN" smtClean="0"/>
              <a:t>100ns</a:t>
            </a:r>
            <a:endParaRPr kumimoji="1" lang="en-US" altLang="zh-CN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5FCD-8B0B-8B4C-A809-5347F3BB3D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：</a:t>
            </a:r>
            <a:r>
              <a:rPr kumimoji="1" lang="en-US" altLang="zh-CN" smtClean="0"/>
              <a:t>100ns</a:t>
            </a:r>
            <a:endParaRPr kumimoji="1" lang="en-US" altLang="zh-CN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5FCD-8B0B-8B4C-A809-5347F3BB3D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：</a:t>
            </a:r>
            <a:r>
              <a:rPr kumimoji="1" lang="en-US" altLang="zh-CN" smtClean="0"/>
              <a:t>100ns</a:t>
            </a:r>
            <a:endParaRPr kumimoji="1" lang="en-US" altLang="zh-CN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5FCD-8B0B-8B4C-A809-5347F3BB3D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：</a:t>
            </a:r>
            <a:r>
              <a:rPr kumimoji="1" lang="en-US" altLang="zh-CN" smtClean="0"/>
              <a:t>100ns</a:t>
            </a:r>
            <a:endParaRPr kumimoji="1" lang="en-US" altLang="zh-CN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5FCD-8B0B-8B4C-A809-5347F3BB3D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：</a:t>
            </a:r>
            <a:r>
              <a:rPr kumimoji="1" lang="en-US" altLang="zh-CN" smtClean="0"/>
              <a:t>100ns</a:t>
            </a:r>
            <a:endParaRPr kumimoji="1" lang="en-US" altLang="zh-CN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5FCD-8B0B-8B4C-A809-5347F3BB3D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：</a:t>
            </a:r>
            <a:r>
              <a:rPr kumimoji="1" lang="en-US" altLang="zh-CN" smtClean="0"/>
              <a:t>100ns</a:t>
            </a:r>
            <a:endParaRPr kumimoji="1" lang="en-US" altLang="zh-CN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5FCD-8B0B-8B4C-A809-5347F3BB3D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快：天下武功无坚不摧唯快不破    兵贵神速</a:t>
            </a:r>
            <a:endParaRPr lang="en-US" altLang="zh-CN" dirty="0" smtClean="0"/>
          </a:p>
          <a:p>
            <a:r>
              <a:rPr kumimoji="1" lang="en-US" altLang="en-US" dirty="0" err="1" smtClean="0"/>
              <a:t>QPS：秒杀</a:t>
            </a:r>
            <a:endParaRPr kumimoji="1" lang="en-US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5FCD-8B0B-8B4C-A809-5347F3BB3D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5FCD-8B0B-8B4C-A809-5347F3BB3D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100ns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5FCD-8B0B-8B4C-A809-5347F3BB3D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：</a:t>
            </a:r>
            <a:r>
              <a:rPr kumimoji="1" lang="en-US" altLang="zh-CN" smtClean="0"/>
              <a:t>100ns</a:t>
            </a:r>
            <a:endParaRPr kumimoji="1" lang="en-US" altLang="zh-CN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5FCD-8B0B-8B4C-A809-5347F3BB3D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：</a:t>
            </a:r>
            <a:r>
              <a:rPr kumimoji="1" lang="en-US" altLang="zh-CN" smtClean="0"/>
              <a:t>100ns</a:t>
            </a:r>
            <a:endParaRPr kumimoji="1" lang="en-US" altLang="zh-CN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5FCD-8B0B-8B4C-A809-5347F3BB3D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：</a:t>
            </a:r>
            <a:r>
              <a:rPr kumimoji="1" lang="en-US" altLang="zh-CN" smtClean="0"/>
              <a:t>100ns</a:t>
            </a:r>
            <a:endParaRPr kumimoji="1" lang="en-US" altLang="zh-CN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5FCD-8B0B-8B4C-A809-5347F3BB3D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：</a:t>
            </a:r>
            <a:r>
              <a:rPr kumimoji="1" lang="en-US" altLang="zh-CN" smtClean="0"/>
              <a:t>100ns</a:t>
            </a:r>
            <a:endParaRPr kumimoji="1" lang="en-US" altLang="zh-CN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5FCD-8B0B-8B4C-A809-5347F3BB3D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：</a:t>
            </a:r>
            <a:r>
              <a:rPr kumimoji="1" lang="en-US" altLang="zh-CN" smtClean="0"/>
              <a:t>100ns</a:t>
            </a:r>
            <a:endParaRPr kumimoji="1" lang="en-US" altLang="zh-CN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5FCD-8B0B-8B4C-A809-5347F3BB3D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0592-5E28-4024-B67D-BAD85D551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350-11BC-40B3-B375-1BAF53A967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0592-5E28-4024-B67D-BAD85D551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350-11BC-40B3-B375-1BAF53A967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0592-5E28-4024-B67D-BAD85D551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350-11BC-40B3-B375-1BAF53A967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0592-5E28-4024-B67D-BAD85D551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350-11BC-40B3-B375-1BAF53A967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0592-5E28-4024-B67D-BAD85D551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350-11BC-40B3-B375-1BAF53A967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0592-5E28-4024-B67D-BAD85D551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350-11BC-40B3-B375-1BAF53A967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0592-5E28-4024-B67D-BAD85D551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350-11BC-40B3-B375-1BAF53A967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0592-5E28-4024-B67D-BAD85D551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350-11BC-40B3-B375-1BAF53A967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0592-5E28-4024-B67D-BAD85D551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350-11BC-40B3-B375-1BAF53A967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0592-5E28-4024-B67D-BAD85D551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350-11BC-40B3-B375-1BAF53A967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0592-5E28-4024-B67D-BAD85D551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350-11BC-40B3-B375-1BAF53A967DD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1013825"/>
            <a:ext cx="12192000" cy="45719"/>
          </a:xfrm>
          <a:prstGeom prst="rect">
            <a:avLst/>
          </a:prstGeom>
          <a:solidFill>
            <a:srgbClr val="E2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0592-5E28-4024-B67D-BAD85D551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350-11BC-40B3-B375-1BAF53A967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70592-5E28-4024-B67D-BAD85D5517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EF350-11BC-40B3-B375-1BAF53A967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.png"/><Relationship Id="rId2" Type="http://schemas.openxmlformats.org/officeDocument/2006/relationships/hyperlink" Target="http://laravel.com/docs/templates" TargetMode="Externa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747980"/>
            <a:ext cx="6680203" cy="399044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944915" y="4223657"/>
            <a:ext cx="83021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pyright Notice"/>
          <p:cNvSpPr/>
          <p:nvPr/>
        </p:nvSpPr>
        <p:spPr bwMode="auto">
          <a:xfrm>
            <a:off x="3484143" y="4493797"/>
            <a:ext cx="5223720" cy="74254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cap="small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4400" b="1" cap="small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性能监控与优化</a:t>
            </a:r>
            <a:endParaRPr lang="en-US" sz="4400" b="1" cap="small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1378859" y="5236334"/>
            <a:ext cx="94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作者：信海龙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875" y="5506473"/>
            <a:ext cx="3296004" cy="824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946" y="130633"/>
            <a:ext cx="372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语言优化</a:t>
            </a:r>
            <a:endParaRPr lang="zh-CN" altLang="en-US" sz="4800" b="1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4517" y="284517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合适的方法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7" y="137629"/>
            <a:ext cx="3296004" cy="82400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649882" y="1957294"/>
            <a:ext cx="926353" cy="100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57209" y="1260665"/>
            <a:ext cx="8229600" cy="510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749176" y="4273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997226" y="4384638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78824" y="473635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1" name="内容占位符 7"/>
          <p:cNvSpPr txBox="1"/>
          <p:nvPr/>
        </p:nvSpPr>
        <p:spPr>
          <a:xfrm>
            <a:off x="446856" y="148478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25176" y="1763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7" name="图片 16" descr="屏幕快照 2015-01-10 下午10.08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97" y="2232991"/>
            <a:ext cx="7920880" cy="45040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1882" y="1284941"/>
            <a:ext cx="2846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C</a:t>
            </a:r>
            <a:r>
              <a:rPr kumimoji="1" lang="zh-CN" altLang="en-US" sz="4000" dirty="0" smtClean="0"/>
              <a:t>比</a:t>
            </a:r>
            <a:r>
              <a:rPr kumimoji="1" lang="en-US" altLang="zh-CN" sz="4000" dirty="0" smtClean="0"/>
              <a:t>PHP</a:t>
            </a:r>
            <a:r>
              <a:rPr kumimoji="1" lang="zh-CN" altLang="en-US" sz="4000" dirty="0" smtClean="0"/>
              <a:t>更快</a:t>
            </a:r>
            <a:endParaRPr kumimoji="1" lang="en-US" altLang="zh-C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946" y="130633"/>
            <a:ext cx="372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架构优化</a:t>
            </a:r>
            <a:endParaRPr lang="zh-CN" altLang="en-US" sz="4800" b="1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4517" y="284517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合并请求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7" y="137629"/>
            <a:ext cx="3296004" cy="82400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649882" y="1957294"/>
            <a:ext cx="926353" cy="100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446856" y="1484783"/>
            <a:ext cx="8229600" cy="510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749176" y="4273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096000" y="2450353"/>
            <a:ext cx="2704353" cy="14343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97226" y="4384638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78824" y="473635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1" name="内容占位符 7"/>
          <p:cNvSpPr txBox="1"/>
          <p:nvPr/>
        </p:nvSpPr>
        <p:spPr>
          <a:xfrm>
            <a:off x="446856" y="148478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25176" y="1763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47058" y="143435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优化前</a:t>
            </a:r>
            <a:endParaRPr kumimoji="1" lang="zh-CN" altLang="en-US" sz="4000" dirty="0"/>
          </a:p>
        </p:txBody>
      </p:sp>
      <p:pic>
        <p:nvPicPr>
          <p:cNvPr id="17" name="图片 16" descr="屏幕快照 2015-01-10 下午8.57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376" y="2533570"/>
            <a:ext cx="8100392" cy="24911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97120" y="5365982"/>
            <a:ext cx="424286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重复进行相似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查询</a:t>
            </a:r>
            <a:endParaRPr lang="en-US" altLang="zh-CN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946" y="130633"/>
            <a:ext cx="372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r>
              <a:rPr lang="zh-CN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sz="4800" b="1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4517" y="284517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合并请求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7" y="137629"/>
            <a:ext cx="3296004" cy="82400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649882" y="1957294"/>
            <a:ext cx="926353" cy="100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57209" y="1260665"/>
            <a:ext cx="8229600" cy="510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749176" y="4273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997226" y="4384638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78824" y="473635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1" name="内容占位符 7"/>
          <p:cNvSpPr txBox="1"/>
          <p:nvPr/>
        </p:nvSpPr>
        <p:spPr>
          <a:xfrm>
            <a:off x="446856" y="148478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25176" y="1763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1882" y="128494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优化后</a:t>
            </a:r>
            <a:endParaRPr kumimoji="1" lang="en-US" altLang="zh-CN" sz="4000" dirty="0" smtClean="0"/>
          </a:p>
        </p:txBody>
      </p:sp>
      <p:pic>
        <p:nvPicPr>
          <p:cNvPr id="14" name="图片 13" descr="屏幕快照 2015-01-10 下午9.03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7" y="2315882"/>
            <a:ext cx="8758474" cy="2233911"/>
          </a:xfrm>
          <a:prstGeom prst="rect">
            <a:avLst/>
          </a:prstGeom>
        </p:spPr>
      </p:pic>
      <p:pic>
        <p:nvPicPr>
          <p:cNvPr id="15" name="图片 14" descr="屏幕快照 2015-01-10 下午9.08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20" y="5627216"/>
            <a:ext cx="8208913" cy="5040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1412" y="4960470"/>
            <a:ext cx="110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SQL</a:t>
            </a:r>
            <a:r>
              <a:rPr kumimoji="1" lang="zh-CN" altLang="en-US" sz="2800" dirty="0" smtClean="0"/>
              <a:t>：</a:t>
            </a:r>
            <a:endParaRPr kumimoji="1"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946" y="130633"/>
            <a:ext cx="372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r>
              <a:rPr lang="zh-CN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sz="4800" b="1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4517" y="284517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异步化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7" y="137629"/>
            <a:ext cx="3296004" cy="82400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649882" y="1957294"/>
            <a:ext cx="926353" cy="100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57209" y="1260665"/>
            <a:ext cx="8229600" cy="510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749176" y="4273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997226" y="4384638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78824" y="473635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1" name="内容占位符 7"/>
          <p:cNvSpPr txBox="1"/>
          <p:nvPr/>
        </p:nvSpPr>
        <p:spPr>
          <a:xfrm>
            <a:off x="446856" y="148478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25176" y="1763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1882" y="128494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优化前</a:t>
            </a:r>
            <a:endParaRPr kumimoji="1" lang="en-US" altLang="zh-CN" sz="4000" dirty="0" smtClean="0"/>
          </a:p>
        </p:txBody>
      </p:sp>
      <p:sp>
        <p:nvSpPr>
          <p:cNvPr id="16" name="罐形 15"/>
          <p:cNvSpPr/>
          <p:nvPr/>
        </p:nvSpPr>
        <p:spPr>
          <a:xfrm>
            <a:off x="3212464" y="3462531"/>
            <a:ext cx="2082800" cy="272626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罐形 16"/>
          <p:cNvSpPr/>
          <p:nvPr/>
        </p:nvSpPr>
        <p:spPr>
          <a:xfrm>
            <a:off x="6806564" y="3462531"/>
            <a:ext cx="2082800" cy="272626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665348" y="35499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本地机房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265748" y="3549984"/>
            <a:ext cx="118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异地机房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93" y="3108963"/>
            <a:ext cx="1133963" cy="351049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810" y="4613998"/>
            <a:ext cx="1246546" cy="120226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148" y="5134160"/>
            <a:ext cx="1274924" cy="120226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9959" y="3108964"/>
            <a:ext cx="1797897" cy="3365669"/>
          </a:xfrm>
          <a:prstGeom prst="rect">
            <a:avLst/>
          </a:prstGeom>
        </p:spPr>
      </p:pic>
      <p:sp>
        <p:nvSpPr>
          <p:cNvPr id="24" name="椭圆形标注 23"/>
          <p:cNvSpPr/>
          <p:nvPr/>
        </p:nvSpPr>
        <p:spPr>
          <a:xfrm>
            <a:off x="8038464" y="2090931"/>
            <a:ext cx="1485900" cy="1018032"/>
          </a:xfrm>
          <a:prstGeom prst="wedgeEllipseCallout">
            <a:avLst>
              <a:gd name="adj1" fmla="val 47543"/>
              <a:gd name="adj2" fmla="val 6416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耗时</a:t>
            </a:r>
            <a:r>
              <a:rPr kumimoji="1" lang="en-US" altLang="zh-CN" dirty="0" smtClean="0"/>
              <a:t>5ms</a:t>
            </a:r>
            <a:endParaRPr kumimoji="1" lang="zh-CN" altLang="en-US" dirty="0"/>
          </a:p>
        </p:txBody>
      </p:sp>
      <p:sp>
        <p:nvSpPr>
          <p:cNvPr id="25" name="椭圆形标注 24"/>
          <p:cNvSpPr/>
          <p:nvPr/>
        </p:nvSpPr>
        <p:spPr>
          <a:xfrm>
            <a:off x="2801252" y="1965808"/>
            <a:ext cx="2016224" cy="989029"/>
          </a:xfrm>
          <a:prstGeom prst="wedgeEllipseCallout">
            <a:avLst>
              <a:gd name="adj1" fmla="val -55021"/>
              <a:gd name="adj2" fmla="val 8023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耗时</a:t>
            </a:r>
            <a:r>
              <a:rPr kumimoji="1" lang="en-US" altLang="zh-CN" dirty="0" smtClean="0"/>
              <a:t>1ms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还得再写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13698 3.33333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43281 -0.0078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41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946" y="130633"/>
            <a:ext cx="372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r>
              <a:rPr lang="zh-CN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sz="4800" b="1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4517" y="284517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异步化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7" y="137629"/>
            <a:ext cx="3296004" cy="82400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649882" y="1957294"/>
            <a:ext cx="926353" cy="100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57209" y="1260665"/>
            <a:ext cx="8229600" cy="510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749176" y="4273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997226" y="4384638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78824" y="473635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1" name="内容占位符 7"/>
          <p:cNvSpPr txBox="1"/>
          <p:nvPr/>
        </p:nvSpPr>
        <p:spPr>
          <a:xfrm>
            <a:off x="446856" y="148478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25176" y="1763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1882" y="128494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优化后</a:t>
            </a:r>
            <a:endParaRPr kumimoji="1" lang="en-US" altLang="zh-CN" sz="4000" dirty="0" smtClean="0"/>
          </a:p>
        </p:txBody>
      </p:sp>
      <p:sp>
        <p:nvSpPr>
          <p:cNvPr id="16" name="菱形 15"/>
          <p:cNvSpPr/>
          <p:nvPr/>
        </p:nvSpPr>
        <p:spPr>
          <a:xfrm>
            <a:off x="3212353" y="3582563"/>
            <a:ext cx="2360706" cy="18002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kvproxy</a:t>
            </a:r>
            <a:endParaRPr kumimoji="1" lang="zh-CN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2090366" y="1350315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</p:txBody>
      </p:sp>
      <p:sp>
        <p:nvSpPr>
          <p:cNvPr id="18" name="罐形 17"/>
          <p:cNvSpPr/>
          <p:nvPr/>
        </p:nvSpPr>
        <p:spPr>
          <a:xfrm>
            <a:off x="6503542" y="4446659"/>
            <a:ext cx="1506736" cy="157413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 flipH="1">
            <a:off x="6503542" y="142232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本地机房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647558" y="3942603"/>
            <a:ext cx="118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异地机房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75" y="3213550"/>
            <a:ext cx="1133963" cy="351049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022" y="4734691"/>
            <a:ext cx="1246546" cy="120226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966" y="2928261"/>
            <a:ext cx="1274924" cy="120226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841" y="3213551"/>
            <a:ext cx="1797897" cy="3365669"/>
          </a:xfrm>
          <a:prstGeom prst="rect">
            <a:avLst/>
          </a:prstGeom>
        </p:spPr>
      </p:pic>
      <p:sp>
        <p:nvSpPr>
          <p:cNvPr id="25" name="椭圆形标注 24"/>
          <p:cNvSpPr/>
          <p:nvPr/>
        </p:nvSpPr>
        <p:spPr>
          <a:xfrm>
            <a:off x="8068346" y="2195518"/>
            <a:ext cx="1485900" cy="1018032"/>
          </a:xfrm>
          <a:prstGeom prst="wedgeEllipseCallout">
            <a:avLst>
              <a:gd name="adj1" fmla="val 47543"/>
              <a:gd name="adj2" fmla="val 6416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悄悄的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耗时</a:t>
            </a:r>
            <a:r>
              <a:rPr kumimoji="1" lang="en-US" altLang="zh-CN" dirty="0" smtClean="0"/>
              <a:t>5ms</a:t>
            </a:r>
            <a:endParaRPr kumimoji="1" lang="zh-CN" altLang="en-US" dirty="0"/>
          </a:p>
        </p:txBody>
      </p:sp>
      <p:sp>
        <p:nvSpPr>
          <p:cNvPr id="26" name="椭圆形标注 25"/>
          <p:cNvSpPr/>
          <p:nvPr/>
        </p:nvSpPr>
        <p:spPr>
          <a:xfrm>
            <a:off x="2831134" y="2070395"/>
            <a:ext cx="2016224" cy="989029"/>
          </a:xfrm>
          <a:prstGeom prst="wedgeEllipseCallout">
            <a:avLst>
              <a:gd name="adj1" fmla="val -55021"/>
              <a:gd name="adj2" fmla="val 8023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耗时</a:t>
            </a:r>
            <a:r>
              <a:rPr kumimoji="1" lang="zh-CN" altLang="zh-CN" dirty="0" smtClean="0"/>
              <a:t>2</a:t>
            </a:r>
            <a:r>
              <a:rPr kumimoji="1" lang="en-US" altLang="zh-CN" dirty="0" err="1" smtClean="0"/>
              <a:t>ms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写入完成</a:t>
            </a:r>
            <a:endParaRPr kumimoji="1" lang="en-US" altLang="zh-CN" dirty="0" smtClean="0"/>
          </a:p>
        </p:txBody>
      </p:sp>
      <p:sp>
        <p:nvSpPr>
          <p:cNvPr id="27" name="罐形 26"/>
          <p:cNvSpPr/>
          <p:nvPr/>
        </p:nvSpPr>
        <p:spPr>
          <a:xfrm>
            <a:off x="6431534" y="1926379"/>
            <a:ext cx="1506736" cy="15021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65" y="2924946"/>
            <a:ext cx="1246546" cy="1202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0.20521 -0.2071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0.15547 -0.0641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257 L 0.17396 0.242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5" y="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946" y="130633"/>
            <a:ext cx="372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参数调整</a:t>
            </a:r>
            <a:endParaRPr lang="zh-CN" altLang="en-US" sz="4800" b="1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4517" y="284517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设置超时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7" y="137629"/>
            <a:ext cx="3296004" cy="82400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649882" y="1957294"/>
            <a:ext cx="926353" cy="100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57209" y="1260665"/>
            <a:ext cx="8229600" cy="510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749176" y="4273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997226" y="4384638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78824" y="473635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1" name="内容占位符 7"/>
          <p:cNvSpPr txBox="1"/>
          <p:nvPr/>
        </p:nvSpPr>
        <p:spPr>
          <a:xfrm>
            <a:off x="446856" y="148478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25176" y="1763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1882" y="128494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优化前</a:t>
            </a:r>
            <a:endParaRPr kumimoji="1" lang="en-US" altLang="zh-CN" sz="4000" dirty="0" smtClean="0"/>
          </a:p>
        </p:txBody>
      </p:sp>
      <p:pic>
        <p:nvPicPr>
          <p:cNvPr id="16" name="图片 15" descr="屏幕快照 2015-01-11 上午8.43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25" y="2309905"/>
            <a:ext cx="8496944" cy="2345928"/>
          </a:xfrm>
          <a:prstGeom prst="rect">
            <a:avLst/>
          </a:prstGeom>
        </p:spPr>
      </p:pic>
      <p:pic>
        <p:nvPicPr>
          <p:cNvPr id="17" name="图片 16" descr="屏幕快照 2015-01-11 上午8.47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385" y="4987760"/>
            <a:ext cx="1224136" cy="964217"/>
          </a:xfrm>
          <a:prstGeom prst="rect">
            <a:avLst/>
          </a:prstGeom>
        </p:spPr>
      </p:pic>
      <p:pic>
        <p:nvPicPr>
          <p:cNvPr id="18" name="图片 17" descr="屏幕快照 2015-01-11 上午8.49.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25" y="5015873"/>
            <a:ext cx="1440160" cy="1084424"/>
          </a:xfrm>
          <a:prstGeom prst="rect">
            <a:avLst/>
          </a:prstGeom>
        </p:spPr>
      </p:pic>
      <p:pic>
        <p:nvPicPr>
          <p:cNvPr id="19" name="图片 18" descr="屏幕快照 2015-01-11 上午8.51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17" y="5231897"/>
            <a:ext cx="1728192" cy="720080"/>
          </a:xfrm>
          <a:prstGeom prst="rect">
            <a:avLst/>
          </a:prstGeom>
        </p:spPr>
      </p:pic>
      <p:sp>
        <p:nvSpPr>
          <p:cNvPr id="20" name="椭圆形标注 19"/>
          <p:cNvSpPr/>
          <p:nvPr/>
        </p:nvSpPr>
        <p:spPr>
          <a:xfrm>
            <a:off x="6680137" y="4151777"/>
            <a:ext cx="3168352" cy="576063"/>
          </a:xfrm>
          <a:prstGeom prst="wedgeEllipseCallout">
            <a:avLst>
              <a:gd name="adj1" fmla="val -55021"/>
              <a:gd name="adj2" fmla="val 8023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就两车道，全占了</a:t>
            </a:r>
            <a:endParaRPr kumimoji="1" lang="en-US" altLang="zh-CN" dirty="0" smtClean="0"/>
          </a:p>
        </p:txBody>
      </p:sp>
      <p:pic>
        <p:nvPicPr>
          <p:cNvPr id="21" name="图片 20" descr="屏幕快照 2015-01-11 上午8.55.4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17" y="5375913"/>
            <a:ext cx="720080" cy="585244"/>
          </a:xfrm>
          <a:prstGeom prst="rect">
            <a:avLst/>
          </a:prstGeom>
        </p:spPr>
      </p:pic>
      <p:sp>
        <p:nvSpPr>
          <p:cNvPr id="22" name="椭圆形标注 21"/>
          <p:cNvSpPr/>
          <p:nvPr/>
        </p:nvSpPr>
        <p:spPr>
          <a:xfrm>
            <a:off x="2503673" y="4583825"/>
            <a:ext cx="2088232" cy="576063"/>
          </a:xfrm>
          <a:prstGeom prst="wedgeEllipseCallout">
            <a:avLst>
              <a:gd name="adj1" fmla="val -55021"/>
              <a:gd name="adj2" fmla="val 8023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😢我的货</a:t>
            </a:r>
            <a:endParaRPr kumimoji="1" lang="en-US" altLang="zh-CN" dirty="0" smtClean="0"/>
          </a:p>
        </p:txBody>
      </p:sp>
      <p:pic>
        <p:nvPicPr>
          <p:cNvPr id="23" name="图片 22" descr="屏幕快照 2015-01-11 上午8.55.4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864" y="5632901"/>
            <a:ext cx="720080" cy="585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35 -0.02292 L 0.34856 -0.036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-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36 -0.02292 L 0.34245 -0.01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946" y="130633"/>
            <a:ext cx="372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参数调整</a:t>
            </a:r>
            <a:endParaRPr lang="zh-CN" altLang="en-US" sz="4800" b="1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4517" y="284517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设置超时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7" y="137629"/>
            <a:ext cx="3296004" cy="82400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649882" y="1957294"/>
            <a:ext cx="926353" cy="100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57209" y="1260665"/>
            <a:ext cx="8229600" cy="510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749176" y="4273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997226" y="4384638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78824" y="473635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1" name="内容占位符 7"/>
          <p:cNvSpPr txBox="1"/>
          <p:nvPr/>
        </p:nvSpPr>
        <p:spPr>
          <a:xfrm>
            <a:off x="446856" y="148478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25176" y="1763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1882" y="128494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优化后</a:t>
            </a:r>
            <a:endParaRPr kumimoji="1" lang="en-US" altLang="zh-CN" sz="4000" dirty="0" smtClean="0"/>
          </a:p>
        </p:txBody>
      </p:sp>
      <p:pic>
        <p:nvPicPr>
          <p:cNvPr id="16" name="图片 15" descr="屏幕快照 2015-01-11 上午8.40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79" y="2222503"/>
            <a:ext cx="9144000" cy="384234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576235" y="3003176"/>
            <a:ext cx="1688353" cy="2928471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946" y="130633"/>
            <a:ext cx="372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参数调整</a:t>
            </a:r>
            <a:endParaRPr lang="zh-CN" altLang="en-US" sz="4800" b="1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4517" y="284517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参数调优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7" y="137629"/>
            <a:ext cx="3296004" cy="82400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649882" y="1957294"/>
            <a:ext cx="926353" cy="100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57209" y="1260665"/>
            <a:ext cx="8229600" cy="510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749176" y="4273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997226" y="4384638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78824" y="473635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1" name="内容占位符 7"/>
          <p:cNvSpPr txBox="1"/>
          <p:nvPr/>
        </p:nvSpPr>
        <p:spPr>
          <a:xfrm>
            <a:off x="446856" y="148478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25176" y="1763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内容占位符 2"/>
          <p:cNvSpPr txBox="1"/>
          <p:nvPr/>
        </p:nvSpPr>
        <p:spPr>
          <a:xfrm>
            <a:off x="599256" y="163718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/>
              <a:buChar char="•"/>
            </a:pPr>
            <a:r>
              <a:rPr lang="en-US" altLang="zh-CN" smtClean="0"/>
              <a:t>Memcached</a:t>
            </a:r>
            <a:endParaRPr lang="en-US" altLang="zh-CN" smtClean="0"/>
          </a:p>
          <a:p>
            <a:pPr lvl="2">
              <a:buFont typeface="Symbol" charset="2"/>
              <a:buChar char="-"/>
            </a:pPr>
            <a:r>
              <a:rPr lang="zh-CN" altLang="en-US" smtClean="0"/>
              <a:t>使用的线程数，默认</a:t>
            </a:r>
            <a:r>
              <a:rPr lang="en-US" altLang="zh-CN" smtClean="0"/>
              <a:t>4</a:t>
            </a:r>
            <a:endParaRPr lang="en-US" altLang="zh-CN" smtClean="0"/>
          </a:p>
          <a:p>
            <a:pPr lvl="2">
              <a:buFont typeface="Symbol" charset="2"/>
              <a:buChar char="-"/>
            </a:pPr>
            <a:r>
              <a:rPr lang="en-US" altLang="zh-CN" smtClean="0"/>
              <a:t>f </a:t>
            </a:r>
            <a:r>
              <a:rPr lang="zh-CN" altLang="en-US" smtClean="0"/>
              <a:t>块大小增长因子，默认是</a:t>
            </a:r>
            <a:r>
              <a:rPr lang="en-US" altLang="zh-CN" smtClean="0"/>
              <a:t>1.25</a:t>
            </a:r>
            <a:endParaRPr lang="en-US" altLang="zh-CN" smtClean="0"/>
          </a:p>
          <a:p>
            <a:pPr lvl="1">
              <a:buFont typeface="Arial"/>
              <a:buChar char="•"/>
            </a:pPr>
            <a:r>
              <a:rPr lang="en-US" altLang="zh-CN" smtClean="0"/>
              <a:t>Php</a:t>
            </a:r>
            <a:endParaRPr lang="en-US" altLang="zh-CN" smtClean="0"/>
          </a:p>
          <a:p>
            <a:pPr lvl="2">
              <a:buFont typeface="Symbol" charset="2"/>
              <a:buChar char="-"/>
            </a:pPr>
            <a:r>
              <a:rPr lang="en-US" altLang="zh-CN" smtClean="0"/>
              <a:t>max_execution_time</a:t>
            </a:r>
            <a:endParaRPr lang="en-US" altLang="zh-CN" smtClean="0"/>
          </a:p>
          <a:p>
            <a:pPr lvl="2">
              <a:buFont typeface="Symbol" charset="2"/>
              <a:buChar char="-"/>
            </a:pPr>
            <a:r>
              <a:rPr lang="en-US" altLang="zh-CN" smtClean="0"/>
              <a:t>request_terminate_timeout</a:t>
            </a:r>
            <a:endParaRPr lang="en-US" altLang="zh-CN" smtClean="0"/>
          </a:p>
          <a:p>
            <a:pPr lvl="2">
              <a:buFont typeface="Symbol" charset="2"/>
              <a:buChar char="-"/>
            </a:pPr>
            <a:r>
              <a:rPr lang="en-US" altLang="zh-CN" smtClean="0"/>
              <a:t>request_slowlog_timeout</a:t>
            </a:r>
            <a:endParaRPr lang="en-US" altLang="zh-CN" smtClean="0"/>
          </a:p>
          <a:p>
            <a:pPr lvl="1">
              <a:buFont typeface="Arial"/>
              <a:buChar char="•"/>
            </a:pPr>
            <a:r>
              <a:rPr lang="en-US" altLang="zh-CN" smtClean="0"/>
              <a:t>Nginx</a:t>
            </a:r>
            <a:endParaRPr lang="en-US" altLang="zh-CN" smtClean="0"/>
          </a:p>
          <a:p>
            <a:pPr lvl="2">
              <a:buFont typeface="Symbol" charset="2"/>
              <a:buChar char="-"/>
            </a:pPr>
            <a:r>
              <a:rPr lang="en-US" altLang="zh-CN" smtClean="0"/>
              <a:t>limit_req_zone</a:t>
            </a:r>
            <a:endParaRPr lang="en-US" altLang="zh-CN" smtClean="0"/>
          </a:p>
          <a:p>
            <a:pPr lvl="1">
              <a:buFont typeface="Arial"/>
              <a:buChar char="•"/>
            </a:pPr>
            <a:r>
              <a:rPr lang="en-US" altLang="zh-CN" smtClean="0"/>
              <a:t>……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946" y="130633"/>
            <a:ext cx="372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自主开发</a:t>
            </a:r>
            <a:endParaRPr lang="zh-CN" altLang="en-US" sz="4800" b="1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4517" y="284517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7" y="137629"/>
            <a:ext cx="3296004" cy="82400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649882" y="1957294"/>
            <a:ext cx="926353" cy="100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57209" y="1260665"/>
            <a:ext cx="8229600" cy="510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749176" y="4273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997226" y="4384638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78824" y="473635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1" name="内容占位符 7"/>
          <p:cNvSpPr txBox="1"/>
          <p:nvPr/>
        </p:nvSpPr>
        <p:spPr>
          <a:xfrm>
            <a:off x="446856" y="148478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25176" y="1763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内容占位符 2"/>
          <p:cNvSpPr txBox="1"/>
          <p:nvPr/>
        </p:nvSpPr>
        <p:spPr>
          <a:xfrm>
            <a:off x="599256" y="163718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14" name="内容占位符 2"/>
          <p:cNvSpPr txBox="1"/>
          <p:nvPr/>
        </p:nvSpPr>
        <p:spPr>
          <a:xfrm>
            <a:off x="446856" y="1484784"/>
            <a:ext cx="8229600" cy="4873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err="1" smtClean="0"/>
              <a:t>KVProxy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VS</a:t>
            </a:r>
            <a:r>
              <a:rPr lang="zh-CN" altLang="en-US" sz="2400" b="1" dirty="0" smtClean="0"/>
              <a:t> </a:t>
            </a:r>
            <a:r>
              <a:rPr lang="en-US" altLang="zh-CN" sz="2400" b="1" dirty="0" err="1" smtClean="0"/>
              <a:t>Twemproxy</a:t>
            </a:r>
            <a:endParaRPr lang="en-US" altLang="zh-CN" sz="2400" b="1" dirty="0" smtClean="0"/>
          </a:p>
          <a:p>
            <a:pPr lvl="1"/>
            <a:r>
              <a:rPr lang="zh-CN" altLang="en-US" sz="2000" b="1" dirty="0" smtClean="0"/>
              <a:t>多线程 </a:t>
            </a:r>
            <a:r>
              <a:rPr lang="en-US" altLang="zh-CN" sz="2000" b="1" dirty="0" smtClean="0"/>
              <a:t>VS</a:t>
            </a:r>
            <a:r>
              <a:rPr lang="zh-CN" altLang="en-US" sz="2000" b="1" dirty="0" smtClean="0"/>
              <a:t> 单进程</a:t>
            </a:r>
            <a:endParaRPr lang="en-US" altLang="zh-CN" sz="2000" b="1" dirty="0" smtClean="0"/>
          </a:p>
          <a:p>
            <a:pPr lvl="1"/>
            <a:r>
              <a:rPr lang="en-US" altLang="zh-CN" sz="2000" b="1" dirty="0" err="1" smtClean="0"/>
              <a:t>Qps</a:t>
            </a:r>
            <a:r>
              <a:rPr lang="zh-CN" altLang="en-US" sz="2000" b="1" dirty="0" smtClean="0"/>
              <a:t> </a:t>
            </a:r>
            <a:endParaRPr lang="en-US" altLang="zh-CN" sz="2000" b="1" dirty="0" smtClean="0"/>
          </a:p>
          <a:p>
            <a:pPr lvl="1"/>
            <a:r>
              <a:rPr lang="zh-CN" altLang="en-US" sz="2000" b="1" dirty="0" smtClean="0"/>
              <a:t>数据同步</a:t>
            </a:r>
            <a:endParaRPr lang="en-US" altLang="zh-CN" sz="2000" b="1" dirty="0" smtClean="0"/>
          </a:p>
          <a:p>
            <a:r>
              <a:rPr lang="zh-CN" altLang="en-US" sz="2400" b="1" dirty="0" smtClean="0"/>
              <a:t>新浪计数器 </a:t>
            </a:r>
            <a:r>
              <a:rPr lang="en-US" altLang="zh-CN" sz="2400" b="1" dirty="0" smtClean="0"/>
              <a:t>VS</a:t>
            </a:r>
            <a:r>
              <a:rPr lang="zh-CN" altLang="en-US" sz="2400" b="1" dirty="0" smtClean="0"/>
              <a:t> </a:t>
            </a:r>
            <a:r>
              <a:rPr lang="en-US" altLang="zh-CN" sz="2400" b="1" dirty="0" err="1" smtClean="0"/>
              <a:t>Redis</a:t>
            </a:r>
            <a:endParaRPr lang="en-US" altLang="zh-CN" sz="2400" b="1" dirty="0" smtClean="0"/>
          </a:p>
          <a:p>
            <a:pPr lvl="1"/>
            <a:r>
              <a:rPr lang="en-US" altLang="zh-CN" sz="2000" b="1" dirty="0" err="1" smtClean="0"/>
              <a:t>Mem</a:t>
            </a:r>
            <a:endParaRPr lang="en-US" altLang="zh-CN" sz="2000" b="1" dirty="0" smtClean="0"/>
          </a:p>
          <a:p>
            <a:pPr lvl="1"/>
            <a:endParaRPr lang="en-US" altLang="zh-CN" sz="2000" b="1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946" y="130633"/>
            <a:ext cx="372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性能监控</a:t>
            </a:r>
            <a:endParaRPr lang="zh-CN" altLang="en-US" sz="4800" b="1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4517" y="284517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7" y="137629"/>
            <a:ext cx="3296004" cy="82400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649882" y="1957294"/>
            <a:ext cx="926353" cy="100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57209" y="1260665"/>
            <a:ext cx="8229600" cy="510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749176" y="4273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997226" y="4384638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78824" y="473635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1" name="内容占位符 7"/>
          <p:cNvSpPr txBox="1"/>
          <p:nvPr/>
        </p:nvSpPr>
        <p:spPr>
          <a:xfrm>
            <a:off x="446856" y="148478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25176" y="1763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内容占位符 2"/>
          <p:cNvSpPr txBox="1"/>
          <p:nvPr/>
        </p:nvSpPr>
        <p:spPr>
          <a:xfrm>
            <a:off x="599256" y="163718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14" name="内容占位符 2"/>
          <p:cNvSpPr txBox="1"/>
          <p:nvPr/>
        </p:nvSpPr>
        <p:spPr>
          <a:xfrm>
            <a:off x="446856" y="1484784"/>
            <a:ext cx="8229600" cy="4873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b="1" dirty="0" smtClean="0"/>
          </a:p>
          <a:p>
            <a:pPr lvl="1"/>
            <a:endParaRPr lang="en-US" altLang="zh-CN" sz="2000" b="1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b="1" dirty="0" smtClean="0"/>
          </a:p>
        </p:txBody>
      </p:sp>
      <p:sp>
        <p:nvSpPr>
          <p:cNvPr id="16" name="内容占位符 2"/>
          <p:cNvSpPr txBox="1"/>
          <p:nvPr/>
        </p:nvSpPr>
        <p:spPr>
          <a:xfrm>
            <a:off x="659021" y="1442949"/>
            <a:ext cx="8229600" cy="4873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Slow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log</a:t>
            </a:r>
            <a:endParaRPr lang="en-US" altLang="zh-CN" sz="2400" b="1" dirty="0" smtClean="0"/>
          </a:p>
          <a:p>
            <a:pPr lvl="1"/>
            <a:r>
              <a:rPr lang="en-US" altLang="zh-CN" sz="2000" b="1" dirty="0" err="1" smtClean="0"/>
              <a:t>Mysql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slow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log</a:t>
            </a:r>
            <a:r>
              <a:rPr lang="zh-CN" altLang="en-US" sz="2000" b="1" dirty="0" smtClean="0"/>
              <a:t> </a:t>
            </a:r>
            <a:endParaRPr lang="en-US" altLang="zh-CN" sz="2000" b="1" dirty="0" smtClean="0"/>
          </a:p>
          <a:p>
            <a:pPr lvl="1"/>
            <a:r>
              <a:rPr lang="en-US" altLang="zh-CN" sz="2000" b="1" dirty="0" err="1" smtClean="0"/>
              <a:t>Php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slow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log</a:t>
            </a:r>
            <a:endParaRPr lang="en-US" altLang="zh-CN" sz="2000" b="1" dirty="0" smtClean="0"/>
          </a:p>
          <a:p>
            <a:pPr lvl="1"/>
            <a:r>
              <a:rPr lang="en-US" altLang="zh-CN" sz="2000" b="1" dirty="0" err="1" smtClean="0"/>
              <a:t>Nginx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access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log</a:t>
            </a:r>
            <a:endParaRPr lang="en-US" altLang="zh-CN" sz="2000" b="1" dirty="0" smtClean="0"/>
          </a:p>
          <a:p>
            <a:r>
              <a:rPr lang="zh-CN" altLang="en-US" sz="2400" b="1" dirty="0" smtClean="0"/>
              <a:t>监控系统</a:t>
            </a:r>
            <a:endParaRPr lang="en-US" altLang="zh-CN" sz="2400" b="1" dirty="0" smtClean="0"/>
          </a:p>
          <a:p>
            <a:pPr lvl="1"/>
            <a:r>
              <a:rPr lang="en-US" altLang="zh-CN" sz="2000" b="1" dirty="0" err="1" smtClean="0"/>
              <a:t>Alimonitor</a:t>
            </a:r>
            <a:endParaRPr lang="en-US" altLang="zh-CN" sz="2000" b="1" dirty="0" smtClean="0"/>
          </a:p>
          <a:p>
            <a:pPr lvl="1"/>
            <a:r>
              <a:rPr lang="en-US" altLang="zh-CN" sz="2000" b="1" dirty="0" smtClean="0"/>
              <a:t>Ganglia</a:t>
            </a:r>
            <a:r>
              <a:rPr lang="zh-CN" altLang="en-US" sz="2000" b="1" dirty="0" smtClean="0"/>
              <a:t> </a:t>
            </a:r>
            <a:endParaRPr lang="en-US" altLang="zh-CN" sz="2000" b="1" dirty="0" smtClean="0"/>
          </a:p>
          <a:p>
            <a:pPr lvl="1"/>
            <a:r>
              <a:rPr lang="zh-CN" altLang="en-US" sz="2000" b="1" dirty="0" smtClean="0"/>
              <a:t>自定义脚本</a:t>
            </a:r>
            <a:endParaRPr lang="en-US" altLang="zh-CN" sz="2000" b="1" dirty="0" smtClean="0"/>
          </a:p>
          <a:p>
            <a:pPr lvl="1"/>
            <a:endParaRPr lang="en-US" altLang="zh-CN" sz="2000" b="1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946" y="130631"/>
            <a:ext cx="372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About</a:t>
            </a:r>
            <a:r>
              <a:rPr lang="zh-CN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Me</a:t>
            </a:r>
            <a:endParaRPr lang="zh-CN" altLang="en-US" sz="4800" b="1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4517" y="284517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一直不务正业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7" y="137629"/>
            <a:ext cx="3296004" cy="8240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08327" y="144093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河北大学法学毕业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50800" y="1257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149409" y="2161573"/>
            <a:ext cx="47682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2005</a:t>
            </a:r>
            <a:r>
              <a:rPr kumimoji="1" lang="zh-CN" alt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年开始</a:t>
            </a:r>
            <a:r>
              <a:rPr kumimoji="1" lang="en-US" altLang="zh-CN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</a:t>
            </a:r>
            <a:r>
              <a:rPr kumimoji="1" lang="zh-CN" alt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网站开发</a:t>
            </a:r>
            <a:endParaRPr kumimoji="1" lang="zh-CN" alt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19701" y="296794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目前就职于</a:t>
            </a:r>
            <a:r>
              <a:rPr kumimoji="1" lang="en-US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阿里</a:t>
            </a:r>
            <a:endParaRPr kumimoji="1" lang="zh-CN" alt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62103" y="3746036"/>
            <a:ext cx="5186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多个开源项目开发与维护者</a:t>
            </a:r>
            <a:endParaRPr kumimoji="1" lang="zh-CN" alt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3" name="图片 12" descr="屏幕快照 2015-01-11 上午10.41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54" y="5229200"/>
            <a:ext cx="524198" cy="60943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759470" y="5373216"/>
            <a:ext cx="1611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1798159444</a:t>
            </a:r>
            <a:endParaRPr kumimoji="1" lang="zh-CN" altLang="en-US" sz="2000" dirty="0"/>
          </a:p>
        </p:txBody>
      </p:sp>
      <p:pic>
        <p:nvPicPr>
          <p:cNvPr id="15" name="图片 14" descr="屏幕快照 2015-01-11 上午10.42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18" y="5229200"/>
            <a:ext cx="648072" cy="53915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294906" y="537321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@</a:t>
            </a:r>
            <a:r>
              <a:rPr kumimoji="1" lang="zh-CN" alt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淘宝信海龙</a:t>
            </a:r>
            <a:endParaRPr kumimoji="1" lang="zh-CN" altLang="en-US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17" name="图片 16" descr="屏幕快照 2015-01-11 上午10.44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30" y="5085184"/>
            <a:ext cx="864096" cy="72321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319242" y="5373216"/>
            <a:ext cx="146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1798159444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27369" y="4494547"/>
            <a:ext cx="3466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Blog</a:t>
            </a:r>
            <a:r>
              <a:rPr kumimoji="1"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</a:t>
            </a:r>
            <a:r>
              <a:rPr kumimoji="1" lang="en-US" altLang="zh-CN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http://www.bo56.com</a:t>
            </a:r>
            <a:endParaRPr kumimoji="1" lang="zh-CN" alt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946" y="130633"/>
            <a:ext cx="372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一些看法</a:t>
            </a:r>
            <a:endParaRPr lang="zh-CN" altLang="en-US" sz="4800" b="1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4517" y="284517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7" y="137629"/>
            <a:ext cx="3296004" cy="82400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649882" y="1957294"/>
            <a:ext cx="926353" cy="100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57209" y="1260665"/>
            <a:ext cx="8229600" cy="510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749176" y="4273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997226" y="4384638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78824" y="473635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1" name="内容占位符 7"/>
          <p:cNvSpPr txBox="1"/>
          <p:nvPr/>
        </p:nvSpPr>
        <p:spPr>
          <a:xfrm>
            <a:off x="446856" y="148478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25176" y="1763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内容占位符 2"/>
          <p:cNvSpPr txBox="1"/>
          <p:nvPr/>
        </p:nvSpPr>
        <p:spPr>
          <a:xfrm>
            <a:off x="599256" y="163718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14" name="内容占位符 2"/>
          <p:cNvSpPr txBox="1"/>
          <p:nvPr/>
        </p:nvSpPr>
        <p:spPr>
          <a:xfrm>
            <a:off x="446856" y="1484784"/>
            <a:ext cx="8229600" cy="4873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b="1" dirty="0" smtClean="0"/>
          </a:p>
          <a:p>
            <a:pPr lvl="1"/>
            <a:endParaRPr lang="en-US" altLang="zh-CN" sz="2000" b="1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b="1" dirty="0" smtClean="0"/>
          </a:p>
        </p:txBody>
      </p:sp>
      <p:sp>
        <p:nvSpPr>
          <p:cNvPr id="16" name="内容占位符 2"/>
          <p:cNvSpPr txBox="1"/>
          <p:nvPr/>
        </p:nvSpPr>
        <p:spPr>
          <a:xfrm>
            <a:off x="659021" y="1442949"/>
            <a:ext cx="8229600" cy="4873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b="1" dirty="0" smtClean="0"/>
          </a:p>
          <a:p>
            <a:pPr lvl="1"/>
            <a:endParaRPr lang="en-US" altLang="zh-CN" sz="2000" b="1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b="1" dirty="0" smtClean="0"/>
          </a:p>
        </p:txBody>
      </p:sp>
      <p:sp>
        <p:nvSpPr>
          <p:cNvPr id="17" name="内容占位符 2"/>
          <p:cNvSpPr txBox="1"/>
          <p:nvPr/>
        </p:nvSpPr>
        <p:spPr>
          <a:xfrm>
            <a:off x="599256" y="1368242"/>
            <a:ext cx="8229600" cy="4873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smtClean="0"/>
              <a:t>优化的目的是未雨绸缪</a:t>
            </a:r>
            <a:endParaRPr lang="en-US" altLang="zh-CN" sz="2400" b="1" smtClean="0"/>
          </a:p>
          <a:p>
            <a:r>
              <a:rPr lang="zh-CN" altLang="en-US" sz="2400" b="1" smtClean="0"/>
              <a:t>优化建议不是准则</a:t>
            </a:r>
            <a:endParaRPr lang="en-US" altLang="zh-CN" sz="2000" b="1" smtClean="0"/>
          </a:p>
          <a:p>
            <a:r>
              <a:rPr lang="zh-CN" altLang="en-US" sz="2400" b="1" smtClean="0"/>
              <a:t>深入了解是做好优化的基础</a:t>
            </a:r>
            <a:endParaRPr lang="en-US" altLang="zh-CN" sz="2400" b="1" smtClean="0"/>
          </a:p>
          <a:p>
            <a:r>
              <a:rPr lang="zh-CN" altLang="en-US" sz="2400" b="1" smtClean="0"/>
              <a:t>在资源，时间，收益之间做好平衡</a:t>
            </a:r>
            <a:endParaRPr lang="en-US" altLang="zh-CN" sz="2000" b="1" smtClean="0"/>
          </a:p>
          <a:p>
            <a:pPr lvl="1"/>
            <a:endParaRPr lang="en-US" altLang="zh-CN" sz="2000" b="1" smtClean="0"/>
          </a:p>
          <a:p>
            <a:pPr marL="0" indent="0">
              <a:buFont typeface="Arial" pitchFamily="34" charset="0"/>
              <a:buNone/>
            </a:pPr>
            <a:endParaRPr lang="en-US" altLang="zh-CN" sz="2400" b="1" smtClean="0"/>
          </a:p>
          <a:p>
            <a:pPr marL="0" indent="0">
              <a:buFont typeface="Arial" pitchFamily="34" charset="0"/>
              <a:buNone/>
            </a:pP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946" y="130633"/>
            <a:ext cx="372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开源项目</a:t>
            </a:r>
            <a:endParaRPr lang="zh-CN" altLang="en-US" sz="4800" b="1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4517" y="284517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7" y="137629"/>
            <a:ext cx="3296004" cy="82400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649882" y="1957294"/>
            <a:ext cx="926353" cy="100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57209" y="1260665"/>
            <a:ext cx="8229600" cy="510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749176" y="4273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997226" y="4384638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78824" y="473635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1" name="内容占位符 7"/>
          <p:cNvSpPr txBox="1"/>
          <p:nvPr/>
        </p:nvSpPr>
        <p:spPr>
          <a:xfrm>
            <a:off x="446856" y="148478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25176" y="1763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内容占位符 2"/>
          <p:cNvSpPr txBox="1"/>
          <p:nvPr/>
        </p:nvSpPr>
        <p:spPr>
          <a:xfrm>
            <a:off x="599256" y="163718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14" name="内容占位符 2"/>
          <p:cNvSpPr txBox="1"/>
          <p:nvPr/>
        </p:nvSpPr>
        <p:spPr>
          <a:xfrm>
            <a:off x="446856" y="1484784"/>
            <a:ext cx="8229600" cy="4873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b="1" dirty="0" smtClean="0"/>
          </a:p>
          <a:p>
            <a:pPr lvl="1"/>
            <a:endParaRPr lang="en-US" altLang="zh-CN" sz="2000" b="1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b="1" dirty="0" smtClean="0"/>
          </a:p>
        </p:txBody>
      </p:sp>
      <p:sp>
        <p:nvSpPr>
          <p:cNvPr id="16" name="内容占位符 2"/>
          <p:cNvSpPr txBox="1"/>
          <p:nvPr/>
        </p:nvSpPr>
        <p:spPr>
          <a:xfrm>
            <a:off x="659021" y="1442949"/>
            <a:ext cx="8229600" cy="4873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b="1" dirty="0" smtClean="0"/>
          </a:p>
          <a:p>
            <a:pPr lvl="1"/>
            <a:endParaRPr lang="en-US" altLang="zh-CN" sz="2000" b="1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b="1" dirty="0" smtClean="0"/>
          </a:p>
        </p:txBody>
      </p:sp>
      <p:sp>
        <p:nvSpPr>
          <p:cNvPr id="17" name="内容占位符 2"/>
          <p:cNvSpPr txBox="1"/>
          <p:nvPr/>
        </p:nvSpPr>
        <p:spPr>
          <a:xfrm>
            <a:off x="599256" y="1368242"/>
            <a:ext cx="8229600" cy="4873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b="1" dirty="0" smtClean="0"/>
          </a:p>
          <a:p>
            <a:pPr lvl="1"/>
            <a:endParaRPr lang="en-US" altLang="zh-CN" sz="2000" b="1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b="1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b="1" dirty="0"/>
          </a:p>
        </p:txBody>
      </p:sp>
      <p:sp>
        <p:nvSpPr>
          <p:cNvPr id="18" name="内容占位符 2"/>
          <p:cNvSpPr txBox="1"/>
          <p:nvPr/>
        </p:nvSpPr>
        <p:spPr>
          <a:xfrm>
            <a:off x="584315" y="1472831"/>
            <a:ext cx="8229600" cy="4873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err="1" smtClean="0"/>
              <a:t>Tclip</a:t>
            </a:r>
            <a:endParaRPr lang="en-US" altLang="zh-CN" sz="2400" b="1" dirty="0" smtClean="0"/>
          </a:p>
          <a:p>
            <a:pPr lvl="1"/>
            <a:r>
              <a:rPr lang="zh-CN" altLang="en-US" sz="1600" b="1" dirty="0" smtClean="0"/>
              <a:t>一个基于人脸识别的</a:t>
            </a:r>
            <a:r>
              <a:rPr lang="en-US" altLang="zh-CN" sz="1600" b="1" dirty="0" err="1" smtClean="0"/>
              <a:t>php</a:t>
            </a:r>
            <a:r>
              <a:rPr lang="zh-CN" altLang="en-US" sz="1600" b="1" dirty="0" smtClean="0"/>
              <a:t>图片裁剪扩展</a:t>
            </a:r>
            <a:endParaRPr lang="en-US" altLang="zh-CN" sz="1600" b="1" dirty="0" smtClean="0"/>
          </a:p>
          <a:p>
            <a:r>
              <a:rPr lang="en-US" altLang="zh-CN" sz="2400" b="1" dirty="0" err="1" smtClean="0"/>
              <a:t>KVProxy</a:t>
            </a:r>
            <a:r>
              <a:rPr lang="zh-CN" altLang="en-US" sz="2400" b="1" dirty="0" smtClean="0"/>
              <a:t> </a:t>
            </a:r>
            <a:endParaRPr lang="en-US" altLang="zh-CN" sz="2400" b="1" dirty="0" smtClean="0"/>
          </a:p>
          <a:p>
            <a:pPr lvl="1"/>
            <a:r>
              <a:rPr lang="zh-CN" altLang="en-US" sz="2000" b="1" dirty="0" smtClean="0"/>
              <a:t>一个</a:t>
            </a:r>
            <a:r>
              <a:rPr lang="en-US" altLang="zh-CN" sz="2000" b="1" dirty="0" err="1" smtClean="0"/>
              <a:t>kv</a:t>
            </a:r>
            <a:r>
              <a:rPr lang="zh-CN" altLang="en-US" sz="2000" b="1" dirty="0" smtClean="0"/>
              <a:t>类型数据库的代理</a:t>
            </a:r>
            <a:endParaRPr lang="en-US" altLang="zh-CN" sz="2000" b="1" dirty="0" smtClean="0"/>
          </a:p>
          <a:p>
            <a:r>
              <a:rPr lang="en-US" altLang="zh-CN" sz="2400" b="1" dirty="0" smtClean="0"/>
              <a:t>TSSH</a:t>
            </a:r>
            <a:endParaRPr lang="en-US" altLang="zh-CN" sz="2400" b="1" dirty="0" smtClean="0"/>
          </a:p>
          <a:p>
            <a:pPr lvl="1"/>
            <a:r>
              <a:rPr lang="zh-CN" altLang="en-US" sz="1600" b="1" dirty="0" smtClean="0"/>
              <a:t>一个批量操作服务器集群的小工具</a:t>
            </a:r>
            <a:endParaRPr lang="en-US" altLang="zh-CN" sz="1600" b="1" dirty="0" smtClean="0"/>
          </a:p>
          <a:p>
            <a:pPr lvl="1"/>
            <a:endParaRPr lang="en-US" altLang="zh-CN" sz="2000" b="1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b="1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944915" y="4223657"/>
            <a:ext cx="83021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pyright Notice"/>
          <p:cNvSpPr/>
          <p:nvPr/>
        </p:nvSpPr>
        <p:spPr bwMode="auto">
          <a:xfrm>
            <a:off x="5459045" y="4493797"/>
            <a:ext cx="1273920" cy="74254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cap="small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en-US" sz="4400" b="1" cap="small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059" y="5366773"/>
            <a:ext cx="3296004" cy="824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946" y="130633"/>
            <a:ext cx="372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4800" b="1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7" y="137629"/>
            <a:ext cx="3296004" cy="824001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>
          <a:xfrm>
            <a:off x="446855" y="1500174"/>
            <a:ext cx="11326791" cy="4929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/>
              <a:t>性能衡量标准</a:t>
            </a:r>
            <a:endParaRPr lang="en-US" altLang="zh-CN" b="1" dirty="0" smtClean="0">
              <a:hlinkClick r:id="rId2" tooltip="Beautiful Templating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发现性能问题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常见优化策略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性能问题监控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我的一些看法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我的开源项目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endParaRPr lang="en-US" altLang="zh-CN" b="1" dirty="0" smtClean="0"/>
          </a:p>
        </p:txBody>
      </p:sp>
      <p:pic>
        <p:nvPicPr>
          <p:cNvPr id="6" name="图片 5" descr="屏幕快照 2015-01-11 上午10.21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901" y="1343466"/>
            <a:ext cx="4226782" cy="4941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946" y="130633"/>
            <a:ext cx="372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衡量标准</a:t>
            </a:r>
            <a:endParaRPr lang="zh-CN" altLang="en-US" sz="4800" b="1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4517" y="284517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天下武功唯快不破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7" y="137629"/>
            <a:ext cx="3296004" cy="82400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649882" y="1957294"/>
            <a:ext cx="926353" cy="100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446856" y="1484784"/>
            <a:ext cx="8229600" cy="4873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/>
              <a:t>响应时间</a:t>
            </a:r>
            <a:endParaRPr lang="en-US" altLang="zh-CN" sz="2400" b="1" dirty="0" smtClean="0"/>
          </a:p>
          <a:p>
            <a:pPr lvl="1"/>
            <a:r>
              <a:rPr lang="zh-CN" altLang="en-US" sz="2000" b="1" dirty="0" smtClean="0"/>
              <a:t>兵贵神速</a:t>
            </a:r>
            <a:endParaRPr lang="en-US" altLang="zh-CN" sz="2000" b="1" dirty="0" smtClean="0"/>
          </a:p>
          <a:p>
            <a:pPr lvl="1"/>
            <a:r>
              <a:rPr lang="zh-CN" altLang="en-US" sz="2000" b="1" dirty="0" smtClean="0"/>
              <a:t>以一当十</a:t>
            </a:r>
            <a:endParaRPr lang="en-US" altLang="zh-CN" sz="2000" b="1" dirty="0" smtClean="0"/>
          </a:p>
          <a:p>
            <a:r>
              <a:rPr lang="en-US" altLang="zh-CN" sz="2400" b="1" dirty="0" smtClean="0"/>
              <a:t>QPS</a:t>
            </a:r>
            <a:endParaRPr lang="en-US" altLang="zh-CN" sz="2400" b="1" dirty="0" smtClean="0"/>
          </a:p>
          <a:p>
            <a:pPr lvl="1"/>
            <a:r>
              <a:rPr lang="zh-CN" altLang="en-US" sz="2000" b="1" dirty="0" smtClean="0"/>
              <a:t>群体作战</a:t>
            </a:r>
            <a:endParaRPr lang="en-US" altLang="zh-CN" sz="2000" b="1" dirty="0" smtClean="0"/>
          </a:p>
          <a:p>
            <a:r>
              <a:rPr lang="zh-CN" altLang="en-US" sz="2400" b="1" dirty="0" smtClean="0"/>
              <a:t>资源利用率</a:t>
            </a:r>
            <a:endParaRPr lang="en-US" altLang="zh-CN" sz="2400" b="1" dirty="0" smtClean="0"/>
          </a:p>
          <a:p>
            <a:pPr lvl="1"/>
            <a:r>
              <a:rPr lang="zh-CN" altLang="en-US" sz="2000" b="1" dirty="0" smtClean="0"/>
              <a:t>节省弹药</a:t>
            </a:r>
            <a:endParaRPr lang="en-US" altLang="zh-CN" sz="2000" b="1" dirty="0" smtClean="0"/>
          </a:p>
          <a:p>
            <a:pPr lvl="1"/>
            <a:r>
              <a:rPr lang="zh-CN" altLang="en-US" sz="2000" b="1" dirty="0" smtClean="0"/>
              <a:t>提高命中</a:t>
            </a:r>
            <a:endParaRPr lang="en-US" altLang="zh-CN" sz="2000" b="1" dirty="0" smtClean="0"/>
          </a:p>
          <a:p>
            <a:r>
              <a:rPr lang="zh-CN" altLang="en-US" sz="2400" b="1" dirty="0" smtClean="0"/>
              <a:t>稳定性</a:t>
            </a:r>
            <a:endParaRPr lang="en-US" altLang="zh-CN" sz="2400" b="1" dirty="0" smtClean="0"/>
          </a:p>
          <a:p>
            <a:pPr lvl="1"/>
            <a:r>
              <a:rPr lang="zh-CN" altLang="en-US" sz="2000" b="1" dirty="0" smtClean="0"/>
              <a:t>稳定发挥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400" b="1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258234" y="1987176"/>
            <a:ext cx="6529295" cy="375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80"/>
              </a:lnSpc>
            </a:pPr>
            <a:r>
              <a:rPr kumimoji="1" lang="zh-CN" altLang="en-US" sz="2400" dirty="0" smtClean="0"/>
              <a:t>访问</a:t>
            </a:r>
            <a:r>
              <a:rPr kumimoji="1" lang="en-US" altLang="zh-CN" sz="2400" dirty="0" smtClean="0"/>
              <a:t>L1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Cache</a:t>
            </a:r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	0.5ns</a:t>
            </a:r>
            <a:endParaRPr kumimoji="1" lang="en-US" altLang="zh-CN" sz="2400" dirty="0" smtClean="0"/>
          </a:p>
          <a:p>
            <a:pPr>
              <a:lnSpc>
                <a:spcPts val="3580"/>
              </a:lnSpc>
            </a:pPr>
            <a:r>
              <a:rPr kumimoji="1" lang="zh-CN" altLang="en-US" sz="2400" dirty="0" smtClean="0"/>
              <a:t>访问</a:t>
            </a:r>
            <a:r>
              <a:rPr kumimoji="1" lang="en-US" altLang="zh-CN" sz="2400" dirty="0" smtClean="0"/>
              <a:t>L2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Cache		7ns</a:t>
            </a:r>
            <a:endParaRPr kumimoji="1" lang="en-US" altLang="zh-CN" sz="2400" dirty="0" smtClean="0"/>
          </a:p>
          <a:p>
            <a:pPr>
              <a:lnSpc>
                <a:spcPts val="3580"/>
              </a:lnSpc>
            </a:pPr>
            <a:r>
              <a:rPr kumimoji="1" lang="zh-CN" altLang="en-US" sz="2400" dirty="0" smtClean="0"/>
              <a:t>访问内存</a:t>
            </a:r>
            <a:r>
              <a:rPr kumimoji="1" lang="en-US" altLang="zh-CN" sz="2400" dirty="0" smtClean="0"/>
              <a:t>		100ns</a:t>
            </a:r>
            <a:endParaRPr kumimoji="1" lang="en-US" altLang="zh-CN" sz="2400" dirty="0" smtClean="0"/>
          </a:p>
          <a:p>
            <a:pPr>
              <a:lnSpc>
                <a:spcPts val="3580"/>
              </a:lnSpc>
            </a:pPr>
            <a:r>
              <a:rPr kumimoji="1" lang="zh-CN" altLang="en-US" sz="2400" dirty="0" smtClean="0"/>
              <a:t>固态磁盘访问</a:t>
            </a:r>
            <a:r>
              <a:rPr kumimoji="1" lang="en-US" altLang="zh-CN" sz="2400" dirty="0" smtClean="0"/>
              <a:t>	0.1ms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0.2ms</a:t>
            </a:r>
            <a:endParaRPr kumimoji="1" lang="en-US" altLang="zh-CN" sz="2400" dirty="0" smtClean="0"/>
          </a:p>
          <a:p>
            <a:pPr>
              <a:lnSpc>
                <a:spcPts val="3580"/>
              </a:lnSpc>
            </a:pPr>
            <a:r>
              <a:rPr kumimoji="1" lang="zh-CN" altLang="en-US" sz="2400" dirty="0" smtClean="0"/>
              <a:t>同机房访问</a:t>
            </a:r>
            <a:r>
              <a:rPr kumimoji="1" lang="en-US" altLang="zh-CN" sz="2400" dirty="0" smtClean="0"/>
              <a:t>		0.5ms</a:t>
            </a:r>
            <a:endParaRPr kumimoji="1" lang="en-US" altLang="zh-CN" sz="2400" dirty="0" smtClean="0"/>
          </a:p>
          <a:p>
            <a:pPr>
              <a:lnSpc>
                <a:spcPts val="3580"/>
              </a:lnSpc>
            </a:pPr>
            <a:r>
              <a:rPr kumimoji="1" lang="zh-CN" altLang="en-US" sz="2400" dirty="0"/>
              <a:t>普通磁盘访问</a:t>
            </a:r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10ms</a:t>
            </a:r>
            <a:endParaRPr kumimoji="1" lang="en-US" altLang="zh-CN" sz="2400" dirty="0" smtClean="0"/>
          </a:p>
          <a:p>
            <a:pPr>
              <a:lnSpc>
                <a:spcPts val="3580"/>
              </a:lnSpc>
            </a:pPr>
            <a:r>
              <a:rPr kumimoji="1" lang="zh-CN" altLang="en-US" sz="2400" dirty="0" smtClean="0"/>
              <a:t>异地机房访问</a:t>
            </a:r>
            <a:r>
              <a:rPr kumimoji="1" lang="en-US" altLang="zh-CN" sz="2400" dirty="0" smtClean="0"/>
              <a:t>	20ms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–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100ms</a:t>
            </a:r>
            <a:endParaRPr kumimoji="1" lang="en-US" altLang="zh-CN" sz="2400" dirty="0" smtClean="0"/>
          </a:p>
          <a:p>
            <a:pPr>
              <a:lnSpc>
                <a:spcPts val="3580"/>
              </a:lnSpc>
            </a:pPr>
            <a:endParaRPr kumimoji="1"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303058" y="141941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/>
              <a:t>常用硬件性能参数</a:t>
            </a:r>
            <a:endParaRPr kumimoji="1"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946" y="130633"/>
            <a:ext cx="372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发现问题</a:t>
            </a:r>
            <a:endParaRPr lang="zh-CN" altLang="en-US" sz="4800" b="1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4517" y="284517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发现问题三阶段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7" y="137629"/>
            <a:ext cx="3296004" cy="82400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649882" y="1957294"/>
            <a:ext cx="926353" cy="100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446856" y="1484784"/>
            <a:ext cx="8229600" cy="4873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开发阶段</a:t>
            </a:r>
            <a:endParaRPr lang="en-US" altLang="zh-CN" sz="2400" b="1" dirty="0"/>
          </a:p>
          <a:p>
            <a:pPr lvl="1"/>
            <a:r>
              <a:rPr lang="zh-CN" altLang="en-US" sz="2000" b="1" dirty="0"/>
              <a:t>开发环境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代码注入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部分代码响应时间</a:t>
            </a:r>
            <a:endParaRPr lang="en-US" altLang="zh-CN" sz="2000" b="1" dirty="0"/>
          </a:p>
          <a:p>
            <a:r>
              <a:rPr lang="zh-CN" altLang="en-US" sz="2400" b="1" dirty="0"/>
              <a:t>测试阶段</a:t>
            </a:r>
            <a:endParaRPr lang="en-US" altLang="zh-CN" sz="2400" b="1" dirty="0"/>
          </a:p>
          <a:p>
            <a:pPr lvl="1"/>
            <a:r>
              <a:rPr lang="en-US" altLang="zh-CN" sz="2000" b="1" dirty="0"/>
              <a:t>Daily</a:t>
            </a:r>
            <a:r>
              <a:rPr lang="zh-CN" altLang="en-US" sz="2000" b="1" dirty="0"/>
              <a:t>环境</a:t>
            </a:r>
            <a:endParaRPr lang="en-US" altLang="zh-CN" sz="2000" b="1" dirty="0"/>
          </a:p>
          <a:p>
            <a:pPr lvl="1"/>
            <a:r>
              <a:rPr lang="en-US" altLang="zh-CN" sz="2000" b="1" dirty="0" err="1"/>
              <a:t>Ab</a:t>
            </a:r>
            <a:r>
              <a:rPr lang="zh-CN" altLang="en-US" sz="2000" b="1" dirty="0"/>
              <a:t>   </a:t>
            </a:r>
            <a:r>
              <a:rPr lang="en-US" altLang="zh-CN" sz="2000" b="1" dirty="0" err="1"/>
              <a:t>Jmeter</a:t>
            </a:r>
            <a:endParaRPr lang="en-US" altLang="zh-CN" sz="2000" b="1" dirty="0"/>
          </a:p>
          <a:p>
            <a:pPr lvl="1"/>
            <a:r>
              <a:rPr lang="en-US" altLang="zh-CN" sz="2000" b="1" dirty="0" err="1"/>
              <a:t>Qps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100ms</a:t>
            </a:r>
            <a:endParaRPr lang="en-US" altLang="zh-CN" sz="2000" b="1" dirty="0"/>
          </a:p>
          <a:p>
            <a:r>
              <a:rPr lang="zh-CN" altLang="en-US" sz="2400" b="1" dirty="0"/>
              <a:t>生产阶段</a:t>
            </a:r>
            <a:endParaRPr lang="en-US" altLang="zh-CN" sz="2400" b="1" dirty="0"/>
          </a:p>
          <a:p>
            <a:pPr lvl="1"/>
            <a:r>
              <a:rPr lang="zh-CN" altLang="en-US" sz="2000" b="1" dirty="0"/>
              <a:t>生产环境</a:t>
            </a:r>
            <a:endParaRPr lang="en-US" altLang="zh-CN" sz="2000" b="1" dirty="0"/>
          </a:p>
          <a:p>
            <a:pPr lvl="1"/>
            <a:r>
              <a:rPr lang="en-US" altLang="zh-CN" sz="2000" b="1" dirty="0"/>
              <a:t>Slow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log</a:t>
            </a:r>
            <a:r>
              <a:rPr lang="zh-CN" altLang="en-US" sz="2000" b="1" dirty="0"/>
              <a:t>，</a:t>
            </a:r>
            <a:r>
              <a:rPr lang="en-US" altLang="zh-CN" sz="2000" b="1" dirty="0" err="1"/>
              <a:t>nginx</a:t>
            </a:r>
            <a:r>
              <a:rPr lang="zh-CN" altLang="en-US" sz="2000" b="1" dirty="0"/>
              <a:t> </a:t>
            </a:r>
            <a:r>
              <a:rPr lang="en-US" altLang="zh-CN" sz="2000" b="1" dirty="0" smtClean="0"/>
              <a:t>log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请求响应时间，资源占用</a:t>
            </a:r>
            <a:r>
              <a:rPr lang="en-US" altLang="zh-CN" sz="2000" b="1" dirty="0"/>
              <a:t> ……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946" y="130633"/>
            <a:ext cx="372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发现问题</a:t>
            </a:r>
            <a:endParaRPr lang="zh-CN" altLang="en-US" sz="4800" b="1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4517" y="284517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工欲善其事，必先利其器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7" y="137629"/>
            <a:ext cx="3296004" cy="82400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649882" y="1957294"/>
            <a:ext cx="926353" cy="100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446856" y="1484783"/>
            <a:ext cx="8229600" cy="510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PHP</a:t>
            </a:r>
            <a:endParaRPr lang="en-US" altLang="zh-CN" sz="2400" b="1" dirty="0" smtClean="0"/>
          </a:p>
          <a:p>
            <a:pPr lvl="1"/>
            <a:r>
              <a:rPr lang="en-US" altLang="zh-CN" sz="2000" b="1" dirty="0" err="1" smtClean="0"/>
              <a:t>Xhprof</a:t>
            </a:r>
            <a:endParaRPr lang="en-US" altLang="zh-CN" sz="2000" b="1" dirty="0"/>
          </a:p>
          <a:p>
            <a:pPr lvl="1"/>
            <a:r>
              <a:rPr lang="en-US" altLang="zh-CN" sz="2000" b="1" dirty="0" err="1" smtClean="0"/>
              <a:t>Xdebug</a:t>
            </a:r>
            <a:r>
              <a:rPr lang="zh-CN" altLang="en-US" sz="2000" b="1" dirty="0" smtClean="0"/>
              <a:t> </a:t>
            </a:r>
            <a:endParaRPr lang="en-US" altLang="zh-CN" sz="2000" b="1" dirty="0"/>
          </a:p>
          <a:p>
            <a:r>
              <a:rPr lang="en-US" altLang="zh-CN" sz="2400" b="1" dirty="0" smtClean="0"/>
              <a:t>CPU</a:t>
            </a:r>
            <a:endParaRPr lang="en-US" altLang="zh-CN" sz="2400" b="1" dirty="0"/>
          </a:p>
          <a:p>
            <a:pPr lvl="1"/>
            <a:r>
              <a:rPr lang="en-US" altLang="zh-CN" sz="2000" b="1" dirty="0" smtClean="0"/>
              <a:t>Top</a:t>
            </a:r>
            <a:endParaRPr lang="en-US" altLang="zh-CN" sz="2000" b="1" dirty="0"/>
          </a:p>
          <a:p>
            <a:r>
              <a:rPr lang="zh-CN" altLang="en-US" sz="2400" b="1" dirty="0"/>
              <a:t>内存</a:t>
            </a:r>
            <a:endParaRPr lang="en-US" altLang="zh-CN" sz="2400" b="1" dirty="0"/>
          </a:p>
          <a:p>
            <a:pPr lvl="1"/>
            <a:r>
              <a:rPr lang="en-US" altLang="zh-CN" sz="2000" b="1" dirty="0" smtClean="0"/>
              <a:t>Free</a:t>
            </a:r>
            <a:endParaRPr lang="en-US" altLang="zh-CN" sz="2000" b="1" dirty="0"/>
          </a:p>
          <a:p>
            <a:r>
              <a:rPr lang="en-US" altLang="en-US" sz="2400" b="1" dirty="0" smtClean="0"/>
              <a:t>磁盘</a:t>
            </a:r>
            <a:endParaRPr lang="en-US" altLang="zh-CN" sz="2400" b="1" dirty="0"/>
          </a:p>
          <a:p>
            <a:pPr lvl="1"/>
            <a:r>
              <a:rPr lang="en-US" altLang="zh-CN" sz="2000" b="1" dirty="0" err="1" smtClean="0"/>
              <a:t>Iotop</a:t>
            </a:r>
            <a:endParaRPr lang="en-US" altLang="zh-CN" sz="2000" b="1" dirty="0" smtClean="0"/>
          </a:p>
          <a:p>
            <a:pPr lvl="1"/>
            <a:r>
              <a:rPr lang="en-US" altLang="zh-CN" sz="2000" b="1" dirty="0" err="1" smtClean="0"/>
              <a:t>iostat</a:t>
            </a:r>
            <a:endParaRPr lang="en-US" altLang="zh-CN" sz="2000" b="1" dirty="0"/>
          </a:p>
          <a:p>
            <a:r>
              <a:rPr lang="zh-CN" altLang="en-US" sz="2400" b="1" dirty="0" smtClean="0"/>
              <a:t>网络</a:t>
            </a:r>
            <a:endParaRPr lang="en-US" altLang="zh-CN" sz="2400" b="1" dirty="0"/>
          </a:p>
          <a:p>
            <a:pPr lvl="1"/>
            <a:r>
              <a:rPr lang="en-US" altLang="zh-CN" sz="2000" b="1" dirty="0" err="1" smtClean="0"/>
              <a:t>Tcpdump</a:t>
            </a:r>
            <a:endParaRPr lang="en-US" altLang="zh-CN" sz="2000" b="1" dirty="0" smtClean="0"/>
          </a:p>
          <a:p>
            <a:pPr lvl="1"/>
            <a:r>
              <a:rPr lang="en-US" altLang="zh-CN" sz="2000" b="1" dirty="0" err="1" smtClean="0"/>
              <a:t>wireshark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400" b="1" dirty="0" smtClean="0"/>
          </a:p>
        </p:txBody>
      </p:sp>
      <p:pic>
        <p:nvPicPr>
          <p:cNvPr id="4" name="图片 3" descr="linux_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847" y="1248335"/>
            <a:ext cx="7467600" cy="5238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49176" y="4273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946" y="130633"/>
            <a:ext cx="372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优化策略</a:t>
            </a:r>
            <a:endParaRPr lang="zh-CN" altLang="en-US" sz="4800" b="1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4517" y="284517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先易后难，个个击破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7" y="137629"/>
            <a:ext cx="3296004" cy="82400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649882" y="1957294"/>
            <a:ext cx="926353" cy="100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446856" y="1484783"/>
            <a:ext cx="8229600" cy="510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语言优化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合适的地方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合适的方法</a:t>
            </a:r>
            <a:endParaRPr lang="en-US" altLang="zh-CN" dirty="0"/>
          </a:p>
          <a:p>
            <a:r>
              <a:rPr lang="zh-CN" altLang="en-US" dirty="0" smtClean="0"/>
              <a:t>参数调</a:t>
            </a:r>
            <a:r>
              <a:rPr lang="zh-CN" altLang="en-US" dirty="0"/>
              <a:t>整</a:t>
            </a:r>
            <a:endParaRPr lang="en-US" altLang="zh-CN" dirty="0"/>
          </a:p>
          <a:p>
            <a:pPr lvl="1"/>
            <a:r>
              <a:rPr lang="zh-CN" altLang="en-US" dirty="0"/>
              <a:t>设置超时</a:t>
            </a:r>
            <a:endParaRPr lang="en-US" altLang="zh-CN" dirty="0"/>
          </a:p>
          <a:p>
            <a:pPr lvl="1"/>
            <a:r>
              <a:rPr lang="zh-CN" altLang="en-US" dirty="0" smtClean="0"/>
              <a:t>优化参数</a:t>
            </a:r>
            <a:endParaRPr lang="en-US" altLang="zh-CN" dirty="0" smtClean="0"/>
          </a:p>
          <a:p>
            <a:r>
              <a:rPr lang="en-US" altLang="en-US" dirty="0"/>
              <a:t>架构调整</a:t>
            </a:r>
            <a:endParaRPr lang="en-US" altLang="en-US" dirty="0"/>
          </a:p>
          <a:p>
            <a:pPr lvl="1"/>
            <a:r>
              <a:rPr lang="en-US" altLang="en-US" dirty="0"/>
              <a:t>合并请求</a:t>
            </a:r>
            <a:endParaRPr lang="en-US" altLang="en-US" dirty="0"/>
          </a:p>
          <a:p>
            <a:pPr lvl="1"/>
            <a:r>
              <a:rPr lang="en-US" altLang="en-US" dirty="0"/>
              <a:t>并发请求</a:t>
            </a:r>
            <a:endParaRPr lang="en-US" altLang="en-US" dirty="0"/>
          </a:p>
          <a:p>
            <a:pPr lvl="1"/>
            <a:r>
              <a:rPr lang="en-US" altLang="en-US" dirty="0"/>
              <a:t>异步</a:t>
            </a:r>
            <a:r>
              <a:rPr lang="en-US" altLang="en-US" dirty="0" smtClean="0"/>
              <a:t>化</a:t>
            </a:r>
            <a:endParaRPr lang="en-US" altLang="zh-CN" dirty="0"/>
          </a:p>
          <a:p>
            <a:r>
              <a:rPr lang="zh-CN" altLang="en-US" dirty="0" smtClean="0"/>
              <a:t>定制开发</a:t>
            </a:r>
            <a:endParaRPr lang="en-US" altLang="zh-CN" dirty="0"/>
          </a:p>
          <a:p>
            <a:pPr marL="0" indent="0">
              <a:buNone/>
            </a:pPr>
            <a:endParaRPr lang="en-US" altLang="zh-CN" sz="24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749176" y="4273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096000" y="2450353"/>
            <a:ext cx="2704353" cy="14343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97226" y="4384638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78824" y="473635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946" y="130633"/>
            <a:ext cx="372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语言优化</a:t>
            </a:r>
            <a:endParaRPr lang="zh-CN" altLang="en-US" sz="4800" b="1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4517" y="284517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合适的地方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7" y="137629"/>
            <a:ext cx="3296004" cy="82400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649882" y="1957294"/>
            <a:ext cx="926353" cy="100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446856" y="1484783"/>
            <a:ext cx="8229600" cy="510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749176" y="4273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096000" y="2450353"/>
            <a:ext cx="2704353" cy="14343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97226" y="4384638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78824" y="473635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1" name="内容占位符 7"/>
          <p:cNvSpPr txBox="1"/>
          <p:nvPr/>
        </p:nvSpPr>
        <p:spPr>
          <a:xfrm>
            <a:off x="446856" y="148478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25176" y="1763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47058" y="143435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优化前</a:t>
            </a:r>
            <a:endParaRPr kumimoji="1" lang="zh-CN" altLang="en-US" sz="4000" dirty="0"/>
          </a:p>
        </p:txBody>
      </p:sp>
      <p:pic>
        <p:nvPicPr>
          <p:cNvPr id="17" name="图片 16" descr="屏幕快照 2015-01-10 下午8.21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47" y="2825751"/>
            <a:ext cx="7560840" cy="2346140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5984565" y="3236011"/>
            <a:ext cx="2592288" cy="864096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946" y="130633"/>
            <a:ext cx="372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E2181A"/>
                </a:solidFill>
                <a:latin typeface="微软雅黑" pitchFamily="34" charset="-122"/>
                <a:ea typeface="微软雅黑" pitchFamily="34" charset="-122"/>
              </a:rPr>
              <a:t>语言优化</a:t>
            </a:r>
            <a:endParaRPr lang="zh-CN" altLang="en-US" sz="4800" b="1" dirty="0">
              <a:solidFill>
                <a:srgbClr val="E218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4517" y="284517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合适的地方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7" y="137629"/>
            <a:ext cx="3296004" cy="824001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649882" y="1957294"/>
            <a:ext cx="926353" cy="100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446856" y="1484783"/>
            <a:ext cx="8229600" cy="510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749176" y="4273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096000" y="2450353"/>
            <a:ext cx="2704353" cy="14343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97226" y="4384638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78824" y="473635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2181A"/>
              </a:solidFill>
            </a:endParaRPr>
          </a:p>
        </p:txBody>
      </p:sp>
      <p:sp>
        <p:nvSpPr>
          <p:cNvPr id="11" name="内容占位符 7"/>
          <p:cNvSpPr txBox="1"/>
          <p:nvPr/>
        </p:nvSpPr>
        <p:spPr>
          <a:xfrm>
            <a:off x="446856" y="148478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en-US" altLang="zh-CN" dirty="0" smtClean="0"/>
          </a:p>
          <a:p>
            <a:pPr marL="0" indent="0">
              <a:buFont typeface="Arial" pitchFamily="34" charset="0"/>
              <a:buNone/>
            </a:pP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25176" y="1763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47058" y="143435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优化后</a:t>
            </a:r>
            <a:endParaRPr kumimoji="1" lang="zh-CN" altLang="en-US" sz="4000" dirty="0"/>
          </a:p>
        </p:txBody>
      </p:sp>
      <p:pic>
        <p:nvPicPr>
          <p:cNvPr id="19" name="图片 18" descr="屏幕快照 2015-01-10 下午8.45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20" y="2373367"/>
            <a:ext cx="8597900" cy="336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rgbClr val="E2181A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对开.thmx</Template>
  <TotalTime>0</TotalTime>
  <Words>1157</Words>
  <Application>WPS 演示</Application>
  <PresentationFormat>自定义</PresentationFormat>
  <Paragraphs>324</Paragraphs>
  <Slides>22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JIANGSHU MOMODA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MOMODA素材</dc:creator>
  <cp:lastModifiedBy>chengcx</cp:lastModifiedBy>
  <cp:revision>253</cp:revision>
  <dcterms:created xsi:type="dcterms:W3CDTF">2014-10-25T06:12:00Z</dcterms:created>
  <dcterms:modified xsi:type="dcterms:W3CDTF">2016-05-25T05:57:55Z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