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F44912-AB92-4E2B-B751-9911A15D656B}">
  <a:tblStyle styleId="{33F44912-AB92-4E2B-B751-9911A15D65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fbafa1856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fbafa1856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ef0688f27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ef0688f27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ef0688f27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ef0688f27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ef0688f27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ef0688f27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ef0688f2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ef0688f2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ef0688f2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ef0688f2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fbafa185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fbafa185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fbafa1856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fbafa1856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hyperlink" Target="https://www.kaggle.com/code/faressayah/stock-market-analysis-prediction-using-lstm" TargetMode="External"/><Relationship Id="rId5" Type="http://schemas.openxmlformats.org/officeDocument/2006/relationships/hyperlink" Target="https://medium.com/the-handbook-of-coding-in-finance/stock-prices-prediction-using-long-short-term-memory-lstm-model-in-python-734dd1ed6827" TargetMode="External"/><Relationship Id="rId6" Type="http://schemas.openxmlformats.org/officeDocument/2006/relationships/hyperlink" Target="https://www.projectpro.io/article/stock-price-prediction-using-machine-learning-project/571#:~:text=FAQs-,Which%20machine%20learning%20algorithm%20is%20best%20for%20stock%20price%20prediction,into%20a%20classical%20ANN%20regressor" TargetMode="External"/><Relationship Id="rId7" Type="http://schemas.openxmlformats.org/officeDocument/2006/relationships/hyperlink" Target="https://machinelearningmastery.com/how-to-develop-lstm-models-for-time-series-forecasting/" TargetMode="External"/><Relationship Id="rId8" Type="http://schemas.openxmlformats.org/officeDocument/2006/relationships/hyperlink" Target="https://www.datacamp.com/tutorial/lstm-python-stock-mark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544400" y="1433000"/>
            <a:ext cx="7990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Forecasting Stock Price with Long Short Term Memory (LSTM) Network</a:t>
            </a:r>
            <a:endParaRPr sz="342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40"/>
              <a:t>Rui Cai, Wenyi Hu, Rao (Ryan) Lu, Nawaz Quraishi</a:t>
            </a:r>
            <a:endParaRPr sz="174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40"/>
              <a:t>July 29, 2022</a:t>
            </a:r>
            <a:endParaRPr sz="174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0" l="0" r="0" t="3873"/>
          <a:stretch/>
        </p:blipFill>
        <p:spPr>
          <a:xfrm>
            <a:off x="755050" y="2975000"/>
            <a:ext cx="2898300" cy="1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22"/>
          <p:cNvCxnSpPr/>
          <p:nvPr/>
        </p:nvCxnSpPr>
        <p:spPr>
          <a:xfrm>
            <a:off x="5531225" y="3155975"/>
            <a:ext cx="14100" cy="9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3" name="Google Shape;143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33">
                <a:solidFill>
                  <a:schemeClr val="accent5"/>
                </a:solidFill>
              </a:rPr>
              <a:t>Modeling</a:t>
            </a:r>
            <a:endParaRPr sz="3333">
              <a:solidFill>
                <a:schemeClr val="lt2"/>
              </a:solidFill>
            </a:endParaRPr>
          </a:p>
        </p:txBody>
      </p:sp>
      <p:cxnSp>
        <p:nvCxnSpPr>
          <p:cNvPr id="144" name="Google Shape;144;p22"/>
          <p:cNvCxnSpPr/>
          <p:nvPr/>
        </p:nvCxnSpPr>
        <p:spPr>
          <a:xfrm rot="10800000">
            <a:off x="46929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aphicFrame>
        <p:nvGraphicFramePr>
          <p:cNvPr id="145" name="Google Shape;145;p22"/>
          <p:cNvGraphicFramePr/>
          <p:nvPr/>
        </p:nvGraphicFramePr>
        <p:xfrm>
          <a:off x="157550" y="2359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{33F44912-AB92-4E2B-B751-9911A15D656B}</a:tableStyleId>
              </a:tblPr>
              <a:tblGrid>
                <a:gridCol w="1677475"/>
                <a:gridCol w="1861175"/>
                <a:gridCol w="1769325"/>
                <a:gridCol w="17693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Data </a:t>
                      </a:r>
                      <a:endParaRPr b="1" sz="1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Preprocessing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Setup</a:t>
                      </a:r>
                      <a:endParaRPr b="1" sz="1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LSTM Network </a:t>
                      </a:r>
                      <a:endParaRPr b="1" sz="1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Train </a:t>
                      </a:r>
                      <a:endParaRPr b="1" sz="1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LSTM Model</a:t>
                      </a:r>
                      <a:endParaRPr b="1" sz="1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Evaluate</a:t>
                      </a:r>
                      <a:endParaRPr b="1" sz="1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LSTM Model </a:t>
                      </a:r>
                      <a:endParaRPr b="1" sz="1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22"/>
          <p:cNvSpPr txBox="1"/>
          <p:nvPr>
            <p:ph idx="4294967295" type="body"/>
          </p:nvPr>
        </p:nvSpPr>
        <p:spPr>
          <a:xfrm>
            <a:off x="3158150" y="1405200"/>
            <a:ext cx="2315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03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 the model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03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 the model  </a:t>
            </a:r>
            <a:endParaRPr sz="1400"/>
          </a:p>
        </p:txBody>
      </p:sp>
      <p:sp>
        <p:nvSpPr>
          <p:cNvPr id="147" name="Google Shape;147;p22"/>
          <p:cNvSpPr txBox="1"/>
          <p:nvPr>
            <p:ph idx="4294967295" type="body"/>
          </p:nvPr>
        </p:nvSpPr>
        <p:spPr>
          <a:xfrm>
            <a:off x="5643175" y="3226763"/>
            <a:ext cx="2582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7399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Apply model to predict price</a:t>
            </a:r>
            <a:endParaRPr sz="1300"/>
          </a:p>
          <a:p>
            <a:pPr indent="-17399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RMSE</a:t>
            </a:r>
            <a:endParaRPr sz="1300"/>
          </a:p>
          <a:p>
            <a:pPr indent="-17399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MAPE</a:t>
            </a:r>
            <a:endParaRPr sz="130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550" y="136325"/>
            <a:ext cx="4269924" cy="19763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750" y="3296876"/>
            <a:ext cx="3608000" cy="17252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7900" y="3601000"/>
            <a:ext cx="1286575" cy="3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5572" y="3559325"/>
            <a:ext cx="1462328" cy="4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33">
                <a:solidFill>
                  <a:schemeClr val="accent5"/>
                </a:solidFill>
              </a:rPr>
              <a:t>Modeling</a:t>
            </a:r>
            <a:endParaRPr sz="3333">
              <a:solidFill>
                <a:schemeClr val="lt2"/>
              </a:solidFill>
            </a:endParaRPr>
          </a:p>
        </p:txBody>
      </p:sp>
      <p:cxnSp>
        <p:nvCxnSpPr>
          <p:cNvPr id="157" name="Google Shape;157;p23"/>
          <p:cNvCxnSpPr/>
          <p:nvPr/>
        </p:nvCxnSpPr>
        <p:spPr>
          <a:xfrm rot="10800000">
            <a:off x="2651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8" name="Google Shape;158;p23"/>
          <p:cNvSpPr txBox="1"/>
          <p:nvPr>
            <p:ph idx="4294967295" type="body"/>
          </p:nvPr>
        </p:nvSpPr>
        <p:spPr>
          <a:xfrm>
            <a:off x="327950" y="1397975"/>
            <a:ext cx="2315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7399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Extract ‘Close’ data</a:t>
            </a:r>
            <a:endParaRPr sz="1300"/>
          </a:p>
          <a:p>
            <a:pPr indent="-17399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Scaling and reshape data</a:t>
            </a:r>
            <a:endParaRPr sz="1300"/>
          </a:p>
          <a:p>
            <a:pPr indent="-17399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Prepare train/test sets</a:t>
            </a:r>
            <a:endParaRPr sz="1300"/>
          </a:p>
        </p:txBody>
      </p:sp>
      <p:cxnSp>
        <p:nvCxnSpPr>
          <p:cNvPr id="159" name="Google Shape;159;p23"/>
          <p:cNvCxnSpPr/>
          <p:nvPr/>
        </p:nvCxnSpPr>
        <p:spPr>
          <a:xfrm>
            <a:off x="18794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0" name="Google Shape;160;p23"/>
          <p:cNvCxnSpPr/>
          <p:nvPr/>
        </p:nvCxnSpPr>
        <p:spPr>
          <a:xfrm rot="10800000">
            <a:off x="37785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1" name="Google Shape;161;p23"/>
          <p:cNvCxnSpPr/>
          <p:nvPr/>
        </p:nvCxnSpPr>
        <p:spPr>
          <a:xfrm>
            <a:off x="55593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aphicFrame>
        <p:nvGraphicFramePr>
          <p:cNvPr id="162" name="Google Shape;162;p23"/>
          <p:cNvGraphicFramePr/>
          <p:nvPr/>
        </p:nvGraphicFramePr>
        <p:xfrm>
          <a:off x="157550" y="2359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{33F44912-AB92-4E2B-B751-9911A15D656B}</a:tableStyleId>
              </a:tblPr>
              <a:tblGrid>
                <a:gridCol w="1677475"/>
                <a:gridCol w="1861175"/>
                <a:gridCol w="1769325"/>
                <a:gridCol w="1769325"/>
                <a:gridCol w="17693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Data </a:t>
                      </a:r>
                      <a:endParaRPr b="1" sz="1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Preprocessing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Setup</a:t>
                      </a:r>
                      <a:endParaRPr b="1" sz="1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LSTM Network </a:t>
                      </a:r>
                      <a:endParaRPr b="1" sz="1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Train </a:t>
                      </a:r>
                      <a:endParaRPr b="1" sz="1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LSTM Model</a:t>
                      </a:r>
                      <a:endParaRPr b="1" sz="1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Evaluate</a:t>
                      </a:r>
                      <a:endParaRPr b="1" sz="1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LSTM Model </a:t>
                      </a:r>
                      <a:endParaRPr b="1" sz="1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Prediction Visualization</a:t>
                      </a:r>
                      <a:endParaRPr b="1" sz="1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cxnSp>
        <p:nvCxnSpPr>
          <p:cNvPr id="163" name="Google Shape;163;p23"/>
          <p:cNvCxnSpPr/>
          <p:nvPr/>
        </p:nvCxnSpPr>
        <p:spPr>
          <a:xfrm rot="10800000">
            <a:off x="72837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4" name="Google Shape;164;p23"/>
          <p:cNvSpPr txBox="1"/>
          <p:nvPr>
            <p:ph idx="4294967295" type="body"/>
          </p:nvPr>
        </p:nvSpPr>
        <p:spPr>
          <a:xfrm>
            <a:off x="1928850" y="3261525"/>
            <a:ext cx="2315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7399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Define Sequential model</a:t>
            </a:r>
            <a:endParaRPr sz="1300"/>
          </a:p>
          <a:p>
            <a:pPr indent="-17399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Add LSTM layers</a:t>
            </a:r>
            <a:endParaRPr sz="1300"/>
          </a:p>
          <a:p>
            <a:pPr indent="-17399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Add Dense layers</a:t>
            </a:r>
            <a:endParaRPr sz="1300"/>
          </a:p>
        </p:txBody>
      </p:sp>
      <p:sp>
        <p:nvSpPr>
          <p:cNvPr id="165" name="Google Shape;165;p23"/>
          <p:cNvSpPr txBox="1"/>
          <p:nvPr>
            <p:ph idx="4294967295" type="body"/>
          </p:nvPr>
        </p:nvSpPr>
        <p:spPr>
          <a:xfrm>
            <a:off x="3843950" y="1405200"/>
            <a:ext cx="2315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03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 the model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03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 the model  </a:t>
            </a:r>
            <a:endParaRPr sz="1400"/>
          </a:p>
        </p:txBody>
      </p:sp>
      <p:sp>
        <p:nvSpPr>
          <p:cNvPr id="166" name="Google Shape;166;p23"/>
          <p:cNvSpPr txBox="1"/>
          <p:nvPr>
            <p:ph idx="4294967295" type="body"/>
          </p:nvPr>
        </p:nvSpPr>
        <p:spPr>
          <a:xfrm>
            <a:off x="5607425" y="3261525"/>
            <a:ext cx="2582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7399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Apply model to predict price</a:t>
            </a:r>
            <a:endParaRPr sz="1300"/>
          </a:p>
          <a:p>
            <a:pPr indent="-17399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RMSE</a:t>
            </a:r>
            <a:endParaRPr sz="1300"/>
          </a:p>
          <a:p>
            <a:pPr indent="-17399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MAPE</a:t>
            </a:r>
            <a:endParaRPr sz="1300"/>
          </a:p>
        </p:txBody>
      </p:sp>
      <p:sp>
        <p:nvSpPr>
          <p:cNvPr id="167" name="Google Shape;167;p23"/>
          <p:cNvSpPr txBox="1"/>
          <p:nvPr>
            <p:ph idx="4294967295" type="body"/>
          </p:nvPr>
        </p:nvSpPr>
        <p:spPr>
          <a:xfrm>
            <a:off x="7359950" y="1397975"/>
            <a:ext cx="19113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399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Plot predicted vs real </a:t>
            </a:r>
            <a:endParaRPr sz="1300"/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0" t="3873"/>
          <a:stretch/>
        </p:blipFill>
        <p:spPr>
          <a:xfrm>
            <a:off x="447600" y="1001210"/>
            <a:ext cx="8248775" cy="4142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412875" y="4420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LSTM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412875" y="1225250"/>
            <a:ext cx="4303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Pros</a:t>
            </a:r>
            <a:endParaRPr b="1" sz="17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Better memory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Solved vanishing gradient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New weight = weight - learning rate * gradient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Provide a large range of parameters, learning rate, input and output biases, no need for fine adjustment.</a:t>
            </a:r>
            <a:endParaRPr b="1"/>
          </a:p>
        </p:txBody>
      </p:sp>
      <p:sp>
        <p:nvSpPr>
          <p:cNvPr id="175" name="Google Shape;175;p24"/>
          <p:cNvSpPr txBox="1"/>
          <p:nvPr>
            <p:ph idx="2" type="body"/>
          </p:nvPr>
        </p:nvSpPr>
        <p:spPr>
          <a:xfrm>
            <a:off x="4716076" y="2141100"/>
            <a:ext cx="4026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Cons</a:t>
            </a:r>
            <a:endParaRPr b="1" sz="17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Inefficient, requires high memory-bandwidth, time and resources in real world applications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Developers are looking to algorithms which remember information for a longer time as the evolve of technology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605" y="0"/>
            <a:ext cx="2295393" cy="181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75" y="0"/>
            <a:ext cx="2019375" cy="18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/>
        </p:nvSpPr>
        <p:spPr>
          <a:xfrm>
            <a:off x="5374438" y="1749750"/>
            <a:ext cx="100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RNN cell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7648463" y="1749750"/>
            <a:ext cx="100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LSTM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 cell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ctrTitle"/>
          </p:nvPr>
        </p:nvSpPr>
        <p:spPr>
          <a:xfrm>
            <a:off x="476800" y="419675"/>
            <a:ext cx="63315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Summary and Future steps</a:t>
            </a:r>
            <a:endParaRPr sz="2600"/>
          </a:p>
        </p:txBody>
      </p:sp>
      <p:sp>
        <p:nvSpPr>
          <p:cNvPr id="185" name="Google Shape;185;p25"/>
          <p:cNvSpPr txBox="1"/>
          <p:nvPr/>
        </p:nvSpPr>
        <p:spPr>
          <a:xfrm>
            <a:off x="601024" y="1283575"/>
            <a:ext cx="6688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Time Series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Facebook perform 4.5 billion automatic transaction a day using LSTM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LSTM was cited 16,000 times in 2021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Our Study: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Univariate model, 2 layer, 504 days, 2 time steps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Future Steps: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Multivariate 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0"/>
              <a:t>Thank you!</a:t>
            </a:r>
            <a:endParaRPr sz="6800"/>
          </a:p>
        </p:txBody>
      </p:sp>
      <p:sp>
        <p:nvSpPr>
          <p:cNvPr id="191" name="Google Shape;191;p2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" sz="1740"/>
              <a:t>Rui Cai, Wenyi Hu, Rao (Ryan) Lu, Nawaz Quraishi</a:t>
            </a:r>
            <a:endParaRPr sz="174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" sz="1740"/>
              <a:t>July 29, 2022</a:t>
            </a:r>
            <a:endParaRPr sz="1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50" y="162725"/>
            <a:ext cx="8394949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97" name="Google Shape;197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3549775" y="101025"/>
            <a:ext cx="2225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Reference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p27"/>
          <p:cNvSpPr txBox="1"/>
          <p:nvPr>
            <p:ph idx="4294967295" type="body"/>
          </p:nvPr>
        </p:nvSpPr>
        <p:spPr>
          <a:xfrm>
            <a:off x="812650" y="1377475"/>
            <a:ext cx="75540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https://medium.com/the-handbook-of-coding-in-finance/stock-prices-prediction-using-long-short-term-memory-lstm-model-in-python-734dd1ed6827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https://www.projectpro.io/article/stock-price-prediction-using-machine-learning-project/571#:~:text=FAQs-,Which%20machine%20learning%20algorithm%20is%20best%20for%20stock%20price%20prediction,into%20a%20classical%20ANN%20regressor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https://machinelearningmastery.com/how-to-develop-lstm-models-for-time-series-forecasting/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8"/>
              </a:rPr>
              <a:t>https://www.datacamp.com/tutorial/lstm-python-stock-market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9"/>
              </a:rPr>
              <a:t>https://www.kaggle.com/code/faressayah/stock-market-analysis-prediction-using-lstm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7404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Introduction</a:t>
            </a:r>
            <a:r>
              <a:rPr lang="en" sz="3600">
                <a:solidFill>
                  <a:schemeClr val="dk1"/>
                </a:solidFill>
              </a:rPr>
              <a:t> to LSTM Algorithms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6825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LSTM stands for Long Short Term Memory </a:t>
            </a:r>
            <a:endParaRPr b="0"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of Recurrent Neural Networks (RNN) </a:t>
            </a:r>
            <a:endParaRPr b="0"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LSTM is used </a:t>
            </a:r>
            <a:r>
              <a:rPr b="0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because it is detects long term dependencies in the data</a:t>
            </a:r>
            <a:endParaRPr b="0"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LSTMs remember information over long periods of time</a:t>
            </a:r>
            <a:endParaRPr b="0"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900" y="162725"/>
            <a:ext cx="569382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462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023000" y="391150"/>
            <a:ext cx="52584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Applications of LSTM</a:t>
            </a:r>
            <a:endParaRPr b="1" sz="3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130775" y="1652875"/>
            <a:ext cx="4157700" cy="28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Speech Recognition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Sentiment Analysis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Image Recognition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Stock prediction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Popular Algorithms in the Industry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>
                <a:solidFill>
                  <a:schemeClr val="accent5"/>
                </a:solidFill>
              </a:rPr>
              <a:t>Autoregressive (AR)</a:t>
            </a:r>
            <a:endParaRPr sz="1600">
              <a:solidFill>
                <a:schemeClr val="accent5"/>
              </a:solidFill>
            </a:endParaRPr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>
                <a:solidFill>
                  <a:schemeClr val="accent5"/>
                </a:solidFill>
              </a:rPr>
              <a:t>Autoregressive Integrated Moving Average (ARIMA)</a:t>
            </a:r>
            <a:endParaRPr sz="1600">
              <a:solidFill>
                <a:schemeClr val="accent5"/>
              </a:solidFill>
            </a:endParaRPr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>
                <a:solidFill>
                  <a:schemeClr val="accent5"/>
                </a:solidFill>
              </a:rPr>
              <a:t>Seasonal Autoregressive Integrated Moving Average (SARIMA)</a:t>
            </a:r>
            <a:endParaRPr sz="1600">
              <a:solidFill>
                <a:schemeClr val="accent5"/>
              </a:solidFill>
            </a:endParaRPr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600">
                <a:solidFill>
                  <a:schemeClr val="accent5"/>
                </a:solidFill>
              </a:rPr>
              <a:t>Exponential Smoothing (ES)</a:t>
            </a:r>
            <a:endParaRPr sz="1600">
              <a:solidFill>
                <a:schemeClr val="accent5"/>
              </a:solidFill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60849" y="57307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900">
                <a:solidFill>
                  <a:schemeClr val="accent5"/>
                </a:solidFill>
              </a:rPr>
              <a:t>Dataset: Apple Daily Stock Price </a:t>
            </a:r>
            <a:endParaRPr b="0" sz="2900"/>
          </a:p>
        </p:txBody>
      </p:sp>
      <p:sp>
        <p:nvSpPr>
          <p:cNvPr id="99" name="Google Shape;99;p17"/>
          <p:cNvSpPr txBox="1"/>
          <p:nvPr/>
        </p:nvSpPr>
        <p:spPr>
          <a:xfrm>
            <a:off x="4431675" y="1315125"/>
            <a:ext cx="44844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5192D"/>
              </a:buClr>
              <a:buSzPts val="1200"/>
              <a:buChar char="●"/>
            </a:pPr>
            <a:r>
              <a:rPr lang="en" sz="1200">
                <a:solidFill>
                  <a:srgbClr val="05192D"/>
                </a:solidFill>
              </a:rPr>
              <a:t>Apple daily stock price July 27, 2020 to July 26, 2022</a:t>
            </a:r>
            <a:endParaRPr sz="1200">
              <a:solidFill>
                <a:srgbClr val="05192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200"/>
              <a:buChar char="●"/>
            </a:pPr>
            <a:r>
              <a:rPr lang="en" sz="1200">
                <a:solidFill>
                  <a:srgbClr val="05192D"/>
                </a:solidFill>
              </a:rPr>
              <a:t>504 observations</a:t>
            </a:r>
            <a:endParaRPr sz="1200">
              <a:solidFill>
                <a:srgbClr val="05192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200"/>
              <a:buChar char="●"/>
            </a:pPr>
            <a:r>
              <a:rPr lang="en" sz="1200">
                <a:solidFill>
                  <a:srgbClr val="05192D"/>
                </a:solidFill>
              </a:rPr>
              <a:t>Training data: Jul 27, 2020 - Mar 02, 2022</a:t>
            </a:r>
            <a:endParaRPr sz="1200">
              <a:solidFill>
                <a:srgbClr val="05192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200"/>
              <a:buChar char="●"/>
            </a:pPr>
            <a:r>
              <a:rPr lang="en" sz="1200">
                <a:solidFill>
                  <a:srgbClr val="05192D"/>
                </a:solidFill>
              </a:rPr>
              <a:t>Test data: Mar 03, 2022 - Jul 26, 2022</a:t>
            </a:r>
            <a:endParaRPr sz="1200">
              <a:solidFill>
                <a:srgbClr val="05192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200"/>
              <a:buChar char="●"/>
            </a:pPr>
            <a:r>
              <a:rPr lang="en" sz="1200">
                <a:solidFill>
                  <a:srgbClr val="05192D"/>
                </a:solidFill>
              </a:rPr>
              <a:t>Features:</a:t>
            </a:r>
            <a:endParaRPr sz="1200">
              <a:solidFill>
                <a:srgbClr val="05192D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200"/>
              <a:buChar char="○"/>
            </a:pPr>
            <a:r>
              <a:rPr lang="en" sz="1200">
                <a:solidFill>
                  <a:srgbClr val="05192D"/>
                </a:solidFill>
              </a:rPr>
              <a:t>Open price</a:t>
            </a:r>
            <a:endParaRPr sz="1200">
              <a:solidFill>
                <a:srgbClr val="05192D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200"/>
              <a:buChar char="○"/>
            </a:pPr>
            <a:r>
              <a:rPr lang="en" sz="1200">
                <a:solidFill>
                  <a:srgbClr val="05192D"/>
                </a:solidFill>
              </a:rPr>
              <a:t>High price</a:t>
            </a:r>
            <a:endParaRPr sz="1200">
              <a:solidFill>
                <a:srgbClr val="05192D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200"/>
              <a:buChar char="○"/>
            </a:pPr>
            <a:r>
              <a:rPr lang="en" sz="1200">
                <a:solidFill>
                  <a:srgbClr val="05192D"/>
                </a:solidFill>
              </a:rPr>
              <a:t>Low price</a:t>
            </a:r>
            <a:endParaRPr sz="1200">
              <a:solidFill>
                <a:srgbClr val="05192D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200"/>
              <a:buChar char="○"/>
            </a:pPr>
            <a:r>
              <a:rPr lang="en" sz="1200">
                <a:solidFill>
                  <a:srgbClr val="05192D"/>
                </a:solidFill>
              </a:rPr>
              <a:t>Close price</a:t>
            </a:r>
            <a:endParaRPr sz="1200">
              <a:solidFill>
                <a:srgbClr val="05192D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200"/>
              <a:buChar char="○"/>
            </a:pPr>
            <a:r>
              <a:rPr lang="en" sz="1200">
                <a:solidFill>
                  <a:srgbClr val="05192D"/>
                </a:solidFill>
              </a:rPr>
              <a:t>Adjusted price</a:t>
            </a:r>
            <a:endParaRPr sz="1200">
              <a:solidFill>
                <a:srgbClr val="05192D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200"/>
              <a:buChar char="○"/>
            </a:pPr>
            <a:r>
              <a:rPr lang="en" sz="1200">
                <a:solidFill>
                  <a:srgbClr val="05192D"/>
                </a:solidFill>
              </a:rPr>
              <a:t>Volume</a:t>
            </a:r>
            <a:endParaRPr sz="1200">
              <a:solidFill>
                <a:srgbClr val="05192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200"/>
              <a:buChar char="●"/>
            </a:pPr>
            <a:r>
              <a:rPr lang="en" sz="1200">
                <a:solidFill>
                  <a:srgbClr val="05192D"/>
                </a:solidFill>
              </a:rPr>
              <a:t>New features:</a:t>
            </a:r>
            <a:endParaRPr sz="1200">
              <a:solidFill>
                <a:srgbClr val="05192D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200"/>
              <a:buChar char="○"/>
            </a:pPr>
            <a:r>
              <a:rPr lang="en" sz="1200">
                <a:solidFill>
                  <a:srgbClr val="05192D"/>
                </a:solidFill>
              </a:rPr>
              <a:t>Change in High price</a:t>
            </a:r>
            <a:endParaRPr sz="1200">
              <a:solidFill>
                <a:srgbClr val="05192D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200"/>
              <a:buChar char="○"/>
            </a:pPr>
            <a:r>
              <a:rPr lang="en" sz="1200">
                <a:solidFill>
                  <a:srgbClr val="05192D"/>
                </a:solidFill>
              </a:rPr>
              <a:t>Difference of same day Open and Close price</a:t>
            </a:r>
            <a:endParaRPr sz="1200">
              <a:solidFill>
                <a:srgbClr val="05192D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200"/>
              <a:buChar char="○"/>
            </a:pPr>
            <a:r>
              <a:rPr lang="en" sz="1200">
                <a:solidFill>
                  <a:srgbClr val="05192D"/>
                </a:solidFill>
              </a:rPr>
              <a:t>Difference of same day High and Low price</a:t>
            </a:r>
            <a:endParaRPr sz="1200">
              <a:solidFill>
                <a:srgbClr val="05192D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00" y="1657125"/>
            <a:ext cx="3988776" cy="26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60849" y="51840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900">
                <a:solidFill>
                  <a:schemeClr val="accent5"/>
                </a:solidFill>
              </a:rPr>
              <a:t>Dataset: Apple Daily Stock Price </a:t>
            </a:r>
            <a:endParaRPr b="0" sz="29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50" y="1542300"/>
            <a:ext cx="4053174" cy="31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350" y="1542300"/>
            <a:ext cx="4467801" cy="31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60849" y="5368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200">
                <a:solidFill>
                  <a:schemeClr val="accent5"/>
                </a:solidFill>
              </a:rPr>
              <a:t>LSTM Implementation</a:t>
            </a:r>
            <a:endParaRPr b="0" sz="32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75" y="2114925"/>
            <a:ext cx="3349424" cy="14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829225" y="1550025"/>
            <a:ext cx="46227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5882"/>
              </a:lnSpc>
              <a:spcBef>
                <a:spcPts val="4000"/>
              </a:spcBef>
              <a:spcAft>
                <a:spcPts val="0"/>
              </a:spcAft>
              <a:buClr>
                <a:srgbClr val="292929"/>
              </a:buClr>
              <a:buSzPts val="1200"/>
              <a:buChar char="●"/>
            </a:pPr>
            <a:r>
              <a:rPr lang="en" sz="1200">
                <a:solidFill>
                  <a:srgbClr val="292929"/>
                </a:solidFill>
              </a:rPr>
              <a:t>Univariate LSTM</a:t>
            </a:r>
            <a:endParaRPr sz="1200">
              <a:solidFill>
                <a:srgbClr val="292929"/>
              </a:solidFill>
            </a:endParaRPr>
          </a:p>
          <a:p>
            <a:pPr indent="-304800" lvl="0" marL="457200" rtl="0" algn="l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Char char="●"/>
            </a:pPr>
            <a:r>
              <a:rPr lang="en" sz="1200">
                <a:solidFill>
                  <a:srgbClr val="292929"/>
                </a:solidFill>
              </a:rPr>
              <a:t>Multivariate LSTM: Multiple input/parallel series</a:t>
            </a:r>
            <a:endParaRPr sz="1200">
              <a:solidFill>
                <a:srgbClr val="05192D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939950" y="1273125"/>
            <a:ext cx="46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882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92929"/>
                </a:solidFill>
              </a:rPr>
              <a:t>Model Type</a:t>
            </a:r>
            <a:endParaRPr b="1">
              <a:solidFill>
                <a:srgbClr val="05192D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829225" y="2398025"/>
            <a:ext cx="4622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5192D"/>
              </a:buClr>
              <a:buSzPts val="1200"/>
              <a:buChar char="●"/>
            </a:pPr>
            <a:r>
              <a:rPr lang="en" sz="1200">
                <a:solidFill>
                  <a:srgbClr val="05192D"/>
                </a:solidFill>
              </a:rPr>
              <a:t>Cell state (c</a:t>
            </a:r>
            <a:r>
              <a:rPr baseline="-25000" lang="en" sz="1200">
                <a:solidFill>
                  <a:srgbClr val="05192D"/>
                </a:solidFill>
              </a:rPr>
              <a:t>t</a:t>
            </a:r>
            <a:r>
              <a:rPr lang="en" sz="1200">
                <a:solidFill>
                  <a:srgbClr val="05192D"/>
                </a:solidFill>
              </a:rPr>
              <a:t>) - stores short and long term memories</a:t>
            </a:r>
            <a:endParaRPr sz="1200">
              <a:solidFill>
                <a:srgbClr val="05192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200"/>
              <a:buChar char="●"/>
            </a:pPr>
            <a:r>
              <a:rPr lang="en" sz="1200">
                <a:solidFill>
                  <a:srgbClr val="05192D"/>
                </a:solidFill>
              </a:rPr>
              <a:t>Hidden state (h</a:t>
            </a:r>
            <a:r>
              <a:rPr baseline="-25000" lang="en" sz="1200">
                <a:solidFill>
                  <a:srgbClr val="05192D"/>
                </a:solidFill>
              </a:rPr>
              <a:t>t</a:t>
            </a:r>
            <a:r>
              <a:rPr lang="en" sz="1200">
                <a:solidFill>
                  <a:srgbClr val="05192D"/>
                </a:solidFill>
              </a:rPr>
              <a:t>) </a:t>
            </a:r>
            <a:endParaRPr sz="1200">
              <a:solidFill>
                <a:srgbClr val="05192D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rgbClr val="05192D"/>
                </a:solidFill>
              </a:rPr>
              <a:t>output state information</a:t>
            </a:r>
            <a:endParaRPr sz="1200">
              <a:solidFill>
                <a:srgbClr val="05192D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rgbClr val="05192D"/>
                </a:solidFill>
              </a:rPr>
              <a:t>retrieve short or long-term or both types of memory stored in the cell state to make the next prediction.</a:t>
            </a:r>
            <a:endParaRPr sz="1200">
              <a:solidFill>
                <a:srgbClr val="29292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200"/>
              <a:buChar char="●"/>
            </a:pPr>
            <a:r>
              <a:rPr lang="en" sz="1200">
                <a:solidFill>
                  <a:srgbClr val="05192D"/>
                </a:solidFill>
              </a:rPr>
              <a:t>Input gate (i</a:t>
            </a:r>
            <a:r>
              <a:rPr baseline="-25000" lang="en" sz="1200">
                <a:solidFill>
                  <a:srgbClr val="05192D"/>
                </a:solidFill>
              </a:rPr>
              <a:t>t</a:t>
            </a:r>
            <a:r>
              <a:rPr lang="en" sz="1200">
                <a:solidFill>
                  <a:srgbClr val="05192D"/>
                </a:solidFill>
              </a:rPr>
              <a:t>) - current input flows to the cell state</a:t>
            </a:r>
            <a:endParaRPr sz="1200">
              <a:solidFill>
                <a:srgbClr val="05192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200"/>
              <a:buChar char="●"/>
            </a:pPr>
            <a:r>
              <a:rPr lang="en" sz="1200">
                <a:solidFill>
                  <a:srgbClr val="05192D"/>
                </a:solidFill>
              </a:rPr>
              <a:t>Forget gate (f</a:t>
            </a:r>
            <a:r>
              <a:rPr baseline="-25000" lang="en" sz="1200">
                <a:solidFill>
                  <a:srgbClr val="05192D"/>
                </a:solidFill>
              </a:rPr>
              <a:t>t</a:t>
            </a:r>
            <a:r>
              <a:rPr lang="en" sz="1200">
                <a:solidFill>
                  <a:srgbClr val="05192D"/>
                </a:solidFill>
              </a:rPr>
              <a:t>) - current input and the previous cell state flows into the current cell state</a:t>
            </a:r>
            <a:endParaRPr sz="1200">
              <a:solidFill>
                <a:srgbClr val="05192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200"/>
              <a:buChar char="●"/>
            </a:pPr>
            <a:r>
              <a:rPr lang="en" sz="1200">
                <a:solidFill>
                  <a:srgbClr val="05192D"/>
                </a:solidFill>
              </a:rPr>
              <a:t>Output gate (o</a:t>
            </a:r>
            <a:r>
              <a:rPr baseline="-25000" lang="en" sz="1200">
                <a:solidFill>
                  <a:srgbClr val="05192D"/>
                </a:solidFill>
              </a:rPr>
              <a:t>t</a:t>
            </a:r>
            <a:r>
              <a:rPr lang="en" sz="1200">
                <a:solidFill>
                  <a:srgbClr val="05192D"/>
                </a:solidFill>
              </a:rPr>
              <a:t>) </a:t>
            </a:r>
            <a:endParaRPr sz="1200">
              <a:solidFill>
                <a:srgbClr val="05192D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rgbClr val="05192D"/>
                </a:solidFill>
              </a:rPr>
              <a:t>current cell state flows into the hidden state</a:t>
            </a:r>
            <a:endParaRPr sz="1200">
              <a:solidFill>
                <a:srgbClr val="05192D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rgbClr val="05192D"/>
                </a:solidFill>
              </a:rPr>
              <a:t>LSTM can pick either or both long/short memories</a:t>
            </a:r>
            <a:endParaRPr sz="1200">
              <a:solidFill>
                <a:srgbClr val="05192D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939950" y="2147575"/>
            <a:ext cx="47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882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92929"/>
                </a:solidFill>
              </a:rPr>
              <a:t>LSTM Components</a:t>
            </a:r>
            <a:endParaRPr b="1">
              <a:solidFill>
                <a:srgbClr val="05192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5"/>
                </a:solidFill>
              </a:rPr>
              <a:t>Modeling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23" name="Google Shape;123;p20"/>
          <p:cNvCxnSpPr/>
          <p:nvPr/>
        </p:nvCxnSpPr>
        <p:spPr>
          <a:xfrm rot="10800000">
            <a:off x="2651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4" name="Google Shape;124;p20"/>
          <p:cNvSpPr txBox="1"/>
          <p:nvPr>
            <p:ph idx="4294967295" type="body"/>
          </p:nvPr>
        </p:nvSpPr>
        <p:spPr>
          <a:xfrm>
            <a:off x="327950" y="1397975"/>
            <a:ext cx="2315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7399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Extract ‘Close’ data</a:t>
            </a:r>
            <a:endParaRPr sz="1300"/>
          </a:p>
          <a:p>
            <a:pPr indent="-17399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Scaling and reshape data</a:t>
            </a:r>
            <a:endParaRPr sz="1300"/>
          </a:p>
          <a:p>
            <a:pPr indent="-17399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Prepare train/test sets</a:t>
            </a:r>
            <a:endParaRPr sz="1300"/>
          </a:p>
        </p:txBody>
      </p:sp>
      <p:graphicFrame>
        <p:nvGraphicFramePr>
          <p:cNvPr id="125" name="Google Shape;125;p20"/>
          <p:cNvGraphicFramePr/>
          <p:nvPr/>
        </p:nvGraphicFramePr>
        <p:xfrm>
          <a:off x="157550" y="2359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{33F44912-AB92-4E2B-B751-9911A15D656B}</a:tableStyleId>
              </a:tblPr>
              <a:tblGrid>
                <a:gridCol w="1677475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Data </a:t>
                      </a:r>
                      <a:endParaRPr b="1" sz="1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Preprocessing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350" y="213400"/>
            <a:ext cx="5554575" cy="4895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11824" l="0" r="0" t="0"/>
          <a:stretch/>
        </p:blipFill>
        <p:spPr>
          <a:xfrm>
            <a:off x="711852" y="3182375"/>
            <a:ext cx="2608374" cy="192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33">
                <a:solidFill>
                  <a:schemeClr val="accent5"/>
                </a:solidFill>
              </a:rPr>
              <a:t>Modeling</a:t>
            </a:r>
            <a:endParaRPr sz="3333">
              <a:solidFill>
                <a:schemeClr val="lt2"/>
              </a:solidFill>
            </a:endParaRPr>
          </a:p>
        </p:txBody>
      </p:sp>
      <p:cxnSp>
        <p:nvCxnSpPr>
          <p:cNvPr id="133" name="Google Shape;133;p21"/>
          <p:cNvCxnSpPr/>
          <p:nvPr/>
        </p:nvCxnSpPr>
        <p:spPr>
          <a:xfrm flipH="1" rot="10800000">
            <a:off x="1879400" y="1547700"/>
            <a:ext cx="2100" cy="8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aphicFrame>
        <p:nvGraphicFramePr>
          <p:cNvPr id="134" name="Google Shape;134;p21"/>
          <p:cNvGraphicFramePr/>
          <p:nvPr/>
        </p:nvGraphicFramePr>
        <p:xfrm>
          <a:off x="157550" y="2359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{33F44912-AB92-4E2B-B751-9911A15D656B}</a:tableStyleId>
              </a:tblPr>
              <a:tblGrid>
                <a:gridCol w="1677475"/>
                <a:gridCol w="1861175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Data </a:t>
                      </a:r>
                      <a:endParaRPr b="1" sz="1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Preprocessing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Setup</a:t>
                      </a:r>
                      <a:endParaRPr b="1" sz="1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LSTM Network </a:t>
                      </a:r>
                      <a:endParaRPr b="1" sz="1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  <p:sp>
        <p:nvSpPr>
          <p:cNvPr id="135" name="Google Shape;135;p21"/>
          <p:cNvSpPr txBox="1"/>
          <p:nvPr>
            <p:ph idx="4294967295" type="body"/>
          </p:nvPr>
        </p:nvSpPr>
        <p:spPr>
          <a:xfrm>
            <a:off x="1928850" y="1508925"/>
            <a:ext cx="2315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7399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Define Sequential model</a:t>
            </a:r>
            <a:endParaRPr sz="1300"/>
          </a:p>
          <a:p>
            <a:pPr indent="-17399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Add LSTM layers</a:t>
            </a:r>
            <a:endParaRPr sz="1300"/>
          </a:p>
          <a:p>
            <a:pPr indent="-17399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Add Dense layers</a:t>
            </a:r>
            <a:endParaRPr sz="13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300" y="611174"/>
            <a:ext cx="5063324" cy="4026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2666"/>
          <a:stretch/>
        </p:blipFill>
        <p:spPr>
          <a:xfrm>
            <a:off x="3971100" y="2025195"/>
            <a:ext cx="5139525" cy="311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