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unwook" initials="h" lastIdx="1" clrIdx="0">
    <p:extLst>
      <p:ext uri="{19B8F6BF-5375-455C-9EA6-DF929625EA0E}">
        <p15:presenceInfo xmlns:p15="http://schemas.microsoft.com/office/powerpoint/2012/main" userId="hyunwoo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FA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10T20:59:04.94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B1EE-B4F2-4901-AF86-8B7B59BA981E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0B29-30A3-48F1-82C4-5F0639C5D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67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B1EE-B4F2-4901-AF86-8B7B59BA981E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0B29-30A3-48F1-82C4-5F0639C5D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5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B1EE-B4F2-4901-AF86-8B7B59BA981E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0B29-30A3-48F1-82C4-5F0639C5D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407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B1EE-B4F2-4901-AF86-8B7B59BA981E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0B29-30A3-48F1-82C4-5F0639C5D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314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B1EE-B4F2-4901-AF86-8B7B59BA981E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0B29-30A3-48F1-82C4-5F0639C5D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102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B1EE-B4F2-4901-AF86-8B7B59BA981E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0B29-30A3-48F1-82C4-5F0639C5D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32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B1EE-B4F2-4901-AF86-8B7B59BA981E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0B29-30A3-48F1-82C4-5F0639C5D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22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B1EE-B4F2-4901-AF86-8B7B59BA981E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0B29-30A3-48F1-82C4-5F0639C5D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54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B1EE-B4F2-4901-AF86-8B7B59BA981E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0B29-30A3-48F1-82C4-5F0639C5D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42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B1EE-B4F2-4901-AF86-8B7B59BA981E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0B29-30A3-48F1-82C4-5F0639C5D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19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B1EE-B4F2-4901-AF86-8B7B59BA981E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0B29-30A3-48F1-82C4-5F0639C5D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83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B1EE-B4F2-4901-AF86-8B7B59BA981E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0B29-30A3-48F1-82C4-5F0639C5D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4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B1EE-B4F2-4901-AF86-8B7B59BA981E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0B29-30A3-48F1-82C4-5F0639C5D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70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D6AB1EE-B4F2-4901-AF86-8B7B59BA981E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0990B29-30A3-48F1-82C4-5F0639C5D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83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D6AB1EE-B4F2-4901-AF86-8B7B59BA981E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0990B29-30A3-48F1-82C4-5F0639C5D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942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DBFB8EB-C8BD-4F9D-B540-129C1CB7B0D3}"/>
              </a:ext>
            </a:extLst>
          </p:cNvPr>
          <p:cNvSpPr/>
          <p:nvPr/>
        </p:nvSpPr>
        <p:spPr>
          <a:xfrm>
            <a:off x="1679510" y="866067"/>
            <a:ext cx="8313576" cy="1026367"/>
          </a:xfrm>
          <a:prstGeom prst="roundRect">
            <a:avLst/>
          </a:prstGeom>
          <a:solidFill>
            <a:srgbClr val="BDFA6C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토이 프로젝트 </a:t>
            </a:r>
            <a:r>
              <a:rPr lang="en-US" altLang="ko-KR" sz="3600" dirty="0">
                <a:solidFill>
                  <a:schemeClr val="bg1"/>
                </a:solidFill>
              </a:rPr>
              <a:t>– </a:t>
            </a:r>
            <a:r>
              <a:rPr lang="ko-KR" altLang="en-US" sz="3600" dirty="0" err="1">
                <a:solidFill>
                  <a:schemeClr val="bg1"/>
                </a:solidFill>
              </a:rPr>
              <a:t>인구총조사</a:t>
            </a:r>
            <a:r>
              <a:rPr lang="ko-KR" altLang="en-US" sz="3600" dirty="0">
                <a:solidFill>
                  <a:schemeClr val="bg1"/>
                </a:solidFill>
              </a:rPr>
              <a:t> 자료분석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2EBA8A-27BD-475E-9BDB-11FDDC431B7E}"/>
              </a:ext>
            </a:extLst>
          </p:cNvPr>
          <p:cNvSpPr txBox="1"/>
          <p:nvPr/>
        </p:nvSpPr>
        <p:spPr>
          <a:xfrm>
            <a:off x="8845421" y="5047862"/>
            <a:ext cx="25006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발표자 </a:t>
            </a:r>
            <a:r>
              <a:rPr lang="en-US" altLang="ko-KR" sz="2200" dirty="0"/>
              <a:t>: </a:t>
            </a:r>
            <a:r>
              <a:rPr lang="ko-KR" altLang="en-US" sz="2200" dirty="0" err="1"/>
              <a:t>윤현욱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50730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D820014-4063-422E-9128-5033DBFDB57C}"/>
              </a:ext>
            </a:extLst>
          </p:cNvPr>
          <p:cNvGrpSpPr/>
          <p:nvPr/>
        </p:nvGrpSpPr>
        <p:grpSpPr>
          <a:xfrm>
            <a:off x="3062060" y="2171076"/>
            <a:ext cx="1800200" cy="3960440"/>
            <a:chOff x="3040853" y="1921610"/>
            <a:chExt cx="1800200" cy="3960440"/>
          </a:xfrm>
          <a:solidFill>
            <a:schemeClr val="accent2">
              <a:lumMod val="75000"/>
            </a:schemeClr>
          </a:solidFill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459415-F39C-41B6-8596-E66D0D3DB358}"/>
                </a:ext>
              </a:extLst>
            </p:cNvPr>
            <p:cNvSpPr txBox="1"/>
            <p:nvPr/>
          </p:nvSpPr>
          <p:spPr>
            <a:xfrm>
              <a:off x="3599019" y="2574432"/>
              <a:ext cx="723275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01</a:t>
              </a:r>
              <a:endParaRPr lang="ko-KR" altLang="en-US" sz="3600" b="1" dirty="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2" name="Group 49">
              <a:extLst>
                <a:ext uri="{FF2B5EF4-FFF2-40B4-BE49-F238E27FC236}">
                  <a16:creationId xmlns:a16="http://schemas.microsoft.com/office/drawing/2014/main" id="{7AABA794-1311-430C-96BD-F0F3CFF8CBDA}"/>
                </a:ext>
              </a:extLst>
            </p:cNvPr>
            <p:cNvGrpSpPr/>
            <p:nvPr/>
          </p:nvGrpSpPr>
          <p:grpSpPr>
            <a:xfrm>
              <a:off x="3040853" y="1921610"/>
              <a:ext cx="1800200" cy="3960440"/>
              <a:chOff x="539552" y="1772816"/>
              <a:chExt cx="1800200" cy="3960440"/>
            </a:xfrm>
            <a:grpFill/>
          </p:grpSpPr>
          <p:grpSp>
            <p:nvGrpSpPr>
              <p:cNvPr id="25" name="Group 53">
                <a:extLst>
                  <a:ext uri="{FF2B5EF4-FFF2-40B4-BE49-F238E27FC236}">
                    <a16:creationId xmlns:a16="http://schemas.microsoft.com/office/drawing/2014/main" id="{AF17BC53-CCF1-4D6E-81AF-CE63B1F43A0C}"/>
                  </a:ext>
                </a:extLst>
              </p:cNvPr>
              <p:cNvGrpSpPr/>
              <p:nvPr/>
            </p:nvGrpSpPr>
            <p:grpSpPr>
              <a:xfrm>
                <a:off x="539552" y="1772816"/>
                <a:ext cx="1800200" cy="3960440"/>
                <a:chOff x="539552" y="1772816"/>
                <a:chExt cx="2088232" cy="3960440"/>
              </a:xfrm>
              <a:grpFill/>
            </p:grpSpPr>
            <p:sp>
              <p:nvSpPr>
                <p:cNvPr id="27" name="Rounded Rectangle 55">
                  <a:extLst>
                    <a:ext uri="{FF2B5EF4-FFF2-40B4-BE49-F238E27FC236}">
                      <a16:creationId xmlns:a16="http://schemas.microsoft.com/office/drawing/2014/main" id="{92ACDAF8-3D0F-404A-8EA1-B764E2CE93F9}"/>
                    </a:ext>
                  </a:extLst>
                </p:cNvPr>
                <p:cNvSpPr/>
                <p:nvPr/>
              </p:nvSpPr>
              <p:spPr>
                <a:xfrm>
                  <a:off x="539552" y="1772816"/>
                  <a:ext cx="2088232" cy="3960440"/>
                </a:xfrm>
                <a:prstGeom prst="roundRect">
                  <a:avLst>
                    <a:gd name="adj" fmla="val 3866"/>
                  </a:avLst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" name="Rounded Rectangle 4">
                  <a:extLst>
                    <a:ext uri="{FF2B5EF4-FFF2-40B4-BE49-F238E27FC236}">
                      <a16:creationId xmlns:a16="http://schemas.microsoft.com/office/drawing/2014/main" id="{E3EA7DE7-B800-442A-8AF3-438E84760761}"/>
                    </a:ext>
                  </a:extLst>
                </p:cNvPr>
                <p:cNvSpPr/>
                <p:nvPr/>
              </p:nvSpPr>
              <p:spPr>
                <a:xfrm>
                  <a:off x="539552" y="1772816"/>
                  <a:ext cx="2088232" cy="956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2248" h="956295">
                      <a:moveTo>
                        <a:pt x="86299" y="0"/>
                      </a:moveTo>
                      <a:lnTo>
                        <a:pt x="2145949" y="0"/>
                      </a:lnTo>
                      <a:cubicBezTo>
                        <a:pt x="2193611" y="0"/>
                        <a:pt x="2232248" y="38637"/>
                        <a:pt x="2232248" y="86299"/>
                      </a:cubicBezTo>
                      <a:lnTo>
                        <a:pt x="2232248" y="956295"/>
                      </a:lnTo>
                      <a:lnTo>
                        <a:pt x="0" y="956295"/>
                      </a:lnTo>
                      <a:lnTo>
                        <a:pt x="0" y="86299"/>
                      </a:lnTo>
                      <a:cubicBezTo>
                        <a:pt x="0" y="38637"/>
                        <a:pt x="38637" y="0"/>
                        <a:pt x="8629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6" name="Oval 54">
                <a:extLst>
                  <a:ext uri="{FF2B5EF4-FFF2-40B4-BE49-F238E27FC236}">
                    <a16:creationId xmlns:a16="http://schemas.microsoft.com/office/drawing/2014/main" id="{F6EF7AD0-040C-48AB-A4E3-D28D6E949EE9}"/>
                  </a:ext>
                </a:extLst>
              </p:cNvPr>
              <p:cNvSpPr/>
              <p:nvPr/>
            </p:nvSpPr>
            <p:spPr>
              <a:xfrm>
                <a:off x="953598" y="2250393"/>
                <a:ext cx="972108" cy="972108"/>
              </a:xfrm>
              <a:prstGeom prst="ellipse">
                <a:avLst/>
              </a:prstGeom>
              <a:grpFill/>
              <a:ln w="349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F0A4A3-9E5E-48C4-B806-7105B2A78C57}"/>
                </a:ext>
              </a:extLst>
            </p:cNvPr>
            <p:cNvSpPr txBox="1"/>
            <p:nvPr/>
          </p:nvSpPr>
          <p:spPr>
            <a:xfrm>
              <a:off x="3599019" y="2562075"/>
              <a:ext cx="726481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01</a:t>
              </a:r>
              <a:endParaRPr lang="ko-KR" altLang="en-US" sz="3600" b="1" dirty="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65572C4-37FC-4E34-8C11-3E617E14CDC2}"/>
                </a:ext>
              </a:extLst>
            </p:cNvPr>
            <p:cNvSpPr txBox="1"/>
            <p:nvPr/>
          </p:nvSpPr>
          <p:spPr>
            <a:xfrm>
              <a:off x="3560549" y="3609442"/>
              <a:ext cx="800219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나눔바른고딕"/>
                </a:rPr>
                <a:t>연령별</a:t>
              </a:r>
              <a:endPara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나눔바른고딕"/>
                </a:rPr>
                <a:t>인구</a:t>
              </a:r>
              <a:endPara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1CC3EDA-3EE1-40E8-A950-9563FF782EC1}"/>
              </a:ext>
            </a:extLst>
          </p:cNvPr>
          <p:cNvGrpSpPr/>
          <p:nvPr/>
        </p:nvGrpSpPr>
        <p:grpSpPr>
          <a:xfrm>
            <a:off x="5112966" y="2171076"/>
            <a:ext cx="1800200" cy="3960440"/>
            <a:chOff x="3040853" y="1921610"/>
            <a:chExt cx="1800200" cy="3960440"/>
          </a:xfrm>
          <a:solidFill>
            <a:srgbClr val="00B050"/>
          </a:solidFill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46FC24F-5637-4BAF-BC02-56EC05668264}"/>
                </a:ext>
              </a:extLst>
            </p:cNvPr>
            <p:cNvSpPr txBox="1"/>
            <p:nvPr/>
          </p:nvSpPr>
          <p:spPr>
            <a:xfrm>
              <a:off x="3599019" y="2574432"/>
              <a:ext cx="723275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01</a:t>
              </a:r>
              <a:endParaRPr lang="ko-KR" altLang="en-US" sz="3600" b="1" dirty="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4" name="Group 49">
              <a:extLst>
                <a:ext uri="{FF2B5EF4-FFF2-40B4-BE49-F238E27FC236}">
                  <a16:creationId xmlns:a16="http://schemas.microsoft.com/office/drawing/2014/main" id="{493375A8-CB36-4C9D-997A-E28113846158}"/>
                </a:ext>
              </a:extLst>
            </p:cNvPr>
            <p:cNvGrpSpPr/>
            <p:nvPr/>
          </p:nvGrpSpPr>
          <p:grpSpPr>
            <a:xfrm>
              <a:off x="3040853" y="1921610"/>
              <a:ext cx="1800200" cy="3960440"/>
              <a:chOff x="539552" y="1772816"/>
              <a:chExt cx="1800200" cy="3960440"/>
            </a:xfrm>
            <a:grpFill/>
          </p:grpSpPr>
          <p:grpSp>
            <p:nvGrpSpPr>
              <p:cNvPr id="37" name="Group 53">
                <a:extLst>
                  <a:ext uri="{FF2B5EF4-FFF2-40B4-BE49-F238E27FC236}">
                    <a16:creationId xmlns:a16="http://schemas.microsoft.com/office/drawing/2014/main" id="{CAAB2EC4-5F02-40E5-977D-6038A8A489E0}"/>
                  </a:ext>
                </a:extLst>
              </p:cNvPr>
              <p:cNvGrpSpPr/>
              <p:nvPr/>
            </p:nvGrpSpPr>
            <p:grpSpPr>
              <a:xfrm>
                <a:off x="539552" y="1772816"/>
                <a:ext cx="1800200" cy="3960440"/>
                <a:chOff x="539552" y="1772816"/>
                <a:chExt cx="2088232" cy="3960440"/>
              </a:xfrm>
              <a:grpFill/>
            </p:grpSpPr>
            <p:sp>
              <p:nvSpPr>
                <p:cNvPr id="39" name="Rounded Rectangle 55">
                  <a:extLst>
                    <a:ext uri="{FF2B5EF4-FFF2-40B4-BE49-F238E27FC236}">
                      <a16:creationId xmlns:a16="http://schemas.microsoft.com/office/drawing/2014/main" id="{777CDE4D-5045-4D3F-86DA-B13028B4F145}"/>
                    </a:ext>
                  </a:extLst>
                </p:cNvPr>
                <p:cNvSpPr/>
                <p:nvPr/>
              </p:nvSpPr>
              <p:spPr>
                <a:xfrm>
                  <a:off x="539552" y="1772816"/>
                  <a:ext cx="2088232" cy="3960440"/>
                </a:xfrm>
                <a:prstGeom prst="roundRect">
                  <a:avLst>
                    <a:gd name="adj" fmla="val 3866"/>
                  </a:avLst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ounded Rectangle 4">
                  <a:extLst>
                    <a:ext uri="{FF2B5EF4-FFF2-40B4-BE49-F238E27FC236}">
                      <a16:creationId xmlns:a16="http://schemas.microsoft.com/office/drawing/2014/main" id="{758FF34E-8728-4316-8F1E-96431EEA0D50}"/>
                    </a:ext>
                  </a:extLst>
                </p:cNvPr>
                <p:cNvSpPr/>
                <p:nvPr/>
              </p:nvSpPr>
              <p:spPr>
                <a:xfrm>
                  <a:off x="539552" y="1772816"/>
                  <a:ext cx="2088232" cy="956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2248" h="956295">
                      <a:moveTo>
                        <a:pt x="86299" y="0"/>
                      </a:moveTo>
                      <a:lnTo>
                        <a:pt x="2145949" y="0"/>
                      </a:lnTo>
                      <a:cubicBezTo>
                        <a:pt x="2193611" y="0"/>
                        <a:pt x="2232248" y="38637"/>
                        <a:pt x="2232248" y="86299"/>
                      </a:cubicBezTo>
                      <a:lnTo>
                        <a:pt x="2232248" y="956295"/>
                      </a:lnTo>
                      <a:lnTo>
                        <a:pt x="0" y="956295"/>
                      </a:lnTo>
                      <a:lnTo>
                        <a:pt x="0" y="86299"/>
                      </a:lnTo>
                      <a:cubicBezTo>
                        <a:pt x="0" y="38637"/>
                        <a:pt x="38637" y="0"/>
                        <a:pt x="8629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8" name="Oval 54">
                <a:extLst>
                  <a:ext uri="{FF2B5EF4-FFF2-40B4-BE49-F238E27FC236}">
                    <a16:creationId xmlns:a16="http://schemas.microsoft.com/office/drawing/2014/main" id="{56826E35-5EAF-45FB-83FC-55882528A3CE}"/>
                  </a:ext>
                </a:extLst>
              </p:cNvPr>
              <p:cNvSpPr/>
              <p:nvPr/>
            </p:nvSpPr>
            <p:spPr>
              <a:xfrm>
                <a:off x="953598" y="2250393"/>
                <a:ext cx="972108" cy="972108"/>
              </a:xfrm>
              <a:prstGeom prst="ellipse">
                <a:avLst/>
              </a:prstGeom>
              <a:grpFill/>
              <a:ln w="349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662F96-D6E8-4190-A5EE-F14AD0D79325}"/>
                </a:ext>
              </a:extLst>
            </p:cNvPr>
            <p:cNvSpPr txBox="1"/>
            <p:nvPr/>
          </p:nvSpPr>
          <p:spPr>
            <a:xfrm>
              <a:off x="3599019" y="2562075"/>
              <a:ext cx="720069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02</a:t>
              </a:r>
              <a:endParaRPr lang="ko-KR" altLang="en-US" sz="3600" b="1" dirty="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85436E7-1B9F-43C5-8F52-E5E20977FE81}"/>
                </a:ext>
              </a:extLst>
            </p:cNvPr>
            <p:cNvSpPr txBox="1"/>
            <p:nvPr/>
          </p:nvSpPr>
          <p:spPr>
            <a:xfrm>
              <a:off x="3355365" y="3609442"/>
              <a:ext cx="1210588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나눔바른고딕"/>
                </a:rPr>
                <a:t>전국</a:t>
              </a:r>
              <a:endPara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나눔바른고딕"/>
                </a:rPr>
                <a:t>인구밀집도</a:t>
              </a:r>
              <a:endPara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0F92142-5D5D-44A6-9D76-A2F3C1653E8D}"/>
              </a:ext>
            </a:extLst>
          </p:cNvPr>
          <p:cNvGrpSpPr/>
          <p:nvPr/>
        </p:nvGrpSpPr>
        <p:grpSpPr>
          <a:xfrm>
            <a:off x="7172261" y="2171075"/>
            <a:ext cx="1800200" cy="3960440"/>
            <a:chOff x="3040853" y="1921610"/>
            <a:chExt cx="1800200" cy="3960440"/>
          </a:xfrm>
          <a:solidFill>
            <a:srgbClr val="00B0F0"/>
          </a:solidFill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04F4FEB-EE95-484F-9EDB-4F6847D2F07A}"/>
                </a:ext>
              </a:extLst>
            </p:cNvPr>
            <p:cNvSpPr txBox="1"/>
            <p:nvPr/>
          </p:nvSpPr>
          <p:spPr>
            <a:xfrm>
              <a:off x="3599019" y="2574432"/>
              <a:ext cx="723275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01</a:t>
              </a:r>
              <a:endParaRPr lang="ko-KR" altLang="en-US" sz="3600" b="1" dirty="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43" name="Group 49">
              <a:extLst>
                <a:ext uri="{FF2B5EF4-FFF2-40B4-BE49-F238E27FC236}">
                  <a16:creationId xmlns:a16="http://schemas.microsoft.com/office/drawing/2014/main" id="{81345FAD-A402-4E79-BD9D-495E527A5390}"/>
                </a:ext>
              </a:extLst>
            </p:cNvPr>
            <p:cNvGrpSpPr/>
            <p:nvPr/>
          </p:nvGrpSpPr>
          <p:grpSpPr>
            <a:xfrm>
              <a:off x="3040853" y="1921610"/>
              <a:ext cx="1800200" cy="3960440"/>
              <a:chOff x="539552" y="1772816"/>
              <a:chExt cx="1800200" cy="3960440"/>
            </a:xfrm>
            <a:grpFill/>
          </p:grpSpPr>
          <p:grpSp>
            <p:nvGrpSpPr>
              <p:cNvPr id="46" name="Group 53">
                <a:extLst>
                  <a:ext uri="{FF2B5EF4-FFF2-40B4-BE49-F238E27FC236}">
                    <a16:creationId xmlns:a16="http://schemas.microsoft.com/office/drawing/2014/main" id="{707EE5C5-6C3C-42FF-AB98-33C58064AF2E}"/>
                  </a:ext>
                </a:extLst>
              </p:cNvPr>
              <p:cNvGrpSpPr/>
              <p:nvPr/>
            </p:nvGrpSpPr>
            <p:grpSpPr>
              <a:xfrm>
                <a:off x="539552" y="1772816"/>
                <a:ext cx="1800200" cy="3960440"/>
                <a:chOff x="539552" y="1772816"/>
                <a:chExt cx="2088232" cy="3960440"/>
              </a:xfrm>
              <a:grpFill/>
            </p:grpSpPr>
            <p:sp>
              <p:nvSpPr>
                <p:cNvPr id="48" name="Rounded Rectangle 55">
                  <a:extLst>
                    <a:ext uri="{FF2B5EF4-FFF2-40B4-BE49-F238E27FC236}">
                      <a16:creationId xmlns:a16="http://schemas.microsoft.com/office/drawing/2014/main" id="{07127DA6-DBCB-473C-A7FE-5D8A474DBE1E}"/>
                    </a:ext>
                  </a:extLst>
                </p:cNvPr>
                <p:cNvSpPr/>
                <p:nvPr/>
              </p:nvSpPr>
              <p:spPr>
                <a:xfrm>
                  <a:off x="539552" y="1772816"/>
                  <a:ext cx="2088232" cy="3960440"/>
                </a:xfrm>
                <a:prstGeom prst="roundRect">
                  <a:avLst>
                    <a:gd name="adj" fmla="val 3866"/>
                  </a:avLst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ounded Rectangle 4">
                  <a:extLst>
                    <a:ext uri="{FF2B5EF4-FFF2-40B4-BE49-F238E27FC236}">
                      <a16:creationId xmlns:a16="http://schemas.microsoft.com/office/drawing/2014/main" id="{DC1BBE22-3AB6-4ACA-9BE9-24F29D261D7A}"/>
                    </a:ext>
                  </a:extLst>
                </p:cNvPr>
                <p:cNvSpPr/>
                <p:nvPr/>
              </p:nvSpPr>
              <p:spPr>
                <a:xfrm>
                  <a:off x="539552" y="1772816"/>
                  <a:ext cx="2088232" cy="956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2248" h="956295">
                      <a:moveTo>
                        <a:pt x="86299" y="0"/>
                      </a:moveTo>
                      <a:lnTo>
                        <a:pt x="2145949" y="0"/>
                      </a:lnTo>
                      <a:cubicBezTo>
                        <a:pt x="2193611" y="0"/>
                        <a:pt x="2232248" y="38637"/>
                        <a:pt x="2232248" y="86299"/>
                      </a:cubicBezTo>
                      <a:lnTo>
                        <a:pt x="2232248" y="956295"/>
                      </a:lnTo>
                      <a:lnTo>
                        <a:pt x="0" y="956295"/>
                      </a:lnTo>
                      <a:lnTo>
                        <a:pt x="0" y="86299"/>
                      </a:lnTo>
                      <a:cubicBezTo>
                        <a:pt x="0" y="38637"/>
                        <a:pt x="38637" y="0"/>
                        <a:pt x="8629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7" name="Oval 54">
                <a:extLst>
                  <a:ext uri="{FF2B5EF4-FFF2-40B4-BE49-F238E27FC236}">
                    <a16:creationId xmlns:a16="http://schemas.microsoft.com/office/drawing/2014/main" id="{44958359-D85A-4069-99B9-07F1841032CB}"/>
                  </a:ext>
                </a:extLst>
              </p:cNvPr>
              <p:cNvSpPr/>
              <p:nvPr/>
            </p:nvSpPr>
            <p:spPr>
              <a:xfrm>
                <a:off x="953598" y="2250393"/>
                <a:ext cx="972108" cy="972108"/>
              </a:xfrm>
              <a:prstGeom prst="ellipse">
                <a:avLst/>
              </a:prstGeom>
              <a:grpFill/>
              <a:ln w="349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C3FA2A3-B395-42D0-995B-0279E2D066D0}"/>
                </a:ext>
              </a:extLst>
            </p:cNvPr>
            <p:cNvSpPr txBox="1"/>
            <p:nvPr/>
          </p:nvSpPr>
          <p:spPr>
            <a:xfrm>
              <a:off x="3599019" y="2562075"/>
              <a:ext cx="720069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03</a:t>
              </a:r>
              <a:endParaRPr lang="ko-KR" altLang="en-US" sz="3600" b="1" dirty="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5B342A8-A588-4965-8F4F-F1862F424F7A}"/>
                </a:ext>
              </a:extLst>
            </p:cNvPr>
            <p:cNvSpPr txBox="1"/>
            <p:nvPr/>
          </p:nvSpPr>
          <p:spPr>
            <a:xfrm>
              <a:off x="3319297" y="3609442"/>
              <a:ext cx="1282723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나눔바른고딕"/>
                </a:rPr>
                <a:t>수도권 지역</a:t>
              </a:r>
              <a:endPara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나눔바른고딕"/>
                </a:rPr>
                <a:t>인구 변화</a:t>
              </a:r>
              <a:endPara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/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1391F1B-E372-458E-A48C-A40D8AD61A29}"/>
              </a:ext>
            </a:extLst>
          </p:cNvPr>
          <p:cNvSpPr/>
          <p:nvPr/>
        </p:nvSpPr>
        <p:spPr>
          <a:xfrm>
            <a:off x="0" y="0"/>
            <a:ext cx="2582595" cy="1026367"/>
          </a:xfrm>
          <a:prstGeom prst="roundRect">
            <a:avLst/>
          </a:prstGeom>
          <a:solidFill>
            <a:srgbClr val="BDFA6C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>
                <a:solidFill>
                  <a:schemeClr val="bg1"/>
                </a:solidFill>
              </a:rPr>
              <a:t>순서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93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977F239-983E-4166-A79F-F522B929B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389" y="346045"/>
            <a:ext cx="8858250" cy="64008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A4278FF-EFF9-41A5-A3DB-4CC490D58C0D}"/>
              </a:ext>
            </a:extLst>
          </p:cNvPr>
          <p:cNvSpPr/>
          <p:nvPr/>
        </p:nvSpPr>
        <p:spPr>
          <a:xfrm>
            <a:off x="0" y="0"/>
            <a:ext cx="2582595" cy="1026367"/>
          </a:xfrm>
          <a:prstGeom prst="roundRect">
            <a:avLst/>
          </a:prstGeom>
          <a:solidFill>
            <a:srgbClr val="BDFA6C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연령별 인구</a:t>
            </a:r>
          </a:p>
        </p:txBody>
      </p:sp>
    </p:spTree>
    <p:extLst>
      <p:ext uri="{BB962C8B-B14F-4D97-AF65-F5344CB8AC3E}">
        <p14:creationId xmlns:p14="http://schemas.microsoft.com/office/powerpoint/2010/main" val="80161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3DA685D-4A20-4EA7-A003-92C5D0FC762F}"/>
              </a:ext>
            </a:extLst>
          </p:cNvPr>
          <p:cNvGrpSpPr/>
          <p:nvPr/>
        </p:nvGrpSpPr>
        <p:grpSpPr>
          <a:xfrm>
            <a:off x="276837" y="1026367"/>
            <a:ext cx="6174297" cy="5762596"/>
            <a:chOff x="3443157" y="307377"/>
            <a:chExt cx="6419850" cy="635594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15EBD981-8858-45B8-8B23-859219D2B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3157" y="307377"/>
              <a:ext cx="6419850" cy="194310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2AE0094-B29F-4D2B-8692-A6D817D1C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43157" y="2250477"/>
              <a:ext cx="6419850" cy="4412848"/>
            </a:xfrm>
            <a:prstGeom prst="rect">
              <a:avLst/>
            </a:prstGeom>
          </p:spPr>
        </p:pic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2132BFC-2894-4CCB-A927-C55D6D326BA5}"/>
              </a:ext>
            </a:extLst>
          </p:cNvPr>
          <p:cNvSpPr/>
          <p:nvPr/>
        </p:nvSpPr>
        <p:spPr>
          <a:xfrm>
            <a:off x="0" y="0"/>
            <a:ext cx="2582595" cy="1026367"/>
          </a:xfrm>
          <a:prstGeom prst="roundRect">
            <a:avLst/>
          </a:prstGeom>
          <a:solidFill>
            <a:srgbClr val="BDFA6C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연령별 인구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B73B87-99DB-4F61-B07A-F2566B425B56}"/>
              </a:ext>
            </a:extLst>
          </p:cNvPr>
          <p:cNvSpPr txBox="1"/>
          <p:nvPr/>
        </p:nvSpPr>
        <p:spPr>
          <a:xfrm>
            <a:off x="7004807" y="1926195"/>
            <a:ext cx="4655890" cy="2972976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0-4</a:t>
            </a:r>
            <a:r>
              <a:rPr lang="ko-KR" altLang="en-US" dirty="0">
                <a:solidFill>
                  <a:schemeClr val="bg1"/>
                </a:solidFill>
              </a:rPr>
              <a:t>세 인구 수의 경우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2000</a:t>
            </a:r>
            <a:r>
              <a:rPr lang="ko-KR" altLang="en-US" dirty="0">
                <a:solidFill>
                  <a:schemeClr val="bg1"/>
                </a:solidFill>
              </a:rPr>
              <a:t>년도와 비교했을 때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대략 </a:t>
            </a:r>
            <a:r>
              <a:rPr lang="en-US" altLang="ko-KR" dirty="0">
                <a:solidFill>
                  <a:schemeClr val="bg1"/>
                </a:solidFill>
              </a:rPr>
              <a:t>30%</a:t>
            </a:r>
            <a:r>
              <a:rPr lang="ko-KR" altLang="en-US" dirty="0">
                <a:solidFill>
                  <a:schemeClr val="bg1"/>
                </a:solidFill>
              </a:rPr>
              <a:t> 감소한 것을 알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이에 반해</a:t>
            </a:r>
            <a:r>
              <a:rPr lang="en-US" altLang="ko-KR" dirty="0">
                <a:solidFill>
                  <a:schemeClr val="bg1"/>
                </a:solidFill>
              </a:rPr>
              <a:t>, 60</a:t>
            </a:r>
            <a:r>
              <a:rPr lang="ko-KR" altLang="en-US" dirty="0">
                <a:solidFill>
                  <a:schemeClr val="bg1"/>
                </a:solidFill>
              </a:rPr>
              <a:t>세 이상 인구 수는 계속 증가 중이며</a:t>
            </a:r>
            <a:r>
              <a:rPr lang="en-US" altLang="ko-KR" dirty="0">
                <a:solidFill>
                  <a:schemeClr val="bg1"/>
                </a:solidFill>
              </a:rPr>
              <a:t>, 2020</a:t>
            </a:r>
            <a:r>
              <a:rPr lang="ko-KR" altLang="en-US" dirty="0">
                <a:solidFill>
                  <a:schemeClr val="bg1"/>
                </a:solidFill>
              </a:rPr>
              <a:t>년의 경우 </a:t>
            </a:r>
            <a:r>
              <a:rPr lang="en-US" altLang="ko-KR" dirty="0">
                <a:solidFill>
                  <a:schemeClr val="bg1"/>
                </a:solidFill>
              </a:rPr>
              <a:t>50-54</a:t>
            </a:r>
            <a:r>
              <a:rPr lang="ko-KR" altLang="en-US" dirty="0">
                <a:solidFill>
                  <a:schemeClr val="bg1"/>
                </a:solidFill>
              </a:rPr>
              <a:t>세 인구가 가장 많은 것으로 나타났다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이를 토대로 출산율 감소와 고령화에 관한 대처 방안이 시급하다는 것을 알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49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47C3BA7-1AE2-4369-AFC3-02C234FF3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91" y="1623528"/>
            <a:ext cx="11130000" cy="4541040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7AC5F6B-D6D7-4837-93FC-E9C87BF6EA4F}"/>
              </a:ext>
            </a:extLst>
          </p:cNvPr>
          <p:cNvSpPr/>
          <p:nvPr/>
        </p:nvSpPr>
        <p:spPr>
          <a:xfrm>
            <a:off x="0" y="0"/>
            <a:ext cx="2995127" cy="1026367"/>
          </a:xfrm>
          <a:prstGeom prst="roundRect">
            <a:avLst/>
          </a:prstGeom>
          <a:solidFill>
            <a:srgbClr val="BDFA6C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bg1"/>
                </a:solidFill>
              </a:rPr>
              <a:t>전국 인구 밀집도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920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3CF536D-8021-4D6C-8BFD-73A1639FC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25" y="2381822"/>
            <a:ext cx="6839606" cy="104717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7D253E2-0368-4BA2-BB65-8BD826088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25" y="3526697"/>
            <a:ext cx="3724275" cy="32194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981E7A4-B965-45D4-B15F-4417A7F3F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700" y="3526697"/>
            <a:ext cx="3800475" cy="3219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63E4F5-056B-4D3D-BAE4-002CAA92F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175" y="3526697"/>
            <a:ext cx="3829050" cy="3219449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94D5DE8-6DE6-4D2D-92B5-AE2170DFD0BB}"/>
              </a:ext>
            </a:extLst>
          </p:cNvPr>
          <p:cNvSpPr/>
          <p:nvPr/>
        </p:nvSpPr>
        <p:spPr>
          <a:xfrm>
            <a:off x="0" y="0"/>
            <a:ext cx="2995127" cy="1026367"/>
          </a:xfrm>
          <a:prstGeom prst="roundRect">
            <a:avLst/>
          </a:prstGeom>
          <a:solidFill>
            <a:srgbClr val="BDFA6C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bg1"/>
                </a:solidFill>
              </a:rPr>
              <a:t>전국 인구 밀집도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0A6A6E-B728-4342-8D52-F038D005BDC2}"/>
              </a:ext>
            </a:extLst>
          </p:cNvPr>
          <p:cNvSpPr txBox="1"/>
          <p:nvPr/>
        </p:nvSpPr>
        <p:spPr>
          <a:xfrm>
            <a:off x="7276893" y="2381822"/>
            <a:ext cx="4316692" cy="92333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수도권의 경우 꾸준히 인구 수가 증가하고 있는 편이며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그 외 도시들은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대부분이 감소하고 있는 추세이다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219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F58A52B-3CCE-4DF8-AD7E-49DBFA90C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" y="1432180"/>
            <a:ext cx="5436750" cy="2082552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E8292621-7E62-4279-8E32-B16907901C0D}"/>
              </a:ext>
            </a:extLst>
          </p:cNvPr>
          <p:cNvGrpSpPr/>
          <p:nvPr/>
        </p:nvGrpSpPr>
        <p:grpSpPr>
          <a:xfrm>
            <a:off x="65314" y="3517641"/>
            <a:ext cx="12126686" cy="3078309"/>
            <a:chOff x="186617" y="3619920"/>
            <a:chExt cx="11880000" cy="288272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EE87509-092B-4490-9694-5DB07844BFD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617" y="3619920"/>
              <a:ext cx="3960000" cy="288000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39A33BA-54D3-4E0B-BC04-D9E7B4DCEAA6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6617" y="3619920"/>
              <a:ext cx="3960000" cy="2880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924B38F-3F51-4597-A104-7F00DE09AA2B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06617" y="3622644"/>
              <a:ext cx="3960000" cy="2880000"/>
            </a:xfrm>
            <a:prstGeom prst="rect">
              <a:avLst/>
            </a:prstGeom>
          </p:spPr>
        </p:pic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0484ACD-2216-4A59-8E98-76B7026C7148}"/>
              </a:ext>
            </a:extLst>
          </p:cNvPr>
          <p:cNvSpPr/>
          <p:nvPr/>
        </p:nvSpPr>
        <p:spPr>
          <a:xfrm>
            <a:off x="0" y="0"/>
            <a:ext cx="2995127" cy="1026367"/>
          </a:xfrm>
          <a:prstGeom prst="roundRect">
            <a:avLst/>
          </a:prstGeom>
          <a:solidFill>
            <a:srgbClr val="BDFA6C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수도권 인구 변화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78440D-E32A-4C2E-9219-2EB0ED1C2B17}"/>
              </a:ext>
            </a:extLst>
          </p:cNvPr>
          <p:cNvSpPr txBox="1"/>
          <p:nvPr/>
        </p:nvSpPr>
        <p:spPr>
          <a:xfrm>
            <a:off x="6096000" y="1206408"/>
            <a:ext cx="5729680" cy="2308324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인천의 경우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인구 증가의 폭이 상당히 적고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예상외로 서울은 </a:t>
            </a:r>
            <a:r>
              <a:rPr lang="en-US" altLang="ko-KR" dirty="0">
                <a:solidFill>
                  <a:schemeClr val="bg1"/>
                </a:solidFill>
              </a:rPr>
              <a:t>2015</a:t>
            </a:r>
            <a:r>
              <a:rPr lang="ko-KR" altLang="en-US" dirty="0">
                <a:solidFill>
                  <a:schemeClr val="bg1"/>
                </a:solidFill>
              </a:rPr>
              <a:t>년부터 인구가 감소하고 있는 추세다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비싼 집 값이 주요 원인인 듯하다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그래서인지 경기도로 많은 인구가 몰리는 것 같다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그래프를 봐도 매년 큰 폭으로 증가하고 있으며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추후에도 이 </a:t>
            </a:r>
            <a:r>
              <a:rPr lang="ko-KR" altLang="en-US" dirty="0" err="1">
                <a:solidFill>
                  <a:schemeClr val="bg1"/>
                </a:solidFill>
              </a:rPr>
              <a:t>증가률은</a:t>
            </a:r>
            <a:r>
              <a:rPr lang="ko-KR" altLang="en-US" dirty="0">
                <a:solidFill>
                  <a:schemeClr val="bg1"/>
                </a:solidFill>
              </a:rPr>
              <a:t> 유지가 될 듯하다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1200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113</TotalTime>
  <Words>157</Words>
  <Application>Microsoft Office PowerPoint</Application>
  <PresentationFormat>와이드스크린</PresentationFormat>
  <Paragraphs>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나눔바른고딕</vt:lpstr>
      <vt:lpstr>맑은 고딕</vt:lpstr>
      <vt:lpstr>Century Gothic</vt:lpstr>
      <vt:lpstr>Wingdings 2</vt:lpstr>
      <vt:lpstr>명언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hyunwook</dc:creator>
  <cp:lastModifiedBy>hyunwook</cp:lastModifiedBy>
  <cp:revision>14</cp:revision>
  <dcterms:created xsi:type="dcterms:W3CDTF">2021-11-16T11:52:56Z</dcterms:created>
  <dcterms:modified xsi:type="dcterms:W3CDTF">2022-01-10T12:13:15Z</dcterms:modified>
</cp:coreProperties>
</file>