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9BC20-2A88-4C28-AE2B-E6C9D23D6003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38757-D0B0-4DBC-B211-DDB7EE453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3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38757-D0B0-4DBC-B211-DDB7EE4539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9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DA77-CE92-4D35-AFE6-1BF11F44BBE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8DD7-6FF9-4FFD-BAA4-54CB497A7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6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DA77-CE92-4D35-AFE6-1BF11F44BBE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8DD7-6FF9-4FFD-BAA4-54CB497A7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7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DA77-CE92-4D35-AFE6-1BF11F44BBE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8DD7-6FF9-4FFD-BAA4-54CB497A7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7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DA77-CE92-4D35-AFE6-1BF11F44BBE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8DD7-6FF9-4FFD-BAA4-54CB497A7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DA77-CE92-4D35-AFE6-1BF11F44BBE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8DD7-6FF9-4FFD-BAA4-54CB497A7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48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DA77-CE92-4D35-AFE6-1BF11F44BBE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8DD7-6FF9-4FFD-BAA4-54CB497A7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3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DA77-CE92-4D35-AFE6-1BF11F44BBE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8DD7-6FF9-4FFD-BAA4-54CB497A7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6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DA77-CE92-4D35-AFE6-1BF11F44BBE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8DD7-6FF9-4FFD-BAA4-54CB497A7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8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DA77-CE92-4D35-AFE6-1BF11F44BBE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8DD7-6FF9-4FFD-BAA4-54CB497A7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7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DA77-CE92-4D35-AFE6-1BF11F44BBE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8DD7-6FF9-4FFD-BAA4-54CB497A7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4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DA77-CE92-4D35-AFE6-1BF11F44BBE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8DD7-6FF9-4FFD-BAA4-54CB497A7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3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DA77-CE92-4D35-AFE6-1BF11F44BBE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18DD7-6FF9-4FFD-BAA4-54CB497A7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1886" y="508000"/>
            <a:ext cx="1063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美学是什么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211" y="1440611"/>
            <a:ext cx="10895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Low-level</a:t>
            </a:r>
            <a:r>
              <a:rPr lang="zh-CN" altLang="en-US" sz="2000" dirty="0" smtClean="0"/>
              <a:t>看，是噪声、对比度、清晰度、块效应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High-level</a:t>
            </a:r>
            <a:r>
              <a:rPr lang="zh-CN" altLang="en-US" sz="2000" dirty="0" smtClean="0"/>
              <a:t>看，是构图、光影、人物、内涵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544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1886" y="508000"/>
            <a:ext cx="1063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6211" y="1440611"/>
            <a:ext cx="10895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NIMA: Neural Image Assessment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Composition-Aware Image Aesthetics Assessment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57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508000"/>
            <a:ext cx="1063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73593" y="138668"/>
            <a:ext cx="42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NIMA: Neural Image Assessment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6211" y="1440611"/>
            <a:ext cx="1089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输入图像，给出图像的美学评价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626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1886" y="508000"/>
            <a:ext cx="1063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3593" y="138668"/>
            <a:ext cx="42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NIMA: Neural Image Assessment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6211" y="1440611"/>
            <a:ext cx="10895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模型构建：</a:t>
            </a:r>
            <a:endParaRPr lang="en-US" altLang="zh-CN" sz="2000" b="1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选择想用的基网络（</a:t>
            </a:r>
            <a:r>
              <a:rPr lang="en-US" altLang="zh-CN" sz="2000" dirty="0" err="1" smtClean="0"/>
              <a:t>vgg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Inception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mobile-net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resnet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densenet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ImageNet</a:t>
            </a:r>
            <a:r>
              <a:rPr lang="zh-CN" altLang="en-US" sz="2000" dirty="0" smtClean="0"/>
              <a:t>上预训练</a:t>
            </a:r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把最后的全连接层修改为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类输出（表示</a:t>
            </a:r>
            <a:r>
              <a:rPr lang="en-US" altLang="zh-CN" sz="2000" dirty="0" smtClean="0"/>
              <a:t>1-10</a:t>
            </a:r>
            <a:r>
              <a:rPr lang="zh-CN" altLang="en-US" sz="2000" dirty="0" smtClean="0"/>
              <a:t>评分的概率分布），其余层保留权重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b="1" dirty="0" smtClean="0"/>
              <a:t>Loss</a:t>
            </a:r>
            <a:r>
              <a:rPr lang="zh-CN" altLang="en-US" sz="2000" b="1" dirty="0" smtClean="0"/>
              <a:t>构建：</a:t>
            </a:r>
            <a:endParaRPr lang="en-US" altLang="zh-CN" sz="2000" b="1" dirty="0" smtClean="0"/>
          </a:p>
          <a:p>
            <a:r>
              <a:rPr lang="en-US" altLang="zh-CN" sz="2000" dirty="0" err="1" smtClean="0"/>
              <a:t>Softmax+Normalized</a:t>
            </a:r>
            <a:r>
              <a:rPr lang="en-US" altLang="zh-CN" sz="2000" dirty="0" smtClean="0"/>
              <a:t> Earth Mover’s Distance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b="1" dirty="0" smtClean="0"/>
              <a:t>训练集构建：</a:t>
            </a:r>
            <a:endParaRPr lang="en-US" altLang="zh-CN" sz="2000" b="1" dirty="0" smtClean="0"/>
          </a:p>
          <a:p>
            <a:r>
              <a:rPr lang="zh-CN" altLang="en-US" sz="2000" dirty="0" smtClean="0"/>
              <a:t>使用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个数据集：</a:t>
            </a:r>
            <a:r>
              <a:rPr lang="en-US" altLang="zh-CN" sz="2000" dirty="0" smtClean="0"/>
              <a:t>AVA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TID2013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LIVE</a:t>
            </a:r>
          </a:p>
          <a:p>
            <a:r>
              <a:rPr lang="zh-CN" altLang="en-US" sz="2000" dirty="0" smtClean="0"/>
              <a:t>数据为图像，标签为多个标注者对此图像的评分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 smtClean="0"/>
              <a:t>训练技巧：</a:t>
            </a:r>
            <a:endParaRPr lang="en-US" altLang="zh-CN" sz="2000" b="1" dirty="0" smtClean="0"/>
          </a:p>
          <a:p>
            <a:r>
              <a:rPr lang="zh-CN" altLang="en-US" sz="2000" dirty="0" smtClean="0"/>
              <a:t>随机抠图输入、</a:t>
            </a:r>
            <a:r>
              <a:rPr lang="en-US" altLang="zh-CN" sz="2000" dirty="0" smtClean="0"/>
              <a:t>Dropout</a:t>
            </a:r>
            <a:r>
              <a:rPr lang="zh-CN" altLang="en-US" sz="2000" dirty="0" smtClean="0"/>
              <a:t>、学习率下降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703" y="2740693"/>
            <a:ext cx="5357004" cy="27527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3693967"/>
            <a:ext cx="3381477" cy="7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6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508000"/>
            <a:ext cx="1063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Claim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3593" y="138668"/>
            <a:ext cx="42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NIMA: Neural Image Assessment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6211" y="1440611"/>
            <a:ext cx="1089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本文提出的模型，在</a:t>
            </a:r>
            <a:r>
              <a:rPr lang="en-US" altLang="zh-CN" sz="2000" dirty="0" smtClean="0"/>
              <a:t>low-level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high-level</a:t>
            </a:r>
            <a:r>
              <a:rPr lang="zh-CN" altLang="en-US" sz="2000" dirty="0" smtClean="0"/>
              <a:t>的数据集上分别训练，表现均优于历史方法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739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508000"/>
            <a:ext cx="1063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3593" y="138668"/>
            <a:ext cx="42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NIMA: Neural Image Assessment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6211" y="1440611"/>
            <a:ext cx="1089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AVA</a:t>
            </a:r>
            <a:r>
              <a:rPr lang="zh-CN" altLang="en-US" sz="2000" dirty="0" smtClean="0"/>
              <a:t>上训练和测试结果：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6" y="1840720"/>
            <a:ext cx="9414898" cy="50634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17" y="1031220"/>
            <a:ext cx="5574704" cy="257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508000"/>
            <a:ext cx="1063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3593" y="138668"/>
            <a:ext cx="42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NIMA: Neural Image Assessment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6211" y="1440611"/>
            <a:ext cx="1089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TID2013</a:t>
            </a:r>
            <a:r>
              <a:rPr lang="zh-CN" altLang="en-US" sz="2000" dirty="0" smtClean="0"/>
              <a:t>上训练和测试结果：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" y="1840721"/>
            <a:ext cx="10552348" cy="48521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58" y="522572"/>
            <a:ext cx="5142729" cy="26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1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508000"/>
            <a:ext cx="1063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3593" y="138668"/>
            <a:ext cx="42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NIMA: Neural Image Assessment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6211" y="1440611"/>
            <a:ext cx="108951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无论是在</a:t>
            </a:r>
            <a:r>
              <a:rPr lang="en-US" altLang="zh-CN" sz="2000" dirty="0" smtClean="0"/>
              <a:t>AVA</a:t>
            </a:r>
            <a:r>
              <a:rPr lang="zh-CN" altLang="en-US" sz="2000" dirty="0" smtClean="0"/>
              <a:t>单独训练测试，还是在</a:t>
            </a:r>
            <a:r>
              <a:rPr lang="en-US" altLang="zh-CN" sz="2000" dirty="0" smtClean="0"/>
              <a:t>TID2013</a:t>
            </a:r>
            <a:r>
              <a:rPr lang="zh-CN" altLang="en-US" sz="2000" dirty="0" smtClean="0"/>
              <a:t>单独训练测试，亦或者综合两者训练测试</a:t>
            </a:r>
            <a:endParaRPr lang="en-US" altLang="zh-CN" sz="2000" dirty="0" smtClean="0"/>
          </a:p>
          <a:p>
            <a:r>
              <a:rPr lang="zh-CN" altLang="en-US" sz="2000" dirty="0" smtClean="0"/>
              <a:t>模型的准确率表现均优于历史方法。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可能的应用：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图像排序</a:t>
            </a:r>
            <a:endParaRPr lang="en-US" altLang="zh-CN" sz="2000" dirty="0" smtClean="0"/>
          </a:p>
          <a:p>
            <a:r>
              <a:rPr lang="zh-CN" altLang="en-US" sz="2000" dirty="0" smtClean="0"/>
              <a:t>根据概率分布计算平均得分，作为图像排序的依据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指导图像优化操作</a:t>
            </a:r>
            <a:endParaRPr lang="en-US" altLang="zh-CN" sz="2000" dirty="0" smtClean="0"/>
          </a:p>
          <a:p>
            <a:r>
              <a:rPr lang="zh-CN" altLang="en-US" sz="2000" dirty="0" smtClean="0"/>
              <a:t>根据平均得分变化趋势，调整图像优化操作的参数设置</a:t>
            </a:r>
            <a:endParaRPr lang="en-US" altLang="zh-CN" sz="2000" dirty="0" smtClean="0"/>
          </a:p>
          <a:p>
            <a:r>
              <a:rPr lang="zh-CN" altLang="en-US" sz="2000" dirty="0" smtClean="0"/>
              <a:t>例如</a:t>
            </a:r>
            <a:r>
              <a:rPr lang="en-US" altLang="zh-CN" sz="2000" dirty="0" smtClean="0"/>
              <a:t>:</a:t>
            </a:r>
            <a:r>
              <a:rPr lang="en-US" altLang="zh-CN" sz="2000" dirty="0" err="1" smtClean="0"/>
              <a:t>Denosing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Laplacian</a:t>
            </a:r>
            <a:r>
              <a:rPr lang="zh-CN" altLang="en-US" sz="2000" dirty="0" smtClean="0"/>
              <a:t>锐化操作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115" y="1793225"/>
            <a:ext cx="5834582" cy="50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1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508000"/>
            <a:ext cx="1063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41939" y="138668"/>
            <a:ext cx="50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Composition-Aware Image Aesthetics Assessment</a:t>
            </a:r>
          </a:p>
        </p:txBody>
      </p:sp>
    </p:spTree>
    <p:extLst>
      <p:ext uri="{BB962C8B-B14F-4D97-AF65-F5344CB8AC3E}">
        <p14:creationId xmlns:p14="http://schemas.microsoft.com/office/powerpoint/2010/main" val="415407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297</Words>
  <Application>Microsoft Office PowerPoint</Application>
  <PresentationFormat>宽屏</PresentationFormat>
  <Paragraphs>52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Xiao</dc:creator>
  <cp:lastModifiedBy>Huang Xiao</cp:lastModifiedBy>
  <cp:revision>12</cp:revision>
  <dcterms:created xsi:type="dcterms:W3CDTF">2020-09-17T11:43:08Z</dcterms:created>
  <dcterms:modified xsi:type="dcterms:W3CDTF">2020-09-17T13:04:22Z</dcterms:modified>
</cp:coreProperties>
</file>