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9" r:id="rId2"/>
    <p:sldId id="257" r:id="rId3"/>
    <p:sldId id="258" r:id="rId4"/>
    <p:sldId id="259" r:id="rId5"/>
    <p:sldId id="260" r:id="rId6"/>
    <p:sldId id="261" r:id="rId7"/>
    <p:sldId id="262" r:id="rId8"/>
    <p:sldId id="263" r:id="rId9"/>
    <p:sldId id="264" r:id="rId10"/>
    <p:sldId id="265" r:id="rId11"/>
    <p:sldId id="267" r:id="rId12"/>
    <p:sldId id="272" r:id="rId13"/>
    <p:sldId id="268" r:id="rId14"/>
    <p:sldId id="269" r:id="rId15"/>
    <p:sldId id="270" r:id="rId16"/>
    <p:sldId id="271" r:id="rId17"/>
    <p:sldId id="273" r:id="rId18"/>
    <p:sldId id="275" r:id="rId19"/>
    <p:sldId id="277"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20" autoAdjust="0"/>
  </p:normalViewPr>
  <p:slideViewPr>
    <p:cSldViewPr snapToGrid="0">
      <p:cViewPr varScale="1">
        <p:scale>
          <a:sx n="152" d="100"/>
          <a:sy n="152" d="100"/>
        </p:scale>
        <p:origin x="65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F8427-FECB-4E7B-9DFF-6DEAD5470E7A}" type="datetimeFigureOut">
              <a:rPr lang="zh-CN" altLang="en-US" smtClean="0"/>
              <a:t>2024/3/18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C16BD-DB70-4C16-9C90-83B023C13E49}" type="slidenum">
              <a:rPr lang="zh-CN" altLang="en-US" smtClean="0"/>
              <a:t>‹#›</a:t>
            </a:fld>
            <a:endParaRPr lang="zh-CN" altLang="en-US"/>
          </a:p>
        </p:txBody>
      </p:sp>
    </p:spTree>
    <p:extLst>
      <p:ext uri="{BB962C8B-B14F-4D97-AF65-F5344CB8AC3E}">
        <p14:creationId xmlns:p14="http://schemas.microsoft.com/office/powerpoint/2010/main" val="44646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20671C6-DC18-4CFB-8CDB-DEA62C9BCA90}" type="slidenum">
              <a:rPr lang="en-US" altLang="en-US">
                <a:solidFill>
                  <a:srgbClr val="000000"/>
                </a:solidFill>
                <a:latin typeface="Times New Roman" panose="02020603050405020304" pitchFamily="18" charset="0"/>
              </a:rPr>
              <a:pPr/>
              <a:t>1</a:t>
            </a:fld>
            <a:endParaRPr lang="en-US" altLang="en-US">
              <a:solidFill>
                <a:srgbClr val="000000"/>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7846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编写一个多线程</a:t>
            </a:r>
            <a:r>
              <a:rPr lang="zh-CN" altLang="en-US" dirty="0"/>
              <a:t>的</a:t>
            </a:r>
            <a:r>
              <a:rPr lang="zh-CN" altLang="zh-CN" dirty="0"/>
              <a:t>排序程序，其工作方式如下： 整数列表被分成大小相等的两个较小的列表。两个单独的线程（我们 将排序线程术语）使用排序算法对每个子列表进行排序选择。这两个子列表然后由第三个线程合并</a:t>
            </a:r>
            <a:r>
              <a:rPr lang="zh-CN" altLang="en-US" dirty="0"/>
              <a:t>，</a:t>
            </a:r>
            <a:endParaRPr lang="en-US" altLang="zh-CN" dirty="0"/>
          </a:p>
          <a:p>
            <a:r>
              <a:rPr lang="zh-CN" altLang="en-US" dirty="0"/>
              <a:t>最终这个</a:t>
            </a:r>
            <a:r>
              <a:rPr lang="zh-CN" altLang="zh-CN" dirty="0"/>
              <a:t>合并线程 </a:t>
            </a:r>
            <a:r>
              <a:rPr lang="zh-CN" altLang="en-US" dirty="0"/>
              <a:t>，</a:t>
            </a:r>
            <a:r>
              <a:rPr lang="zh-CN" altLang="zh-CN" dirty="0"/>
              <a:t>将两个子列表合并为一个</a:t>
            </a:r>
            <a:r>
              <a:rPr lang="zh-CN" altLang="en-US" dirty="0"/>
              <a:t>排好序的</a:t>
            </a:r>
            <a:r>
              <a:rPr lang="zh-CN" altLang="zh-CN" dirty="0"/>
              <a:t>列表</a:t>
            </a:r>
            <a:r>
              <a:rPr lang="zh-CN" altLang="en-US" dirty="0"/>
              <a:t>。</a:t>
            </a:r>
          </a:p>
        </p:txBody>
      </p:sp>
      <p:sp>
        <p:nvSpPr>
          <p:cNvPr id="4" name="灯片编号占位符 3"/>
          <p:cNvSpPr>
            <a:spLocks noGrp="1"/>
          </p:cNvSpPr>
          <p:nvPr>
            <p:ph type="sldNum" sz="quarter" idx="10"/>
          </p:nvPr>
        </p:nvSpPr>
        <p:spPr/>
        <p:txBody>
          <a:bodyPr/>
          <a:lstStyle/>
          <a:p>
            <a:fld id="{2A4C16BD-DB70-4C16-9C90-83B023C13E49}" type="slidenum">
              <a:rPr lang="zh-CN" altLang="en-US" smtClean="0"/>
              <a:t>10</a:t>
            </a:fld>
            <a:endParaRPr lang="zh-CN" altLang="en-US"/>
          </a:p>
        </p:txBody>
      </p:sp>
    </p:spTree>
    <p:extLst>
      <p:ext uri="{BB962C8B-B14F-4D97-AF65-F5344CB8AC3E}">
        <p14:creationId xmlns:p14="http://schemas.microsoft.com/office/powerpoint/2010/main" val="3063026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在 5.7.1 节中，我们向生产者展示了一个基于信号量的解决方案——</a:t>
            </a:r>
            <a:r>
              <a:rPr lang="zh-CN" altLang="en-US" dirty="0"/>
              <a:t>来解决</a:t>
            </a:r>
            <a:r>
              <a:rPr lang="zh-CN" altLang="zh-CN" dirty="0"/>
              <a:t>有界缓冲区的</a:t>
            </a:r>
            <a:r>
              <a:rPr lang="zh-CN" altLang="en-US" dirty="0"/>
              <a:t>生产者</a:t>
            </a:r>
            <a:r>
              <a:rPr lang="en-US" altLang="zh-CN" dirty="0"/>
              <a:t>-</a:t>
            </a:r>
            <a:r>
              <a:rPr lang="zh-CN" altLang="zh-CN" dirty="0"/>
              <a:t>消费者问题。在这个项目中，</a:t>
            </a:r>
            <a:r>
              <a:rPr lang="zh-CN" altLang="en-US" dirty="0"/>
              <a:t>你</a:t>
            </a:r>
            <a:r>
              <a:rPr lang="zh-CN" altLang="zh-CN" dirty="0"/>
              <a:t>将设计一个</a:t>
            </a:r>
            <a:r>
              <a:rPr lang="zh-CN" altLang="en-US" dirty="0"/>
              <a:t>类似</a:t>
            </a:r>
            <a:r>
              <a:rPr lang="zh-CN" altLang="zh-CN" dirty="0"/>
              <a:t>图 5.9 和 5.10 所示</a:t>
            </a:r>
            <a:r>
              <a:rPr lang="zh-CN" altLang="en-US" dirty="0"/>
              <a:t>的，</a:t>
            </a:r>
            <a:r>
              <a:rPr lang="zh-CN" altLang="zh-CN" dirty="0"/>
              <a:t>有界缓冲区</a:t>
            </a:r>
            <a:r>
              <a:rPr lang="zh-CN" altLang="en-US" dirty="0"/>
              <a:t>的</a:t>
            </a:r>
            <a:r>
              <a:rPr lang="zh-CN" altLang="zh-CN" dirty="0"/>
              <a:t>生产者和消费者进程问题</a:t>
            </a:r>
            <a:r>
              <a:rPr lang="zh-CN" altLang="en-US" dirty="0"/>
              <a:t>，的</a:t>
            </a:r>
            <a:r>
              <a:rPr lang="zh-CN" altLang="zh-CN" dirty="0"/>
              <a:t>解决方案。</a:t>
            </a:r>
            <a:endParaRPr lang="en-US" altLang="zh-CN" dirty="0"/>
          </a:p>
          <a:p>
            <a:r>
              <a:rPr lang="zh-CN" altLang="zh-CN" dirty="0"/>
              <a:t>方案 5.7.1</a:t>
            </a:r>
            <a:r>
              <a:rPr lang="zh-CN" altLang="en-US" dirty="0"/>
              <a:t>节</a:t>
            </a:r>
            <a:r>
              <a:rPr lang="zh-CN" altLang="zh-CN" dirty="0"/>
              <a:t>中提出的解决</a:t>
            </a:r>
            <a:r>
              <a:rPr lang="zh-CN" altLang="en-US" dirty="0"/>
              <a:t>方案，</a:t>
            </a:r>
            <a:r>
              <a:rPr lang="zh-CN" altLang="zh-CN" dirty="0"/>
              <a:t>使用了三个信号量：empty 和 full，它们</a:t>
            </a:r>
            <a:r>
              <a:rPr lang="zh-CN" altLang="en-US" dirty="0"/>
              <a:t>分别表示</a:t>
            </a:r>
            <a:r>
              <a:rPr lang="zh-CN" altLang="zh-CN" dirty="0"/>
              <a:t>缓冲区中的空槽和满槽</a:t>
            </a:r>
            <a:r>
              <a:rPr lang="zh-CN" altLang="en-US" dirty="0"/>
              <a:t>的状态</a:t>
            </a:r>
            <a:r>
              <a:rPr lang="zh-CN" altLang="zh-CN" dirty="0"/>
              <a:t>，以及</a:t>
            </a:r>
            <a:r>
              <a:rPr lang="en-US" altLang="zh-CN" dirty="0" err="1"/>
              <a:t>mutex</a:t>
            </a:r>
            <a:r>
              <a:rPr lang="zh-CN" altLang="zh-CN" dirty="0"/>
              <a:t>锁，它是一个</a:t>
            </a:r>
            <a:r>
              <a:rPr lang="zh-CN" altLang="en-US" dirty="0"/>
              <a:t>二元</a:t>
            </a:r>
            <a:r>
              <a:rPr lang="zh-CN" altLang="zh-CN" dirty="0"/>
              <a:t>（或互斥）信号量，用于保护实际</a:t>
            </a:r>
            <a:r>
              <a:rPr lang="zh-CN" altLang="en-US" dirty="0"/>
              <a:t>中对</a:t>
            </a:r>
            <a:r>
              <a:rPr lang="zh-CN" altLang="zh-CN" dirty="0"/>
              <a:t>缓冲区</a:t>
            </a:r>
            <a:r>
              <a:rPr lang="zh-CN" altLang="en-US" dirty="0"/>
              <a:t>的</a:t>
            </a:r>
            <a:r>
              <a:rPr lang="zh-CN" altLang="zh-CN" dirty="0"/>
              <a:t>插入或删除</a:t>
            </a:r>
            <a:r>
              <a:rPr lang="zh-CN" altLang="en-US" dirty="0"/>
              <a:t>操作</a:t>
            </a:r>
            <a:r>
              <a:rPr lang="zh-CN" altLang="zh-CN" dirty="0"/>
              <a:t>。对于这个项目，您将使用标准计数信号量 empty 和 full 和一个互斥锁，而不是二进制信号量，来表示互斥体。生产者和消费者——作为单独的线程运行——将</a:t>
            </a:r>
            <a:r>
              <a:rPr lang="zh-CN" altLang="en-US" dirty="0"/>
              <a:t>从缓冲区中</a:t>
            </a:r>
            <a:r>
              <a:rPr lang="zh-CN" altLang="zh-CN" dirty="0"/>
              <a:t>移动</a:t>
            </a:r>
            <a:r>
              <a:rPr lang="zh-CN" altLang="en-US" dirty="0"/>
              <a:t>或移入，并通过</a:t>
            </a:r>
            <a:r>
              <a:rPr lang="en-US" altLang="zh-CN" dirty="0"/>
              <a:t>empty,</a:t>
            </a:r>
            <a:r>
              <a:rPr lang="en-US" altLang="zh-CN" baseline="0" dirty="0"/>
              <a:t> full</a:t>
            </a:r>
            <a:r>
              <a:rPr lang="zh-CN" altLang="en-US" baseline="0" dirty="0"/>
              <a:t>和</a:t>
            </a:r>
            <a:r>
              <a:rPr lang="en-US" altLang="zh-CN" baseline="0" dirty="0" err="1"/>
              <a:t>mutex</a:t>
            </a:r>
            <a:r>
              <a:rPr lang="zh-CN" altLang="en-US" baseline="0" dirty="0"/>
              <a:t>来同步</a:t>
            </a:r>
            <a:r>
              <a:rPr lang="zh-CN" altLang="zh-CN" dirty="0"/>
              <a:t>。</a:t>
            </a:r>
            <a:r>
              <a:rPr lang="zh-CN" altLang="en-US" dirty="0"/>
              <a:t>你</a:t>
            </a:r>
            <a:r>
              <a:rPr lang="zh-CN" altLang="zh-CN" dirty="0"/>
              <a:t>可以使用 Pthreads 或 Windows API。</a:t>
            </a:r>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11</a:t>
            </a:fld>
            <a:endParaRPr lang="zh-CN" altLang="en-US"/>
          </a:p>
        </p:txBody>
      </p:sp>
    </p:spTree>
    <p:extLst>
      <p:ext uri="{BB962C8B-B14F-4D97-AF65-F5344CB8AC3E}">
        <p14:creationId xmlns:p14="http://schemas.microsoft.com/office/powerpoint/2010/main" val="1686438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计数信号量和互斥信号量的创建、获取和释放如图所示。</a:t>
            </a:r>
          </a:p>
        </p:txBody>
      </p:sp>
      <p:sp>
        <p:nvSpPr>
          <p:cNvPr id="4" name="灯片编号占位符 3"/>
          <p:cNvSpPr>
            <a:spLocks noGrp="1"/>
          </p:cNvSpPr>
          <p:nvPr>
            <p:ph type="sldNum" sz="quarter" idx="10"/>
          </p:nvPr>
        </p:nvSpPr>
        <p:spPr/>
        <p:txBody>
          <a:bodyPr/>
          <a:lstStyle/>
          <a:p>
            <a:fld id="{2A4C16BD-DB70-4C16-9C90-83B023C13E49}" type="slidenum">
              <a:rPr lang="zh-CN" altLang="en-US" smtClean="0"/>
              <a:t>12</a:t>
            </a:fld>
            <a:endParaRPr lang="zh-CN" altLang="en-US"/>
          </a:p>
        </p:txBody>
      </p:sp>
    </p:spTree>
    <p:extLst>
      <p:ext uri="{BB962C8B-B14F-4D97-AF65-F5344CB8AC3E}">
        <p14:creationId xmlns:p14="http://schemas.microsoft.com/office/powerpoint/2010/main" val="54070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缓冲区的大小，数据插入删除操作如图所示；</a:t>
            </a:r>
          </a:p>
        </p:txBody>
      </p:sp>
      <p:sp>
        <p:nvSpPr>
          <p:cNvPr id="4" name="灯片编号占位符 3"/>
          <p:cNvSpPr>
            <a:spLocks noGrp="1"/>
          </p:cNvSpPr>
          <p:nvPr>
            <p:ph type="sldNum" sz="quarter" idx="10"/>
          </p:nvPr>
        </p:nvSpPr>
        <p:spPr/>
        <p:txBody>
          <a:bodyPr/>
          <a:lstStyle/>
          <a:p>
            <a:fld id="{2A4C16BD-DB70-4C16-9C90-83B023C13E49}" type="slidenum">
              <a:rPr lang="zh-CN" altLang="en-US" smtClean="0"/>
              <a:t>13</a:t>
            </a:fld>
            <a:endParaRPr lang="zh-CN" altLang="en-US"/>
          </a:p>
        </p:txBody>
      </p:sp>
    </p:spTree>
    <p:extLst>
      <p:ext uri="{BB962C8B-B14F-4D97-AF65-F5344CB8AC3E}">
        <p14:creationId xmlns:p14="http://schemas.microsoft.com/office/powerpoint/2010/main" val="1955629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主函数的流程如图所示，获取参数，初始化缓冲区，创建生产者，消费者线程，等待，退出。</a:t>
            </a:r>
          </a:p>
        </p:txBody>
      </p:sp>
      <p:sp>
        <p:nvSpPr>
          <p:cNvPr id="4" name="灯片编号占位符 3"/>
          <p:cNvSpPr>
            <a:spLocks noGrp="1"/>
          </p:cNvSpPr>
          <p:nvPr>
            <p:ph type="sldNum" sz="quarter" idx="10"/>
          </p:nvPr>
        </p:nvSpPr>
        <p:spPr/>
        <p:txBody>
          <a:bodyPr/>
          <a:lstStyle/>
          <a:p>
            <a:fld id="{2A4C16BD-DB70-4C16-9C90-83B023C13E49}" type="slidenum">
              <a:rPr lang="zh-CN" altLang="en-US" smtClean="0"/>
              <a:t>14</a:t>
            </a:fld>
            <a:endParaRPr lang="zh-CN" altLang="en-US"/>
          </a:p>
        </p:txBody>
      </p:sp>
    </p:spTree>
    <p:extLst>
      <p:ext uri="{BB962C8B-B14F-4D97-AF65-F5344CB8AC3E}">
        <p14:creationId xmlns:p14="http://schemas.microsoft.com/office/powerpoint/2010/main" val="112245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生产者线程将在</a:t>
            </a:r>
            <a:r>
              <a:rPr lang="zh-CN" altLang="en-US" dirty="0"/>
              <a:t>等待一段时间和将数据写入缓冲区两个阶段交替执行</a:t>
            </a:r>
            <a:r>
              <a:rPr lang="zh-CN" altLang="zh-CN" dirty="0"/>
              <a:t>。随机数</a:t>
            </a:r>
            <a:r>
              <a:rPr lang="zh-CN" altLang="en-US" dirty="0"/>
              <a:t>可以</a:t>
            </a:r>
            <a:r>
              <a:rPr lang="zh-CN" altLang="zh-CN" dirty="0"/>
              <a:t>使用 rand() 函数生成，该函数在 0 和 RAND</a:t>
            </a:r>
            <a:r>
              <a:rPr lang="en-US" altLang="zh-CN" dirty="0"/>
              <a:t>_</a:t>
            </a:r>
            <a:r>
              <a:rPr lang="zh-CN" altLang="zh-CN" dirty="0"/>
              <a:t>MAX 之间生成随机整数 。消费者也会随机睡眠一段时间 时间，并且在唤醒时，尝试从缓冲区中删除一个项目。 生产者和消费者线程的</a:t>
            </a:r>
            <a:r>
              <a:rPr lang="zh-CN" altLang="en-US" dirty="0"/>
              <a:t>示意</a:t>
            </a:r>
            <a:r>
              <a:rPr lang="zh-CN" altLang="zh-CN" dirty="0"/>
              <a:t>如图 5.26 所示。 </a:t>
            </a:r>
            <a:endParaRPr lang="en-US" altLang="zh-CN" dirty="0"/>
          </a:p>
          <a:p>
            <a:r>
              <a:rPr lang="zh-CN" altLang="zh-CN" dirty="0"/>
              <a:t>如前所述，您可以使用 Pthreads 或 视窗 API。在以下部分中，我们将提供有关每个 这些选择中。</a:t>
            </a:r>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15</a:t>
            </a:fld>
            <a:endParaRPr lang="zh-CN" altLang="en-US"/>
          </a:p>
        </p:txBody>
      </p:sp>
    </p:spTree>
    <p:extLst>
      <p:ext uri="{BB962C8B-B14F-4D97-AF65-F5344CB8AC3E}">
        <p14:creationId xmlns:p14="http://schemas.microsoft.com/office/powerpoint/2010/main" val="1960114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代码示意如图所示。</a:t>
            </a:r>
          </a:p>
        </p:txBody>
      </p:sp>
      <p:sp>
        <p:nvSpPr>
          <p:cNvPr id="4" name="灯片编号占位符 3"/>
          <p:cNvSpPr>
            <a:spLocks noGrp="1"/>
          </p:cNvSpPr>
          <p:nvPr>
            <p:ph type="sldNum" sz="quarter" idx="10"/>
          </p:nvPr>
        </p:nvSpPr>
        <p:spPr/>
        <p:txBody>
          <a:bodyPr/>
          <a:lstStyle/>
          <a:p>
            <a:fld id="{2A4C16BD-DB70-4C16-9C90-83B023C13E49}" type="slidenum">
              <a:rPr lang="zh-CN" altLang="en-US" smtClean="0"/>
              <a:t>16</a:t>
            </a:fld>
            <a:endParaRPr lang="zh-CN" altLang="en-US"/>
          </a:p>
        </p:txBody>
      </p:sp>
    </p:spTree>
    <p:extLst>
      <p:ext uri="{BB962C8B-B14F-4D97-AF65-F5344CB8AC3E}">
        <p14:creationId xmlns:p14="http://schemas.microsoft.com/office/powerpoint/2010/main" val="384875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下面的练习</a:t>
            </a:r>
            <a:r>
              <a:rPr lang="zh-CN" altLang="en-US" dirty="0"/>
              <a:t>，</a:t>
            </a:r>
            <a:r>
              <a:rPr lang="zh-CN" altLang="zh-CN" dirty="0"/>
              <a:t>检查UNIX 或 Linux 系统上文件和inode之间的关系。在这些系统上，文件用 inode </a:t>
            </a:r>
            <a:r>
              <a:rPr lang="zh-CN" altLang="en-US" dirty="0"/>
              <a:t>索引</a:t>
            </a:r>
            <a:r>
              <a:rPr lang="zh-CN" altLang="zh-CN" dirty="0"/>
              <a:t>表示。也就是说，inode 是一个文件（反之亦然）。</a:t>
            </a:r>
            <a:endParaRPr lang="en-US" altLang="zh-CN" dirty="0"/>
          </a:p>
          <a:p>
            <a:r>
              <a:rPr lang="zh-CN" altLang="zh-CN" dirty="0"/>
              <a:t>你可以在提供的 Linux 虚拟机上</a:t>
            </a:r>
            <a:r>
              <a:rPr lang="zh-CN" altLang="en-US" dirty="0"/>
              <a:t>，使用文本文件</a:t>
            </a:r>
            <a:r>
              <a:rPr lang="zh-CN" altLang="zh-CN" dirty="0"/>
              <a:t>完成此练习 。您还可以在任何 Linux、UNIX 或</a:t>
            </a:r>
            <a:r>
              <a:rPr lang="en-US" altLang="zh-CN" dirty="0"/>
              <a:t> Mac OS X </a:t>
            </a:r>
            <a:r>
              <a:rPr lang="zh-CN" altLang="en-US" dirty="0"/>
              <a:t>系统上完成练习，要求包含简单语句的文本文件。</a:t>
            </a:r>
          </a:p>
        </p:txBody>
      </p:sp>
      <p:sp>
        <p:nvSpPr>
          <p:cNvPr id="4" name="灯片编号占位符 3"/>
          <p:cNvSpPr>
            <a:spLocks noGrp="1"/>
          </p:cNvSpPr>
          <p:nvPr>
            <p:ph type="sldNum" sz="quarter" idx="10"/>
          </p:nvPr>
        </p:nvSpPr>
        <p:spPr/>
        <p:txBody>
          <a:bodyPr/>
          <a:lstStyle/>
          <a:p>
            <a:fld id="{2A4C16BD-DB70-4C16-9C90-83B023C13E49}" type="slidenum">
              <a:rPr lang="zh-CN" altLang="en-US" smtClean="0"/>
              <a:t>17</a:t>
            </a:fld>
            <a:endParaRPr lang="zh-CN" altLang="en-US"/>
          </a:p>
        </p:txBody>
      </p:sp>
    </p:spTree>
    <p:extLst>
      <p:ext uri="{BB962C8B-B14F-4D97-AF65-F5344CB8AC3E}">
        <p14:creationId xmlns:p14="http://schemas.microsoft.com/office/powerpoint/2010/main" val="1825715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18</a:t>
            </a:fld>
            <a:endParaRPr lang="zh-CN" altLang="en-US"/>
          </a:p>
        </p:txBody>
      </p:sp>
    </p:spTree>
    <p:extLst>
      <p:ext uri="{BB962C8B-B14F-4D97-AF65-F5344CB8AC3E}">
        <p14:creationId xmlns:p14="http://schemas.microsoft.com/office/powerpoint/2010/main" val="1096112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2A4C16BD-DB70-4C16-9C90-83B023C13E49}" type="slidenum">
              <a:rPr lang="zh-CN" altLang="en-US" smtClean="0"/>
              <a:t>19</a:t>
            </a:fld>
            <a:endParaRPr lang="zh-CN" altLang="en-US"/>
          </a:p>
        </p:txBody>
      </p:sp>
    </p:spTree>
    <p:extLst>
      <p:ext uri="{BB962C8B-B14F-4D97-AF65-F5344CB8AC3E}">
        <p14:creationId xmlns:p14="http://schemas.microsoft.com/office/powerpoint/2010/main" val="304635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在 2.3 节中，我们描述了一个复制文件内容到目标文件的程序 。该程序的工作原理</a:t>
            </a:r>
            <a:r>
              <a:rPr lang="zh-CN" altLang="en-US" dirty="0"/>
              <a:t>，</a:t>
            </a:r>
            <a:r>
              <a:rPr lang="zh-CN" altLang="zh-CN" dirty="0"/>
              <a:t>是首先提示用户</a:t>
            </a:r>
            <a:r>
              <a:rPr lang="zh-CN" altLang="en-US" dirty="0"/>
              <a:t>输入</a:t>
            </a:r>
            <a:r>
              <a:rPr lang="zh-CN" altLang="zh-CN" dirty="0"/>
              <a:t>源文件和目标文件的名称。编写这个程序使用 Windows 或 POSIX API。确保包括所有必要的错误 检查，包括确保源文件存在。</a:t>
            </a:r>
            <a:endParaRPr lang="en-US" altLang="zh-CN" dirty="0"/>
          </a:p>
          <a:p>
            <a:r>
              <a:rPr lang="zh-CN" altLang="zh-CN" dirty="0"/>
              <a:t> 一旦你正确地设计和测试了程序</a:t>
            </a:r>
            <a:r>
              <a:rPr lang="zh-CN" altLang="en-US" dirty="0"/>
              <a:t>，</a:t>
            </a:r>
            <a:r>
              <a:rPr lang="zh-CN" altLang="zh-CN" dirty="0"/>
              <a:t>使用</a:t>
            </a:r>
            <a:r>
              <a:rPr lang="zh-CN" altLang="en-US" dirty="0"/>
              <a:t>系统支持的工具</a:t>
            </a:r>
            <a:r>
              <a:rPr lang="zh-CN" altLang="zh-CN" dirty="0"/>
              <a:t>，跟踪的</a:t>
            </a:r>
            <a:r>
              <a:rPr lang="zh-CN" altLang="en-US" dirty="0"/>
              <a:t>程序运行时的</a:t>
            </a:r>
            <a:r>
              <a:rPr lang="zh-CN" altLang="zh-CN" dirty="0"/>
              <a:t>系统调用。Linux 系统提供 strace 实用程序，而 Solaris 和 Mac OS X 系统使用 dtrace 命令。</a:t>
            </a:r>
            <a:r>
              <a:rPr lang="zh-CN" altLang="en-US" dirty="0"/>
              <a:t>因为</a:t>
            </a:r>
            <a:r>
              <a:rPr lang="zh-CN" altLang="zh-CN" dirty="0"/>
              <a:t> Windows 系统不提供此类功能，</a:t>
            </a:r>
            <a:r>
              <a:rPr lang="zh-CN" altLang="en-US" dirty="0"/>
              <a:t>你将需要使用特定版本的调试器来追踪</a:t>
            </a:r>
            <a:r>
              <a:rPr lang="zh-CN" altLang="zh-CN" dirty="0"/>
              <a:t>。</a:t>
            </a:r>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2</a:t>
            </a:fld>
            <a:endParaRPr lang="zh-CN" altLang="en-US"/>
          </a:p>
        </p:txBody>
      </p:sp>
    </p:spTree>
    <p:extLst>
      <p:ext uri="{BB962C8B-B14F-4D97-AF65-F5344CB8AC3E}">
        <p14:creationId xmlns:p14="http://schemas.microsoft.com/office/powerpoint/2010/main" val="28686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3</a:t>
            </a:fld>
            <a:endParaRPr lang="zh-CN" altLang="en-US"/>
          </a:p>
        </p:txBody>
      </p:sp>
    </p:spTree>
    <p:extLst>
      <p:ext uri="{BB962C8B-B14F-4D97-AF65-F5344CB8AC3E}">
        <p14:creationId xmlns:p14="http://schemas.microsoft.com/office/powerpoint/2010/main" val="2531417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该项目包括设计一个 C 程序作为 shell 接口</a:t>
            </a:r>
            <a:r>
              <a:rPr lang="zh-CN" altLang="en-US" dirty="0"/>
              <a:t>来</a:t>
            </a:r>
            <a:r>
              <a:rPr lang="zh-CN" altLang="zh-CN" dirty="0"/>
              <a:t>接受用户命令，然后在</a:t>
            </a:r>
            <a:r>
              <a:rPr lang="zh-CN" altLang="en-US" dirty="0"/>
              <a:t>一个</a:t>
            </a:r>
            <a:r>
              <a:rPr lang="zh-CN" altLang="zh-CN" dirty="0"/>
              <a:t>单独的</a:t>
            </a:r>
            <a:r>
              <a:rPr lang="zh-CN" altLang="en-US" dirty="0"/>
              <a:t>进程中执行每个</a:t>
            </a:r>
            <a:r>
              <a:rPr lang="zh-CN" altLang="zh-CN" dirty="0"/>
              <a:t>命令。该项目可以在任何 Linux、UNIX 或 Mac OS X 系统上完成</a:t>
            </a:r>
            <a:r>
              <a:rPr lang="zh-CN" altLang="en-US" dirty="0"/>
              <a:t>。</a:t>
            </a:r>
            <a:endParaRPr lang="en-US" altLang="zh-CN" dirty="0"/>
          </a:p>
          <a:p>
            <a:r>
              <a:rPr lang="en-US" altLang="zh-CN" dirty="0"/>
              <a:t>S</a:t>
            </a:r>
            <a:r>
              <a:rPr lang="zh-CN" altLang="zh-CN" dirty="0"/>
              <a:t>hell 界面</a:t>
            </a:r>
            <a:r>
              <a:rPr lang="zh-CN" altLang="en-US" dirty="0"/>
              <a:t>会给出</a:t>
            </a:r>
            <a:r>
              <a:rPr lang="zh-CN" altLang="zh-CN" dirty="0"/>
              <a:t>用户提示，然后</a:t>
            </a:r>
            <a:r>
              <a:rPr lang="zh-CN" altLang="en-US" dirty="0"/>
              <a:t>等待</a:t>
            </a:r>
            <a:r>
              <a:rPr lang="zh-CN" altLang="zh-CN" dirty="0"/>
              <a:t>下一个命令被输入。下面的例子说明了提示符 osh&gt; 和用户的 下一个命令：cat prog.c。 （此命令显示</a:t>
            </a:r>
            <a:r>
              <a:rPr lang="zh-CN" altLang="en-US" dirty="0"/>
              <a:t>了</a:t>
            </a:r>
            <a:r>
              <a:rPr lang="zh-CN" altLang="zh-CN" dirty="0"/>
              <a:t>文件 prog.c 在 使用 UNIX cat 命令的终端。）</a:t>
            </a:r>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4</a:t>
            </a:fld>
            <a:endParaRPr lang="zh-CN" altLang="en-US"/>
          </a:p>
        </p:txBody>
      </p:sp>
    </p:spTree>
    <p:extLst>
      <p:ext uri="{BB962C8B-B14F-4D97-AF65-F5344CB8AC3E}">
        <p14:creationId xmlns:p14="http://schemas.microsoft.com/office/powerpoint/2010/main" val="122982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实现 shell 接口的一种技术</a:t>
            </a:r>
            <a:r>
              <a:rPr lang="zh-CN" altLang="en-US" dirty="0"/>
              <a:t>，</a:t>
            </a:r>
            <a:r>
              <a:rPr lang="zh-CN" altLang="zh-CN" dirty="0"/>
              <a:t>首先让父进程读取用户在命令行中输入的内容（在本例中为 cat prog.c)，然后创建一个单独的子进程来执行该命令。 除非另有说明，父进程等待子进程退出</a:t>
            </a:r>
            <a:r>
              <a:rPr lang="zh-CN" altLang="en-US" dirty="0"/>
              <a:t>之后再</a:t>
            </a:r>
            <a:r>
              <a:rPr lang="zh-CN" altLang="zh-CN" dirty="0"/>
              <a:t>继续</a:t>
            </a:r>
            <a:r>
              <a:rPr lang="zh-CN" altLang="en-US" dirty="0"/>
              <a:t>执行</a:t>
            </a:r>
            <a:r>
              <a:rPr lang="zh-CN" altLang="zh-CN" dirty="0"/>
              <a:t>。这在功能上类似于新</a:t>
            </a:r>
            <a:r>
              <a:rPr lang="zh-CN" altLang="en-US" dirty="0"/>
              <a:t>进程</a:t>
            </a:r>
            <a:r>
              <a:rPr lang="zh-CN" altLang="zh-CN" dirty="0"/>
              <a:t>的创建。但是，UNIX shell 通常也允许子 进程在后台运行或同时运行。为此，我们</a:t>
            </a:r>
            <a:r>
              <a:rPr lang="zh-CN" altLang="en-US" dirty="0"/>
              <a:t>在</a:t>
            </a:r>
            <a:r>
              <a:rPr lang="zh-CN" altLang="zh-CN" dirty="0"/>
              <a:t>命令末尾</a:t>
            </a:r>
            <a:r>
              <a:rPr lang="zh-CN" altLang="en-US" dirty="0"/>
              <a:t>添加</a:t>
            </a:r>
            <a:r>
              <a:rPr lang="zh-CN" altLang="zh-CN" dirty="0"/>
              <a:t>和号 (&amp;)。因此，如果我们重写上面的命令为</a:t>
            </a:r>
            <a:r>
              <a:rPr lang="zh-CN" altLang="en-US" dirty="0"/>
              <a:t>。</a:t>
            </a:r>
            <a:r>
              <a:rPr lang="zh-CN" altLang="zh-CN" dirty="0"/>
              <a:t>父进程和子进程将同时运行。 </a:t>
            </a:r>
            <a:endParaRPr lang="en-US" altLang="zh-CN" dirty="0"/>
          </a:p>
          <a:p>
            <a:r>
              <a:rPr lang="zh-CN" altLang="zh-CN" dirty="0"/>
              <a:t>使用 fork() 系统调用创建单独的子进程，并且使用 exec() 系列中的系统调用之一执行用户的命令 （如第 3.3.1 节所述）。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5</a:t>
            </a:fld>
            <a:endParaRPr lang="zh-CN" altLang="en-US"/>
          </a:p>
        </p:txBody>
      </p:sp>
    </p:spTree>
    <p:extLst>
      <p:ext uri="{BB962C8B-B14F-4D97-AF65-F5344CB8AC3E}">
        <p14:creationId xmlns:p14="http://schemas.microsoft.com/office/powerpoint/2010/main" val="350197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实例代码如图所示，</a:t>
            </a:r>
            <a:r>
              <a:rPr lang="zh-CN" altLang="zh-CN" dirty="0"/>
              <a:t>main() 函数</a:t>
            </a:r>
            <a:r>
              <a:rPr lang="zh-CN" altLang="en-US" dirty="0"/>
              <a:t>输出</a:t>
            </a:r>
            <a:r>
              <a:rPr lang="zh-CN" altLang="zh-CN" dirty="0"/>
              <a:t>提示 osh-&gt; 并概述了在读取用户输入后要采取的步骤。</a:t>
            </a:r>
            <a:endParaRPr lang="en-US" altLang="zh-CN" dirty="0"/>
          </a:p>
          <a:p>
            <a:r>
              <a:rPr lang="zh-CN" altLang="zh-CN" dirty="0"/>
              <a:t>只要应该运行等于 1</a:t>
            </a:r>
            <a:r>
              <a:rPr lang="zh-CN" altLang="en-US" dirty="0"/>
              <a:t>，</a:t>
            </a:r>
            <a:r>
              <a:rPr lang="zh-CN" altLang="zh-CN" dirty="0"/>
              <a:t>main() 函数不断循环；当用户在提示符下输入 exit的时候 ，的程序将设置应该运行为 0</a:t>
            </a:r>
            <a:r>
              <a:rPr lang="zh-CN" altLang="en-US" dirty="0"/>
              <a:t>，</a:t>
            </a:r>
            <a:r>
              <a:rPr lang="zh-CN" altLang="zh-CN" dirty="0"/>
              <a:t>终止</a:t>
            </a:r>
            <a:r>
              <a:rPr lang="zh-CN" altLang="en-US" dirty="0"/>
              <a:t>运行</a:t>
            </a:r>
            <a:r>
              <a:rPr lang="zh-CN" altLang="zh-CN" dirty="0"/>
              <a:t>。</a:t>
            </a:r>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6</a:t>
            </a:fld>
            <a:endParaRPr lang="zh-CN" altLang="en-US"/>
          </a:p>
        </p:txBody>
      </p:sp>
    </p:spTree>
    <p:extLst>
      <p:ext uri="{BB962C8B-B14F-4D97-AF65-F5344CB8AC3E}">
        <p14:creationId xmlns:p14="http://schemas.microsoft.com/office/powerpoint/2010/main" val="2088796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例如，如果 用户在 osh&gt; 提示符下输入命令 ps -ael，存储在 args 数组是：</a:t>
            </a:r>
            <a:endParaRPr lang="en-US" altLang="zh-CN" dirty="0"/>
          </a:p>
          <a:p>
            <a:r>
              <a:rPr lang="zh-CN" altLang="zh-CN" dirty="0"/>
              <a:t>这个 args 数组将被传递给 execvp() 函数，该函数具有以下原型：</a:t>
            </a:r>
            <a:endParaRPr lang="en-US" altLang="zh-CN" dirty="0"/>
          </a:p>
          <a:p>
            <a:r>
              <a:rPr lang="zh-CN" altLang="zh-CN" dirty="0"/>
              <a:t>这里，command 代表要执行的命令，params 存储该命令的参数。对于这个</a:t>
            </a:r>
            <a:r>
              <a:rPr lang="zh-CN" altLang="en-US" dirty="0"/>
              <a:t>例子</a:t>
            </a:r>
            <a:r>
              <a:rPr lang="zh-CN" altLang="zh-CN" dirty="0"/>
              <a:t>，execvp() 函数应该 被调用为 execvp(args[0], args)。一定要检查用户是否包含一个 &amp;</a:t>
            </a:r>
            <a:r>
              <a:rPr lang="zh-CN" altLang="en-US" dirty="0"/>
              <a:t>，</a:t>
            </a:r>
            <a:r>
              <a:rPr lang="zh-CN" altLang="zh-CN" dirty="0"/>
              <a:t>来确定父进程是否要等待 孩子退出。</a:t>
            </a:r>
            <a:endParaRPr lang="en-US" altLang="zh-CN"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7</a:t>
            </a:fld>
            <a:endParaRPr lang="zh-CN" altLang="en-US"/>
          </a:p>
        </p:txBody>
      </p:sp>
    </p:spTree>
    <p:extLst>
      <p:ext uri="{BB962C8B-B14F-4D97-AF65-F5344CB8AC3E}">
        <p14:creationId xmlns:p14="http://schemas.microsoft.com/office/powerpoint/2010/main" val="193613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下一个任务是修改 shell 接口程序，使其提供允许用户访问</a:t>
            </a:r>
            <a:r>
              <a:rPr lang="zh-CN" altLang="en-US" dirty="0"/>
              <a:t>的</a:t>
            </a:r>
            <a:r>
              <a:rPr lang="zh-CN" altLang="zh-CN" dirty="0"/>
              <a:t>最近输入的历史</a:t>
            </a:r>
            <a:r>
              <a:rPr lang="zh-CN" altLang="en-US" dirty="0"/>
              <a:t>命令的</a:t>
            </a:r>
            <a:r>
              <a:rPr lang="zh-CN" altLang="zh-CN" dirty="0"/>
              <a:t>功能。用户将能够通过使用访问多达 10 个命令 特征。</a:t>
            </a:r>
            <a:endParaRPr lang="en-US" altLang="zh-CN" dirty="0"/>
          </a:p>
          <a:p>
            <a:r>
              <a:rPr lang="zh-CN" altLang="zh-CN" dirty="0"/>
              <a:t>命令将从 1 开始连续编号</a:t>
            </a:r>
            <a:r>
              <a:rPr lang="zh-CN" altLang="en-US" dirty="0"/>
              <a:t>，</a:t>
            </a:r>
            <a:r>
              <a:rPr lang="zh-CN" altLang="zh-CN" dirty="0"/>
              <a:t>编号将继续超过 10。例如，如果用户输入</a:t>
            </a:r>
            <a:r>
              <a:rPr lang="zh-CN" altLang="en-US" dirty="0"/>
              <a:t>了</a:t>
            </a:r>
            <a:r>
              <a:rPr lang="zh-CN" altLang="zh-CN" dirty="0"/>
              <a:t> 35 </a:t>
            </a:r>
            <a:r>
              <a:rPr lang="zh-CN" altLang="en-US" dirty="0"/>
              <a:t>个</a:t>
            </a:r>
            <a:r>
              <a:rPr lang="zh-CN" altLang="zh-CN" dirty="0"/>
              <a:t>命令，最近的 10 个命令将编号为 26 到 35。</a:t>
            </a:r>
            <a:endParaRPr lang="en-US" altLang="zh-CN" dirty="0"/>
          </a:p>
          <a:p>
            <a:r>
              <a:rPr lang="en-US" altLang="zh-CN" dirty="0"/>
              <a:t>1. </a:t>
            </a:r>
            <a:r>
              <a:rPr lang="zh-CN" altLang="zh-CN" dirty="0"/>
              <a:t>当用户输入 !! 时，</a:t>
            </a:r>
            <a:r>
              <a:rPr lang="zh-CN" altLang="en-US" dirty="0"/>
              <a:t>显示</a:t>
            </a:r>
            <a:r>
              <a:rPr lang="zh-CN" altLang="zh-CN" dirty="0"/>
              <a:t>历史中最近执行的命令。 </a:t>
            </a:r>
            <a:endParaRPr lang="en-US" altLang="zh-CN" dirty="0"/>
          </a:p>
          <a:p>
            <a:r>
              <a:rPr lang="zh-CN" altLang="zh-CN" dirty="0"/>
              <a:t>2.</a:t>
            </a:r>
            <a:r>
              <a:rPr lang="en-US" altLang="zh-CN" dirty="0"/>
              <a:t> </a:t>
            </a:r>
            <a:r>
              <a:rPr lang="zh-CN" altLang="zh-CN" dirty="0"/>
              <a:t>当用户输入单！后跟一个整数 N，</a:t>
            </a:r>
            <a:r>
              <a:rPr lang="zh-CN" altLang="en-US" dirty="0"/>
              <a:t>实现</a:t>
            </a:r>
            <a:r>
              <a:rPr lang="zh-CN" altLang="zh-CN" dirty="0"/>
              <a:t>第 N 个 执行历史中的命令。</a:t>
            </a:r>
            <a:endParaRPr lang="zh-CN" altLang="en-US" dirty="0"/>
          </a:p>
        </p:txBody>
      </p:sp>
      <p:sp>
        <p:nvSpPr>
          <p:cNvPr id="4" name="灯片编号占位符 3"/>
          <p:cNvSpPr>
            <a:spLocks noGrp="1"/>
          </p:cNvSpPr>
          <p:nvPr>
            <p:ph type="sldNum" sz="quarter" idx="10"/>
          </p:nvPr>
        </p:nvSpPr>
        <p:spPr/>
        <p:txBody>
          <a:bodyPr/>
          <a:lstStyle/>
          <a:p>
            <a:fld id="{2A4C16BD-DB70-4C16-9C90-83B023C13E49}" type="slidenum">
              <a:rPr lang="zh-CN" altLang="en-US" smtClean="0"/>
              <a:t>8</a:t>
            </a:fld>
            <a:endParaRPr lang="zh-CN" altLang="en-US"/>
          </a:p>
        </p:txBody>
      </p:sp>
    </p:spTree>
    <p:extLst>
      <p:ext uri="{BB962C8B-B14F-4D97-AF65-F5344CB8AC3E}">
        <p14:creationId xmlns:p14="http://schemas.microsoft.com/office/powerpoint/2010/main" val="137824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该程序还应该管理基本的错误处理。如果历史中没有命令，</a:t>
            </a:r>
            <a:r>
              <a:rPr lang="zh-CN" altLang="en-US" dirty="0"/>
              <a:t>输入</a:t>
            </a:r>
            <a:r>
              <a:rPr lang="zh-CN" altLang="zh-CN" dirty="0"/>
              <a:t>！！应</a:t>
            </a:r>
            <a:r>
              <a:rPr lang="zh-CN" altLang="en-US" dirty="0"/>
              <a:t>输出“无历史消息”</a:t>
            </a:r>
            <a:r>
              <a:rPr lang="zh-CN" altLang="zh-CN" dirty="0"/>
              <a:t>。如果输入一个！</a:t>
            </a:r>
            <a:r>
              <a:rPr lang="zh-CN" altLang="en-US" dirty="0"/>
              <a:t>和数字，但是</a:t>
            </a:r>
            <a:r>
              <a:rPr lang="zh-CN" altLang="zh-CN" dirty="0"/>
              <a:t>没有</a:t>
            </a:r>
            <a:r>
              <a:rPr lang="zh-CN" altLang="en-US" dirty="0"/>
              <a:t>该</a:t>
            </a:r>
            <a:r>
              <a:rPr lang="zh-CN" altLang="zh-CN" dirty="0"/>
              <a:t>应数字</a:t>
            </a:r>
            <a:r>
              <a:rPr lang="zh-CN" altLang="en-US" dirty="0"/>
              <a:t>对应的</a:t>
            </a:r>
            <a:r>
              <a:rPr lang="zh-CN" altLang="zh-CN" dirty="0"/>
              <a:t>命令 ，程序应该输出“</a:t>
            </a:r>
            <a:r>
              <a:rPr lang="zh-CN" altLang="en-US" dirty="0"/>
              <a:t>历史无命令</a:t>
            </a:r>
            <a:r>
              <a:rPr lang="zh-CN" altLang="zh-CN" dirty="0"/>
              <a:t>”</a:t>
            </a:r>
            <a:r>
              <a:rPr lang="zh-CN" altLang="en-US" dirty="0"/>
              <a:t>。</a:t>
            </a:r>
          </a:p>
        </p:txBody>
      </p:sp>
      <p:sp>
        <p:nvSpPr>
          <p:cNvPr id="4" name="灯片编号占位符 3"/>
          <p:cNvSpPr>
            <a:spLocks noGrp="1"/>
          </p:cNvSpPr>
          <p:nvPr>
            <p:ph type="sldNum" sz="quarter" idx="10"/>
          </p:nvPr>
        </p:nvSpPr>
        <p:spPr/>
        <p:txBody>
          <a:bodyPr/>
          <a:lstStyle/>
          <a:p>
            <a:fld id="{2A4C16BD-DB70-4C16-9C90-83B023C13E49}" type="slidenum">
              <a:rPr lang="zh-CN" altLang="en-US" smtClean="0"/>
              <a:t>9</a:t>
            </a:fld>
            <a:endParaRPr lang="zh-CN" altLang="en-US"/>
          </a:p>
        </p:txBody>
      </p:sp>
    </p:spTree>
    <p:extLst>
      <p:ext uri="{BB962C8B-B14F-4D97-AF65-F5344CB8AC3E}">
        <p14:creationId xmlns:p14="http://schemas.microsoft.com/office/powerpoint/2010/main" val="1280163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0" fontAlgn="base" hangingPunct="0">
                <a:spcBef>
                  <a:spcPct val="0"/>
                </a:spcBef>
                <a:spcAft>
                  <a:spcPct val="0"/>
                </a:spcAft>
              </a:pPr>
              <a:endParaRPr lang="en-US" altLang="en-US" sz="180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0" fontAlgn="base" hangingPunct="0">
                <a:spcBef>
                  <a:spcPct val="0"/>
                </a:spcBef>
                <a:spcAft>
                  <a:spcPct val="0"/>
                </a:spcAft>
              </a:pPr>
              <a:endParaRPr lang="en-US" altLang="en-US" sz="180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0" fontAlgn="base" hangingPunct="0">
                <a:spcBef>
                  <a:spcPct val="0"/>
                </a:spcBef>
                <a:spcAft>
                  <a:spcPct val="0"/>
                </a:spcAft>
              </a:pPr>
              <a:endParaRPr lang="en-US" altLang="en-US" sz="1800">
                <a:solidFill>
                  <a:srgbClr val="000000"/>
                </a:solidFill>
              </a:endParaRPr>
            </a:p>
          </p:txBody>
        </p:sp>
      </p:grpSp>
      <p:sp>
        <p:nvSpPr>
          <p:cNvPr id="7" name="Text Box 7"/>
          <p:cNvSpPr txBox="1">
            <a:spLocks noChangeArrowheads="1"/>
          </p:cNvSpPr>
          <p:nvPr/>
        </p:nvSpPr>
        <p:spPr bwMode="auto">
          <a:xfrm>
            <a:off x="7874643" y="6613525"/>
            <a:ext cx="4317357" cy="244475"/>
          </a:xfrm>
          <a:prstGeom prst="rect">
            <a:avLst/>
          </a:prstGeom>
          <a:noFill/>
          <a:ln>
            <a:noFill/>
          </a:ln>
          <a:extLst/>
        </p:spPr>
        <p:txBody>
          <a:bodyPr wrap="squar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r">
              <a:spcBef>
                <a:spcPct val="50000"/>
              </a:spcBef>
              <a:defRPr/>
            </a:pPr>
            <a:r>
              <a:rPr lang="en-US" altLang="en-US" sz="1000" b="1" dirty="0">
                <a:solidFill>
                  <a:srgbClr val="336699"/>
                </a:solidFill>
                <a:latin typeface="Helvetica" pitchFamily="-84" charset="0"/>
              </a:rPr>
              <a:t> </a:t>
            </a:r>
            <a:r>
              <a:rPr lang="en-US" altLang="zh-CN" sz="1000" b="1" dirty="0" err="1">
                <a:solidFill>
                  <a:srgbClr val="336699"/>
                </a:solidFill>
                <a:latin typeface="Helvetica" pitchFamily="-84" charset="0"/>
              </a:rPr>
              <a:t>Xidian</a:t>
            </a:r>
            <a:r>
              <a:rPr lang="en-US" altLang="zh-CN" sz="1000" b="1" dirty="0">
                <a:solidFill>
                  <a:srgbClr val="336699"/>
                </a:solidFill>
                <a:latin typeface="Helvetica" pitchFamily="-84" charset="0"/>
              </a:rPr>
              <a:t> University,</a:t>
            </a:r>
            <a:r>
              <a:rPr lang="en-US" altLang="zh-CN" sz="1000" b="1" baseline="0" dirty="0">
                <a:solidFill>
                  <a:srgbClr val="336699"/>
                </a:solidFill>
                <a:latin typeface="Helvetica" pitchFamily="-84" charset="0"/>
              </a:rPr>
              <a:t> Cyber Engineering, Pengbin Feng</a:t>
            </a:r>
            <a:r>
              <a:rPr lang="en-US" altLang="zh-CN" sz="1000" b="1" dirty="0">
                <a:solidFill>
                  <a:srgbClr val="336699"/>
                </a:solidFill>
                <a:latin typeface="Helvetica" pitchFamily="-84" charset="0"/>
              </a:rPr>
              <a:t>© 2024</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altLang="en-US" sz="1000" b="1">
                <a:solidFill>
                  <a:srgbClr val="336699"/>
                </a:solidFill>
                <a:latin typeface="Helvetica" pitchFamily="-84" charset="0"/>
              </a:rPr>
              <a:t>Operating System Concepts – 9</a:t>
            </a:r>
            <a:r>
              <a:rPr lang="en-US" altLang="en-US" sz="1000" b="1" baseline="30000">
                <a:solidFill>
                  <a:srgbClr val="336699"/>
                </a:solidFill>
                <a:latin typeface="Helvetica" pitchFamily="-84" charset="0"/>
              </a:rPr>
              <a:t>th</a:t>
            </a:r>
            <a:r>
              <a:rPr lang="en-US" altLang="en-US" sz="1000" b="1">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0" fontAlgn="base" hangingPunct="0">
              <a:spcBef>
                <a:spcPct val="0"/>
              </a:spcBef>
              <a:spcAft>
                <a:spcPct val="0"/>
              </a:spcAft>
            </a:pPr>
            <a:endParaRPr lang="en-US" altLang="en-US" sz="180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71541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440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74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p"/>
              <a:defRPr/>
            </a:lvl1pPr>
            <a:lvl2pPr marL="742950" indent="-285750">
              <a:buFont typeface="Wingdings" panose="05000000000000000000" pitchFamily="2" charset="2"/>
              <a:buChar char="Ø"/>
              <a:defRPr/>
            </a:lvl2pPr>
            <a:lvl3pPr marL="1085850" indent="-228600">
              <a:buFont typeface="Wingdings" panose="05000000000000000000" pitchFamily="2" charset="2"/>
              <a:buChar char="l"/>
              <a:defRPr/>
            </a:lvl3pPr>
            <a:lvl4pPr marL="1428750" indent="-228600">
              <a:buFont typeface="Wingdings" panose="05000000000000000000" pitchFamily="2" charset="2"/>
              <a:buChar char="n"/>
              <a:defRPr/>
            </a:lvl4pPr>
            <a:lvl5pPr marL="1828800" indent="-285750">
              <a:buFont typeface="Wingdings" panose="05000000000000000000" pitchFamily="2" charset="2"/>
              <a:buChar char="ü"/>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531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1314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766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097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520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92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649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338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fontAlgn="base">
              <a:spcBef>
                <a:spcPct val="0"/>
              </a:spcBef>
              <a:spcAft>
                <a:spcPct val="0"/>
              </a:spcAft>
            </a:pPr>
            <a:endParaRPr lang="en-US" altLang="en-US" sz="2400">
              <a:solidFill>
                <a:srgbClr val="000000"/>
              </a:solidFill>
              <a:latin typeface="Times New Roman" panose="02020603050405020304"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fontAlgn="base">
              <a:spcBef>
                <a:spcPct val="0"/>
              </a:spcBef>
              <a:spcAft>
                <a:spcPct val="0"/>
              </a:spcAft>
            </a:pPr>
            <a:endParaRPr lang="en-US" altLang="en-US" sz="2400">
              <a:solidFill>
                <a:srgbClr val="000000"/>
              </a:solidFill>
              <a:latin typeface="Times New Roman" panose="02020603050405020304"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fontAlgn="base">
              <a:spcBef>
                <a:spcPct val="0"/>
              </a:spcBef>
              <a:spcAft>
                <a:spcPct val="0"/>
              </a:spcAft>
            </a:pPr>
            <a:endParaRPr lang="en-US" altLang="en-US" sz="2400">
              <a:solidFill>
                <a:srgbClr val="000000"/>
              </a:solidFill>
              <a:latin typeface="Times New Roman" panose="02020603050405020304" pitchFamily="18" charset="0"/>
            </a:endParaRPr>
          </a:p>
        </p:txBody>
      </p:sp>
      <p:sp>
        <p:nvSpPr>
          <p:cNvPr id="1033" name="Text Box 9"/>
          <p:cNvSpPr txBox="1">
            <a:spLocks noChangeArrowheads="1"/>
          </p:cNvSpPr>
          <p:nvPr/>
        </p:nvSpPr>
        <p:spPr bwMode="auto">
          <a:xfrm>
            <a:off x="5802355" y="6613526"/>
            <a:ext cx="341760"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fld id="{E47A1B8B-F58A-418B-942E-02E227757422}" type="slidenum">
              <a:rPr lang="en-US" altLang="en-US" sz="1000" b="1" smtClean="0">
                <a:solidFill>
                  <a:srgbClr val="006699"/>
                </a:solidFill>
                <a:latin typeface="Helvetica" panose="020B0604020202020204" pitchFamily="34" charset="0"/>
              </a:rPr>
              <a:pPr algn="ctr" eaLnBrk="0" fontAlgn="base" hangingPunct="0">
                <a:spcBef>
                  <a:spcPct val="50000"/>
                </a:spcBef>
                <a:spcAft>
                  <a:spcPct val="0"/>
                </a:spcAft>
              </a:pPr>
              <a:t>‹#›</a:t>
            </a:fld>
            <a:endParaRPr lang="en-US" altLang="en-US" sz="1000" b="1" dirty="0">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7924800" y="6605586"/>
            <a:ext cx="4249210" cy="246221"/>
          </a:xfrm>
          <a:prstGeom prst="rect">
            <a:avLst/>
          </a:prstGeom>
          <a:noFill/>
          <a:ln>
            <a:noFill/>
          </a:ln>
          <a:extLst/>
        </p:spPr>
        <p:txBody>
          <a:bodyPr wrap="squar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r">
              <a:spcBef>
                <a:spcPct val="50000"/>
              </a:spcBef>
              <a:defRPr/>
            </a:pPr>
            <a:r>
              <a:rPr lang="en-US" altLang="en-US" sz="1000" b="1" dirty="0">
                <a:solidFill>
                  <a:srgbClr val="336699"/>
                </a:solidFill>
                <a:latin typeface="Helvetica" pitchFamily="-84" charset="0"/>
              </a:rPr>
              <a:t> </a:t>
            </a:r>
            <a:r>
              <a:rPr lang="en-US" altLang="zh-CN" sz="1000" b="1" dirty="0" err="1">
                <a:solidFill>
                  <a:srgbClr val="336699"/>
                </a:solidFill>
                <a:latin typeface="Helvetica" pitchFamily="-84" charset="0"/>
              </a:rPr>
              <a:t>Xidian</a:t>
            </a:r>
            <a:r>
              <a:rPr lang="en-US" altLang="zh-CN" sz="1000" b="1" dirty="0">
                <a:solidFill>
                  <a:srgbClr val="336699"/>
                </a:solidFill>
                <a:latin typeface="Helvetica" pitchFamily="-84" charset="0"/>
              </a:rPr>
              <a:t> University,</a:t>
            </a:r>
            <a:r>
              <a:rPr lang="en-US" altLang="zh-CN" sz="1000" b="1" baseline="0" dirty="0">
                <a:solidFill>
                  <a:srgbClr val="336699"/>
                </a:solidFill>
                <a:latin typeface="Helvetica" pitchFamily="-84" charset="0"/>
              </a:rPr>
              <a:t> Cyber Engineering, Pengbin Feng</a:t>
            </a:r>
            <a:r>
              <a:rPr lang="en-US" altLang="zh-CN" sz="1000" b="1" dirty="0">
                <a:solidFill>
                  <a:srgbClr val="336699"/>
                </a:solidFill>
                <a:latin typeface="Helvetica" pitchFamily="-84" charset="0"/>
              </a:rPr>
              <a:t>© 2024</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altLang="en-US" sz="1000" b="1">
                <a:solidFill>
                  <a:srgbClr val="006699"/>
                </a:solidFill>
                <a:latin typeface="Helvetica" pitchFamily="-84" charset="0"/>
              </a:rPr>
              <a:t>Operating System Concepts – 9</a:t>
            </a:r>
            <a:r>
              <a:rPr lang="en-US" altLang="en-US" sz="1000" b="1" baseline="30000">
                <a:solidFill>
                  <a:srgbClr val="006699"/>
                </a:solidFill>
                <a:latin typeface="Helvetica" pitchFamily="-84" charset="0"/>
              </a:rPr>
              <a:t>th</a:t>
            </a:r>
            <a:r>
              <a:rPr lang="en-US" altLang="en-US" sz="1000" b="1">
                <a:solidFill>
                  <a:srgbClr val="006699"/>
                </a:solidFill>
                <a:latin typeface="Helvetica" pitchFamily="-84" charset="0"/>
              </a:rPr>
              <a:t> Edition</a:t>
            </a:r>
          </a:p>
        </p:txBody>
      </p:sp>
      <p:pic>
        <p:nvPicPr>
          <p:cNvPr id="2060"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9604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inuxhint.com/linux-kernel-tutorial-beginners/" TargetMode="External"/><Relationship Id="rId2" Type="http://schemas.openxmlformats.org/officeDocument/2006/relationships/hyperlink" Target="https://wr.informatik.uni-hamburg.de/_media/teaching/wintersemester_2014_2015/pk1415-introduction.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782638"/>
            <a:ext cx="7772400" cy="2127250"/>
          </a:xfrm>
        </p:spPr>
        <p:txBody>
          <a:bodyPr/>
          <a:lstStyle/>
          <a:p>
            <a:pPr eaLnBrk="1" hangingPunct="1"/>
            <a:r>
              <a:rPr lang="zh-CN" altLang="en-US" dirty="0">
                <a:latin typeface="微软雅黑" panose="020B0503020204020204" pitchFamily="34" charset="-122"/>
                <a:ea typeface="微软雅黑" panose="020B0503020204020204" pitchFamily="34" charset="-122"/>
              </a:rPr>
              <a:t>实验习题讲解</a:t>
            </a:r>
            <a:endParaRPr lang="en-US"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42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1CA60-565F-4FE5-8D7A-D4E9CF763ED9}"/>
              </a:ext>
            </a:extLst>
          </p:cNvPr>
          <p:cNvSpPr>
            <a:spLocks noGrp="1"/>
          </p:cNvSpPr>
          <p:nvPr>
            <p:ph type="title"/>
          </p:nvPr>
        </p:nvSpPr>
        <p:spPr/>
        <p:txBody>
          <a:bodyPr/>
          <a:lstStyle/>
          <a:p>
            <a:r>
              <a:rPr lang="zh-CN" altLang="en-US" dirty="0"/>
              <a:t>实验</a:t>
            </a:r>
            <a:r>
              <a:rPr lang="en-US" altLang="zh-CN" dirty="0"/>
              <a:t>3 </a:t>
            </a:r>
            <a:r>
              <a:rPr lang="zh-CN" altLang="en-US" dirty="0"/>
              <a:t>多线程编程</a:t>
            </a:r>
          </a:p>
        </p:txBody>
      </p:sp>
      <p:pic>
        <p:nvPicPr>
          <p:cNvPr id="6" name="图片 5">
            <a:extLst>
              <a:ext uri="{FF2B5EF4-FFF2-40B4-BE49-F238E27FC236}">
                <a16:creationId xmlns:a16="http://schemas.microsoft.com/office/drawing/2014/main" id="{BA377923-6276-4AA0-9CCA-8330505E38B2}"/>
              </a:ext>
            </a:extLst>
          </p:cNvPr>
          <p:cNvPicPr>
            <a:picLocks noChangeAspect="1"/>
          </p:cNvPicPr>
          <p:nvPr/>
        </p:nvPicPr>
        <p:blipFill>
          <a:blip r:embed="rId3"/>
          <a:stretch>
            <a:fillRect/>
          </a:stretch>
        </p:blipFill>
        <p:spPr>
          <a:xfrm>
            <a:off x="4479729" y="4353059"/>
            <a:ext cx="2565378" cy="2122868"/>
          </a:xfrm>
          <a:prstGeom prst="rect">
            <a:avLst/>
          </a:prstGeom>
        </p:spPr>
      </p:pic>
      <p:sp>
        <p:nvSpPr>
          <p:cNvPr id="10" name="矩形 9">
            <a:extLst>
              <a:ext uri="{FF2B5EF4-FFF2-40B4-BE49-F238E27FC236}">
                <a16:creationId xmlns:a16="http://schemas.microsoft.com/office/drawing/2014/main" id="{E4E6B3DC-D856-451C-ADDD-E25290B67CEB}"/>
              </a:ext>
            </a:extLst>
          </p:cNvPr>
          <p:cNvSpPr/>
          <p:nvPr/>
        </p:nvSpPr>
        <p:spPr>
          <a:xfrm>
            <a:off x="545133" y="1005892"/>
            <a:ext cx="5142755" cy="581057"/>
          </a:xfrm>
          <a:prstGeom prst="rect">
            <a:avLst/>
          </a:prstGeom>
        </p:spPr>
        <p:txBody>
          <a:bodyPr wrap="none">
            <a:spAutoFit/>
          </a:bodyPr>
          <a:lstStyle/>
          <a:p>
            <a:pPr marL="342900" lvl="0" indent="-342900" fontAlgn="base">
              <a:lnSpc>
                <a:spcPct val="150000"/>
              </a:lnSpc>
              <a:spcBef>
                <a:spcPct val="35000"/>
              </a:spcBef>
              <a:spcAft>
                <a:spcPct val="0"/>
              </a:spcAft>
              <a:buClr>
                <a:srgbClr val="993300"/>
              </a:buClr>
              <a:buSzPct val="90000"/>
              <a:buFont typeface="Wingdings" panose="05000000000000000000" pitchFamily="2" charset="2"/>
              <a:buChar char="p"/>
            </a:pPr>
            <a:r>
              <a:rPr kumimoji="1" lang="zh-CN" altLang="en-US" sz="2400" kern="0" dirty="0">
                <a:solidFill>
                  <a:srgbClr val="000000"/>
                </a:solidFill>
                <a:latin typeface="微软雅黑" panose="020B0503020204020204" pitchFamily="34" charset="-122"/>
                <a:ea typeface="微软雅黑" panose="020B0503020204020204" pitchFamily="34" charset="-122"/>
              </a:rPr>
              <a:t>多线程编程</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r>
              <a:rPr kumimoji="1" lang="en-US" altLang="zh-CN" sz="2400" b="1" kern="0" dirty="0">
                <a:solidFill>
                  <a:srgbClr val="000000"/>
                </a:solidFill>
                <a:latin typeface="微软雅黑" panose="020B0503020204020204" pitchFamily="34" charset="-122"/>
                <a:ea typeface="微软雅黑" panose="020B0503020204020204" pitchFamily="34" charset="-122"/>
              </a:rPr>
              <a:t>p199</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r>
              <a:rPr kumimoji="1" lang="en-US" altLang="zh-CN" sz="2400" b="1" kern="0" dirty="0">
                <a:solidFill>
                  <a:srgbClr val="000000"/>
                </a:solidFill>
                <a:latin typeface="微软雅黑" panose="020B0503020204020204" pitchFamily="34" charset="-122"/>
                <a:ea typeface="微软雅黑" panose="020B0503020204020204" pitchFamily="34" charset="-122"/>
              </a:rPr>
              <a:t>project2 </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endParaRPr kumimoji="1" lang="en-US" altLang="zh-CN" sz="2400" b="1" kern="0" dirty="0">
              <a:solidFill>
                <a:srgbClr val="000000"/>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矩形 11"/>
          <p:cNvSpPr/>
          <p:nvPr/>
        </p:nvSpPr>
        <p:spPr>
          <a:xfrm>
            <a:off x="545133" y="1586949"/>
            <a:ext cx="10852088" cy="2862322"/>
          </a:xfrm>
          <a:prstGeom prst="rect">
            <a:avLst/>
          </a:prstGeom>
        </p:spPr>
        <p:txBody>
          <a:bodyPr wrap="square">
            <a:spAutoFit/>
          </a:bodyPr>
          <a:lstStyle/>
          <a:p>
            <a:pPr lvl="0" eaLnBrk="0" fontAlgn="base" hangingPunct="0">
              <a:lnSpc>
                <a:spcPct val="150000"/>
              </a:lnSpc>
              <a:spcBef>
                <a:spcPct val="0"/>
              </a:spcBef>
              <a:spcAft>
                <a:spcPct val="0"/>
              </a:spcAft>
            </a:pPr>
            <a:r>
              <a:rPr lang="en-US" altLang="zh-CN" sz="2400" dirty="0">
                <a:solidFill>
                  <a:srgbClr val="202124"/>
                </a:solidFill>
                <a:latin typeface="+mj-lt"/>
                <a:ea typeface="微软雅黑" panose="020B0503020204020204" pitchFamily="34" charset="-122"/>
              </a:rPr>
              <a:t>Project 2 —— </a:t>
            </a:r>
            <a:r>
              <a:rPr lang="zh-CN" altLang="en-US" sz="2400" dirty="0">
                <a:solidFill>
                  <a:srgbClr val="202124"/>
                </a:solidFill>
                <a:latin typeface="+mj-lt"/>
                <a:ea typeface="微软雅黑" panose="020B0503020204020204" pitchFamily="34" charset="-122"/>
              </a:rPr>
              <a:t>多线程排序应用</a:t>
            </a:r>
            <a:endParaRPr lang="en-US" altLang="zh-CN" sz="2400" dirty="0">
              <a:solidFill>
                <a:srgbClr val="202124"/>
              </a:solidFill>
              <a:latin typeface="+mj-lt"/>
              <a:ea typeface="微软雅黑" panose="020B0503020204020204" pitchFamily="34" charset="-122"/>
            </a:endParaRPr>
          </a:p>
          <a:p>
            <a:pPr marL="342900" lvl="0" indent="-342900" algn="just" eaLnBrk="0" fontAlgn="base" hangingPunct="0">
              <a:lnSpc>
                <a:spcPct val="150000"/>
              </a:lnSpc>
              <a:spcBef>
                <a:spcPct val="0"/>
              </a:spcBef>
              <a:spcAft>
                <a:spcPct val="0"/>
              </a:spcAft>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编写一个</a:t>
            </a:r>
            <a:r>
              <a:rPr lang="zh-CN" altLang="zh-CN" sz="2400" b="1" dirty="0">
                <a:solidFill>
                  <a:srgbClr val="006699"/>
                </a:solidFill>
                <a:latin typeface="+mj-lt"/>
                <a:ea typeface="微软雅黑" panose="020B0503020204020204" pitchFamily="34" charset="-122"/>
              </a:rPr>
              <a:t>多线程排序程序</a:t>
            </a:r>
            <a:r>
              <a:rPr lang="zh-CN" altLang="zh-CN" sz="2400" dirty="0">
                <a:solidFill>
                  <a:srgbClr val="202124"/>
                </a:solidFill>
                <a:latin typeface="+mj-lt"/>
                <a:ea typeface="微软雅黑" panose="020B0503020204020204" pitchFamily="34" charset="-122"/>
              </a:rPr>
              <a:t>，其工作方式如下：一个整数列表被分成两个大小相等的较小列表。两个单独的线程（我们将其称为</a:t>
            </a:r>
            <a:r>
              <a:rPr lang="en-US" altLang="zh-CN" sz="2400" dirty="0">
                <a:solidFill>
                  <a:srgbClr val="202124"/>
                </a:solidFill>
                <a:latin typeface="+mj-lt"/>
                <a:ea typeface="微软雅黑" panose="020B0503020204020204" pitchFamily="34" charset="-122"/>
              </a:rPr>
              <a:t> </a:t>
            </a:r>
            <a:r>
              <a:rPr lang="en-US" altLang="zh-CN" sz="2400" b="1" i="1" dirty="0">
                <a:solidFill>
                  <a:srgbClr val="006699"/>
                </a:solidFill>
                <a:latin typeface="+mj-lt"/>
                <a:ea typeface="微软雅黑" panose="020B0503020204020204" pitchFamily="34" charset="-122"/>
              </a:rPr>
              <a:t>sorting threads</a:t>
            </a:r>
            <a:r>
              <a:rPr lang="zh-CN" altLang="zh-CN" sz="2400" dirty="0">
                <a:solidFill>
                  <a:srgbClr val="202124"/>
                </a:solidFill>
                <a:latin typeface="+mj-lt"/>
                <a:ea typeface="微软雅黑" panose="020B0503020204020204" pitchFamily="34" charset="-122"/>
              </a:rPr>
              <a:t>）使用您选择的排序算法对每个子列表进行排序。这两个子列表随后由第三个线程——</a:t>
            </a:r>
            <a:r>
              <a:rPr lang="en-US" altLang="zh-CN" sz="2400" dirty="0">
                <a:solidFill>
                  <a:srgbClr val="202124"/>
                </a:solidFill>
                <a:latin typeface="+mj-lt"/>
                <a:ea typeface="微软雅黑" panose="020B0503020204020204" pitchFamily="34" charset="-122"/>
              </a:rPr>
              <a:t>a </a:t>
            </a:r>
            <a:r>
              <a:rPr lang="en-US" altLang="zh-CN" sz="2400" b="1" i="1" dirty="0">
                <a:solidFill>
                  <a:srgbClr val="006699"/>
                </a:solidFill>
                <a:latin typeface="+mj-lt"/>
                <a:ea typeface="微软雅黑" panose="020B0503020204020204" pitchFamily="34" charset="-122"/>
              </a:rPr>
              <a:t>merging thread</a:t>
            </a:r>
            <a:r>
              <a:rPr lang="zh-CN" altLang="zh-CN" sz="2400" dirty="0">
                <a:solidFill>
                  <a:srgbClr val="202124"/>
                </a:solidFill>
                <a:latin typeface="+mj-lt"/>
                <a:ea typeface="微软雅黑" panose="020B0503020204020204" pitchFamily="34" charset="-122"/>
              </a:rPr>
              <a:t>——它将两个子列表合并为一个排序列表。</a:t>
            </a:r>
            <a:r>
              <a:rPr lang="zh-CN" altLang="zh-CN" sz="2400" dirty="0">
                <a:latin typeface="+mj-lt"/>
                <a:ea typeface="微软雅黑" panose="020B0503020204020204" pitchFamily="34" charset="-122"/>
              </a:rPr>
              <a:t> </a:t>
            </a:r>
          </a:p>
        </p:txBody>
      </p:sp>
    </p:spTree>
    <p:extLst>
      <p:ext uri="{BB962C8B-B14F-4D97-AF65-F5344CB8AC3E}">
        <p14:creationId xmlns:p14="http://schemas.microsoft.com/office/powerpoint/2010/main" val="75684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21813-BE2F-403B-A8A4-2B61B8092395}"/>
              </a:ext>
            </a:extLst>
          </p:cNvPr>
          <p:cNvSpPr>
            <a:spLocks noGrp="1"/>
          </p:cNvSpPr>
          <p:nvPr>
            <p:ph type="title"/>
          </p:nvPr>
        </p:nvSpPr>
        <p:spPr/>
        <p:txBody>
          <a:bodyPr/>
          <a:lstStyle/>
          <a:p>
            <a:r>
              <a:rPr lang="zh-CN" altLang="en-US" dirty="0"/>
              <a:t>实验</a:t>
            </a:r>
            <a:r>
              <a:rPr lang="en-US" altLang="zh-CN" dirty="0"/>
              <a:t>4 </a:t>
            </a:r>
            <a:r>
              <a:rPr lang="zh-CN" altLang="en-US" dirty="0"/>
              <a:t>多线程与信号量编程</a:t>
            </a:r>
          </a:p>
        </p:txBody>
      </p:sp>
      <p:sp>
        <p:nvSpPr>
          <p:cNvPr id="10" name="矩形 9">
            <a:extLst>
              <a:ext uri="{FF2B5EF4-FFF2-40B4-BE49-F238E27FC236}">
                <a16:creationId xmlns:a16="http://schemas.microsoft.com/office/drawing/2014/main" id="{56844977-1702-4643-833C-E4CD1590E9C0}"/>
              </a:ext>
            </a:extLst>
          </p:cNvPr>
          <p:cNvSpPr/>
          <p:nvPr/>
        </p:nvSpPr>
        <p:spPr>
          <a:xfrm>
            <a:off x="616631" y="961635"/>
            <a:ext cx="6373861" cy="581057"/>
          </a:xfrm>
          <a:prstGeom prst="rect">
            <a:avLst/>
          </a:prstGeom>
        </p:spPr>
        <p:txBody>
          <a:bodyPr wrap="none">
            <a:spAutoFit/>
          </a:bodyPr>
          <a:lstStyle/>
          <a:p>
            <a:pPr marL="342900" lvl="0" indent="-342900" fontAlgn="base">
              <a:lnSpc>
                <a:spcPct val="150000"/>
              </a:lnSpc>
              <a:spcBef>
                <a:spcPct val="35000"/>
              </a:spcBef>
              <a:spcAft>
                <a:spcPct val="0"/>
              </a:spcAft>
              <a:buClr>
                <a:srgbClr val="993300"/>
              </a:buClr>
              <a:buSzPct val="90000"/>
              <a:buFont typeface="Wingdings" panose="05000000000000000000" pitchFamily="2" charset="2"/>
              <a:buChar char="p"/>
            </a:pPr>
            <a:r>
              <a:rPr kumimoji="1" lang="zh-CN" altLang="en-US" sz="2400" kern="0" dirty="0">
                <a:solidFill>
                  <a:srgbClr val="000000"/>
                </a:solidFill>
                <a:latin typeface="微软雅黑" panose="020B0503020204020204" pitchFamily="34" charset="-122"/>
                <a:ea typeface="微软雅黑" panose="020B0503020204020204" pitchFamily="34" charset="-122"/>
              </a:rPr>
              <a:t>多线程与信号量编程</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r>
              <a:rPr kumimoji="1" lang="en-US" altLang="zh-CN" sz="2400" b="1" kern="0" dirty="0">
                <a:solidFill>
                  <a:srgbClr val="000000"/>
                </a:solidFill>
                <a:latin typeface="微软雅黑" panose="020B0503020204020204" pitchFamily="34" charset="-122"/>
                <a:ea typeface="微软雅黑" panose="020B0503020204020204" pitchFamily="34" charset="-122"/>
              </a:rPr>
              <a:t>p253</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r>
              <a:rPr kumimoji="1" lang="en-US" altLang="zh-CN" sz="2400" b="1" kern="0" dirty="0">
                <a:solidFill>
                  <a:srgbClr val="000000"/>
                </a:solidFill>
                <a:latin typeface="微软雅黑" panose="020B0503020204020204" pitchFamily="34" charset="-122"/>
                <a:ea typeface="微软雅黑" panose="020B0503020204020204" pitchFamily="34" charset="-122"/>
              </a:rPr>
              <a:t>project3 </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endParaRPr kumimoji="1" lang="en-US" altLang="zh-CN" sz="2400" b="1" kern="0" dirty="0">
              <a:solidFill>
                <a:srgbClr val="000000"/>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矩形 10"/>
          <p:cNvSpPr/>
          <p:nvPr/>
        </p:nvSpPr>
        <p:spPr>
          <a:xfrm>
            <a:off x="978770" y="1542692"/>
            <a:ext cx="11087477" cy="5078313"/>
          </a:xfrm>
          <a:prstGeom prst="rect">
            <a:avLst/>
          </a:prstGeom>
        </p:spPr>
        <p:txBody>
          <a:bodyPr wrap="square">
            <a:spAutoFit/>
          </a:bodyPr>
          <a:lstStyle/>
          <a:p>
            <a:pPr marL="342900" lvl="0" indent="-342900"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400" dirty="0">
                <a:solidFill>
                  <a:srgbClr val="202124"/>
                </a:solidFill>
                <a:latin typeface="微软雅黑" panose="020B0503020204020204" pitchFamily="34" charset="-122"/>
                <a:ea typeface="微软雅黑" panose="020B0503020204020204" pitchFamily="34" charset="-122"/>
              </a:rPr>
              <a:t>生产者—消费者问题 </a:t>
            </a:r>
            <a:endParaRPr lang="en-US" altLang="zh-CN" sz="2400" dirty="0">
              <a:solidFill>
                <a:srgbClr val="202124"/>
              </a:solidFill>
              <a:latin typeface="微软雅黑" panose="020B0503020204020204" pitchFamily="34" charset="-122"/>
              <a:ea typeface="微软雅黑" panose="020B0503020204020204" pitchFamily="34" charset="-122"/>
            </a:endParaRPr>
          </a:p>
          <a:p>
            <a:pPr lvl="0" algn="just" eaLnBrk="0" fontAlgn="base" hangingPunct="0">
              <a:lnSpc>
                <a:spcPct val="150000"/>
              </a:lnSpc>
              <a:spcBef>
                <a:spcPct val="0"/>
              </a:spcBef>
              <a:spcAft>
                <a:spcPct val="0"/>
              </a:spcAft>
              <a:buClr>
                <a:srgbClr val="993300"/>
              </a:buClr>
            </a:pPr>
            <a:r>
              <a:rPr lang="zh-CN" altLang="zh-CN" sz="2400" dirty="0">
                <a:solidFill>
                  <a:srgbClr val="202124"/>
                </a:solidFill>
                <a:latin typeface="微软雅黑" panose="020B0503020204020204" pitchFamily="34" charset="-122"/>
                <a:ea typeface="微软雅黑" panose="020B0503020204020204" pitchFamily="34" charset="-122"/>
              </a:rPr>
              <a:t>在第 5.7.1 节中，我们提出了一种使用有界缓冲区</a:t>
            </a:r>
            <a:r>
              <a:rPr lang="zh-CN" altLang="en-US" sz="2400" dirty="0">
                <a:solidFill>
                  <a:srgbClr val="202124"/>
                </a:solidFill>
                <a:latin typeface="微软雅黑" panose="020B0503020204020204" pitchFamily="34" charset="-122"/>
                <a:ea typeface="微软雅黑" panose="020B0503020204020204" pitchFamily="34" charset="-122"/>
              </a:rPr>
              <a:t>的</a:t>
            </a:r>
            <a:r>
              <a:rPr lang="zh-CN" altLang="zh-CN" sz="2400" dirty="0">
                <a:solidFill>
                  <a:srgbClr val="202124"/>
                </a:solidFill>
                <a:latin typeface="微软雅黑" panose="020B0503020204020204" pitchFamily="34" charset="-122"/>
                <a:ea typeface="微软雅黑" panose="020B0503020204020204" pitchFamily="34" charset="-122"/>
              </a:rPr>
              <a:t>信号量解决方案来解决生产者消费者问题。</a:t>
            </a:r>
            <a:r>
              <a:rPr lang="zh-CN" altLang="en-US" sz="2400" dirty="0">
                <a:solidFill>
                  <a:srgbClr val="202124"/>
                </a:solidFill>
                <a:latin typeface="微软雅黑" panose="020B0503020204020204" pitchFamily="34" charset="-122"/>
                <a:ea typeface="微软雅黑" panose="020B0503020204020204" pitchFamily="34" charset="-122"/>
              </a:rPr>
              <a:t>你</a:t>
            </a:r>
            <a:r>
              <a:rPr lang="zh-CN" altLang="zh-CN" sz="2400" dirty="0">
                <a:solidFill>
                  <a:srgbClr val="202124"/>
                </a:solidFill>
                <a:latin typeface="微软雅黑" panose="020B0503020204020204" pitchFamily="34" charset="-122"/>
                <a:ea typeface="微软雅黑" panose="020B0503020204020204" pitchFamily="34" charset="-122"/>
              </a:rPr>
              <a:t>将使用图 5.9 和 5.10 中所示的生产者和消费者进程来设计有界缓冲区问题的编程解决方案。5.7.1 节中介绍的解决方案使用三个信号量：</a:t>
            </a:r>
            <a:r>
              <a:rPr lang="zh-CN" altLang="zh-CN" sz="2400" b="1" dirty="0">
                <a:solidFill>
                  <a:srgbClr val="006699"/>
                </a:solidFill>
                <a:latin typeface="微软雅黑" panose="020B0503020204020204" pitchFamily="34" charset="-122"/>
                <a:ea typeface="微软雅黑" panose="020B0503020204020204" pitchFamily="34" charset="-122"/>
              </a:rPr>
              <a:t>empty</a:t>
            </a:r>
            <a:r>
              <a:rPr lang="zh-CN" altLang="zh-CN" sz="2400" dirty="0">
                <a:solidFill>
                  <a:srgbClr val="202124"/>
                </a:solidFill>
                <a:latin typeface="微软雅黑" panose="020B0503020204020204" pitchFamily="34" charset="-122"/>
                <a:ea typeface="微软雅黑" panose="020B0503020204020204" pitchFamily="34" charset="-122"/>
              </a:rPr>
              <a:t> 和 </a:t>
            </a:r>
            <a:r>
              <a:rPr lang="zh-CN" altLang="zh-CN" sz="2400" b="1" dirty="0">
                <a:solidFill>
                  <a:srgbClr val="006699"/>
                </a:solidFill>
                <a:latin typeface="微软雅黑" panose="020B0503020204020204" pitchFamily="34" charset="-122"/>
                <a:ea typeface="微软雅黑" panose="020B0503020204020204" pitchFamily="34" charset="-122"/>
              </a:rPr>
              <a:t>full</a:t>
            </a:r>
            <a:r>
              <a:rPr lang="zh-CN" altLang="zh-CN" sz="2400" dirty="0">
                <a:solidFill>
                  <a:srgbClr val="202124"/>
                </a:solidFill>
                <a:latin typeface="微软雅黑" panose="020B0503020204020204" pitchFamily="34" charset="-122"/>
                <a:ea typeface="微软雅黑" panose="020B0503020204020204" pitchFamily="34" charset="-122"/>
              </a:rPr>
              <a:t>，它们计算缓冲区中空槽和满槽的数量，以及 </a:t>
            </a:r>
            <a:r>
              <a:rPr lang="zh-CN" altLang="zh-CN" sz="2400" b="1" dirty="0">
                <a:solidFill>
                  <a:srgbClr val="006699"/>
                </a:solidFill>
                <a:latin typeface="微软雅黑" panose="020B0503020204020204" pitchFamily="34" charset="-122"/>
                <a:ea typeface="微软雅黑" panose="020B0503020204020204" pitchFamily="34" charset="-122"/>
              </a:rPr>
              <a:t>mutex</a:t>
            </a:r>
            <a:r>
              <a:rPr lang="zh-CN" altLang="zh-CN" sz="2400" dirty="0">
                <a:solidFill>
                  <a:srgbClr val="202124"/>
                </a:solidFill>
                <a:latin typeface="微软雅黑" panose="020B0503020204020204" pitchFamily="34" charset="-122"/>
                <a:ea typeface="微软雅黑" panose="020B0503020204020204" pitchFamily="34" charset="-122"/>
              </a:rPr>
              <a:t>，它是一个二进制（或互斥）信号量，用于保护实际插入或删除缓冲区中的项目。</a:t>
            </a:r>
            <a:r>
              <a:rPr lang="zh-CN" altLang="en-US" sz="2400" dirty="0">
                <a:solidFill>
                  <a:srgbClr val="202124"/>
                </a:solidFill>
                <a:latin typeface="微软雅黑" panose="020B0503020204020204" pitchFamily="34" charset="-122"/>
                <a:ea typeface="微软雅黑" panose="020B0503020204020204" pitchFamily="34" charset="-122"/>
              </a:rPr>
              <a:t>你</a:t>
            </a:r>
            <a:r>
              <a:rPr lang="zh-CN" altLang="zh-CN" sz="2400" dirty="0">
                <a:solidFill>
                  <a:srgbClr val="202124"/>
                </a:solidFill>
                <a:latin typeface="微软雅黑" panose="020B0503020204020204" pitchFamily="34" charset="-122"/>
                <a:ea typeface="微软雅黑" panose="020B0503020204020204" pitchFamily="34" charset="-122"/>
              </a:rPr>
              <a:t>将使用标准计数信号量表示</a:t>
            </a:r>
            <a:r>
              <a:rPr lang="en-US" altLang="zh-CN" sz="2400" b="1" dirty="0">
                <a:solidFill>
                  <a:srgbClr val="006699"/>
                </a:solidFill>
                <a:latin typeface="微软雅黑" panose="020B0503020204020204" pitchFamily="34" charset="-122"/>
                <a:ea typeface="微软雅黑" panose="020B0503020204020204" pitchFamily="34" charset="-122"/>
              </a:rPr>
              <a:t>empty</a:t>
            </a:r>
            <a:r>
              <a:rPr lang="zh-CN" altLang="zh-CN" sz="2400" dirty="0">
                <a:solidFill>
                  <a:srgbClr val="202124"/>
                </a:solidFill>
                <a:latin typeface="微软雅黑" panose="020B0503020204020204" pitchFamily="34" charset="-122"/>
                <a:ea typeface="微软雅黑" panose="020B0503020204020204" pitchFamily="34" charset="-122"/>
              </a:rPr>
              <a:t>和</a:t>
            </a:r>
            <a:r>
              <a:rPr lang="en-US" altLang="zh-CN" sz="2400" b="1" dirty="0">
                <a:solidFill>
                  <a:srgbClr val="006699"/>
                </a:solidFill>
                <a:latin typeface="微软雅黑" panose="020B0503020204020204" pitchFamily="34" charset="-122"/>
                <a:ea typeface="微软雅黑" panose="020B0503020204020204" pitchFamily="34" charset="-122"/>
              </a:rPr>
              <a:t>full</a:t>
            </a:r>
            <a:r>
              <a:rPr lang="zh-CN" altLang="zh-CN" sz="2400" dirty="0">
                <a:solidFill>
                  <a:srgbClr val="202124"/>
                </a:solidFill>
                <a:latin typeface="微软雅黑" panose="020B0503020204020204" pitchFamily="34" charset="-122"/>
                <a:ea typeface="微软雅黑" panose="020B0503020204020204" pitchFamily="34" charset="-122"/>
              </a:rPr>
              <a:t>，并使用互斥锁而不是二进制信号量来表示</a:t>
            </a:r>
            <a:r>
              <a:rPr lang="en-US" altLang="zh-CN" sz="2400" b="1" dirty="0" err="1">
                <a:solidFill>
                  <a:srgbClr val="006699"/>
                </a:solidFill>
                <a:latin typeface="微软雅黑" panose="020B0503020204020204" pitchFamily="34" charset="-122"/>
                <a:ea typeface="微软雅黑" panose="020B0503020204020204" pitchFamily="34" charset="-122"/>
              </a:rPr>
              <a:t>mutex</a:t>
            </a:r>
            <a:r>
              <a:rPr lang="zh-CN" altLang="zh-CN" sz="2400" dirty="0">
                <a:solidFill>
                  <a:srgbClr val="202124"/>
                </a:solidFill>
                <a:latin typeface="微软雅黑" panose="020B0503020204020204" pitchFamily="34" charset="-122"/>
                <a:ea typeface="微软雅黑" panose="020B0503020204020204" pitchFamily="34" charset="-122"/>
              </a:rPr>
              <a:t>。</a:t>
            </a:r>
            <a:r>
              <a:rPr lang="zh-CN" altLang="zh-CN" sz="2400" b="1" dirty="0">
                <a:solidFill>
                  <a:srgbClr val="006699"/>
                </a:solidFill>
                <a:latin typeface="微软雅黑" panose="020B0503020204020204" pitchFamily="34" charset="-122"/>
                <a:ea typeface="微软雅黑" panose="020B0503020204020204" pitchFamily="34" charset="-122"/>
              </a:rPr>
              <a:t>生产者和消费者作为单独的线程运行</a:t>
            </a:r>
            <a:r>
              <a:rPr lang="zh-CN" altLang="zh-CN" sz="2400" dirty="0">
                <a:solidFill>
                  <a:srgbClr val="202124"/>
                </a:solidFill>
                <a:latin typeface="微软雅黑" panose="020B0503020204020204" pitchFamily="34" charset="-122"/>
                <a:ea typeface="微软雅黑" panose="020B0503020204020204" pitchFamily="34" charset="-122"/>
              </a:rPr>
              <a:t>——将</a:t>
            </a:r>
            <a:r>
              <a:rPr lang="zh-CN" altLang="en-US" sz="2400" dirty="0">
                <a:solidFill>
                  <a:srgbClr val="202124"/>
                </a:solidFill>
                <a:latin typeface="微软雅黑" panose="020B0503020204020204" pitchFamily="34" charset="-122"/>
                <a:ea typeface="微软雅黑" panose="020B0503020204020204" pitchFamily="34" charset="-122"/>
              </a:rPr>
              <a:t>产品</a:t>
            </a:r>
            <a:r>
              <a:rPr lang="zh-CN" altLang="zh-CN" sz="2400" dirty="0">
                <a:solidFill>
                  <a:srgbClr val="202124"/>
                </a:solidFill>
                <a:latin typeface="微软雅黑" panose="020B0503020204020204" pitchFamily="34" charset="-122"/>
                <a:ea typeface="微软雅黑" panose="020B0503020204020204" pitchFamily="34" charset="-122"/>
              </a:rPr>
              <a:t>移入和移出与</a:t>
            </a:r>
            <a:r>
              <a:rPr lang="en-US" altLang="zh-CN" sz="2400" b="1" dirty="0">
                <a:solidFill>
                  <a:srgbClr val="006699"/>
                </a:solidFill>
                <a:latin typeface="微软雅黑" panose="020B0503020204020204" pitchFamily="34" charset="-122"/>
                <a:ea typeface="微软雅黑" panose="020B0503020204020204" pitchFamily="34" charset="-122"/>
              </a:rPr>
              <a:t>empty</a:t>
            </a:r>
            <a:r>
              <a:rPr lang="zh-CN" altLang="zh-CN" sz="2400" dirty="0">
                <a:solidFill>
                  <a:srgbClr val="202124"/>
                </a:solidFill>
                <a:latin typeface="微软雅黑" panose="020B0503020204020204" pitchFamily="34" charset="-122"/>
                <a:ea typeface="微软雅黑" panose="020B0503020204020204" pitchFamily="34" charset="-122"/>
              </a:rPr>
              <a:t>、</a:t>
            </a:r>
            <a:r>
              <a:rPr lang="en-US" altLang="zh-CN" sz="2400" b="1" dirty="0">
                <a:solidFill>
                  <a:srgbClr val="006699"/>
                </a:solidFill>
                <a:latin typeface="微软雅黑" panose="020B0503020204020204" pitchFamily="34" charset="-122"/>
                <a:ea typeface="微软雅黑" panose="020B0503020204020204" pitchFamily="34" charset="-122"/>
              </a:rPr>
              <a:t>full</a:t>
            </a:r>
            <a:r>
              <a:rPr lang="zh-CN" altLang="zh-CN" sz="2400" dirty="0">
                <a:solidFill>
                  <a:srgbClr val="202124"/>
                </a:solidFill>
                <a:latin typeface="微软雅黑" panose="020B0503020204020204" pitchFamily="34" charset="-122"/>
                <a:ea typeface="微软雅黑" panose="020B0503020204020204" pitchFamily="34" charset="-122"/>
              </a:rPr>
              <a:t>和</a:t>
            </a:r>
            <a:r>
              <a:rPr lang="en-US" altLang="zh-CN" sz="2400" b="1" dirty="0" err="1">
                <a:solidFill>
                  <a:srgbClr val="006699"/>
                </a:solidFill>
                <a:latin typeface="微软雅黑" panose="020B0503020204020204" pitchFamily="34" charset="-122"/>
                <a:ea typeface="微软雅黑" panose="020B0503020204020204" pitchFamily="34" charset="-122"/>
              </a:rPr>
              <a:t>mutex</a:t>
            </a:r>
            <a:r>
              <a:rPr lang="zh-CN" altLang="zh-CN" sz="2400" dirty="0">
                <a:solidFill>
                  <a:srgbClr val="202124"/>
                </a:solidFill>
                <a:latin typeface="微软雅黑" panose="020B0503020204020204" pitchFamily="34" charset="-122"/>
                <a:ea typeface="微软雅黑" panose="020B0503020204020204" pitchFamily="34" charset="-122"/>
              </a:rPr>
              <a:t>结构同步的缓冲区。可以使用 </a:t>
            </a:r>
            <a:r>
              <a:rPr lang="zh-CN" altLang="zh-CN" sz="2400" b="1" dirty="0">
                <a:solidFill>
                  <a:srgbClr val="006699"/>
                </a:solidFill>
                <a:latin typeface="微软雅黑" panose="020B0503020204020204" pitchFamily="34" charset="-122"/>
                <a:ea typeface="微软雅黑" panose="020B0503020204020204" pitchFamily="34" charset="-122"/>
              </a:rPr>
              <a:t>Pthreads</a:t>
            </a:r>
            <a:r>
              <a:rPr lang="zh-CN" altLang="zh-CN" sz="2400" dirty="0">
                <a:solidFill>
                  <a:srgbClr val="202124"/>
                </a:solidFill>
                <a:latin typeface="微软雅黑" panose="020B0503020204020204" pitchFamily="34" charset="-122"/>
                <a:ea typeface="微软雅黑" panose="020B0503020204020204" pitchFamily="34" charset="-122"/>
              </a:rPr>
              <a:t> 或 Windows API </a:t>
            </a:r>
            <a:r>
              <a:rPr lang="zh-CN" altLang="en-US" sz="2400" dirty="0">
                <a:solidFill>
                  <a:srgbClr val="202124"/>
                </a:solidFill>
                <a:latin typeface="微软雅黑" panose="020B0503020204020204" pitchFamily="34" charset="-122"/>
                <a:ea typeface="微软雅黑" panose="020B0503020204020204" pitchFamily="34" charset="-122"/>
              </a:rPr>
              <a:t>实现</a:t>
            </a:r>
            <a:r>
              <a:rPr lang="zh-CN" altLang="zh-CN" sz="2400" dirty="0">
                <a:solidFill>
                  <a:srgbClr val="202124"/>
                </a:solidFill>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0235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1B6A2B-A506-48E9-9049-74597373B50A}"/>
              </a:ext>
            </a:extLst>
          </p:cNvPr>
          <p:cNvPicPr>
            <a:picLocks noChangeAspect="1"/>
          </p:cNvPicPr>
          <p:nvPr/>
        </p:nvPicPr>
        <p:blipFill>
          <a:blip r:embed="rId3"/>
          <a:stretch>
            <a:fillRect/>
          </a:stretch>
        </p:blipFill>
        <p:spPr>
          <a:xfrm>
            <a:off x="838200" y="1825625"/>
            <a:ext cx="3596952" cy="1493649"/>
          </a:xfrm>
          <a:prstGeom prst="rect">
            <a:avLst/>
          </a:prstGeom>
        </p:spPr>
      </p:pic>
      <p:pic>
        <p:nvPicPr>
          <p:cNvPr id="5" name="图片 4">
            <a:extLst>
              <a:ext uri="{FF2B5EF4-FFF2-40B4-BE49-F238E27FC236}">
                <a16:creationId xmlns:a16="http://schemas.microsoft.com/office/drawing/2014/main" id="{84C0FC74-0535-417E-A590-C23B858E68B4}"/>
              </a:ext>
            </a:extLst>
          </p:cNvPr>
          <p:cNvPicPr>
            <a:picLocks noChangeAspect="1"/>
          </p:cNvPicPr>
          <p:nvPr/>
        </p:nvPicPr>
        <p:blipFill>
          <a:blip r:embed="rId4"/>
          <a:stretch>
            <a:fillRect/>
          </a:stretch>
        </p:blipFill>
        <p:spPr>
          <a:xfrm>
            <a:off x="913079" y="4111857"/>
            <a:ext cx="3276884" cy="1745131"/>
          </a:xfrm>
          <a:prstGeom prst="rect">
            <a:avLst/>
          </a:prstGeom>
        </p:spPr>
      </p:pic>
      <p:pic>
        <p:nvPicPr>
          <p:cNvPr id="6" name="图片 5">
            <a:extLst>
              <a:ext uri="{FF2B5EF4-FFF2-40B4-BE49-F238E27FC236}">
                <a16:creationId xmlns:a16="http://schemas.microsoft.com/office/drawing/2014/main" id="{5596B573-131C-4E95-832B-69031939DBCE}"/>
              </a:ext>
            </a:extLst>
          </p:cNvPr>
          <p:cNvPicPr>
            <a:picLocks noChangeAspect="1"/>
          </p:cNvPicPr>
          <p:nvPr/>
        </p:nvPicPr>
        <p:blipFill>
          <a:blip r:embed="rId5"/>
          <a:stretch>
            <a:fillRect/>
          </a:stretch>
        </p:blipFill>
        <p:spPr>
          <a:xfrm>
            <a:off x="5821201" y="1825625"/>
            <a:ext cx="5532599" cy="1272650"/>
          </a:xfrm>
          <a:prstGeom prst="rect">
            <a:avLst/>
          </a:prstGeom>
        </p:spPr>
      </p:pic>
      <p:pic>
        <p:nvPicPr>
          <p:cNvPr id="7" name="图片 6">
            <a:extLst>
              <a:ext uri="{FF2B5EF4-FFF2-40B4-BE49-F238E27FC236}">
                <a16:creationId xmlns:a16="http://schemas.microsoft.com/office/drawing/2014/main" id="{1E3E0CE4-CAF6-4240-AB64-1B1D0F1A66BD}"/>
              </a:ext>
            </a:extLst>
          </p:cNvPr>
          <p:cNvPicPr>
            <a:picLocks noChangeAspect="1"/>
          </p:cNvPicPr>
          <p:nvPr/>
        </p:nvPicPr>
        <p:blipFill>
          <a:blip r:embed="rId6"/>
          <a:stretch>
            <a:fillRect/>
          </a:stretch>
        </p:blipFill>
        <p:spPr>
          <a:xfrm>
            <a:off x="5818034" y="4001294"/>
            <a:ext cx="3238781" cy="1699407"/>
          </a:xfrm>
          <a:prstGeom prst="rect">
            <a:avLst/>
          </a:prstGeom>
        </p:spPr>
      </p:pic>
      <p:sp>
        <p:nvSpPr>
          <p:cNvPr id="8" name="标题 1">
            <a:extLst>
              <a:ext uri="{FF2B5EF4-FFF2-40B4-BE49-F238E27FC236}">
                <a16:creationId xmlns:a16="http://schemas.microsoft.com/office/drawing/2014/main" id="{4DEE0A06-C8A2-4D02-AF84-41C80E2BC807}"/>
              </a:ext>
            </a:extLst>
          </p:cNvPr>
          <p:cNvSpPr>
            <a:spLocks noGrp="1"/>
          </p:cNvSpPr>
          <p:nvPr>
            <p:ph type="title"/>
          </p:nvPr>
        </p:nvSpPr>
        <p:spPr>
          <a:xfrm>
            <a:off x="609600" y="277813"/>
            <a:ext cx="10972800" cy="576262"/>
          </a:xfrm>
        </p:spPr>
        <p:txBody>
          <a:bodyPr/>
          <a:lstStyle/>
          <a:p>
            <a:r>
              <a:rPr lang="zh-CN" altLang="en-US" dirty="0"/>
              <a:t>实验</a:t>
            </a:r>
            <a:r>
              <a:rPr lang="en-US" altLang="zh-CN" dirty="0"/>
              <a:t>4 </a:t>
            </a:r>
            <a:r>
              <a:rPr lang="zh-CN" altLang="en-US" dirty="0"/>
              <a:t>多线程与信号量编程</a:t>
            </a:r>
          </a:p>
        </p:txBody>
      </p:sp>
    </p:spTree>
    <p:extLst>
      <p:ext uri="{BB962C8B-B14F-4D97-AF65-F5344CB8AC3E}">
        <p14:creationId xmlns:p14="http://schemas.microsoft.com/office/powerpoint/2010/main" val="19347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E5C7D1-44D1-46E9-AEAF-6BA27757AAD7}"/>
              </a:ext>
            </a:extLst>
          </p:cNvPr>
          <p:cNvPicPr>
            <a:picLocks noChangeAspect="1"/>
          </p:cNvPicPr>
          <p:nvPr/>
        </p:nvPicPr>
        <p:blipFill>
          <a:blip r:embed="rId3"/>
          <a:stretch>
            <a:fillRect/>
          </a:stretch>
        </p:blipFill>
        <p:spPr>
          <a:xfrm>
            <a:off x="5043893" y="1391188"/>
            <a:ext cx="6309907" cy="4785775"/>
          </a:xfrm>
          <a:prstGeom prst="rect">
            <a:avLst/>
          </a:prstGeom>
        </p:spPr>
      </p:pic>
      <p:pic>
        <p:nvPicPr>
          <p:cNvPr id="5" name="图片 4">
            <a:extLst>
              <a:ext uri="{FF2B5EF4-FFF2-40B4-BE49-F238E27FC236}">
                <a16:creationId xmlns:a16="http://schemas.microsoft.com/office/drawing/2014/main" id="{103CC489-F492-4014-90D6-EC1F9BD0DF90}"/>
              </a:ext>
            </a:extLst>
          </p:cNvPr>
          <p:cNvPicPr>
            <a:picLocks noChangeAspect="1"/>
          </p:cNvPicPr>
          <p:nvPr/>
        </p:nvPicPr>
        <p:blipFill>
          <a:blip r:embed="rId4"/>
          <a:stretch>
            <a:fillRect/>
          </a:stretch>
        </p:blipFill>
        <p:spPr>
          <a:xfrm>
            <a:off x="765862" y="2316384"/>
            <a:ext cx="3307367" cy="1112616"/>
          </a:xfrm>
          <a:prstGeom prst="rect">
            <a:avLst/>
          </a:prstGeom>
        </p:spPr>
      </p:pic>
      <p:sp>
        <p:nvSpPr>
          <p:cNvPr id="6" name="标题 1">
            <a:extLst>
              <a:ext uri="{FF2B5EF4-FFF2-40B4-BE49-F238E27FC236}">
                <a16:creationId xmlns:a16="http://schemas.microsoft.com/office/drawing/2014/main" id="{90DFD588-7F0A-49AD-887B-EA131CEBBA89}"/>
              </a:ext>
            </a:extLst>
          </p:cNvPr>
          <p:cNvSpPr>
            <a:spLocks noGrp="1"/>
          </p:cNvSpPr>
          <p:nvPr>
            <p:ph type="title"/>
          </p:nvPr>
        </p:nvSpPr>
        <p:spPr>
          <a:xfrm>
            <a:off x="609600" y="277813"/>
            <a:ext cx="10972800" cy="576262"/>
          </a:xfrm>
        </p:spPr>
        <p:txBody>
          <a:bodyPr/>
          <a:lstStyle/>
          <a:p>
            <a:r>
              <a:rPr lang="zh-CN" altLang="en-US" dirty="0"/>
              <a:t>实验</a:t>
            </a:r>
            <a:r>
              <a:rPr lang="en-US" altLang="zh-CN" dirty="0"/>
              <a:t>4 </a:t>
            </a:r>
            <a:r>
              <a:rPr lang="zh-CN" altLang="en-US" dirty="0"/>
              <a:t>多线程与信号量编程</a:t>
            </a:r>
          </a:p>
        </p:txBody>
      </p:sp>
    </p:spTree>
    <p:extLst>
      <p:ext uri="{BB962C8B-B14F-4D97-AF65-F5344CB8AC3E}">
        <p14:creationId xmlns:p14="http://schemas.microsoft.com/office/powerpoint/2010/main" val="277459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89A750-F541-49AF-853D-94F22398DF99}"/>
              </a:ext>
            </a:extLst>
          </p:cNvPr>
          <p:cNvPicPr>
            <a:picLocks noChangeAspect="1"/>
          </p:cNvPicPr>
          <p:nvPr/>
        </p:nvPicPr>
        <p:blipFill>
          <a:blip r:embed="rId3"/>
          <a:stretch>
            <a:fillRect/>
          </a:stretch>
        </p:blipFill>
        <p:spPr>
          <a:xfrm>
            <a:off x="838200" y="1825625"/>
            <a:ext cx="10258327" cy="3717336"/>
          </a:xfrm>
          <a:prstGeom prst="rect">
            <a:avLst/>
          </a:prstGeom>
        </p:spPr>
      </p:pic>
      <p:sp>
        <p:nvSpPr>
          <p:cNvPr id="5" name="标题 1">
            <a:extLst>
              <a:ext uri="{FF2B5EF4-FFF2-40B4-BE49-F238E27FC236}">
                <a16:creationId xmlns:a16="http://schemas.microsoft.com/office/drawing/2014/main" id="{E58D8268-C7BF-4B48-9F5B-D420BD154982}"/>
              </a:ext>
            </a:extLst>
          </p:cNvPr>
          <p:cNvSpPr>
            <a:spLocks noGrp="1"/>
          </p:cNvSpPr>
          <p:nvPr>
            <p:ph type="title"/>
          </p:nvPr>
        </p:nvSpPr>
        <p:spPr>
          <a:xfrm>
            <a:off x="609600" y="277813"/>
            <a:ext cx="10972800" cy="576262"/>
          </a:xfrm>
        </p:spPr>
        <p:txBody>
          <a:bodyPr/>
          <a:lstStyle/>
          <a:p>
            <a:r>
              <a:rPr lang="zh-CN" altLang="en-US" dirty="0"/>
              <a:t>实验</a:t>
            </a:r>
            <a:r>
              <a:rPr lang="en-US" altLang="zh-CN" dirty="0"/>
              <a:t>4 </a:t>
            </a:r>
            <a:r>
              <a:rPr lang="zh-CN" altLang="en-US" dirty="0"/>
              <a:t>多线程与信号量编程</a:t>
            </a:r>
          </a:p>
        </p:txBody>
      </p:sp>
    </p:spTree>
    <p:extLst>
      <p:ext uri="{BB962C8B-B14F-4D97-AF65-F5344CB8AC3E}">
        <p14:creationId xmlns:p14="http://schemas.microsoft.com/office/powerpoint/2010/main" val="200861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194DFCF-A224-413A-9020-BBCC8CA1BEB9}"/>
              </a:ext>
            </a:extLst>
          </p:cNvPr>
          <p:cNvSpPr>
            <a:spLocks noGrp="1"/>
          </p:cNvSpPr>
          <p:nvPr>
            <p:ph type="title"/>
          </p:nvPr>
        </p:nvSpPr>
        <p:spPr>
          <a:xfrm>
            <a:off x="609600" y="277813"/>
            <a:ext cx="10972800" cy="576262"/>
          </a:xfrm>
        </p:spPr>
        <p:txBody>
          <a:bodyPr/>
          <a:lstStyle/>
          <a:p>
            <a:r>
              <a:rPr lang="zh-CN" altLang="en-US" dirty="0"/>
              <a:t>实验</a:t>
            </a:r>
            <a:r>
              <a:rPr lang="en-US" altLang="zh-CN" dirty="0"/>
              <a:t>4 </a:t>
            </a:r>
            <a:r>
              <a:rPr lang="zh-CN" altLang="en-US" dirty="0"/>
              <a:t>多线程与信号量编程</a:t>
            </a: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776140" y="1288010"/>
            <a:ext cx="10540692" cy="3970318"/>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Clr>
                <a:srgbClr val="993300"/>
              </a:buClr>
              <a:buFont typeface="Wingdings" panose="05000000000000000000" pitchFamily="2" charset="2"/>
              <a:buChar char="p"/>
            </a:pPr>
            <a:r>
              <a:rPr lang="zh-CN" altLang="zh-CN" sz="2400" dirty="0">
                <a:solidFill>
                  <a:srgbClr val="202124"/>
                </a:solidFill>
                <a:latin typeface="微软雅黑" panose="020B0503020204020204" pitchFamily="34" charset="-122"/>
                <a:ea typeface="微软雅黑" panose="020B0503020204020204" pitchFamily="34" charset="-122"/>
              </a:rPr>
              <a:t>生产者和消费者线程 </a:t>
            </a:r>
            <a:endParaRPr lang="en-US" altLang="zh-CN" sz="2400" dirty="0">
              <a:solidFill>
                <a:srgbClr val="202124"/>
              </a:solidFill>
              <a:latin typeface="微软雅黑" panose="020B0503020204020204" pitchFamily="34" charset="-122"/>
              <a:ea typeface="微软雅黑" panose="020B0503020204020204" pitchFamily="34" charset="-122"/>
            </a:endParaRPr>
          </a:p>
          <a:p>
            <a:pPr marL="342900" lvl="0" indent="-342900" algn="just"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生产者线程将在</a:t>
            </a:r>
            <a:r>
              <a:rPr lang="zh-CN" altLang="zh-CN" sz="2400" b="1" dirty="0">
                <a:solidFill>
                  <a:srgbClr val="006699"/>
                </a:solidFill>
                <a:latin typeface="+mj-lt"/>
                <a:ea typeface="微软雅黑" panose="020B0503020204020204" pitchFamily="34" charset="-122"/>
              </a:rPr>
              <a:t>随机休眠一段时间和将随机整数插入缓冲区之间交替</a:t>
            </a:r>
            <a:r>
              <a:rPr lang="zh-CN" altLang="zh-CN" sz="2400" dirty="0">
                <a:solidFill>
                  <a:srgbClr val="202124"/>
                </a:solidFill>
                <a:latin typeface="+mj-lt"/>
                <a:ea typeface="微软雅黑" panose="020B0503020204020204" pitchFamily="34" charset="-122"/>
              </a:rPr>
              <a:t>。随机数将使用 rand() 函数产生，该函数产生介于 O 和 RAND_MAX 之间的随机整数。消费者也会随机休眠一段时间，醒来后会尝试从缓冲区中删除一个项目。生产者和消费者线程的概要如图 5.26 所示。</a:t>
            </a:r>
            <a:endParaRPr lang="en-US" altLang="zh-CN" sz="2400" dirty="0">
              <a:solidFill>
                <a:srgbClr val="202124"/>
              </a:solidFill>
              <a:latin typeface="+mj-lt"/>
              <a:ea typeface="微软雅黑" panose="020B0503020204020204" pitchFamily="34" charset="-122"/>
            </a:endParaRPr>
          </a:p>
          <a:p>
            <a:pPr marL="342900" lvl="0" indent="-342900" algn="just"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 如前所述，您可以使用 </a:t>
            </a:r>
            <a:r>
              <a:rPr lang="zh-CN" altLang="zh-CN" sz="2400" b="1" dirty="0">
                <a:solidFill>
                  <a:srgbClr val="006699"/>
                </a:solidFill>
                <a:latin typeface="+mj-lt"/>
                <a:ea typeface="微软雅黑" panose="020B0503020204020204" pitchFamily="34" charset="-122"/>
              </a:rPr>
              <a:t>Pthreads</a:t>
            </a:r>
            <a:r>
              <a:rPr lang="zh-CN" altLang="zh-CN" sz="2400" dirty="0">
                <a:solidFill>
                  <a:srgbClr val="202124"/>
                </a:solidFill>
                <a:latin typeface="+mj-lt"/>
                <a:ea typeface="微软雅黑" panose="020B0503020204020204" pitchFamily="34" charset="-122"/>
              </a:rPr>
              <a:t> 或 Windows API 解决此问题。在以下部分中，我们将提供有关每个选择的更多信息。</a:t>
            </a:r>
            <a:r>
              <a:rPr lang="zh-CN" altLang="zh-CN" sz="2400" dirty="0">
                <a:latin typeface="+mj-lt"/>
                <a:ea typeface="微软雅黑" panose="020B0503020204020204" pitchFamily="34" charset="-122"/>
              </a:rPr>
              <a:t> </a:t>
            </a:r>
          </a:p>
        </p:txBody>
      </p:sp>
    </p:spTree>
    <p:extLst>
      <p:ext uri="{BB962C8B-B14F-4D97-AF65-F5344CB8AC3E}">
        <p14:creationId xmlns:p14="http://schemas.microsoft.com/office/powerpoint/2010/main" val="80523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4E54982-59CC-428A-9B58-17A4D19356AA}"/>
              </a:ext>
            </a:extLst>
          </p:cNvPr>
          <p:cNvPicPr>
            <a:picLocks noChangeAspect="1"/>
          </p:cNvPicPr>
          <p:nvPr/>
        </p:nvPicPr>
        <p:blipFill>
          <a:blip r:embed="rId3"/>
          <a:stretch>
            <a:fillRect/>
          </a:stretch>
        </p:blipFill>
        <p:spPr>
          <a:xfrm>
            <a:off x="734473" y="1533111"/>
            <a:ext cx="5497353" cy="4564776"/>
          </a:xfrm>
          <a:prstGeom prst="rect">
            <a:avLst/>
          </a:prstGeom>
        </p:spPr>
      </p:pic>
      <p:pic>
        <p:nvPicPr>
          <p:cNvPr id="5" name="图片 4">
            <a:extLst>
              <a:ext uri="{FF2B5EF4-FFF2-40B4-BE49-F238E27FC236}">
                <a16:creationId xmlns:a16="http://schemas.microsoft.com/office/drawing/2014/main" id="{CB33F23E-F766-4B22-9C98-C19DF275C859}"/>
              </a:ext>
            </a:extLst>
          </p:cNvPr>
          <p:cNvPicPr>
            <a:picLocks noChangeAspect="1"/>
          </p:cNvPicPr>
          <p:nvPr/>
        </p:nvPicPr>
        <p:blipFill>
          <a:blip r:embed="rId4"/>
          <a:stretch>
            <a:fillRect/>
          </a:stretch>
        </p:blipFill>
        <p:spPr>
          <a:xfrm>
            <a:off x="6716371" y="1533111"/>
            <a:ext cx="5340512" cy="3147333"/>
          </a:xfrm>
          <a:prstGeom prst="rect">
            <a:avLst/>
          </a:prstGeom>
        </p:spPr>
      </p:pic>
      <p:sp>
        <p:nvSpPr>
          <p:cNvPr id="6" name="标题 1">
            <a:extLst>
              <a:ext uri="{FF2B5EF4-FFF2-40B4-BE49-F238E27FC236}">
                <a16:creationId xmlns:a16="http://schemas.microsoft.com/office/drawing/2014/main" id="{57BAFB58-0676-47AE-92AB-2CC76C2C8919}"/>
              </a:ext>
            </a:extLst>
          </p:cNvPr>
          <p:cNvSpPr>
            <a:spLocks noGrp="1"/>
          </p:cNvSpPr>
          <p:nvPr>
            <p:ph type="title"/>
          </p:nvPr>
        </p:nvSpPr>
        <p:spPr>
          <a:xfrm>
            <a:off x="609600" y="277813"/>
            <a:ext cx="10972800" cy="576262"/>
          </a:xfrm>
        </p:spPr>
        <p:txBody>
          <a:bodyPr/>
          <a:lstStyle/>
          <a:p>
            <a:r>
              <a:rPr lang="zh-CN" altLang="en-US" dirty="0"/>
              <a:t>实验</a:t>
            </a:r>
            <a:r>
              <a:rPr lang="en-US" altLang="zh-CN" dirty="0"/>
              <a:t>4 </a:t>
            </a:r>
            <a:r>
              <a:rPr lang="zh-CN" altLang="en-US" dirty="0"/>
              <a:t>多线程与信号量编程</a:t>
            </a:r>
          </a:p>
        </p:txBody>
      </p:sp>
    </p:spTree>
    <p:extLst>
      <p:ext uri="{BB962C8B-B14F-4D97-AF65-F5344CB8AC3E}">
        <p14:creationId xmlns:p14="http://schemas.microsoft.com/office/powerpoint/2010/main" val="109571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174DE-E8DB-4577-9F64-9C48F218C833}"/>
              </a:ext>
            </a:extLst>
          </p:cNvPr>
          <p:cNvSpPr>
            <a:spLocks noGrp="1"/>
          </p:cNvSpPr>
          <p:nvPr>
            <p:ph type="title"/>
          </p:nvPr>
        </p:nvSpPr>
        <p:spPr/>
        <p:txBody>
          <a:bodyPr/>
          <a:lstStyle/>
          <a:p>
            <a:r>
              <a:rPr lang="zh-CN" altLang="en-US" dirty="0"/>
              <a:t>实验</a:t>
            </a:r>
            <a:r>
              <a:rPr lang="en-US" altLang="zh-CN" dirty="0"/>
              <a:t>5 </a:t>
            </a:r>
            <a:r>
              <a:rPr lang="zh-CN" altLang="en-US" dirty="0"/>
              <a:t>文件系统</a:t>
            </a:r>
          </a:p>
        </p:txBody>
      </p:sp>
      <p:sp>
        <p:nvSpPr>
          <p:cNvPr id="3" name="矩形 2">
            <a:extLst>
              <a:ext uri="{FF2B5EF4-FFF2-40B4-BE49-F238E27FC236}">
                <a16:creationId xmlns:a16="http://schemas.microsoft.com/office/drawing/2014/main" id="{9624662F-748B-433D-83FB-91358D253D0C}"/>
              </a:ext>
            </a:extLst>
          </p:cNvPr>
          <p:cNvSpPr/>
          <p:nvPr/>
        </p:nvSpPr>
        <p:spPr>
          <a:xfrm>
            <a:off x="609600" y="1074178"/>
            <a:ext cx="8083639" cy="581057"/>
          </a:xfrm>
          <a:prstGeom prst="rect">
            <a:avLst/>
          </a:prstGeom>
        </p:spPr>
        <p:txBody>
          <a:bodyPr wrap="square">
            <a:spAutoFit/>
          </a:bodyPr>
          <a:lstStyle/>
          <a:p>
            <a:pPr marL="342900" lvl="0" indent="-342900" fontAlgn="base">
              <a:lnSpc>
                <a:spcPct val="150000"/>
              </a:lnSpc>
              <a:spcBef>
                <a:spcPct val="35000"/>
              </a:spcBef>
              <a:spcAft>
                <a:spcPct val="0"/>
              </a:spcAft>
              <a:buClr>
                <a:srgbClr val="993300"/>
              </a:buClr>
              <a:buSzPct val="90000"/>
              <a:buFont typeface="Wingdings" panose="05000000000000000000" pitchFamily="2" charset="2"/>
              <a:buChar char="p"/>
            </a:pPr>
            <a:r>
              <a:rPr kumimoji="1" lang="zh-CN" altLang="en-US" sz="2400" kern="0" dirty="0">
                <a:solidFill>
                  <a:srgbClr val="000000"/>
                </a:solidFill>
                <a:latin typeface="微软雅黑" panose="020B0503020204020204" pitchFamily="34" charset="-122"/>
                <a:ea typeface="微软雅黑" panose="020B0503020204020204" pitchFamily="34" charset="-122"/>
              </a:rPr>
              <a:t>文件系统</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r>
              <a:rPr kumimoji="1" lang="en-US" altLang="zh-CN" sz="2400" b="1" kern="0" dirty="0">
                <a:solidFill>
                  <a:srgbClr val="000000"/>
                </a:solidFill>
                <a:latin typeface="微软雅黑" panose="020B0503020204020204" pitchFamily="34" charset="-122"/>
                <a:ea typeface="微软雅黑" panose="020B0503020204020204" pitchFamily="34" charset="-122"/>
              </a:rPr>
              <a:t>p583</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r>
              <a:rPr kumimoji="1" lang="en-US" altLang="zh-CN" sz="2400" b="1" kern="0" dirty="0">
                <a:solidFill>
                  <a:srgbClr val="000000"/>
                </a:solidFill>
                <a:latin typeface="微软雅黑" panose="020B0503020204020204" pitchFamily="34" charset="-122"/>
                <a:ea typeface="微软雅黑" panose="020B0503020204020204" pitchFamily="34" charset="-122"/>
              </a:rPr>
              <a:t>programming problem </a:t>
            </a:r>
            <a:r>
              <a:rPr kumimoji="1" lang="zh-CN" altLang="en-US" sz="2400" b="1" kern="0" dirty="0">
                <a:solidFill>
                  <a:srgbClr val="000000"/>
                </a:solidFill>
                <a:latin typeface="微软雅黑" panose="020B0503020204020204" pitchFamily="34" charset="-122"/>
                <a:ea typeface="微软雅黑" panose="020B0503020204020204" pitchFamily="34" charset="-122"/>
              </a:rPr>
              <a:t>）</a:t>
            </a:r>
            <a:endParaRPr kumimoji="1" lang="en-US" altLang="zh-CN" sz="2400" b="1" kern="0" dirty="0">
              <a:solidFill>
                <a:srgbClr val="000000"/>
              </a:solidFill>
              <a:latin typeface="微软雅黑" panose="020B0503020204020204" pitchFamily="34" charset="-122"/>
              <a:ea typeface="微软雅黑" panose="020B0503020204020204" pitchFamily="34" charset="-122"/>
            </a:endParaRPr>
          </a:p>
        </p:txBody>
      </p:sp>
      <p:sp>
        <p:nvSpPr>
          <p:cNvPr id="8"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609600" y="1875338"/>
            <a:ext cx="10381307" cy="2797048"/>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下面的练习检查了 UNIX 或 Linux 系统上</a:t>
            </a:r>
            <a:r>
              <a:rPr lang="zh-CN" altLang="zh-CN" sz="2400" b="1" dirty="0">
                <a:solidFill>
                  <a:srgbClr val="006699"/>
                </a:solidFill>
                <a:latin typeface="+mj-lt"/>
                <a:ea typeface="微软雅黑" panose="020B0503020204020204" pitchFamily="34" charset="-122"/>
              </a:rPr>
              <a:t>文件和 inode 之间的关系</a:t>
            </a:r>
            <a:r>
              <a:rPr lang="zh-CN" altLang="zh-CN" sz="2400" dirty="0">
                <a:solidFill>
                  <a:srgbClr val="202124"/>
                </a:solidFill>
                <a:latin typeface="+mj-lt"/>
                <a:ea typeface="微软雅黑" panose="020B0503020204020204" pitchFamily="34" charset="-122"/>
              </a:rPr>
              <a:t>。在这些系统上，文件用 inode 表示。也就是说，一个 inode 是一个文件（反之亦然）。可以在随本文提供的Linux虚拟机上完成此练习。也可以在任何 Linux、UNIX</a:t>
            </a:r>
            <a:r>
              <a:rPr lang="en-US" altLang="zh-CN" sz="2400" dirty="0">
                <a:solidFill>
                  <a:srgbClr val="202124"/>
                </a:solidFill>
                <a:latin typeface="+mj-lt"/>
                <a:ea typeface="微软雅黑" panose="020B0503020204020204" pitchFamily="34" charset="-122"/>
              </a:rPr>
              <a:t> </a:t>
            </a:r>
            <a:r>
              <a:rPr lang="zh-CN" altLang="zh-CN" sz="2400" dirty="0">
                <a:solidFill>
                  <a:srgbClr val="202124"/>
                </a:solidFill>
                <a:latin typeface="+mj-lt"/>
                <a:ea typeface="微软雅黑" panose="020B0503020204020204" pitchFamily="34" charset="-122"/>
              </a:rPr>
              <a:t>或</a:t>
            </a:r>
            <a:r>
              <a:rPr lang="en-US" altLang="zh-CN" sz="2400" dirty="0">
                <a:solidFill>
                  <a:srgbClr val="202124"/>
                </a:solidFill>
                <a:latin typeface="+mj-lt"/>
                <a:ea typeface="微软雅黑" panose="020B0503020204020204" pitchFamily="34" charset="-122"/>
              </a:rPr>
              <a:t> </a:t>
            </a:r>
            <a:r>
              <a:rPr lang="zh-CN" altLang="zh-CN" sz="2400" dirty="0">
                <a:solidFill>
                  <a:srgbClr val="202124"/>
                </a:solidFill>
                <a:latin typeface="+mj-lt"/>
                <a:ea typeface="微软雅黑" panose="020B0503020204020204" pitchFamily="34" charset="-122"/>
              </a:rPr>
              <a:t>Mac</a:t>
            </a:r>
            <a:r>
              <a:rPr lang="en-US" altLang="zh-CN" sz="2400" dirty="0">
                <a:solidFill>
                  <a:srgbClr val="202124"/>
                </a:solidFill>
                <a:latin typeface="+mj-lt"/>
                <a:ea typeface="微软雅黑" panose="020B0503020204020204" pitchFamily="34" charset="-122"/>
              </a:rPr>
              <a:t> </a:t>
            </a:r>
            <a:r>
              <a:rPr lang="zh-CN" altLang="zh-CN" sz="2400" dirty="0">
                <a:solidFill>
                  <a:srgbClr val="202124"/>
                </a:solidFill>
                <a:latin typeface="+mj-lt"/>
                <a:ea typeface="微软雅黑" panose="020B0503020204020204" pitchFamily="34" charset="-122"/>
              </a:rPr>
              <a:t>OS</a:t>
            </a:r>
            <a:r>
              <a:rPr lang="en-US" altLang="zh-CN" sz="2400" dirty="0">
                <a:solidFill>
                  <a:srgbClr val="202124"/>
                </a:solidFill>
                <a:latin typeface="+mj-lt"/>
                <a:ea typeface="微软雅黑" panose="020B0503020204020204" pitchFamily="34" charset="-122"/>
              </a:rPr>
              <a:t> </a:t>
            </a:r>
            <a:r>
              <a:rPr lang="zh-CN" altLang="zh-CN" sz="2400" dirty="0">
                <a:solidFill>
                  <a:srgbClr val="202124"/>
                </a:solidFill>
                <a:latin typeface="+mj-lt"/>
                <a:ea typeface="微软雅黑" panose="020B0503020204020204" pitchFamily="34" charset="-122"/>
              </a:rPr>
              <a:t>X</a:t>
            </a:r>
            <a:r>
              <a:rPr lang="en-US" altLang="zh-CN" sz="2400" dirty="0">
                <a:solidFill>
                  <a:srgbClr val="202124"/>
                </a:solidFill>
                <a:latin typeface="+mj-lt"/>
                <a:ea typeface="微软雅黑" panose="020B0503020204020204" pitchFamily="34" charset="-122"/>
              </a:rPr>
              <a:t> </a:t>
            </a:r>
            <a:r>
              <a:rPr lang="zh-CN" altLang="zh-CN" sz="2400" dirty="0">
                <a:solidFill>
                  <a:srgbClr val="202124"/>
                </a:solidFill>
                <a:latin typeface="+mj-lt"/>
                <a:ea typeface="微软雅黑" panose="020B0503020204020204" pitchFamily="34" charset="-122"/>
              </a:rPr>
              <a:t>系统上完成练习，但需要创建两个名为 file1.txt 和 file3.txt 的简单文本文件，其内容是唯一的句子。</a:t>
            </a:r>
            <a:r>
              <a:rPr lang="zh-CN" altLang="zh-CN" sz="2400" dirty="0">
                <a:latin typeface="+mj-lt"/>
                <a:ea typeface="微软雅黑" panose="020B0503020204020204" pitchFamily="34" charset="-122"/>
              </a:rPr>
              <a:t> </a:t>
            </a:r>
          </a:p>
        </p:txBody>
      </p:sp>
    </p:spTree>
    <p:extLst>
      <p:ext uri="{BB962C8B-B14F-4D97-AF65-F5344CB8AC3E}">
        <p14:creationId xmlns:p14="http://schemas.microsoft.com/office/powerpoint/2010/main" val="365809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6 Linux</a:t>
            </a:r>
            <a:r>
              <a:rPr lang="zh-CN" altLang="en-US" dirty="0"/>
              <a:t>操作系统实例研究报告</a:t>
            </a:r>
          </a:p>
        </p:txBody>
      </p:sp>
      <p:sp>
        <p:nvSpPr>
          <p:cNvPr id="3" name="内容占位符 2"/>
          <p:cNvSpPr>
            <a:spLocks noGrp="1"/>
          </p:cNvSpPr>
          <p:nvPr>
            <p:ph idx="1"/>
          </p:nvPr>
        </p:nvSpPr>
        <p:spPr>
          <a:xfrm>
            <a:off x="609599" y="1280712"/>
            <a:ext cx="10925577" cy="4530725"/>
          </a:xfrm>
        </p:spPr>
        <p:txBody>
          <a:bodyPr/>
          <a:lstStyle/>
          <a:p>
            <a:pPr algn="just">
              <a:lnSpc>
                <a:spcPct val="150000"/>
              </a:lnSpc>
            </a:pPr>
            <a:r>
              <a:rPr lang="zh-CN" altLang="en-US" sz="2000" dirty="0"/>
              <a:t>阅读教材第</a:t>
            </a:r>
            <a:r>
              <a:rPr lang="en-US" altLang="zh-CN" sz="2000" dirty="0"/>
              <a:t>18</a:t>
            </a:r>
            <a:r>
              <a:rPr lang="zh-CN" altLang="en-US" sz="2000" dirty="0"/>
              <a:t>章（</a:t>
            </a:r>
            <a:r>
              <a:rPr lang="en-US" altLang="zh-CN" sz="2000" dirty="0"/>
              <a:t>Linux</a:t>
            </a:r>
            <a:r>
              <a:rPr lang="zh-CN" altLang="en-US" sz="2000" dirty="0"/>
              <a:t>案例），并在互联网上查阅相关资料，对照操作系统课程中所讲的原理（进程管理，存储管理，文件系统，设备管理），了解</a:t>
            </a:r>
            <a:r>
              <a:rPr lang="en-US" altLang="zh-CN" sz="2000" dirty="0"/>
              <a:t>Linux</a:t>
            </a:r>
            <a:r>
              <a:rPr lang="zh-CN" altLang="en-US" sz="2000" dirty="0"/>
              <a:t>操作系统实例</a:t>
            </a:r>
            <a:endParaRPr lang="en-US" altLang="zh-CN" sz="2000" dirty="0"/>
          </a:p>
          <a:p>
            <a:pPr algn="just">
              <a:lnSpc>
                <a:spcPct val="150000"/>
              </a:lnSpc>
            </a:pPr>
            <a:r>
              <a:rPr lang="zh-CN" altLang="en-US" sz="2000" dirty="0"/>
              <a:t>形成一份专题报告</a:t>
            </a:r>
            <a:endParaRPr lang="en-US" altLang="zh-CN" sz="2000" dirty="0"/>
          </a:p>
          <a:p>
            <a:pPr lvl="1" algn="just">
              <a:lnSpc>
                <a:spcPct val="150000"/>
              </a:lnSpc>
            </a:pPr>
            <a:r>
              <a:rPr lang="zh-CN" altLang="en-US" sz="2000" dirty="0"/>
              <a:t>可以是全面</a:t>
            </a:r>
            <a:r>
              <a:rPr lang="zh-CN" altLang="en-US" sz="2000" dirty="0">
                <a:solidFill>
                  <a:srgbClr val="0070C0"/>
                </a:solidFill>
              </a:rPr>
              <a:t>综述性</a:t>
            </a:r>
            <a:r>
              <a:rPr lang="zh-CN" altLang="en-US" sz="2000" dirty="0"/>
              <a:t>报告</a:t>
            </a:r>
            <a:endParaRPr lang="en-US" altLang="zh-CN" sz="2000" dirty="0"/>
          </a:p>
          <a:p>
            <a:pPr lvl="1" algn="just">
              <a:lnSpc>
                <a:spcPct val="150000"/>
              </a:lnSpc>
            </a:pPr>
            <a:r>
              <a:rPr lang="zh-CN" altLang="en-US" sz="2000" dirty="0"/>
              <a:t>可以是侧重某一方面的报告（</a:t>
            </a:r>
            <a:r>
              <a:rPr lang="zh-CN" altLang="en-US" sz="2000" dirty="0">
                <a:solidFill>
                  <a:srgbClr val="0070C0"/>
                </a:solidFill>
              </a:rPr>
              <a:t>进程调度，进程间通信，存储管理，文件系统，安全</a:t>
            </a:r>
            <a:r>
              <a:rPr lang="zh-CN" altLang="en-US" sz="2000" dirty="0"/>
              <a:t>）</a:t>
            </a:r>
          </a:p>
          <a:p>
            <a:pPr algn="just">
              <a:lnSpc>
                <a:spcPct val="150000"/>
              </a:lnSpc>
            </a:pPr>
            <a:endParaRPr lang="en-US" altLang="zh-CN" sz="2000" dirty="0"/>
          </a:p>
          <a:p>
            <a:pPr algn="just">
              <a:lnSpc>
                <a:spcPct val="150000"/>
              </a:lnSpc>
            </a:pPr>
            <a:r>
              <a:rPr lang="zh-CN" altLang="en-US" sz="2000" dirty="0"/>
              <a:t>阅读教材第</a:t>
            </a:r>
            <a:r>
              <a:rPr lang="en-US" altLang="zh-CN" sz="2000" dirty="0"/>
              <a:t>19</a:t>
            </a:r>
            <a:r>
              <a:rPr lang="zh-CN" altLang="en-US" sz="2000" dirty="0"/>
              <a:t>章（可选，</a:t>
            </a:r>
            <a:r>
              <a:rPr lang="en-US" altLang="zh-CN" sz="2000" dirty="0"/>
              <a:t>Windows</a:t>
            </a:r>
            <a:r>
              <a:rPr lang="zh-CN" altLang="en-US" sz="2000" dirty="0"/>
              <a:t>案例）</a:t>
            </a:r>
            <a:endParaRPr lang="en-US" altLang="zh-CN" sz="2000" dirty="0"/>
          </a:p>
          <a:p>
            <a:pPr algn="just">
              <a:lnSpc>
                <a:spcPct val="150000"/>
              </a:lnSpc>
            </a:pPr>
            <a:endParaRPr lang="zh-CN" altLang="en-US" sz="2000" dirty="0"/>
          </a:p>
        </p:txBody>
      </p:sp>
    </p:spTree>
    <p:extLst>
      <p:ext uri="{BB962C8B-B14F-4D97-AF65-F5344CB8AC3E}">
        <p14:creationId xmlns:p14="http://schemas.microsoft.com/office/powerpoint/2010/main" val="98631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8C296-D7A4-4663-87F1-44BE8D90C8B7}"/>
              </a:ext>
            </a:extLst>
          </p:cNvPr>
          <p:cNvSpPr>
            <a:spLocks noGrp="1"/>
          </p:cNvSpPr>
          <p:nvPr>
            <p:ph type="title"/>
          </p:nvPr>
        </p:nvSpPr>
        <p:spPr/>
        <p:txBody>
          <a:bodyPr/>
          <a:lstStyle/>
          <a:p>
            <a:r>
              <a:rPr lang="zh-CN" altLang="en-US" dirty="0"/>
              <a:t>实验</a:t>
            </a:r>
            <a:r>
              <a:rPr lang="en-US" altLang="zh-CN" dirty="0"/>
              <a:t>7 Linux</a:t>
            </a:r>
            <a:r>
              <a:rPr lang="zh-CN" altLang="en-US" dirty="0"/>
              <a:t>内核编译</a:t>
            </a:r>
          </a:p>
        </p:txBody>
      </p:sp>
      <p:sp>
        <p:nvSpPr>
          <p:cNvPr id="3" name="内容占位符 2">
            <a:extLst>
              <a:ext uri="{FF2B5EF4-FFF2-40B4-BE49-F238E27FC236}">
                <a16:creationId xmlns:a16="http://schemas.microsoft.com/office/drawing/2014/main" id="{EFA2C539-31A4-4E60-B989-D44DA4B7B32D}"/>
              </a:ext>
            </a:extLst>
          </p:cNvPr>
          <p:cNvSpPr>
            <a:spLocks noGrp="1"/>
          </p:cNvSpPr>
          <p:nvPr>
            <p:ph idx="1"/>
          </p:nvPr>
        </p:nvSpPr>
        <p:spPr/>
        <p:txBody>
          <a:bodyPr/>
          <a:lstStyle/>
          <a:p>
            <a:pPr>
              <a:lnSpc>
                <a:spcPct val="200000"/>
              </a:lnSpc>
            </a:pPr>
            <a:r>
              <a:rPr lang="zh-CN" altLang="en-US" sz="2400" dirty="0"/>
              <a:t>下载、编译内核源代码</a:t>
            </a:r>
            <a:r>
              <a:rPr lang="en-US" altLang="zh-CN" sz="2400" baseline="30000" dirty="0"/>
              <a:t>[1][2]</a:t>
            </a:r>
          </a:p>
          <a:p>
            <a:pPr>
              <a:lnSpc>
                <a:spcPct val="200000"/>
              </a:lnSpc>
            </a:pPr>
            <a:r>
              <a:rPr lang="zh-CN" altLang="en-US" sz="2400" dirty="0"/>
              <a:t>启动测试所编译出来的内核</a:t>
            </a:r>
            <a:endParaRPr lang="en-US" altLang="zh-CN" sz="2400" dirty="0"/>
          </a:p>
          <a:p>
            <a:pPr>
              <a:lnSpc>
                <a:spcPct val="200000"/>
              </a:lnSpc>
            </a:pPr>
            <a:r>
              <a:rPr lang="zh-CN" altLang="en-US" sz="2400" dirty="0"/>
              <a:t>使用</a:t>
            </a:r>
            <a:r>
              <a:rPr lang="en-US" altLang="zh-CN" sz="2400" dirty="0"/>
              <a:t>Clang</a:t>
            </a:r>
            <a:r>
              <a:rPr lang="zh-CN" altLang="en-US" sz="2400" dirty="0"/>
              <a:t>编译内核*</a:t>
            </a:r>
            <a:endParaRPr lang="en-US" altLang="zh-CN" sz="2400" dirty="0"/>
          </a:p>
          <a:p>
            <a:pPr>
              <a:lnSpc>
                <a:spcPct val="200000"/>
              </a:lnSpc>
            </a:pPr>
            <a:r>
              <a:rPr lang="zh-CN" altLang="en-US" sz="2400" dirty="0"/>
              <a:t>成功配置</a:t>
            </a:r>
            <a:r>
              <a:rPr lang="en-US" altLang="zh-CN" sz="2400" dirty="0"/>
              <a:t>Linux Kernel</a:t>
            </a:r>
            <a:r>
              <a:rPr lang="zh-CN" altLang="en-US" sz="2400" dirty="0"/>
              <a:t>静态分析工具</a:t>
            </a:r>
            <a:r>
              <a:rPr lang="en-US" altLang="zh-CN" sz="2400" baseline="30000" dirty="0"/>
              <a:t>[3]</a:t>
            </a:r>
            <a:r>
              <a:rPr lang="zh-CN" altLang="en-US" sz="2400" baseline="30000" dirty="0"/>
              <a:t> </a:t>
            </a:r>
            <a:r>
              <a:rPr lang="zh-CN" altLang="en-US" sz="2400" dirty="0"/>
              <a:t>*</a:t>
            </a:r>
          </a:p>
        </p:txBody>
      </p:sp>
      <p:sp>
        <p:nvSpPr>
          <p:cNvPr id="4" name="矩形 3"/>
          <p:cNvSpPr/>
          <p:nvPr/>
        </p:nvSpPr>
        <p:spPr>
          <a:xfrm>
            <a:off x="1075267" y="5394882"/>
            <a:ext cx="7340471" cy="923330"/>
          </a:xfrm>
          <a:prstGeom prst="rect">
            <a:avLst/>
          </a:prstGeom>
        </p:spPr>
        <p:txBody>
          <a:bodyPr wrap="none">
            <a:spAutoFit/>
          </a:bodyPr>
          <a:lstStyle/>
          <a:p>
            <a:r>
              <a:rPr lang="en-US" altLang="zh-CN" dirty="0"/>
              <a:t>[1] https://www.kernel.org/doc/html/latest/kbuild/makefiles.html</a:t>
            </a:r>
          </a:p>
          <a:p>
            <a:r>
              <a:rPr lang="en-US" altLang="zh-CN" dirty="0"/>
              <a:t>[2] https://0xax.gitbooks.io/linux-insides/content/Misc/linux-misc-2.html</a:t>
            </a:r>
          </a:p>
          <a:p>
            <a:r>
              <a:rPr lang="en-US" altLang="zh-CN" dirty="0"/>
              <a:t>[3] </a:t>
            </a:r>
            <a:r>
              <a:rPr lang="zh-CN" altLang="en-US" dirty="0"/>
              <a:t>https://github.com/umnsec/crix</a:t>
            </a:r>
          </a:p>
        </p:txBody>
      </p:sp>
    </p:spTree>
    <p:extLst>
      <p:ext uri="{BB962C8B-B14F-4D97-AF65-F5344CB8AC3E}">
        <p14:creationId xmlns:p14="http://schemas.microsoft.com/office/powerpoint/2010/main" val="333308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532B3-F37A-42DF-83FC-E10AC7851EBB}"/>
              </a:ext>
            </a:extLst>
          </p:cNvPr>
          <p:cNvSpPr>
            <a:spLocks noGrp="1"/>
          </p:cNvSpPr>
          <p:nvPr>
            <p:ph type="title"/>
          </p:nvPr>
        </p:nvSpPr>
        <p:spPr/>
        <p:txBody>
          <a:bodyPr/>
          <a:lstStyle/>
          <a:p>
            <a:r>
              <a:rPr lang="zh-CN" altLang="en-US" dirty="0"/>
              <a:t>实验</a:t>
            </a:r>
            <a:r>
              <a:rPr lang="en-US" altLang="zh-CN" dirty="0"/>
              <a:t>1 </a:t>
            </a:r>
            <a:r>
              <a:rPr lang="zh-CN" altLang="en-US" dirty="0"/>
              <a:t>系统调用基础</a:t>
            </a:r>
          </a:p>
        </p:txBody>
      </p:sp>
      <p:sp>
        <p:nvSpPr>
          <p:cNvPr id="14" name="内容占位符 2">
            <a:extLst>
              <a:ext uri="{FF2B5EF4-FFF2-40B4-BE49-F238E27FC236}">
                <a16:creationId xmlns:a16="http://schemas.microsoft.com/office/drawing/2014/main" id="{AD790877-D939-4846-B465-E5ABBD283728}"/>
              </a:ext>
            </a:extLst>
          </p:cNvPr>
          <p:cNvSpPr>
            <a:spLocks noGrp="1" noChangeArrowheads="1"/>
          </p:cNvSpPr>
          <p:nvPr>
            <p:ph idx="1"/>
          </p:nvPr>
        </p:nvSpPr>
        <p:spPr>
          <a:xfrm>
            <a:off x="673994" y="980939"/>
            <a:ext cx="10632211" cy="663051"/>
          </a:xfrm>
        </p:spPr>
        <p:txBody>
          <a:bodyPr/>
          <a:lstStyle/>
          <a:p>
            <a:pPr eaLnBrk="1" hangingPunct="1">
              <a:lnSpc>
                <a:spcPct val="150000"/>
              </a:lnSpc>
            </a:pPr>
            <a:r>
              <a:rPr lang="zh-CN" altLang="en-US" sz="2400" dirty="0"/>
              <a:t>系统调用基础</a:t>
            </a:r>
            <a:r>
              <a:rPr lang="zh-CN" altLang="en-US" sz="2400" b="1" dirty="0"/>
              <a:t>（</a:t>
            </a:r>
            <a:r>
              <a:rPr lang="en-US" altLang="zh-CN" sz="2400" b="1" dirty="0"/>
              <a:t>p96</a:t>
            </a:r>
            <a:r>
              <a:rPr lang="zh-CN" altLang="en-US" sz="2400" b="1" dirty="0"/>
              <a:t>，</a:t>
            </a:r>
            <a:r>
              <a:rPr lang="en-US" altLang="zh-CN" sz="2400" b="1" dirty="0"/>
              <a:t>2.26 </a:t>
            </a:r>
            <a:r>
              <a:rPr lang="zh-CN" altLang="en-US" sz="2400" b="1" dirty="0"/>
              <a:t>）</a:t>
            </a:r>
            <a:endParaRPr lang="en-US" altLang="zh-CN" sz="2400" b="1" dirty="0"/>
          </a:p>
        </p:txBody>
      </p:sp>
      <p:sp>
        <p:nvSpPr>
          <p:cNvPr id="5" name="文本框 4"/>
          <p:cNvSpPr txBox="1"/>
          <p:nvPr/>
        </p:nvSpPr>
        <p:spPr>
          <a:xfrm>
            <a:off x="673993" y="1643990"/>
            <a:ext cx="10632211" cy="4524315"/>
          </a:xfrm>
          <a:prstGeom prst="rect">
            <a:avLst/>
          </a:prstGeom>
          <a:noFill/>
        </p:spPr>
        <p:txBody>
          <a:bodyPr wrap="square" rtlCol="0">
            <a:spAutoFit/>
          </a:bodyPr>
          <a:lstStyle/>
          <a:p>
            <a:pPr marL="342900" lvl="0" indent="-342900" algn="just"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在 2.3 节中，我们描述了</a:t>
            </a:r>
            <a:r>
              <a:rPr lang="zh-CN" altLang="zh-CN" sz="2400" b="1" dirty="0">
                <a:solidFill>
                  <a:srgbClr val="006699"/>
                </a:solidFill>
                <a:latin typeface="+mj-lt"/>
                <a:ea typeface="微软雅黑" panose="020B0503020204020204" pitchFamily="34" charset="-122"/>
              </a:rPr>
              <a:t>一个将一个文件的内容复制到目标文件的程序</a:t>
            </a:r>
            <a:r>
              <a:rPr lang="zh-CN" altLang="zh-CN" sz="2400" dirty="0">
                <a:solidFill>
                  <a:srgbClr val="202124"/>
                </a:solidFill>
                <a:latin typeface="+mj-lt"/>
                <a:ea typeface="微软雅黑" panose="020B0503020204020204" pitchFamily="34" charset="-122"/>
              </a:rPr>
              <a:t>。该程序首先提示用户输入源文件和目标文件的名称。使用 Windows 或 </a:t>
            </a:r>
            <a:r>
              <a:rPr lang="zh-CN" altLang="zh-CN" sz="2400" b="1" dirty="0">
                <a:solidFill>
                  <a:srgbClr val="006699"/>
                </a:solidFill>
                <a:latin typeface="+mj-lt"/>
                <a:ea typeface="微软雅黑" panose="020B0503020204020204" pitchFamily="34" charset="-122"/>
              </a:rPr>
              <a:t>POSIX API </a:t>
            </a:r>
            <a:r>
              <a:rPr lang="zh-CN" altLang="zh-CN" sz="2400" dirty="0">
                <a:solidFill>
                  <a:srgbClr val="202124"/>
                </a:solidFill>
                <a:latin typeface="+mj-lt"/>
                <a:ea typeface="微软雅黑" panose="020B0503020204020204" pitchFamily="34" charset="-122"/>
              </a:rPr>
              <a:t>编写此程序。请务必包括所有必要的错误检查，包括确保源文件</a:t>
            </a:r>
            <a:r>
              <a:rPr lang="zh-CN" altLang="en-US" sz="2400" dirty="0">
                <a:solidFill>
                  <a:srgbClr val="202124"/>
                </a:solidFill>
                <a:latin typeface="+mj-lt"/>
                <a:ea typeface="微软雅黑" panose="020B0503020204020204" pitchFamily="34" charset="-122"/>
              </a:rPr>
              <a:t>是否</a:t>
            </a:r>
            <a:r>
              <a:rPr lang="zh-CN" altLang="zh-CN" sz="2400" dirty="0">
                <a:solidFill>
                  <a:srgbClr val="202124"/>
                </a:solidFill>
                <a:latin typeface="+mj-lt"/>
                <a:ea typeface="微软雅黑" panose="020B0503020204020204" pitchFamily="34" charset="-122"/>
              </a:rPr>
              <a:t>存在。 </a:t>
            </a:r>
            <a:endParaRPr lang="en-US" altLang="zh-CN" sz="2400" dirty="0">
              <a:solidFill>
                <a:srgbClr val="202124"/>
              </a:solidFill>
              <a:latin typeface="+mj-lt"/>
              <a:ea typeface="微软雅黑" panose="020B0503020204020204" pitchFamily="34" charset="-122"/>
            </a:endParaRPr>
          </a:p>
          <a:p>
            <a:pPr marL="342900" lvl="0" indent="-342900" algn="just"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正确设计和测试程序后，如果</a:t>
            </a:r>
            <a:r>
              <a:rPr lang="zh-CN" altLang="en-US" sz="2400" dirty="0">
                <a:solidFill>
                  <a:srgbClr val="202124"/>
                </a:solidFill>
                <a:latin typeface="+mj-lt"/>
                <a:ea typeface="微软雅黑" panose="020B0503020204020204" pitchFamily="34" charset="-122"/>
              </a:rPr>
              <a:t>你</a:t>
            </a:r>
            <a:r>
              <a:rPr lang="zh-CN" altLang="zh-CN" sz="2400" dirty="0">
                <a:solidFill>
                  <a:srgbClr val="202124"/>
                </a:solidFill>
                <a:latin typeface="+mj-lt"/>
                <a:ea typeface="微软雅黑" panose="020B0503020204020204" pitchFamily="34" charset="-122"/>
              </a:rPr>
              <a:t>使用支持它的系统，请使用跟踪系统调用的实用程序运行该程序。 Linux 系统提供</a:t>
            </a:r>
            <a:r>
              <a:rPr lang="zh-CN" altLang="zh-CN" sz="2400" dirty="0">
                <a:solidFill>
                  <a:srgbClr val="006699"/>
                </a:solidFill>
                <a:latin typeface="+mj-lt"/>
                <a:ea typeface="微软雅黑" panose="020B0503020204020204" pitchFamily="34" charset="-122"/>
              </a:rPr>
              <a:t> </a:t>
            </a:r>
            <a:r>
              <a:rPr lang="zh-CN" altLang="zh-CN" sz="2400" b="1" i="1" dirty="0">
                <a:solidFill>
                  <a:srgbClr val="006699"/>
                </a:solidFill>
                <a:latin typeface="+mj-lt"/>
                <a:ea typeface="微软雅黑" panose="020B0503020204020204" pitchFamily="34" charset="-122"/>
              </a:rPr>
              <a:t>strace </a:t>
            </a:r>
            <a:r>
              <a:rPr lang="zh-CN" altLang="zh-CN" sz="2400" dirty="0">
                <a:solidFill>
                  <a:srgbClr val="202124"/>
                </a:solidFill>
                <a:latin typeface="+mj-lt"/>
                <a:ea typeface="微软雅黑" panose="020B0503020204020204" pitchFamily="34" charset="-122"/>
              </a:rPr>
              <a:t>实用程序，Solaris 和 Mac OS X 系统使用 dtrace 命令。由于 Windows 系统不提供此类功能，您将不得不使用调试器跟踪此程序的 Windows 版本。</a:t>
            </a:r>
            <a:r>
              <a:rPr lang="zh-CN" altLang="zh-CN" sz="2400" dirty="0">
                <a:solidFill>
                  <a:srgbClr val="000000"/>
                </a:solidFill>
                <a:latin typeface="+mj-lt"/>
                <a:ea typeface="微软雅黑" panose="020B0503020204020204" pitchFamily="34" charset="-122"/>
              </a:rPr>
              <a:t> </a:t>
            </a:r>
          </a:p>
        </p:txBody>
      </p:sp>
      <p:sp>
        <p:nvSpPr>
          <p:cNvPr id="7"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9857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a:t>
            </a:r>
          </a:p>
        </p:txBody>
      </p:sp>
      <p:sp>
        <p:nvSpPr>
          <p:cNvPr id="3" name="内容占位符 2"/>
          <p:cNvSpPr>
            <a:spLocks noGrp="1"/>
          </p:cNvSpPr>
          <p:nvPr>
            <p:ph idx="1"/>
          </p:nvPr>
        </p:nvSpPr>
        <p:spPr/>
        <p:txBody>
          <a:bodyPr/>
          <a:lstStyle/>
          <a:p>
            <a:r>
              <a:rPr lang="en-US" altLang="zh-CN" dirty="0">
                <a:hlinkClick r:id="rId2"/>
              </a:rPr>
              <a:t>https://wr.informatik.uni-hamburg.de/_media/teaching/wintersemester_2014_2015/pk1415-introduction.pdf</a:t>
            </a:r>
            <a:endParaRPr lang="en-US" altLang="zh-CN" dirty="0"/>
          </a:p>
          <a:p>
            <a:r>
              <a:rPr lang="en-US" altLang="zh-CN" dirty="0">
                <a:hlinkClick r:id="rId3"/>
              </a:rPr>
              <a:t>https://linuxhint.com/linux-kernel-tutorial-beginners/</a:t>
            </a:r>
            <a:endParaRPr lang="en-US" altLang="zh-CN" dirty="0"/>
          </a:p>
          <a:p>
            <a:endParaRPr lang="zh-CN" altLang="en-US" dirty="0"/>
          </a:p>
        </p:txBody>
      </p:sp>
    </p:spTree>
    <p:extLst>
      <p:ext uri="{BB962C8B-B14F-4D97-AF65-F5344CB8AC3E}">
        <p14:creationId xmlns:p14="http://schemas.microsoft.com/office/powerpoint/2010/main" val="26658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24536-FF6A-483A-9C40-DCF6D8A20071}"/>
              </a:ext>
            </a:extLst>
          </p:cNvPr>
          <p:cNvSpPr>
            <a:spLocks noGrp="1"/>
          </p:cNvSpPr>
          <p:nvPr>
            <p:ph type="title"/>
          </p:nvPr>
        </p:nvSpPr>
        <p:spPr/>
        <p:txBody>
          <a:bodyPr/>
          <a:lstStyle/>
          <a:p>
            <a:r>
              <a:rPr lang="zh-CN" altLang="en-US" dirty="0"/>
              <a:t>实验</a:t>
            </a:r>
            <a:r>
              <a:rPr lang="en-US" altLang="zh-CN" dirty="0"/>
              <a:t>1 </a:t>
            </a:r>
            <a:r>
              <a:rPr lang="zh-CN" altLang="en-US" dirty="0"/>
              <a:t>系统调用基础</a:t>
            </a:r>
          </a:p>
        </p:txBody>
      </p:sp>
      <p:sp>
        <p:nvSpPr>
          <p:cNvPr id="3" name="内容占位符 2">
            <a:extLst>
              <a:ext uri="{FF2B5EF4-FFF2-40B4-BE49-F238E27FC236}">
                <a16:creationId xmlns:a16="http://schemas.microsoft.com/office/drawing/2014/main" id="{E34F8744-17FD-461F-BA05-F452206AB622}"/>
              </a:ext>
            </a:extLst>
          </p:cNvPr>
          <p:cNvSpPr>
            <a:spLocks noGrp="1"/>
          </p:cNvSpPr>
          <p:nvPr>
            <p:ph idx="1"/>
          </p:nvPr>
        </p:nvSpPr>
        <p:spPr>
          <a:xfrm>
            <a:off x="609600" y="890052"/>
            <a:ext cx="11442760" cy="5480697"/>
          </a:xfrm>
        </p:spPr>
        <p:txBody>
          <a:bodyPr/>
          <a:lstStyle/>
          <a:p>
            <a:pPr>
              <a:lnSpc>
                <a:spcPct val="150000"/>
              </a:lnSpc>
            </a:pPr>
            <a:r>
              <a:rPr lang="zh-CN" altLang="en-US" sz="2400" dirty="0"/>
              <a:t>程序编写</a:t>
            </a:r>
            <a:endParaRPr lang="en-US" altLang="zh-CN" sz="2400" dirty="0"/>
          </a:p>
          <a:p>
            <a:pPr lvl="1">
              <a:lnSpc>
                <a:spcPct val="150000"/>
              </a:lnSpc>
            </a:pPr>
            <a:r>
              <a:rPr lang="zh-CN" altLang="en-US" sz="2400" dirty="0"/>
              <a:t>拷贝文件功能</a:t>
            </a:r>
            <a:endParaRPr lang="en-US" altLang="zh-CN" sz="2400" dirty="0"/>
          </a:p>
          <a:p>
            <a:pPr lvl="1">
              <a:lnSpc>
                <a:spcPct val="150000"/>
              </a:lnSpc>
            </a:pPr>
            <a:r>
              <a:rPr lang="zh-CN" altLang="en-US" sz="2400" dirty="0"/>
              <a:t>模仿</a:t>
            </a:r>
            <a:r>
              <a:rPr lang="en-US" altLang="zh-CN" sz="2400" dirty="0"/>
              <a:t>cp</a:t>
            </a:r>
            <a:r>
              <a:rPr lang="zh-CN" altLang="en-US" sz="2400" dirty="0"/>
              <a:t>命令的执行效果</a:t>
            </a:r>
            <a:endParaRPr lang="en-US" altLang="zh-CN" sz="2400" dirty="0"/>
          </a:p>
          <a:p>
            <a:pPr lvl="2">
              <a:lnSpc>
                <a:spcPct val="150000"/>
              </a:lnSpc>
            </a:pPr>
            <a:r>
              <a:rPr lang="zh-CN" altLang="en-US" sz="2400" dirty="0"/>
              <a:t>错误检查（参数检查，程序逻辑，函数返回值判断等）</a:t>
            </a:r>
            <a:endParaRPr lang="en-US" altLang="zh-CN" sz="2400" dirty="0"/>
          </a:p>
          <a:p>
            <a:pPr lvl="2">
              <a:lnSpc>
                <a:spcPct val="150000"/>
              </a:lnSpc>
            </a:pPr>
            <a:r>
              <a:rPr lang="zh-CN" altLang="en-US" sz="2400" dirty="0"/>
              <a:t>只考虑文件，不考虑目录</a:t>
            </a:r>
            <a:endParaRPr lang="en-US" altLang="zh-CN" sz="2400" dirty="0"/>
          </a:p>
          <a:p>
            <a:pPr>
              <a:lnSpc>
                <a:spcPct val="150000"/>
              </a:lnSpc>
            </a:pPr>
            <a:r>
              <a:rPr lang="en-US" altLang="zh-CN" sz="2400" dirty="0" err="1"/>
              <a:t>strace</a:t>
            </a:r>
            <a:endParaRPr lang="en-US" altLang="zh-CN" sz="2400" dirty="0"/>
          </a:p>
          <a:p>
            <a:pPr lvl="1">
              <a:lnSpc>
                <a:spcPct val="150000"/>
              </a:lnSpc>
            </a:pPr>
            <a:r>
              <a:rPr lang="zh-CN" altLang="en-US" sz="2400" dirty="0"/>
              <a:t>查看所编写程序执行过程中调用的系统调用</a:t>
            </a:r>
            <a:endParaRPr lang="en-US" altLang="zh-CN" sz="2400" dirty="0"/>
          </a:p>
          <a:p>
            <a:pPr lvl="1">
              <a:lnSpc>
                <a:spcPct val="150000"/>
              </a:lnSpc>
            </a:pPr>
            <a:r>
              <a:rPr lang="en-US" altLang="zh-CN" sz="2400" dirty="0" err="1"/>
              <a:t>strace</a:t>
            </a:r>
            <a:r>
              <a:rPr lang="zh-CN" altLang="en-US" sz="2400" dirty="0"/>
              <a:t>用来判断一个程序执行出错的原因</a:t>
            </a:r>
            <a:endParaRPr lang="en-US" altLang="zh-CN" sz="2400" dirty="0"/>
          </a:p>
        </p:txBody>
      </p:sp>
    </p:spTree>
    <p:extLst>
      <p:ext uri="{BB962C8B-B14F-4D97-AF65-F5344CB8AC3E}">
        <p14:creationId xmlns:p14="http://schemas.microsoft.com/office/powerpoint/2010/main" val="235250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52DC1-C5A9-4760-95FB-7F2CC264CCB7}"/>
              </a:ext>
            </a:extLst>
          </p:cNvPr>
          <p:cNvSpPr>
            <a:spLocks noGrp="1"/>
          </p:cNvSpPr>
          <p:nvPr>
            <p:ph type="title"/>
          </p:nvPr>
        </p:nvSpPr>
        <p:spPr/>
        <p:txBody>
          <a:bodyPr/>
          <a:lstStyle/>
          <a:p>
            <a:r>
              <a:rPr lang="zh-CN" altLang="en-US" dirty="0"/>
              <a:t>实验</a:t>
            </a:r>
            <a:r>
              <a:rPr lang="en-US" altLang="zh-CN" dirty="0"/>
              <a:t>2  </a:t>
            </a:r>
            <a:r>
              <a:rPr lang="zh-CN" altLang="en-US" dirty="0"/>
              <a:t>多进程编程</a:t>
            </a:r>
          </a:p>
        </p:txBody>
      </p:sp>
      <p:sp>
        <p:nvSpPr>
          <p:cNvPr id="11" name="内容占位符 2">
            <a:extLst>
              <a:ext uri="{FF2B5EF4-FFF2-40B4-BE49-F238E27FC236}">
                <a16:creationId xmlns:a16="http://schemas.microsoft.com/office/drawing/2014/main" id="{3B2765DF-9B28-471D-930A-0A0EF3C4526D}"/>
              </a:ext>
            </a:extLst>
          </p:cNvPr>
          <p:cNvSpPr>
            <a:spLocks noGrp="1" noChangeArrowheads="1"/>
          </p:cNvSpPr>
          <p:nvPr>
            <p:ph idx="1"/>
          </p:nvPr>
        </p:nvSpPr>
        <p:spPr>
          <a:xfrm>
            <a:off x="609600" y="1002404"/>
            <a:ext cx="9580808" cy="5424153"/>
          </a:xfrm>
        </p:spPr>
        <p:txBody>
          <a:bodyPr/>
          <a:lstStyle/>
          <a:p>
            <a:pPr eaLnBrk="1" hangingPunct="1">
              <a:lnSpc>
                <a:spcPct val="150000"/>
              </a:lnSpc>
            </a:pPr>
            <a:r>
              <a:rPr lang="zh-CN" altLang="en-US" sz="2400" dirty="0"/>
              <a:t>多进程编程</a:t>
            </a:r>
            <a:r>
              <a:rPr lang="zh-CN" altLang="en-US" sz="2400" b="1" dirty="0"/>
              <a:t>（</a:t>
            </a:r>
            <a:r>
              <a:rPr lang="en-US" altLang="zh-CN" sz="2400" b="1" dirty="0"/>
              <a:t>p157</a:t>
            </a:r>
            <a:r>
              <a:rPr lang="zh-CN" altLang="en-US" sz="2400" b="1" dirty="0"/>
              <a:t>，</a:t>
            </a:r>
            <a:r>
              <a:rPr lang="en-US" altLang="zh-CN" sz="2400" b="1" dirty="0"/>
              <a:t>project1 </a:t>
            </a:r>
            <a:r>
              <a:rPr lang="zh-CN" altLang="en-US" sz="2400" b="1" dirty="0"/>
              <a:t>）</a:t>
            </a:r>
            <a:endParaRPr lang="en-US" altLang="zh-CN" sz="2400" b="1" dirty="0"/>
          </a:p>
        </p:txBody>
      </p:sp>
      <p:sp>
        <p:nvSpPr>
          <p:cNvPr id="3" name="文本框 2"/>
          <p:cNvSpPr txBox="1"/>
          <p:nvPr/>
        </p:nvSpPr>
        <p:spPr>
          <a:xfrm>
            <a:off x="609600" y="1731448"/>
            <a:ext cx="10529180" cy="4062651"/>
          </a:xfrm>
          <a:prstGeom prst="rect">
            <a:avLst/>
          </a:prstGeom>
          <a:noFill/>
        </p:spPr>
        <p:txBody>
          <a:bodyPr wrap="square" rtlCol="0">
            <a:spAutoFit/>
          </a:bodyPr>
          <a:lstStyle/>
          <a:p>
            <a:pPr lvl="0"/>
            <a:r>
              <a:rPr lang="en-US" altLang="zh-CN" sz="2400" dirty="0">
                <a:latin typeface="+mj-lt"/>
                <a:ea typeface="微软雅黑" panose="020B0503020204020204" pitchFamily="34" charset="-122"/>
              </a:rPr>
              <a:t>Project 1 — </a:t>
            </a:r>
            <a:r>
              <a:rPr lang="zh-CN" altLang="zh-CN" sz="2400" dirty="0">
                <a:solidFill>
                  <a:srgbClr val="202124"/>
                </a:solidFill>
                <a:latin typeface="+mj-lt"/>
                <a:ea typeface="微软雅黑" panose="020B0503020204020204" pitchFamily="34" charset="-122"/>
              </a:rPr>
              <a:t>UNIX Shell和历史</a:t>
            </a:r>
            <a:r>
              <a:rPr lang="zh-CN" altLang="en-US" sz="2400" dirty="0">
                <a:solidFill>
                  <a:srgbClr val="202124"/>
                </a:solidFill>
                <a:latin typeface="+mj-lt"/>
                <a:ea typeface="微软雅黑" panose="020B0503020204020204" pitchFamily="34" charset="-122"/>
              </a:rPr>
              <a:t>记录</a:t>
            </a:r>
            <a:endParaRPr lang="en-US" altLang="zh-CN" sz="2400" dirty="0">
              <a:latin typeface="+mj-lt"/>
              <a:ea typeface="微软雅黑" panose="020B0503020204020204" pitchFamily="34" charset="-122"/>
            </a:endParaRPr>
          </a:p>
          <a:p>
            <a:pPr marL="342900" indent="-342900" algn="just">
              <a:lnSpc>
                <a:spcPct val="150000"/>
              </a:lnSpc>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该项目包括设计一个 C 程序</a:t>
            </a:r>
            <a:r>
              <a:rPr lang="zh-CN" altLang="zh-CN" sz="2400" b="1" dirty="0">
                <a:solidFill>
                  <a:srgbClr val="006699"/>
                </a:solidFill>
                <a:latin typeface="+mj-lt"/>
                <a:ea typeface="微软雅黑" panose="020B0503020204020204" pitchFamily="34" charset="-122"/>
              </a:rPr>
              <a:t>作为一个 shell 接口，它接受用户命令，然后在单独的进程中执行每个命令</a:t>
            </a:r>
            <a:r>
              <a:rPr lang="zh-CN" altLang="zh-CN" sz="2400" dirty="0">
                <a:solidFill>
                  <a:srgbClr val="202124"/>
                </a:solidFill>
                <a:latin typeface="+mj-lt"/>
                <a:ea typeface="微软雅黑" panose="020B0503020204020204" pitchFamily="34" charset="-122"/>
              </a:rPr>
              <a:t>。这个项目可以在任何 Linux、UNIX 或 Mac OS X 系统上完成。 </a:t>
            </a:r>
            <a:endParaRPr lang="en-US" altLang="zh-CN" sz="2400" dirty="0">
              <a:solidFill>
                <a:srgbClr val="202124"/>
              </a:solidFill>
              <a:latin typeface="+mj-lt"/>
              <a:ea typeface="微软雅黑" panose="020B0503020204020204" pitchFamily="34" charset="-122"/>
            </a:endParaRPr>
          </a:p>
          <a:p>
            <a:pPr marL="342900" indent="-342900">
              <a:lnSpc>
                <a:spcPct val="150000"/>
              </a:lnSpc>
              <a:buClr>
                <a:srgbClr val="993300"/>
              </a:buClr>
              <a:buFont typeface="Wingdings" panose="05000000000000000000" pitchFamily="2" charset="2"/>
              <a:buChar char="Ø"/>
            </a:pPr>
            <a:r>
              <a:rPr lang="zh-CN" altLang="zh-CN" sz="2400" dirty="0">
                <a:solidFill>
                  <a:srgbClr val="006699"/>
                </a:solidFill>
                <a:latin typeface="+mj-lt"/>
                <a:ea typeface="微软雅黑" panose="020B0503020204020204" pitchFamily="34" charset="-122"/>
              </a:rPr>
              <a:t>shell </a:t>
            </a:r>
            <a:r>
              <a:rPr lang="zh-CN" altLang="zh-CN" sz="2400" dirty="0">
                <a:solidFill>
                  <a:srgbClr val="202124"/>
                </a:solidFill>
                <a:latin typeface="+mj-lt"/>
                <a:ea typeface="微软雅黑" panose="020B0503020204020204" pitchFamily="34" charset="-122"/>
              </a:rPr>
              <a:t>界面给用户一个提示，然后输入下一个命令。下面的示例说明了提示符 </a:t>
            </a:r>
            <a:r>
              <a:rPr lang="zh-CN" altLang="zh-CN" sz="2400" dirty="0">
                <a:solidFill>
                  <a:srgbClr val="006699"/>
                </a:solidFill>
                <a:latin typeface="+mj-lt"/>
                <a:ea typeface="微软雅黑" panose="020B0503020204020204" pitchFamily="34" charset="-122"/>
              </a:rPr>
              <a:t>osh&gt; </a:t>
            </a:r>
            <a:r>
              <a:rPr lang="zh-CN" altLang="zh-CN" sz="2400" dirty="0">
                <a:solidFill>
                  <a:srgbClr val="202124"/>
                </a:solidFill>
                <a:latin typeface="+mj-lt"/>
                <a:ea typeface="微软雅黑" panose="020B0503020204020204" pitchFamily="34" charset="-122"/>
              </a:rPr>
              <a:t>和用户的下一个命令：cat prog</a:t>
            </a:r>
            <a:r>
              <a:rPr lang="en-US" altLang="zh-CN" sz="2400" dirty="0">
                <a:solidFill>
                  <a:srgbClr val="202124"/>
                </a:solidFill>
                <a:latin typeface="+mj-lt"/>
                <a:ea typeface="微软雅黑" panose="020B0503020204020204" pitchFamily="34" charset="-122"/>
              </a:rPr>
              <a:t>.c </a:t>
            </a:r>
            <a:r>
              <a:rPr lang="zh-CN" altLang="zh-CN" sz="2400" dirty="0">
                <a:solidFill>
                  <a:srgbClr val="202124"/>
                </a:solidFill>
                <a:latin typeface="+mj-lt"/>
                <a:ea typeface="微软雅黑" panose="020B0503020204020204" pitchFamily="34" charset="-122"/>
              </a:rPr>
              <a:t>。 （此命令使用 UNIX cat 命令在终端上显示文件 prog.c。）</a:t>
            </a:r>
            <a:r>
              <a:rPr lang="zh-CN" altLang="zh-CN" sz="2400" dirty="0">
                <a:latin typeface="+mj-lt"/>
                <a:ea typeface="微软雅黑" panose="020B0503020204020204" pitchFamily="34" charset="-122"/>
              </a:rPr>
              <a:t> </a:t>
            </a:r>
          </a:p>
          <a:p>
            <a:pPr lvl="0"/>
            <a:endParaRPr lang="en-US" altLang="zh-CN" dirty="0">
              <a:solidFill>
                <a:srgbClr val="202124"/>
              </a:solidFill>
              <a:latin typeface="Arial Unicode MS"/>
              <a:ea typeface="inherit"/>
            </a:endParaRPr>
          </a:p>
        </p:txBody>
      </p:sp>
      <p:sp>
        <p:nvSpPr>
          <p:cNvPr id="13"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5" name="图片 14"/>
          <p:cNvPicPr>
            <a:picLocks noChangeAspect="1"/>
          </p:cNvPicPr>
          <p:nvPr/>
        </p:nvPicPr>
        <p:blipFill>
          <a:blip r:embed="rId3"/>
          <a:stretch>
            <a:fillRect/>
          </a:stretch>
        </p:blipFill>
        <p:spPr>
          <a:xfrm>
            <a:off x="1042515" y="5671292"/>
            <a:ext cx="2962412" cy="542272"/>
          </a:xfrm>
          <a:prstGeom prst="rect">
            <a:avLst/>
          </a:prstGeom>
        </p:spPr>
      </p:pic>
    </p:spTree>
    <p:extLst>
      <p:ext uri="{BB962C8B-B14F-4D97-AF65-F5344CB8AC3E}">
        <p14:creationId xmlns:p14="http://schemas.microsoft.com/office/powerpoint/2010/main" val="344364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a:extLst>
              <a:ext uri="{FF2B5EF4-FFF2-40B4-BE49-F238E27FC236}">
                <a16:creationId xmlns:a16="http://schemas.microsoft.com/office/drawing/2014/main" id="{270F6125-5F95-4714-83CD-5B058D078330}"/>
              </a:ext>
            </a:extLst>
          </p:cNvPr>
          <p:cNvSpPr txBox="1">
            <a:spLocks/>
          </p:cNvSpPr>
          <p:nvPr/>
        </p:nvSpPr>
        <p:spPr bwMode="auto">
          <a:xfrm>
            <a:off x="609600" y="286866"/>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r>
              <a:rPr lang="zh-CN" altLang="en-US" kern="0" dirty="0"/>
              <a:t>实验</a:t>
            </a:r>
            <a:r>
              <a:rPr lang="en-US" altLang="zh-CN" kern="0" dirty="0"/>
              <a:t>2  </a:t>
            </a:r>
            <a:r>
              <a:rPr lang="zh-CN" altLang="en-US" kern="0" dirty="0"/>
              <a:t>多进程编程</a:t>
            </a:r>
          </a:p>
        </p:txBody>
      </p:sp>
      <p:sp>
        <p:nvSpPr>
          <p:cNvPr id="21" name="文本框 20"/>
          <p:cNvSpPr txBox="1"/>
          <p:nvPr/>
        </p:nvSpPr>
        <p:spPr>
          <a:xfrm>
            <a:off x="609600" y="941560"/>
            <a:ext cx="10972800" cy="5355312"/>
          </a:xfrm>
          <a:prstGeom prst="rect">
            <a:avLst/>
          </a:prstGeom>
          <a:noFill/>
        </p:spPr>
        <p:txBody>
          <a:bodyPr wrap="square" rtlCol="0">
            <a:spAutoFit/>
          </a:bodyPr>
          <a:lstStyle/>
          <a:p>
            <a:pPr marL="342900" lvl="0" indent="-342900" algn="just">
              <a:lnSpc>
                <a:spcPct val="150000"/>
              </a:lnSpc>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实现 shell 接口的一种技术是让父进程首先</a:t>
            </a:r>
            <a:r>
              <a:rPr lang="zh-CN" altLang="zh-CN" sz="2400" b="1" dirty="0">
                <a:solidFill>
                  <a:srgbClr val="006699"/>
                </a:solidFill>
                <a:latin typeface="+mj-lt"/>
                <a:ea typeface="微软雅黑" panose="020B0503020204020204" pitchFamily="34" charset="-122"/>
              </a:rPr>
              <a:t>读取用户在命令行中输入的内容</a:t>
            </a:r>
            <a:r>
              <a:rPr lang="zh-CN" altLang="zh-CN" sz="2400" dirty="0">
                <a:solidFill>
                  <a:srgbClr val="202124"/>
                </a:solidFill>
                <a:latin typeface="+mj-lt"/>
                <a:ea typeface="微软雅黑" panose="020B0503020204020204" pitchFamily="34" charset="-122"/>
              </a:rPr>
              <a:t>（在本例中为 cat prog.c），然后</a:t>
            </a:r>
            <a:r>
              <a:rPr lang="zh-CN" altLang="zh-CN" sz="2400" b="1" dirty="0">
                <a:solidFill>
                  <a:srgbClr val="006699"/>
                </a:solidFill>
                <a:latin typeface="+mj-lt"/>
                <a:ea typeface="微软雅黑" panose="020B0503020204020204" pitchFamily="34" charset="-122"/>
              </a:rPr>
              <a:t>创建一个单独的子进程来执行该命令</a:t>
            </a:r>
            <a:r>
              <a:rPr lang="zh-CN" altLang="zh-CN" sz="2400" dirty="0">
                <a:solidFill>
                  <a:srgbClr val="202124"/>
                </a:solidFill>
                <a:latin typeface="+mj-lt"/>
                <a:ea typeface="微软雅黑" panose="020B0503020204020204" pitchFamily="34" charset="-122"/>
              </a:rPr>
              <a:t>。除非另有说明，否则父进程在继续之前等待子进程退出。这在功能上类似于图 3.10 中所示的新流程创建。但是，UNIX shell 通常还允许</a:t>
            </a:r>
            <a:r>
              <a:rPr lang="zh-CN" altLang="zh-CN" sz="2400" b="1" dirty="0">
                <a:solidFill>
                  <a:srgbClr val="006699"/>
                </a:solidFill>
                <a:latin typeface="+mj-lt"/>
                <a:ea typeface="微软雅黑" panose="020B0503020204020204" pitchFamily="34" charset="-122"/>
              </a:rPr>
              <a:t>子进程在后台或同时运行</a:t>
            </a:r>
            <a:r>
              <a:rPr lang="zh-CN" altLang="zh-CN" sz="2400" dirty="0">
                <a:solidFill>
                  <a:srgbClr val="202124"/>
                </a:solidFill>
                <a:latin typeface="+mj-lt"/>
                <a:ea typeface="微软雅黑" panose="020B0503020204020204" pitchFamily="34" charset="-122"/>
              </a:rPr>
              <a:t>。为此，我们在命令末尾添加一个与号 (&amp;)。因此，如果我们将上面的命令重写为 </a:t>
            </a:r>
            <a:endParaRPr lang="en-US" altLang="zh-CN" sz="2400" dirty="0">
              <a:solidFill>
                <a:srgbClr val="202124"/>
              </a:solidFill>
              <a:latin typeface="+mj-lt"/>
              <a:ea typeface="微软雅黑" panose="020B0503020204020204" pitchFamily="34" charset="-122"/>
            </a:endParaRPr>
          </a:p>
          <a:p>
            <a:pPr lvl="0" algn="just">
              <a:lnSpc>
                <a:spcPct val="150000"/>
              </a:lnSpc>
            </a:pPr>
            <a:r>
              <a:rPr lang="en-US" altLang="zh-CN" sz="2400" dirty="0">
                <a:solidFill>
                  <a:srgbClr val="202124"/>
                </a:solidFill>
                <a:latin typeface="+mj-lt"/>
                <a:ea typeface="微软雅黑" panose="020B0503020204020204" pitchFamily="34" charset="-122"/>
              </a:rPr>
              <a:t>                                                       </a:t>
            </a:r>
            <a:r>
              <a:rPr lang="zh-CN" altLang="zh-CN" sz="2400" dirty="0">
                <a:solidFill>
                  <a:srgbClr val="202124"/>
                </a:solidFill>
                <a:latin typeface="+mj-lt"/>
                <a:ea typeface="微软雅黑" panose="020B0503020204020204" pitchFamily="34" charset="-122"/>
              </a:rPr>
              <a:t>父进程和子进程将同时运行。</a:t>
            </a:r>
            <a:endParaRPr lang="en-US" altLang="zh-CN" sz="2400" dirty="0">
              <a:solidFill>
                <a:srgbClr val="202124"/>
              </a:solidFill>
              <a:latin typeface="+mj-lt"/>
              <a:ea typeface="微软雅黑" panose="020B0503020204020204" pitchFamily="34" charset="-122"/>
            </a:endParaRPr>
          </a:p>
          <a:p>
            <a:pPr marL="342900" lvl="0" indent="-342900" algn="just">
              <a:lnSpc>
                <a:spcPct val="150000"/>
              </a:lnSpc>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单独的子进程是使用 </a:t>
            </a:r>
            <a:r>
              <a:rPr lang="zh-CN" altLang="zh-CN" sz="2400" b="1" dirty="0">
                <a:solidFill>
                  <a:srgbClr val="006699"/>
                </a:solidFill>
                <a:latin typeface="+mj-lt"/>
                <a:ea typeface="微软雅黑" panose="020B0503020204020204" pitchFamily="34" charset="-122"/>
              </a:rPr>
              <a:t>fork() </a:t>
            </a:r>
            <a:r>
              <a:rPr lang="zh-CN" altLang="zh-CN" sz="2400" dirty="0">
                <a:solidFill>
                  <a:srgbClr val="202124"/>
                </a:solidFill>
                <a:latin typeface="+mj-lt"/>
                <a:ea typeface="微软雅黑" panose="020B0503020204020204" pitchFamily="34" charset="-122"/>
              </a:rPr>
              <a:t>系统调用创建的，用户的命令是使用系统调用 </a:t>
            </a:r>
            <a:r>
              <a:rPr lang="zh-CN" altLang="zh-CN" sz="2400" b="1" dirty="0">
                <a:solidFill>
                  <a:srgbClr val="006699"/>
                </a:solidFill>
                <a:latin typeface="+mj-lt"/>
                <a:ea typeface="微软雅黑" panose="020B0503020204020204" pitchFamily="34" charset="-122"/>
              </a:rPr>
              <a:t>exec() </a:t>
            </a:r>
            <a:r>
              <a:rPr lang="zh-CN" altLang="zh-CN" sz="2400" dirty="0">
                <a:solidFill>
                  <a:srgbClr val="202124"/>
                </a:solidFill>
                <a:latin typeface="+mj-lt"/>
                <a:ea typeface="微软雅黑" panose="020B0503020204020204" pitchFamily="34" charset="-122"/>
              </a:rPr>
              <a:t>系列之一执行的（如第 3.3.1 节所述）。</a:t>
            </a:r>
            <a:r>
              <a:rPr lang="zh-CN" altLang="zh-CN" sz="2400" dirty="0">
                <a:latin typeface="+mj-lt"/>
                <a:ea typeface="微软雅黑" panose="020B0503020204020204" pitchFamily="34" charset="-122"/>
              </a:rPr>
              <a:t> </a:t>
            </a:r>
          </a:p>
          <a:p>
            <a:endParaRPr lang="zh-CN" altLang="en-US" dirty="0"/>
          </a:p>
        </p:txBody>
      </p:sp>
      <p:sp>
        <p:nvSpPr>
          <p:cNvPr id="2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3" name="图片 22"/>
          <p:cNvPicPr>
            <a:picLocks noChangeAspect="1"/>
          </p:cNvPicPr>
          <p:nvPr/>
        </p:nvPicPr>
        <p:blipFill>
          <a:blip r:embed="rId3"/>
          <a:stretch>
            <a:fillRect/>
          </a:stretch>
        </p:blipFill>
        <p:spPr>
          <a:xfrm>
            <a:off x="1013705" y="4236833"/>
            <a:ext cx="3790950" cy="647700"/>
          </a:xfrm>
          <a:prstGeom prst="rect">
            <a:avLst/>
          </a:prstGeom>
        </p:spPr>
      </p:pic>
    </p:spTree>
    <p:extLst>
      <p:ext uri="{BB962C8B-B14F-4D97-AF65-F5344CB8AC3E}">
        <p14:creationId xmlns:p14="http://schemas.microsoft.com/office/powerpoint/2010/main" val="288300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40CC7600-594D-4574-A577-5E8BFD550468}"/>
              </a:ext>
            </a:extLst>
          </p:cNvPr>
          <p:cNvGrpSpPr/>
          <p:nvPr/>
        </p:nvGrpSpPr>
        <p:grpSpPr>
          <a:xfrm>
            <a:off x="3172496" y="1325518"/>
            <a:ext cx="6232016" cy="4891741"/>
            <a:chOff x="1950361" y="64478"/>
            <a:chExt cx="8291278" cy="6729043"/>
          </a:xfrm>
        </p:grpSpPr>
        <p:pic>
          <p:nvPicPr>
            <p:cNvPr id="4" name="图片 3">
              <a:extLst>
                <a:ext uri="{FF2B5EF4-FFF2-40B4-BE49-F238E27FC236}">
                  <a16:creationId xmlns:a16="http://schemas.microsoft.com/office/drawing/2014/main" id="{E87D65A1-1536-4313-A23C-234909BFD008}"/>
                </a:ext>
              </a:extLst>
            </p:cNvPr>
            <p:cNvPicPr>
              <a:picLocks noChangeAspect="1"/>
            </p:cNvPicPr>
            <p:nvPr/>
          </p:nvPicPr>
          <p:blipFill>
            <a:blip r:embed="rId3"/>
            <a:stretch>
              <a:fillRect/>
            </a:stretch>
          </p:blipFill>
          <p:spPr>
            <a:xfrm>
              <a:off x="1950361" y="64478"/>
              <a:ext cx="8291278" cy="6729043"/>
            </a:xfrm>
            <a:prstGeom prst="rect">
              <a:avLst/>
            </a:prstGeom>
          </p:spPr>
        </p:pic>
        <p:sp>
          <p:nvSpPr>
            <p:cNvPr id="6" name="矩形 5">
              <a:extLst>
                <a:ext uri="{FF2B5EF4-FFF2-40B4-BE49-F238E27FC236}">
                  <a16:creationId xmlns:a16="http://schemas.microsoft.com/office/drawing/2014/main" id="{4E4F2A22-5301-482F-9461-1E9D0E2C3692}"/>
                </a:ext>
              </a:extLst>
            </p:cNvPr>
            <p:cNvSpPr/>
            <p:nvPr/>
          </p:nvSpPr>
          <p:spPr>
            <a:xfrm>
              <a:off x="3535052" y="3391292"/>
              <a:ext cx="104637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BA86313-BD6D-4DDB-BDEC-893B861E051D}"/>
                </a:ext>
              </a:extLst>
            </p:cNvPr>
            <p:cNvSpPr/>
            <p:nvPr/>
          </p:nvSpPr>
          <p:spPr>
            <a:xfrm>
              <a:off x="3789575" y="4496586"/>
              <a:ext cx="257351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1DB4AD3-9B1E-4CE2-AAB7-417A788A7AC5}"/>
                </a:ext>
              </a:extLst>
            </p:cNvPr>
            <p:cNvSpPr/>
            <p:nvPr/>
          </p:nvSpPr>
          <p:spPr>
            <a:xfrm>
              <a:off x="7409468" y="5033913"/>
              <a:ext cx="1159497" cy="47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1">
            <a:extLst>
              <a:ext uri="{FF2B5EF4-FFF2-40B4-BE49-F238E27FC236}">
                <a16:creationId xmlns:a16="http://schemas.microsoft.com/office/drawing/2014/main" id="{E3381A9A-F98C-4EF1-A896-DEAE1C98F30D}"/>
              </a:ext>
            </a:extLst>
          </p:cNvPr>
          <p:cNvSpPr>
            <a:spLocks noGrp="1"/>
          </p:cNvSpPr>
          <p:nvPr>
            <p:ph type="title"/>
          </p:nvPr>
        </p:nvSpPr>
        <p:spPr>
          <a:xfrm>
            <a:off x="609600" y="277813"/>
            <a:ext cx="10972800" cy="576262"/>
          </a:xfrm>
        </p:spPr>
        <p:txBody>
          <a:bodyPr/>
          <a:lstStyle/>
          <a:p>
            <a:r>
              <a:rPr lang="zh-CN" altLang="en-US" dirty="0"/>
              <a:t>实验</a:t>
            </a:r>
            <a:r>
              <a:rPr lang="en-US" altLang="zh-CN" dirty="0"/>
              <a:t>2  </a:t>
            </a:r>
            <a:r>
              <a:rPr lang="zh-CN" altLang="en-US" dirty="0"/>
              <a:t>多进程编程</a:t>
            </a:r>
          </a:p>
        </p:txBody>
      </p:sp>
    </p:spTree>
    <p:extLst>
      <p:ext uri="{BB962C8B-B14F-4D97-AF65-F5344CB8AC3E}">
        <p14:creationId xmlns:p14="http://schemas.microsoft.com/office/powerpoint/2010/main" val="47465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CA4CE7-9962-492D-805B-8F0FB6176003}"/>
              </a:ext>
            </a:extLst>
          </p:cNvPr>
          <p:cNvSpPr>
            <a:spLocks noGrp="1"/>
          </p:cNvSpPr>
          <p:nvPr>
            <p:ph idx="1"/>
          </p:nvPr>
        </p:nvSpPr>
        <p:spPr>
          <a:xfrm>
            <a:off x="921358" y="1002702"/>
            <a:ext cx="10972800" cy="5407151"/>
          </a:xfrm>
        </p:spPr>
        <p:txBody>
          <a:bodyPr/>
          <a:lstStyle/>
          <a:p>
            <a:pPr algn="just">
              <a:lnSpc>
                <a:spcPct val="150000"/>
              </a:lnSpc>
              <a:buFont typeface="Wingdings" panose="05000000000000000000" pitchFamily="2" charset="2"/>
              <a:buChar char="Ø"/>
            </a:pPr>
            <a:r>
              <a:rPr lang="zh-CN" altLang="zh-CN" sz="2400" dirty="0">
                <a:latin typeface="+mj-lt"/>
              </a:rPr>
              <a:t>用户在 osh&gt; 提示符下输入命令 </a:t>
            </a:r>
            <a:r>
              <a:rPr lang="zh-CN" altLang="zh-CN" sz="2400" dirty="0">
                <a:solidFill>
                  <a:srgbClr val="006699"/>
                </a:solidFill>
                <a:latin typeface="+mj-lt"/>
              </a:rPr>
              <a:t>ps -ael</a:t>
            </a:r>
            <a:r>
              <a:rPr lang="zh-CN" altLang="zh-CN" sz="2400" dirty="0">
                <a:latin typeface="+mj-lt"/>
              </a:rPr>
              <a:t>，存储在 args 数组中的值是： </a:t>
            </a:r>
            <a:endParaRPr lang="en-US" altLang="zh-CN" sz="2400" dirty="0">
              <a:latin typeface="+mj-lt"/>
            </a:endParaRPr>
          </a:p>
          <a:p>
            <a:pPr marL="0" indent="0" algn="just">
              <a:lnSpc>
                <a:spcPct val="150000"/>
              </a:lnSpc>
              <a:buClrTx/>
              <a:buNone/>
            </a:pPr>
            <a:endParaRPr lang="en-US" altLang="zh-CN" sz="2400" dirty="0">
              <a:latin typeface="+mj-lt"/>
            </a:endParaRPr>
          </a:p>
          <a:p>
            <a:pPr marL="0" indent="0" algn="just">
              <a:lnSpc>
                <a:spcPct val="150000"/>
              </a:lnSpc>
              <a:buClrTx/>
              <a:buNone/>
            </a:pPr>
            <a:endParaRPr lang="en-US" altLang="zh-CN" sz="2400" dirty="0">
              <a:latin typeface="+mj-lt"/>
            </a:endParaRPr>
          </a:p>
          <a:p>
            <a:pPr algn="just">
              <a:lnSpc>
                <a:spcPct val="150000"/>
              </a:lnSpc>
              <a:buFont typeface="Wingdings" panose="05000000000000000000" pitchFamily="2" charset="2"/>
              <a:buChar char="Ø"/>
            </a:pPr>
            <a:r>
              <a:rPr lang="zh-CN" altLang="zh-CN" sz="2400" dirty="0">
                <a:latin typeface="+mj-lt"/>
              </a:rPr>
              <a:t>这个 args 数组将被传递给 execvp() 函数，它具有以下原型：</a:t>
            </a:r>
            <a:endParaRPr lang="en-US" altLang="zh-CN" sz="2400" dirty="0">
              <a:latin typeface="+mj-lt"/>
            </a:endParaRPr>
          </a:p>
          <a:p>
            <a:pPr marL="0" indent="0" algn="just">
              <a:lnSpc>
                <a:spcPct val="150000"/>
              </a:lnSpc>
              <a:buClrTx/>
              <a:buNone/>
            </a:pPr>
            <a:r>
              <a:rPr lang="en-US" altLang="zh-CN" sz="2400" dirty="0">
                <a:latin typeface="+mj-lt"/>
              </a:rPr>
              <a:t>   	</a:t>
            </a:r>
            <a:r>
              <a:rPr lang="zh-CN" altLang="zh-CN" sz="2400" dirty="0">
                <a:solidFill>
                  <a:srgbClr val="006699"/>
                </a:solidFill>
                <a:latin typeface="+mj-lt"/>
              </a:rPr>
              <a:t>execvp (char *command, char *params[]) </a:t>
            </a:r>
            <a:r>
              <a:rPr lang="zh-CN" altLang="zh-CN" sz="2400" dirty="0">
                <a:latin typeface="+mj-lt"/>
              </a:rPr>
              <a:t>; </a:t>
            </a:r>
            <a:endParaRPr lang="en-US" altLang="zh-CN" sz="2400" dirty="0">
              <a:latin typeface="+mj-lt"/>
            </a:endParaRPr>
          </a:p>
          <a:p>
            <a:pPr algn="just">
              <a:lnSpc>
                <a:spcPct val="150000"/>
              </a:lnSpc>
              <a:buFont typeface="Wingdings" panose="05000000000000000000" pitchFamily="2" charset="2"/>
              <a:buChar char="Ø"/>
            </a:pPr>
            <a:r>
              <a:rPr lang="zh-CN" altLang="zh-CN" sz="2400" dirty="0">
                <a:latin typeface="+mj-lt"/>
              </a:rPr>
              <a:t>这里，command 表示要执行的命令，params 存储此命令的参数。对于这个项目，execvp() 函数应该被调用为 </a:t>
            </a:r>
            <a:r>
              <a:rPr lang="zh-CN" altLang="zh-CN" sz="2400" dirty="0">
                <a:solidFill>
                  <a:srgbClr val="006699"/>
                </a:solidFill>
                <a:latin typeface="+mj-lt"/>
              </a:rPr>
              <a:t>execvp(args [0], args)</a:t>
            </a:r>
            <a:r>
              <a:rPr lang="zh-CN" altLang="zh-CN" sz="2400" dirty="0">
                <a:latin typeface="+mj-lt"/>
              </a:rPr>
              <a:t>。请务必检查用户是否包含 &amp; 以确定父进程是否要等待子进程退出。</a:t>
            </a:r>
            <a:endParaRPr lang="zh-CN" altLang="en-US" sz="2400" dirty="0">
              <a:latin typeface="+mj-lt"/>
            </a:endParaRPr>
          </a:p>
          <a:p>
            <a:endParaRPr lang="zh-CN" altLang="en-US" dirty="0"/>
          </a:p>
        </p:txBody>
      </p:sp>
      <p:sp>
        <p:nvSpPr>
          <p:cNvPr id="9" name="标题 1">
            <a:extLst>
              <a:ext uri="{FF2B5EF4-FFF2-40B4-BE49-F238E27FC236}">
                <a16:creationId xmlns:a16="http://schemas.microsoft.com/office/drawing/2014/main" id="{A25B7FDF-7129-40BC-9028-C2EDAEBF52AA}"/>
              </a:ext>
            </a:extLst>
          </p:cNvPr>
          <p:cNvSpPr>
            <a:spLocks noGrp="1"/>
          </p:cNvSpPr>
          <p:nvPr>
            <p:ph type="title"/>
          </p:nvPr>
        </p:nvSpPr>
        <p:spPr>
          <a:xfrm>
            <a:off x="609600" y="277813"/>
            <a:ext cx="10972800" cy="576262"/>
          </a:xfrm>
        </p:spPr>
        <p:txBody>
          <a:bodyPr/>
          <a:lstStyle/>
          <a:p>
            <a:r>
              <a:rPr lang="zh-CN" altLang="en-US" dirty="0"/>
              <a:t>实验</a:t>
            </a:r>
            <a:r>
              <a:rPr lang="en-US" altLang="zh-CN" dirty="0"/>
              <a:t>2  </a:t>
            </a:r>
            <a:r>
              <a:rPr lang="zh-CN" altLang="en-US" dirty="0"/>
              <a:t>多进程编程</a:t>
            </a:r>
          </a:p>
        </p:txBody>
      </p:sp>
      <p:pic>
        <p:nvPicPr>
          <p:cNvPr id="6" name="图片 5"/>
          <p:cNvPicPr>
            <a:picLocks noChangeAspect="1"/>
          </p:cNvPicPr>
          <p:nvPr/>
        </p:nvPicPr>
        <p:blipFill>
          <a:blip r:embed="rId3"/>
          <a:stretch>
            <a:fillRect/>
          </a:stretch>
        </p:blipFill>
        <p:spPr>
          <a:xfrm>
            <a:off x="1364243" y="1688707"/>
            <a:ext cx="3162300" cy="1362075"/>
          </a:xfrm>
          <a:prstGeom prst="rect">
            <a:avLst/>
          </a:prstGeom>
        </p:spPr>
      </p:pic>
    </p:spTree>
    <p:extLst>
      <p:ext uri="{BB962C8B-B14F-4D97-AF65-F5344CB8AC3E}">
        <p14:creationId xmlns:p14="http://schemas.microsoft.com/office/powerpoint/2010/main" val="386075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4934890-6D02-41C7-94F0-4904577CECE2}"/>
              </a:ext>
            </a:extLst>
          </p:cNvPr>
          <p:cNvPicPr>
            <a:picLocks noChangeAspect="1"/>
          </p:cNvPicPr>
          <p:nvPr/>
        </p:nvPicPr>
        <p:blipFill>
          <a:blip r:embed="rId3"/>
          <a:stretch>
            <a:fillRect/>
          </a:stretch>
        </p:blipFill>
        <p:spPr>
          <a:xfrm>
            <a:off x="2345899" y="3785775"/>
            <a:ext cx="1048425" cy="1637736"/>
          </a:xfrm>
          <a:prstGeom prst="rect">
            <a:avLst/>
          </a:prstGeom>
        </p:spPr>
      </p:pic>
      <p:pic>
        <p:nvPicPr>
          <p:cNvPr id="9" name="图片 8">
            <a:extLst>
              <a:ext uri="{FF2B5EF4-FFF2-40B4-BE49-F238E27FC236}">
                <a16:creationId xmlns:a16="http://schemas.microsoft.com/office/drawing/2014/main" id="{F9AB04FA-3F0A-4157-818F-ABD33AB5742A}"/>
              </a:ext>
            </a:extLst>
          </p:cNvPr>
          <p:cNvPicPr>
            <a:picLocks noChangeAspect="1"/>
          </p:cNvPicPr>
          <p:nvPr/>
        </p:nvPicPr>
        <p:blipFill>
          <a:blip r:embed="rId4"/>
          <a:stretch>
            <a:fillRect/>
          </a:stretch>
        </p:blipFill>
        <p:spPr>
          <a:xfrm>
            <a:off x="1009069" y="3803515"/>
            <a:ext cx="1165961" cy="381033"/>
          </a:xfrm>
          <a:prstGeom prst="rect">
            <a:avLst/>
          </a:prstGeom>
        </p:spPr>
      </p:pic>
      <p:sp>
        <p:nvSpPr>
          <p:cNvPr id="11" name="标题 1">
            <a:extLst>
              <a:ext uri="{FF2B5EF4-FFF2-40B4-BE49-F238E27FC236}">
                <a16:creationId xmlns:a16="http://schemas.microsoft.com/office/drawing/2014/main" id="{325D61FD-FED4-4EA4-89F2-2C928A324F26}"/>
              </a:ext>
            </a:extLst>
          </p:cNvPr>
          <p:cNvSpPr>
            <a:spLocks noGrp="1"/>
          </p:cNvSpPr>
          <p:nvPr>
            <p:ph type="title"/>
          </p:nvPr>
        </p:nvSpPr>
        <p:spPr>
          <a:xfrm>
            <a:off x="609600" y="277813"/>
            <a:ext cx="10972800" cy="576262"/>
          </a:xfrm>
        </p:spPr>
        <p:txBody>
          <a:bodyPr/>
          <a:lstStyle/>
          <a:p>
            <a:r>
              <a:rPr lang="zh-CN" altLang="en-US" dirty="0"/>
              <a:t>实验</a:t>
            </a:r>
            <a:r>
              <a:rPr lang="en-US" altLang="zh-CN" dirty="0"/>
              <a:t>2  </a:t>
            </a:r>
            <a:r>
              <a:rPr lang="zh-CN" altLang="en-US" dirty="0"/>
              <a:t>多进程编程</a:t>
            </a:r>
          </a:p>
        </p:txBody>
      </p:sp>
      <p:sp>
        <p:nvSpPr>
          <p:cNvPr id="2" name="文本框 1"/>
          <p:cNvSpPr txBox="1"/>
          <p:nvPr/>
        </p:nvSpPr>
        <p:spPr>
          <a:xfrm>
            <a:off x="838200" y="923453"/>
            <a:ext cx="10239469" cy="2862322"/>
          </a:xfrm>
          <a:prstGeom prst="rect">
            <a:avLst/>
          </a:prstGeom>
          <a:noFill/>
        </p:spPr>
        <p:txBody>
          <a:bodyPr wrap="square" rtlCol="0">
            <a:spAutoFit/>
          </a:bodyPr>
          <a:lstStyle/>
          <a:p>
            <a:pPr marL="342900" lvl="0" indent="-342900" algn="just">
              <a:lnSpc>
                <a:spcPct val="150000"/>
              </a:lnSpc>
              <a:buClr>
                <a:srgbClr val="993300"/>
              </a:buClr>
              <a:buFont typeface="Wingdings" panose="05000000000000000000" pitchFamily="2" charset="2"/>
              <a:buChar char="p"/>
            </a:pPr>
            <a:r>
              <a:rPr lang="zh-CN" altLang="zh-CN" sz="2400" dirty="0">
                <a:solidFill>
                  <a:srgbClr val="202124"/>
                </a:solidFill>
                <a:latin typeface="+mj-lt"/>
                <a:ea typeface="微软雅黑" panose="020B0503020204020204" pitchFamily="34" charset="-122"/>
              </a:rPr>
              <a:t>创建历史</a:t>
            </a:r>
            <a:r>
              <a:rPr lang="zh-CN" altLang="en-US" sz="2400" dirty="0">
                <a:solidFill>
                  <a:srgbClr val="202124"/>
                </a:solidFill>
                <a:latin typeface="+mj-lt"/>
                <a:ea typeface="微软雅黑" panose="020B0503020204020204" pitchFamily="34" charset="-122"/>
              </a:rPr>
              <a:t>记录</a:t>
            </a:r>
            <a:r>
              <a:rPr lang="zh-CN" altLang="zh-CN" sz="2400" dirty="0">
                <a:solidFill>
                  <a:srgbClr val="202124"/>
                </a:solidFill>
                <a:latin typeface="+mj-lt"/>
                <a:ea typeface="微软雅黑" panose="020B0503020204020204" pitchFamily="34" charset="-122"/>
              </a:rPr>
              <a:t> </a:t>
            </a:r>
            <a:endParaRPr lang="en-US" altLang="zh-CN" sz="2400" dirty="0">
              <a:solidFill>
                <a:srgbClr val="202124"/>
              </a:solidFill>
              <a:latin typeface="+mj-lt"/>
              <a:ea typeface="微软雅黑" panose="020B0503020204020204" pitchFamily="34" charset="-122"/>
            </a:endParaRPr>
          </a:p>
          <a:p>
            <a:pPr marL="342900" lvl="0" indent="-342900" algn="just">
              <a:lnSpc>
                <a:spcPct val="150000"/>
              </a:lnSpc>
              <a:buClr>
                <a:srgbClr val="993300"/>
              </a:buClr>
              <a:buFont typeface="Wingdings" panose="05000000000000000000" pitchFamily="2" charset="2"/>
              <a:buChar char="Ø"/>
            </a:pPr>
            <a:r>
              <a:rPr lang="zh-CN" altLang="zh-CN" sz="2400" dirty="0">
                <a:solidFill>
                  <a:srgbClr val="202124"/>
                </a:solidFill>
                <a:latin typeface="+mj-lt"/>
                <a:ea typeface="微软雅黑" panose="020B0503020204020204" pitchFamily="34" charset="-122"/>
              </a:rPr>
              <a:t>下一个任务是修改 shell 接口程序，使其提供</a:t>
            </a:r>
            <a:r>
              <a:rPr lang="en-US" altLang="zh-CN" sz="2400" b="1" dirty="0">
                <a:solidFill>
                  <a:srgbClr val="006699"/>
                </a:solidFill>
                <a:latin typeface="+mj-lt"/>
                <a:ea typeface="微软雅黑" panose="020B0503020204020204" pitchFamily="34" charset="-122"/>
              </a:rPr>
              <a:t>history</a:t>
            </a:r>
            <a:r>
              <a:rPr lang="zh-CN" altLang="zh-CN" sz="2400" dirty="0">
                <a:solidFill>
                  <a:srgbClr val="202124"/>
                </a:solidFill>
                <a:latin typeface="+mj-lt"/>
                <a:ea typeface="微软雅黑" panose="020B0503020204020204" pitchFamily="34" charset="-122"/>
              </a:rPr>
              <a:t>功能，允许用户访问最近输入的命令。通过使用该功能，用户</a:t>
            </a:r>
            <a:r>
              <a:rPr lang="zh-CN" altLang="zh-CN" sz="2400" b="1" dirty="0">
                <a:solidFill>
                  <a:srgbClr val="006699"/>
                </a:solidFill>
                <a:latin typeface="+mj-lt"/>
                <a:ea typeface="微软雅黑" panose="020B0503020204020204" pitchFamily="34" charset="-122"/>
              </a:rPr>
              <a:t>最多可以访问 10 个命令</a:t>
            </a:r>
            <a:r>
              <a:rPr lang="zh-CN" altLang="zh-CN" sz="2400" dirty="0">
                <a:solidFill>
                  <a:srgbClr val="202124"/>
                </a:solidFill>
                <a:latin typeface="+mj-lt"/>
                <a:ea typeface="微软雅黑" panose="020B0503020204020204" pitchFamily="34" charset="-122"/>
              </a:rPr>
              <a:t>。命令会从1开始连续编号，超过10会继续编号。例如，如果用户输入了35条命令，则最近的10条命令将编号为26到35。</a:t>
            </a:r>
            <a:endParaRPr lang="zh-CN" altLang="en-US" dirty="0">
              <a:latin typeface="+mj-lt"/>
            </a:endParaRPr>
          </a:p>
        </p:txBody>
      </p:sp>
      <p:sp>
        <p:nvSpPr>
          <p:cNvPr id="3"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矩形 11"/>
          <p:cNvSpPr/>
          <p:nvPr/>
        </p:nvSpPr>
        <p:spPr>
          <a:xfrm>
            <a:off x="3772275" y="3994031"/>
            <a:ext cx="7595103" cy="1015663"/>
          </a:xfrm>
          <a:prstGeom prst="rect">
            <a:avLst/>
          </a:prstGeom>
        </p:spPr>
        <p:txBody>
          <a:bodyPr wrap="square">
            <a:spAutoFit/>
          </a:bodyPr>
          <a:lstStyle/>
          <a:p>
            <a:pPr marL="342900" lvl="0" indent="-342900">
              <a:lnSpc>
                <a:spcPct val="150000"/>
              </a:lnSpc>
              <a:buClr>
                <a:srgbClr val="993300"/>
              </a:buClr>
              <a:buFont typeface="+mj-lt"/>
              <a:buAutoNum type="arabicPeriod"/>
            </a:pPr>
            <a:r>
              <a:rPr lang="zh-CN" altLang="zh-CN" sz="2000" dirty="0">
                <a:solidFill>
                  <a:srgbClr val="202124"/>
                </a:solidFill>
                <a:latin typeface="+mj-lt"/>
                <a:ea typeface="微软雅黑" panose="020B0503020204020204" pitchFamily="34" charset="-122"/>
              </a:rPr>
              <a:t>当用户输入</a:t>
            </a:r>
            <a:r>
              <a:rPr lang="en-US" altLang="zh-CN" sz="2000" dirty="0">
                <a:solidFill>
                  <a:srgbClr val="202124"/>
                </a:solidFill>
                <a:latin typeface="+mj-lt"/>
                <a:ea typeface="微软雅黑" panose="020B0503020204020204" pitchFamily="34" charset="-122"/>
              </a:rPr>
              <a:t> !! </a:t>
            </a:r>
            <a:r>
              <a:rPr lang="zh-CN" altLang="zh-CN" sz="2000" dirty="0">
                <a:solidFill>
                  <a:srgbClr val="202124"/>
                </a:solidFill>
                <a:latin typeface="+mj-lt"/>
                <a:ea typeface="微软雅黑" panose="020B0503020204020204" pitchFamily="34" charset="-122"/>
              </a:rPr>
              <a:t>执行历史记录中的最新命令。 </a:t>
            </a:r>
            <a:endParaRPr lang="en-US" altLang="zh-CN" sz="2000" dirty="0">
              <a:solidFill>
                <a:srgbClr val="202124"/>
              </a:solidFill>
              <a:latin typeface="+mj-lt"/>
              <a:ea typeface="微软雅黑" panose="020B0503020204020204" pitchFamily="34" charset="-122"/>
            </a:endParaRPr>
          </a:p>
          <a:p>
            <a:pPr marL="342900" lvl="0" indent="-342900">
              <a:lnSpc>
                <a:spcPct val="150000"/>
              </a:lnSpc>
              <a:buClr>
                <a:srgbClr val="993300"/>
              </a:buClr>
              <a:buFont typeface="+mj-lt"/>
              <a:buAutoNum type="arabicPeriod"/>
            </a:pPr>
            <a:r>
              <a:rPr lang="zh-CN" altLang="zh-CN" sz="2000" dirty="0">
                <a:solidFill>
                  <a:srgbClr val="202124"/>
                </a:solidFill>
                <a:latin typeface="+mj-lt"/>
                <a:ea typeface="微软雅黑" panose="020B0503020204020204" pitchFamily="34" charset="-122"/>
              </a:rPr>
              <a:t>当用户输入单</a:t>
            </a:r>
            <a:r>
              <a:rPr lang="en-US" altLang="zh-CN" sz="2000" dirty="0">
                <a:solidFill>
                  <a:srgbClr val="202124"/>
                </a:solidFill>
                <a:latin typeface="+mj-lt"/>
                <a:ea typeface="微软雅黑" panose="020B0503020204020204" pitchFamily="34" charset="-122"/>
              </a:rPr>
              <a:t> ! </a:t>
            </a:r>
            <a:r>
              <a:rPr lang="zh-CN" altLang="zh-CN" sz="2000" dirty="0">
                <a:solidFill>
                  <a:srgbClr val="202124"/>
                </a:solidFill>
                <a:latin typeface="+mj-lt"/>
                <a:ea typeface="微软雅黑" panose="020B0503020204020204" pitchFamily="34" charset="-122"/>
              </a:rPr>
              <a:t>后跟整数 N，执行历史记录中的第 N 个命令。</a:t>
            </a:r>
            <a:r>
              <a:rPr lang="zh-CN" altLang="zh-CN" sz="2000" dirty="0">
                <a:latin typeface="+mj-lt"/>
                <a:ea typeface="微软雅黑" panose="020B0503020204020204" pitchFamily="34" charset="-122"/>
              </a:rPr>
              <a:t> </a:t>
            </a:r>
          </a:p>
        </p:txBody>
      </p:sp>
      <p:sp>
        <p:nvSpPr>
          <p:cNvPr id="13"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5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641CDA0-C9B7-4EB7-B7F6-A86753989790}"/>
              </a:ext>
            </a:extLst>
          </p:cNvPr>
          <p:cNvSpPr>
            <a:spLocks noGrp="1"/>
          </p:cNvSpPr>
          <p:nvPr>
            <p:ph type="title"/>
          </p:nvPr>
        </p:nvSpPr>
        <p:spPr>
          <a:xfrm>
            <a:off x="609600" y="277813"/>
            <a:ext cx="10972800" cy="576262"/>
          </a:xfrm>
        </p:spPr>
        <p:txBody>
          <a:bodyPr/>
          <a:lstStyle/>
          <a:p>
            <a:r>
              <a:rPr lang="zh-CN" altLang="en-US" dirty="0"/>
              <a:t>实验</a:t>
            </a:r>
            <a:r>
              <a:rPr lang="en-US" altLang="zh-CN" dirty="0"/>
              <a:t>2  </a:t>
            </a:r>
            <a:r>
              <a:rPr lang="zh-CN" altLang="en-US" dirty="0"/>
              <a:t>多进程编程</a:t>
            </a:r>
          </a:p>
        </p:txBody>
      </p:sp>
      <p:sp>
        <p:nvSpPr>
          <p:cNvPr id="2" name="矩形 1"/>
          <p:cNvSpPr/>
          <p:nvPr/>
        </p:nvSpPr>
        <p:spPr>
          <a:xfrm>
            <a:off x="703151" y="1443656"/>
            <a:ext cx="10631787" cy="1976438"/>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Clr>
                <a:srgbClr val="993300"/>
              </a:buClr>
              <a:buFont typeface="Wingdings" panose="05000000000000000000" pitchFamily="2" charset="2"/>
              <a:buChar char="p"/>
            </a:pPr>
            <a:r>
              <a:rPr lang="zh-CN" altLang="zh-CN" sz="2400" dirty="0">
                <a:solidFill>
                  <a:srgbClr val="202124"/>
                </a:solidFill>
                <a:latin typeface="+mj-lt"/>
                <a:ea typeface="微软雅黑" panose="020B0503020204020204" pitchFamily="34" charset="-122"/>
              </a:rPr>
              <a:t>该程序还应该管理基本的错误处理。</a:t>
            </a:r>
            <a:endParaRPr lang="en-US" altLang="zh-CN" sz="2400" dirty="0">
              <a:solidFill>
                <a:srgbClr val="202124"/>
              </a:solidFill>
              <a:latin typeface="+mj-lt"/>
              <a:ea typeface="微软雅黑" panose="020B0503020204020204" pitchFamily="34" charset="-122"/>
            </a:endParaRPr>
          </a:p>
          <a:p>
            <a:pPr marL="800100" lvl="1" indent="-342900" algn="just"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000" dirty="0">
                <a:solidFill>
                  <a:srgbClr val="202124"/>
                </a:solidFill>
                <a:latin typeface="+mj-lt"/>
                <a:ea typeface="微软雅黑" panose="020B0503020204020204" pitchFamily="34" charset="-122"/>
              </a:rPr>
              <a:t>如果历史中没有命令，输入 ! ！应该会产生一条消息“No commands in history”。</a:t>
            </a:r>
            <a:endParaRPr lang="en-US" altLang="zh-CN" sz="2000" dirty="0">
              <a:solidFill>
                <a:srgbClr val="202124"/>
              </a:solidFill>
              <a:latin typeface="+mj-lt"/>
              <a:ea typeface="微软雅黑" panose="020B0503020204020204" pitchFamily="34" charset="-122"/>
            </a:endParaRPr>
          </a:p>
          <a:p>
            <a:pPr marL="800100" lvl="1" indent="-342900" algn="just" eaLnBrk="0" fontAlgn="base" hangingPunct="0">
              <a:lnSpc>
                <a:spcPct val="150000"/>
              </a:lnSpc>
              <a:spcBef>
                <a:spcPct val="0"/>
              </a:spcBef>
              <a:spcAft>
                <a:spcPct val="0"/>
              </a:spcAft>
              <a:buClr>
                <a:srgbClr val="993300"/>
              </a:buClr>
              <a:buFont typeface="Wingdings" panose="05000000000000000000" pitchFamily="2" charset="2"/>
              <a:buChar char="Ø"/>
            </a:pPr>
            <a:r>
              <a:rPr lang="zh-CN" altLang="zh-CN" sz="2000" dirty="0">
                <a:solidFill>
                  <a:srgbClr val="202124"/>
                </a:solidFill>
                <a:latin typeface="+mj-lt"/>
                <a:ea typeface="微软雅黑" panose="020B0503020204020204" pitchFamily="34" charset="-122"/>
              </a:rPr>
              <a:t>如果没有与用单个 ! 输入的数字对应的命令，程序应该输出“No such command in history”。</a:t>
            </a:r>
            <a:r>
              <a:rPr lang="zh-CN" altLang="zh-CN" sz="2000" dirty="0">
                <a:latin typeface="+mj-lt"/>
                <a:ea typeface="微软雅黑" panose="020B0503020204020204" pitchFamily="34" charset="-122"/>
              </a:rPr>
              <a:t> </a:t>
            </a:r>
          </a:p>
        </p:txBody>
      </p:sp>
    </p:spTree>
    <p:extLst>
      <p:ext uri="{BB962C8B-B14F-4D97-AF65-F5344CB8AC3E}">
        <p14:creationId xmlns:p14="http://schemas.microsoft.com/office/powerpoint/2010/main" val="2615159820"/>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2993</TotalTime>
  <Words>2737</Words>
  <Application>Microsoft Office PowerPoint</Application>
  <PresentationFormat>宽屏</PresentationFormat>
  <Paragraphs>124</Paragraphs>
  <Slides>20</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 Unicode MS</vt:lpstr>
      <vt:lpstr>inherit</vt:lpstr>
      <vt:lpstr>Monotype Sorts</vt:lpstr>
      <vt:lpstr>MS PGothic</vt:lpstr>
      <vt:lpstr>MS PGothic</vt:lpstr>
      <vt:lpstr>宋体</vt:lpstr>
      <vt:lpstr>微软雅黑</vt:lpstr>
      <vt:lpstr>Arial</vt:lpstr>
      <vt:lpstr>Calibri</vt:lpstr>
      <vt:lpstr>Helvetica</vt:lpstr>
      <vt:lpstr>Times New Roman</vt:lpstr>
      <vt:lpstr>Verdana</vt:lpstr>
      <vt:lpstr>Webdings</vt:lpstr>
      <vt:lpstr>Wingdings</vt:lpstr>
      <vt:lpstr>os-8</vt:lpstr>
      <vt:lpstr>实验习题讲解</vt:lpstr>
      <vt:lpstr>实验1 系统调用基础</vt:lpstr>
      <vt:lpstr>实验1 系统调用基础</vt:lpstr>
      <vt:lpstr>实验2  多进程编程</vt:lpstr>
      <vt:lpstr>PowerPoint 演示文稿</vt:lpstr>
      <vt:lpstr>实验2  多进程编程</vt:lpstr>
      <vt:lpstr>实验2  多进程编程</vt:lpstr>
      <vt:lpstr>实验2  多进程编程</vt:lpstr>
      <vt:lpstr>实验2  多进程编程</vt:lpstr>
      <vt:lpstr>实验3 多线程编程</vt:lpstr>
      <vt:lpstr>实验4 多线程与信号量编程</vt:lpstr>
      <vt:lpstr>实验4 多线程与信号量编程</vt:lpstr>
      <vt:lpstr>实验4 多线程与信号量编程</vt:lpstr>
      <vt:lpstr>实验4 多线程与信号量编程</vt:lpstr>
      <vt:lpstr>实验4 多线程与信号量编程</vt:lpstr>
      <vt:lpstr>实验4 多线程与信号量编程</vt:lpstr>
      <vt:lpstr>实验5 文件系统</vt:lpstr>
      <vt:lpstr>实验6 Linux操作系统实例研究报告</vt:lpstr>
      <vt:lpstr>实验7 Linux内核编译</vt:lpstr>
      <vt:lpstr>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T an J</dc:creator>
  <cp:lastModifiedBy>Pengbin Feng</cp:lastModifiedBy>
  <cp:revision>261</cp:revision>
  <dcterms:created xsi:type="dcterms:W3CDTF">2017-09-18T08:18:54Z</dcterms:created>
  <dcterms:modified xsi:type="dcterms:W3CDTF">2024-03-18T13:09:24Z</dcterms:modified>
</cp:coreProperties>
</file>