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png" ContentType="image/png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theme/theme1.xml" ContentType="application/vnd.openxmlformats-officedocument.theme+xml"/>
  <Override PartName="/ppt/notesMasters/notesMaster1.xml" ContentType="application/vnd.openxmlformats-officedocument.presentationml.notesMaster+xml"/>
  <Override PartName="/ppt/notesMasters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bleStyles.xml" ContentType="application/vnd.openxmlformats-officedocument.presentationml.tableStyles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31502f3a59ba485b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2192000" cy="6858000"/>
  <p:notesSz cx="6858000" cy="9144000"/>
  <p:defaultTextStyle>
    <a:lvl1pPr marL="0" lvl="0" indent="0" algn="l" defTabSz="9144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1800" b="0" i="0" u="none" strike="noStrike" spc="0" baseline="0">
        <a:ln>
          <a:noFill/>
        </a:ln>
        <a:solidFill>
          <a:srgbClr val="111313"/>
        </a:solidFill>
        <a:latin typeface="Arial"/>
        <a:ea typeface="Arial"/>
      </a:defRPr>
    </a:lvl1pPr>
    <a:lvl2pPr marL="0" lvl="1" indent="457200" algn="l" defTabSz="9144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1800" b="0" i="0" u="none" strike="noStrike" spc="0" baseline="0">
        <a:ln>
          <a:noFill/>
        </a:ln>
        <a:solidFill>
          <a:srgbClr val="111313"/>
        </a:solidFill>
        <a:latin typeface="Arial"/>
        <a:ea typeface="Arial"/>
      </a:defRPr>
    </a:lvl2pPr>
    <a:lvl3pPr marL="0" lvl="2" indent="914400" algn="l" defTabSz="9144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1800" b="0" i="0" u="none" strike="noStrike" spc="0" baseline="0">
        <a:ln>
          <a:noFill/>
        </a:ln>
        <a:solidFill>
          <a:srgbClr val="111313"/>
        </a:solidFill>
        <a:latin typeface="Arial"/>
        <a:ea typeface="Arial"/>
      </a:defRPr>
    </a:lvl3pPr>
    <a:lvl4pPr marL="0" lvl="3" indent="1371600" algn="l" defTabSz="9144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1800" b="0" i="0" u="none" strike="noStrike" spc="0" baseline="0">
        <a:ln>
          <a:noFill/>
        </a:ln>
        <a:solidFill>
          <a:srgbClr val="111313"/>
        </a:solidFill>
        <a:latin typeface="Arial"/>
        <a:ea typeface="Arial"/>
      </a:defRPr>
    </a:lvl4pPr>
    <a:lvl5pPr marL="0" lvl="4" indent="1828800" algn="l" defTabSz="9144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1800" b="0" i="0" u="none" strike="noStrike" spc="0" baseline="0">
        <a:ln>
          <a:noFill/>
        </a:ln>
        <a:solidFill>
          <a:srgbClr val="111313"/>
        </a:solidFill>
        <a:latin typeface="Arial"/>
        <a:ea typeface="Arial"/>
      </a:defRPr>
    </a:lvl5pPr>
    <a:lvl6pPr marL="0" lvl="5" indent="2286000" algn="l" defTabSz="9144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1800" b="0" i="0" u="none" strike="noStrike" spc="0" baseline="0">
        <a:ln>
          <a:noFill/>
        </a:ln>
        <a:solidFill>
          <a:srgbClr val="111313"/>
        </a:solidFill>
        <a:latin typeface="Arial"/>
        <a:ea typeface="Arial"/>
      </a:defRPr>
    </a:lvl6pPr>
    <a:lvl7pPr marL="0" lvl="6" indent="2743200" algn="l" defTabSz="9144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1800" b="0" i="0" u="none" strike="noStrike" spc="0" baseline="0">
        <a:ln>
          <a:noFill/>
        </a:ln>
        <a:solidFill>
          <a:srgbClr val="111313"/>
        </a:solidFill>
        <a:latin typeface="Arial"/>
        <a:ea typeface="Arial"/>
      </a:defRPr>
    </a:lvl7pPr>
    <a:lvl8pPr marL="0" lvl="7" indent="3200400" algn="l" defTabSz="9144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1800" b="0" i="0" u="none" strike="noStrike" spc="0" baseline="0">
        <a:ln>
          <a:noFill/>
        </a:ln>
        <a:solidFill>
          <a:srgbClr val="111313"/>
        </a:solidFill>
        <a:latin typeface="Arial"/>
        <a:ea typeface="Arial"/>
      </a:defRPr>
    </a:lvl8pPr>
    <a:lvl9pPr marL="0" lvl="8" indent="3657600" algn="l" defTabSz="9144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1800" b="0" i="0" u="none" strike="noStrike" spc="0" baseline="0">
        <a:ln>
          <a:noFill/>
        </a:ln>
        <a:solidFill>
          <a:srgbClr val="111313"/>
        </a:solidFill>
        <a:latin typeface="Arial"/>
        <a:ea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rgbClr val="00000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theme" Target="/ppt/slideMasters/theme/theme1.xml" Id="rId2" /><Relationship Type="http://schemas.openxmlformats.org/officeDocument/2006/relationships/notesMaster" Target="/ppt/notesMasters/notesMaster1.xml" Id="rId3" /><Relationship Type="http://schemas.openxmlformats.org/officeDocument/2006/relationships/slide" Target="/ppt/slides/slide1.xml" Id="rId4" /><Relationship Type="http://schemas.openxmlformats.org/officeDocument/2006/relationships/slide" Target="/ppt/slides/slide2.xml" Id="rId5" /><Relationship Type="http://schemas.openxmlformats.org/officeDocument/2006/relationships/slide" Target="/ppt/slides/slide3.xml" Id="rId6" /><Relationship Type="http://schemas.openxmlformats.org/officeDocument/2006/relationships/slide" Target="/ppt/slides/slide4.xml" Id="rId7" /><Relationship Type="http://schemas.openxmlformats.org/officeDocument/2006/relationships/slide" Target="/ppt/slides/slide5.xml" Id="rId8" /><Relationship Type="http://schemas.openxmlformats.org/officeDocument/2006/relationships/slide" Target="/ppt/slides/slide6.xml" Id="rId9" /><Relationship Type="http://schemas.openxmlformats.org/officeDocument/2006/relationships/slide" Target="/ppt/slides/slide7.xml" Id="rId10" /><Relationship Type="http://schemas.openxmlformats.org/officeDocument/2006/relationships/slide" Target="/ppt/slides/slide8.xml" Id="rId11" /><Relationship Type="http://schemas.openxmlformats.org/officeDocument/2006/relationships/slide" Target="/ppt/slides/slide9.xml" Id="rId12" /><Relationship Type="http://schemas.openxmlformats.org/officeDocument/2006/relationships/slide" Target="/ppt/slides/slide10.xml" Id="rId13" /><Relationship Type="http://schemas.openxmlformats.org/officeDocument/2006/relationships/slide" Target="/ppt/slides/slide11.xml" Id="rId14" /><Relationship Type="http://schemas.openxmlformats.org/officeDocument/2006/relationships/slide" Target="/ppt/slides/slide12.xml" Id="rId15" /><Relationship Type="http://schemas.openxmlformats.org/officeDocument/2006/relationships/slide" Target="/ppt/slides/slide13.xml" Id="rId16" /><Relationship Type="http://schemas.openxmlformats.org/officeDocument/2006/relationships/slide" Target="/ppt/slides/slide14.xml" Id="rId17" /><Relationship Type="http://schemas.openxmlformats.org/officeDocument/2006/relationships/slide" Target="/ppt/slides/slide15.xml" Id="rId18" /><Relationship Type="http://schemas.openxmlformats.org/officeDocument/2006/relationships/slide" Target="/ppt/slides/slide16.xml" Id="rId19" /><Relationship Type="http://schemas.openxmlformats.org/officeDocument/2006/relationships/slide" Target="/ppt/slides/slide17.xml" Id="rId20" /><Relationship Type="http://schemas.openxmlformats.org/officeDocument/2006/relationships/slide" Target="/ppt/slides/slide18.xml" Id="rId21" /><Relationship Type="http://schemas.openxmlformats.org/officeDocument/2006/relationships/slide" Target="/ppt/slides/slide19.xml" Id="rId22" /><Relationship Type="http://schemas.openxmlformats.org/officeDocument/2006/relationships/slide" Target="/ppt/slides/slide20.xml" Id="rId23" /><Relationship Type="http://schemas.openxmlformats.org/officeDocument/2006/relationships/slide" Target="/ppt/slides/slide21.xml" Id="rId24" /><Relationship Type="http://schemas.openxmlformats.org/officeDocument/2006/relationships/slide" Target="/ppt/slides/slide22.xml" Id="rId25" /><Relationship Type="http://schemas.openxmlformats.org/officeDocument/2006/relationships/slide" Target="/ppt/slides/slide23.xml" Id="rId26" /><Relationship Type="http://schemas.openxmlformats.org/officeDocument/2006/relationships/slide" Target="/ppt/slides/slide24.xml" Id="rId27" /><Relationship Type="http://schemas.openxmlformats.org/officeDocument/2006/relationships/tableStyles" Target="/ppt/tableStyles.xml" Id="rId28" /></Relationships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notesMasters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13B20-8BB8-B74B-ADB5-DA5707988F1E}" type="datetimeFigureOut">
              <a:t>2019/7/15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674F-E567-AA4B-8C16-788D7CE21C4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4228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Masters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notesSlides/_rels/notesSlide1.xml.rels>&#65279;<?xml version="1.0" encoding="utf-8"?><Relationships xmlns="http://schemas.openxmlformats.org/package/2006/relationships"><Relationship Type="http://schemas.openxmlformats.org/officeDocument/2006/relationships/slide" Target="/ppt/slides/slide3.xml" Id="rId1" /><Relationship Type="http://schemas.openxmlformats.org/officeDocument/2006/relationships/notesMaster" Target="/ppt/notesMasters/notesMaster1.xml" Id="rId2" /></Relationships>
</file>

<file path=ppt/notesSlides/_rels/notesSlide2.xml.rels>&#65279;<?xml version="1.0" encoding="utf-8"?><Relationships xmlns="http://schemas.openxmlformats.org/package/2006/relationships"><Relationship Type="http://schemas.openxmlformats.org/officeDocument/2006/relationships/slide" Target="/ppt/slides/slide4.xml" Id="rId1" /><Relationship Type="http://schemas.openxmlformats.org/officeDocument/2006/relationships/notesMaster" Target="/ppt/notesMasters/notesMaster1.xml" Id="rId2" /></Relationships>
</file>

<file path=ppt/notesSlides/_rels/notesSlide3.xml.rels>&#65279;<?xml version="1.0" encoding="utf-8"?><Relationships xmlns="http://schemas.openxmlformats.org/package/2006/relationships"><Relationship Type="http://schemas.openxmlformats.org/officeDocument/2006/relationships/slide" Target="/ppt/slides/slide9.xml" Id="rId1" /><Relationship Type="http://schemas.openxmlformats.org/officeDocument/2006/relationships/notesMaster" Target="/ppt/notesMasters/notesMaster1.xml" Id="rId2" /></Relationships>
</file>

<file path=ppt/notesSlides/_rels/notesSlide4.xml.rels>&#65279;<?xml version="1.0" encoding="utf-8"?><Relationships xmlns="http://schemas.openxmlformats.org/package/2006/relationships"><Relationship Type="http://schemas.openxmlformats.org/officeDocument/2006/relationships/slide" Target="/ppt/slides/slide10.xml" Id="rId1" /><Relationship Type="http://schemas.openxmlformats.org/officeDocument/2006/relationships/notesMaster" Target="/ppt/notesMasters/notesMaster1.xml" Id="rId2" /></Relationships>
</file>

<file path=ppt/notesSlides/_rels/notesSlide5.xml.rels>&#65279;<?xml version="1.0" encoding="utf-8"?><Relationships xmlns="http://schemas.openxmlformats.org/package/2006/relationships"><Relationship Type="http://schemas.openxmlformats.org/officeDocument/2006/relationships/slide" Target="/ppt/slides/slide11.xml" Id="rId1" /><Relationship Type="http://schemas.openxmlformats.org/officeDocument/2006/relationships/notesMaster" Target="/ppt/notesMasters/notesMaster1.xml" Id="rId2" /></Relationships>
</file>

<file path=ppt/notesSlides/_rels/notesSlide6.xml.rels>&#65279;<?xml version="1.0" encoding="utf-8"?><Relationships xmlns="http://schemas.openxmlformats.org/package/2006/relationships"><Relationship Type="http://schemas.openxmlformats.org/officeDocument/2006/relationships/slide" Target="/ppt/slides/slide15.xml" Id="rId1" /><Relationship Type="http://schemas.openxmlformats.org/officeDocument/2006/relationships/notesMaster" Target="/ppt/notesMasters/notesMaster1.xml" Id="rId2" /></Relationships>
</file>

<file path=ppt/notesSlides/_rels/notesSlide7.xml.rels>&#65279;<?xml version="1.0" encoding="utf-8"?><Relationships xmlns="http://schemas.openxmlformats.org/package/2006/relationships"><Relationship Type="http://schemas.openxmlformats.org/officeDocument/2006/relationships/slide" Target="/ppt/slides/slide16.xml" Id="rId1" /><Relationship Type="http://schemas.openxmlformats.org/officeDocument/2006/relationships/notesMaster" Target="/ppt/notesMasters/notesMaster1.xml" Id="rId2" /></Relationships>
</file>

<file path=ppt/notesSlides/notesSlide1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zh-CN"/>
          </a:p>
        </p:txBody>
      </p:sp>
    </p:spTree>
  </p:cSld>
  <p:clrMapOvr>
    <a:masterClrMapping xmlns:a="http://schemas.openxmlformats.org/drawingml/2006/main"/>
  </p:clrMapOvr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en-US" altLang="en-US"/>
          </a:p>
        </p:txBody>
      </p:sp>
    </p:spTree>
  </p:cSld>
  <p:clrMapOvr>
    <a:masterClrMapping xmlns:a="http://schemas.openxmlformats.org/drawingml/2006/main"/>
  </p:clrMapOvr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en-US" altLang="en-US"/>
          </a:p>
        </p:txBody>
      </p:sp>
    </p:spTree>
  </p:cSld>
  <p:clrMapOvr>
    <a:masterClrMapping xmlns:a="http://schemas.openxmlformats.org/drawingml/2006/main"/>
  </p:clrMapOvr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en-US" altLang="en-US"/>
          </a:p>
        </p:txBody>
      </p:sp>
    </p:spTree>
  </p:cSld>
  <p:clrMapOvr>
    <a:masterClrMapping xmlns:a="http://schemas.openxmlformats.org/drawingml/2006/main"/>
  </p:clrMapOvr>
</p:notes>
</file>

<file path=ppt/notesSlides/notesSlide5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en-US" altLang="en-US"/>
          </a:p>
        </p:txBody>
      </p:sp>
    </p:spTree>
  </p:cSld>
  <p:clrMapOvr>
    <a:masterClrMapping xmlns:a="http://schemas.openxmlformats.org/drawingml/2006/main"/>
  </p:clrMapOvr>
</p:notes>
</file>

<file path=ppt/notesSlides/notesSlide6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en-US" altLang="en-US"/>
          </a:p>
        </p:txBody>
      </p:sp>
    </p:spTree>
  </p:cSld>
  <p:clrMapOvr>
    <a:masterClrMapping xmlns:a="http://schemas.openxmlformats.org/drawingml/2006/main"/>
  </p:clrMapOvr>
</p:notes>
</file>

<file path=ppt/notesSlides/notesSlide7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en-US" altLang="en-US"/>
          </a:p>
        </p:txBody>
      </p:sp>
    </p:spTree>
  </p:cSld>
  <p:clrMapOvr>
    <a:masterClrMapping xmlns:a="http://schemas.openxmlformats.org/drawingml/2006/main"/>
  </p:clrMapOvr>
</p:note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image" Target="/ppt/media/image.png" Id="rId2" /></Relationships>
</file>

<file path=ppt/slideLayouts/_rels/slideLayout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image" Target="/ppt/media/image2.png" Id="rId2" /></Relationship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image" Target="/ppt/media/image2.png" Id="rId2" /></Relationships>
</file>

<file path=ppt/slideLayouts/_rels/slideLayout1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image" Target="/ppt/media/image4.png" Id="rId2" /></Relationships>
</file>

<file path=ppt/slideLayouts/_rels/slideLayout1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image" Target="/ppt/media/image4.png" Id="rId2" /></Relationships>
</file>

<file path=ppt/slideLayouts/_rels/slideLayout1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image" Target="/ppt/media/image4.png" Id="rId2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image" Target="/ppt/media/image2.png" Id="rId2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image" Target="/ppt/media/image3.png" Id="rId2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image" Target="/ppt/media/image3.png" Id="rId2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image" Target="/ppt/media/image2.png" Id="rId2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image" Target="/ppt/media/image4.png" Id="rId2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image" Target="/ppt/media/image2.png" Id="rId2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tar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ESENTATION TITLE 文件标题"/>
          <p:cNvSpPr txBox="1">
            <a:spLocks noGrp="1"/>
          </p:cNvSpPr>
          <p:nvPr>
            <p:ph type="title" hasCustomPrompt="1"/>
          </p:nvPr>
        </p:nvSpPr>
        <p:spPr>
          <a:xfrm>
            <a:off x="1930400" y="1918186"/>
            <a:ext cx="8783249" cy="879606"/>
          </a:xfrm>
          <a:prstGeom prst="rect">
            <a:avLst/>
          </a:prstGeom>
        </p:spPr>
        <p:txBody>
          <a:bodyPr anchor="b">
            <a:normAutofit/>
          </a:bodyPr>
          <a:lstStyle>
            <a:lvl1pPr lvl="0">
              <a:lnSpc>
                <a:spcPct val="100000"/>
              </a:lnSpc>
              <a:defRPr sz="4000" spc="220">
                <a:solidFill>
                  <a:srgbClr val="FFFFFF"/>
                </a:solidFill>
                <a:latin typeface="Arial"/>
                <a:ea typeface="Arial"/>
              </a:defRPr>
            </a:lvl1pPr>
          </a:lstStyle>
          <a:p>
            <a:r>
              <a:t>PRESENTATION TITLE 文件标题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923419" y="2934267"/>
            <a:ext cx="5472697" cy="355981"/>
          </a:xfrm>
          <a:prstGeom prst="rect">
            <a:avLst/>
          </a:prstGeom>
        </p:spPr>
        <p:txBody>
          <a:bodyPr>
            <a:normAutofit/>
          </a:bodyPr>
          <a:lstStyle>
            <a:lvl1pPr lvl="0">
              <a:lnSpc>
                <a:spcPct val="100000"/>
              </a:lnSpc>
              <a:defRPr sz="1800" b="1" spc="200">
                <a:solidFill>
                  <a:srgbClr val="FFFFFF"/>
                </a:solidFill>
                <a:latin typeface="Arial"/>
                <a:ea typeface="Arial"/>
              </a:defRPr>
            </a:lvl1pPr>
            <a:lvl2pPr marL="751205" lvl="1" indent="-294005">
              <a:lnSpc>
                <a:spcPct val="100000"/>
              </a:lnSpc>
              <a:defRPr sz="1800" b="1" spc="200">
                <a:solidFill>
                  <a:srgbClr val="FFFFFF"/>
                </a:solidFill>
                <a:latin typeface="Arial"/>
                <a:ea typeface="Arial"/>
              </a:defRPr>
            </a:lvl2pPr>
            <a:lvl3pPr marL="1208405" lvl="2" indent="-294005">
              <a:lnSpc>
                <a:spcPct val="100000"/>
              </a:lnSpc>
              <a:defRPr sz="1800" b="1" spc="200">
                <a:solidFill>
                  <a:srgbClr val="FFFFFF"/>
                </a:solidFill>
                <a:latin typeface="Arial"/>
                <a:ea typeface="Arial"/>
              </a:defRPr>
            </a:lvl3pPr>
            <a:lvl4pPr marL="1665605" lvl="3" indent="-294005">
              <a:lnSpc>
                <a:spcPct val="100000"/>
              </a:lnSpc>
              <a:defRPr sz="1800" b="1" spc="200">
                <a:solidFill>
                  <a:srgbClr val="FFFFFF"/>
                </a:solidFill>
                <a:latin typeface="Arial"/>
                <a:ea typeface="Arial"/>
              </a:defRPr>
            </a:lvl4pPr>
            <a:lvl5pPr marL="2122805" lvl="4" indent="-294005">
              <a:lnSpc>
                <a:spcPct val="100000"/>
              </a:lnSpc>
              <a:defRPr sz="1800" b="1" spc="200">
                <a:solidFill>
                  <a:srgbClr val="FFFFFF"/>
                </a:solidFill>
                <a:latin typeface="Arial"/>
                <a:ea typeface="Arial"/>
              </a:defRPr>
            </a:lvl5pPr>
          </a:lstStyle>
          <a:p>
            <a:r>
              <a:t>Department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14" name="Platshållare för text 33"/>
          <p:cNvSpPr>
            <a:spLocks noGrp="1"/>
          </p:cNvSpPr>
          <p:nvPr>
            <p:ph type="body" idx="21" hasCustomPrompt="1"/>
          </p:nvPr>
        </p:nvSpPr>
        <p:spPr>
          <a:xfrm>
            <a:off x="1923418" y="3452940"/>
            <a:ext cx="5472698" cy="355981"/>
          </a:xfrm>
          <a:prstGeom prst="rect">
            <a:avLst/>
          </a:prstGeom>
        </p:spPr>
        <p:txBody>
          <a:bodyPr>
            <a:normAutofit/>
          </a:bodyPr>
          <a:lstStyle>
            <a:lvl1pPr lvl="0">
              <a:lnSpc>
                <a:spcPct val="100000"/>
              </a:lnSpc>
              <a:defRPr sz="1200" b="1" spc="200">
                <a:solidFill>
                  <a:srgbClr val="FFFFFF"/>
                </a:solidFill>
                <a:latin typeface="Arial"/>
                <a:ea typeface="Arial"/>
              </a:defRPr>
            </a:lvl1pPr>
          </a:lstStyle>
          <a:p>
            <a:r>
              <a:t>date YYYY-MM-DD</a:t>
            </a:r>
          </a:p>
        </p:txBody>
      </p:sp>
      <p:sp>
        <p:nvSpPr>
          <p:cNvPr id="15" name="矩形 6"/>
          <p:cNvSpPr/>
          <p:nvPr/>
        </p:nvSpPr>
        <p:spPr>
          <a:xfrm>
            <a:off x="1023036" y="2112264"/>
            <a:ext cx="138253" cy="649225"/>
          </a:xfrm>
          <a:prstGeom prst="rect">
            <a:avLst/>
          </a:prstGeom>
          <a:solidFill>
            <a:schemeClr val="accent1"/>
          </a:solidFill>
          <a:ln w="12700"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等线"/>
                <a:ea typeface="等线"/>
              </a:defRPr>
            </a:pPr>
          </a:p>
        </p:txBody>
      </p:sp>
      <p:pic>
        <p:nvPicPr>
          <p:cNvPr id="16" name="图片 7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396440" y="342729"/>
            <a:ext cx="1636672" cy="398677"/>
          </a:xfrm>
          <a:prstGeom prst="rect">
            <a:avLst/>
          </a:prstGeom>
          <a:ln w="12700">
            <a:miter/>
          </a:ln>
        </p:spPr>
      </p:pic>
      <p:sp>
        <p:nvSpPr>
          <p:cNvPr id="17" name="Slide Number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白色正文页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lide Number"/>
          <p:cNvSpPr txBox="1">
            <a:spLocks noGrp="1"/>
          </p:cNvSpPr>
          <p:nvPr>
            <p:ph type="sldNum" idx="2"/>
          </p:nvPr>
        </p:nvSpPr>
        <p:spPr>
          <a:xfrm>
            <a:off x="11540272" y="6450409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lvl="0">
              <a:defRPr sz="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/>
            </a:fld>
          </a:p>
        </p:txBody>
      </p:sp>
      <p:sp>
        <p:nvSpPr>
          <p:cNvPr id="11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513347" y="1306285"/>
            <a:ext cx="11165307" cy="4818736"/>
          </a:xfrm>
          <a:prstGeom prst="rect">
            <a:avLst/>
          </a:prstGeom>
        </p:spPr>
        <p:txBody>
          <a:bodyPr>
            <a:normAutofit/>
          </a:bodyPr>
          <a:lstStyle>
            <a:lvl1pPr lvl="0">
              <a:lnSpc>
                <a:spcPct val="100000"/>
              </a:lnSpc>
              <a:defRPr sz="1800">
                <a:solidFill>
                  <a:srgbClr val="000000"/>
                </a:solidFill>
                <a:latin typeface="Arial"/>
                <a:ea typeface="Arial"/>
              </a:defRPr>
            </a:lvl1pPr>
            <a:lvl2pPr marL="628650" lvl="1" indent="-171450">
              <a:lnSpc>
                <a:spcPct val="100000"/>
              </a:lnSpc>
              <a:defRPr sz="1800">
                <a:solidFill>
                  <a:srgbClr val="000000"/>
                </a:solidFill>
                <a:latin typeface="Arial"/>
                <a:ea typeface="Arial"/>
              </a:defRPr>
            </a:lvl2pPr>
            <a:lvl3pPr marL="1120140" lvl="2" indent="-205740">
              <a:lnSpc>
                <a:spcPct val="100000"/>
              </a:lnSpc>
              <a:defRPr sz="1800">
                <a:solidFill>
                  <a:srgbClr val="000000"/>
                </a:solidFill>
                <a:latin typeface="Arial"/>
                <a:ea typeface="Arial"/>
              </a:defRPr>
            </a:lvl3pPr>
            <a:lvl4pPr marL="1600200" lvl="3" indent="-228600">
              <a:lnSpc>
                <a:spcPct val="100000"/>
              </a:lnSpc>
              <a:defRPr sz="1800">
                <a:solidFill>
                  <a:srgbClr val="000000"/>
                </a:solidFill>
                <a:latin typeface="Arial"/>
                <a:ea typeface="Arial"/>
              </a:defRPr>
            </a:lvl4pPr>
            <a:lvl5pPr marL="2057400" lvl="4" indent="-228600">
              <a:lnSpc>
                <a:spcPct val="100000"/>
              </a:lnSpc>
              <a:defRPr sz="1800">
                <a:solidFill>
                  <a:srgbClr val="000000"/>
                </a:solidFill>
                <a:latin typeface="Arial"/>
                <a:ea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Platshållare för text 6"/>
          <p:cNvSpPr>
            <a:spLocks noGrp="1"/>
          </p:cNvSpPr>
          <p:nvPr>
            <p:ph type="body" idx="21" hasCustomPrompt="1"/>
          </p:nvPr>
        </p:nvSpPr>
        <p:spPr>
          <a:xfrm>
            <a:off x="513348" y="487122"/>
            <a:ext cx="11165306" cy="652763"/>
          </a:xfrm>
          <a:prstGeom prst="rect">
            <a:avLst/>
          </a:prstGeom>
        </p:spPr>
        <p:txBody>
          <a:bodyPr>
            <a:normAutofit/>
          </a:bodyPr>
          <a:lstStyle>
            <a:lvl1pPr lvl="0">
              <a:defRPr b="1" spc="200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r>
              <a:t>HEADER</a:t>
            </a:r>
          </a:p>
        </p:txBody>
      </p:sp>
      <p:pic>
        <p:nvPicPr>
          <p:cNvPr id="115" name="图片 12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0306288" y="198681"/>
            <a:ext cx="1540702" cy="576884"/>
          </a:xfrm>
          <a:prstGeom prst="rect">
            <a:avLst/>
          </a:prstGeom>
          <a:ln w="12700">
            <a:miter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白色正文页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lide Number"/>
          <p:cNvSpPr txBox="1">
            <a:spLocks noGrp="1"/>
          </p:cNvSpPr>
          <p:nvPr>
            <p:ph type="sldNum" idx="2"/>
          </p:nvPr>
        </p:nvSpPr>
        <p:spPr>
          <a:xfrm>
            <a:off x="11540272" y="6450409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lvl="0">
              <a:defRPr sz="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/>
            </a:fld>
          </a:p>
        </p:txBody>
      </p:sp>
      <p:sp>
        <p:nvSpPr>
          <p:cNvPr id="12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513347" y="1306285"/>
            <a:ext cx="11165307" cy="4818736"/>
          </a:xfrm>
          <a:prstGeom prst="rect">
            <a:avLst/>
          </a:prstGeom>
        </p:spPr>
        <p:txBody>
          <a:bodyPr>
            <a:normAutofit/>
          </a:bodyPr>
          <a:lstStyle>
            <a:lvl1pPr lvl="0">
              <a:lnSpc>
                <a:spcPct val="100000"/>
              </a:lnSpc>
              <a:defRPr sz="1800">
                <a:solidFill>
                  <a:srgbClr val="000000"/>
                </a:solidFill>
                <a:latin typeface="Arial"/>
                <a:ea typeface="Arial"/>
              </a:defRPr>
            </a:lvl1pPr>
            <a:lvl2pPr marL="628650" lvl="1" indent="-171450">
              <a:lnSpc>
                <a:spcPct val="100000"/>
              </a:lnSpc>
              <a:defRPr sz="1800">
                <a:solidFill>
                  <a:srgbClr val="000000"/>
                </a:solidFill>
                <a:latin typeface="Arial"/>
                <a:ea typeface="Arial"/>
              </a:defRPr>
            </a:lvl2pPr>
            <a:lvl3pPr marL="1120140" lvl="2" indent="-205740">
              <a:lnSpc>
                <a:spcPct val="100000"/>
              </a:lnSpc>
              <a:defRPr sz="1800">
                <a:solidFill>
                  <a:srgbClr val="000000"/>
                </a:solidFill>
                <a:latin typeface="Arial"/>
                <a:ea typeface="Arial"/>
              </a:defRPr>
            </a:lvl3pPr>
            <a:lvl4pPr marL="1600200" lvl="3" indent="-228600">
              <a:lnSpc>
                <a:spcPct val="100000"/>
              </a:lnSpc>
              <a:defRPr sz="1800">
                <a:solidFill>
                  <a:srgbClr val="000000"/>
                </a:solidFill>
                <a:latin typeface="Arial"/>
                <a:ea typeface="Arial"/>
              </a:defRPr>
            </a:lvl4pPr>
            <a:lvl5pPr marL="2057400" lvl="4" indent="-228600">
              <a:lnSpc>
                <a:spcPct val="100000"/>
              </a:lnSpc>
              <a:defRPr sz="1800">
                <a:solidFill>
                  <a:srgbClr val="000000"/>
                </a:solidFill>
                <a:latin typeface="Arial"/>
                <a:ea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Platshållare för text 6"/>
          <p:cNvSpPr>
            <a:spLocks noGrp="1"/>
          </p:cNvSpPr>
          <p:nvPr>
            <p:ph type="body" idx="21" hasCustomPrompt="1"/>
          </p:nvPr>
        </p:nvSpPr>
        <p:spPr>
          <a:xfrm>
            <a:off x="513348" y="732018"/>
            <a:ext cx="11165306" cy="442701"/>
          </a:xfrm>
          <a:prstGeom prst="rect">
            <a:avLst/>
          </a:prstGeom>
        </p:spPr>
        <p:txBody>
          <a:bodyPr anchor="ctr">
            <a:normAutofit/>
          </a:bodyPr>
          <a:lstStyle>
            <a:lvl1pPr lvl="0" defTabSz="841375">
              <a:spcBef>
                <a:spcPts val="900"/>
              </a:spcBef>
              <a:defRPr sz="2575" b="1" spc="184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r>
              <a:t>HEADER</a:t>
            </a:r>
          </a:p>
        </p:txBody>
      </p:sp>
      <p:sp>
        <p:nvSpPr>
          <p:cNvPr id="125" name="直接连接符 8"/>
          <p:cNvSpPr/>
          <p:nvPr/>
        </p:nvSpPr>
        <p:spPr>
          <a:xfrm>
            <a:off x="1973991" y="6204377"/>
            <a:ext cx="9720002" cy="1"/>
          </a:xfrm>
          <a:prstGeom prst="line">
            <a:avLst/>
          </a:prstGeom>
          <a:ln w="6350">
            <a:solidFill>
              <a:srgbClr val="24292B"/>
            </a:solidFill>
            <a:miter/>
          </a:ln>
        </p:spPr>
        <p:txBody>
          <a:bodyPr lIns="45719" rIns="45719"/>
          <a:lstStyle/>
          <a:p/>
        </p:txBody>
      </p:sp>
      <p:pic>
        <p:nvPicPr>
          <p:cNvPr id="126" name="图片 10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395940" y="5928598"/>
            <a:ext cx="1540703" cy="576884"/>
          </a:xfrm>
          <a:prstGeom prst="rect">
            <a:avLst/>
          </a:prstGeom>
          <a:ln w="12700">
            <a:miter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lide Number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/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自定义版式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矩形 5"/>
          <p:cNvSpPr/>
          <p:nvPr/>
        </p:nvSpPr>
        <p:spPr>
          <a:xfrm>
            <a:off x="186505" y="-1"/>
            <a:ext cx="164816" cy="377149"/>
          </a:xfrm>
          <a:prstGeom prst="rect">
            <a:avLst/>
          </a:prstGeom>
          <a:solidFill>
            <a:srgbClr val="595959"/>
          </a:solidFill>
          <a:ln w="12700"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1" name="直接连接符 6"/>
          <p:cNvSpPr/>
          <p:nvPr/>
        </p:nvSpPr>
        <p:spPr>
          <a:xfrm flipH="1">
            <a:off x="402264" y="-1"/>
            <a:ext cx="1" cy="377149"/>
          </a:xfrm>
          <a:prstGeom prst="line">
            <a:avLst/>
          </a:prstGeom>
          <a:ln w="57150">
            <a:solidFill>
              <a:srgbClr val="BFBFBF"/>
            </a:solidFill>
            <a:miter/>
          </a:ln>
        </p:spPr>
        <p:txBody>
          <a:bodyPr lIns="45719" rIns="45719"/>
          <a:lstStyle/>
          <a:p/>
        </p:txBody>
      </p:sp>
      <p:sp>
        <p:nvSpPr>
          <p:cNvPr id="142" name="Slide Number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/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513347" y="1306285"/>
            <a:ext cx="11165307" cy="4818736"/>
          </a:xfrm>
          <a:prstGeom prst="rect">
            <a:avLst/>
          </a:prstGeom>
        </p:spPr>
        <p:txBody>
          <a:bodyPr>
            <a:normAutofit/>
          </a:bodyPr>
          <a:lstStyle>
            <a:lvl1pPr lvl="0">
              <a:lnSpc>
                <a:spcPct val="100000"/>
              </a:lnSpc>
              <a:defRPr sz="1800">
                <a:solidFill>
                  <a:srgbClr val="FFFFFF"/>
                </a:solidFill>
                <a:latin typeface="Arial"/>
                <a:ea typeface="Arial"/>
              </a:defRPr>
            </a:lvl1pPr>
            <a:lvl2pPr marL="628650" lvl="1" indent="-171450">
              <a:lnSpc>
                <a:spcPct val="100000"/>
              </a:lnSpc>
              <a:defRPr sz="1800">
                <a:solidFill>
                  <a:srgbClr val="FFFFFF"/>
                </a:solidFill>
                <a:latin typeface="Arial"/>
                <a:ea typeface="Arial"/>
              </a:defRPr>
            </a:lvl2pPr>
            <a:lvl3pPr marL="1120140" lvl="2" indent="-205740">
              <a:lnSpc>
                <a:spcPct val="100000"/>
              </a:lnSpc>
              <a:defRPr sz="1800">
                <a:solidFill>
                  <a:srgbClr val="FFFFFF"/>
                </a:solidFill>
                <a:latin typeface="Arial"/>
                <a:ea typeface="Arial"/>
              </a:defRPr>
            </a:lvl3pPr>
            <a:lvl4pPr marL="1600200" lvl="3" indent="-228600">
              <a:lnSpc>
                <a:spcPct val="100000"/>
              </a:lnSpc>
              <a:defRPr sz="1800">
                <a:solidFill>
                  <a:srgbClr val="FFFFFF"/>
                </a:solidFill>
                <a:latin typeface="Arial"/>
                <a:ea typeface="Arial"/>
              </a:defRPr>
            </a:lvl4pPr>
            <a:lvl5pPr marL="2057400" lvl="4" indent="-228600">
              <a:lnSpc>
                <a:spcPct val="100000"/>
              </a:lnSpc>
              <a:defRPr sz="1800">
                <a:solidFill>
                  <a:srgbClr val="FFFFFF"/>
                </a:solidFill>
                <a:latin typeface="Arial"/>
                <a:ea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0" name="Platshållare för text 6"/>
          <p:cNvSpPr>
            <a:spLocks noGrp="1"/>
          </p:cNvSpPr>
          <p:nvPr>
            <p:ph type="body" idx="21" hasCustomPrompt="1"/>
          </p:nvPr>
        </p:nvSpPr>
        <p:spPr>
          <a:xfrm>
            <a:off x="513348" y="641694"/>
            <a:ext cx="11165306" cy="498191"/>
          </a:xfrm>
          <a:prstGeom prst="rect">
            <a:avLst/>
          </a:prstGeom>
        </p:spPr>
        <p:txBody>
          <a:bodyPr anchor="ctr">
            <a:normAutofit/>
          </a:bodyPr>
          <a:lstStyle>
            <a:lvl1pPr lvl="0">
              <a:defRPr b="1" spc="200">
                <a:solidFill>
                  <a:srgbClr val="FFFFFF"/>
                </a:solidFill>
                <a:latin typeface="Arial"/>
                <a:ea typeface="Arial"/>
              </a:defRPr>
            </a:lvl1pPr>
          </a:lstStyle>
          <a:p>
            <a:r>
              <a:t>HEADER</a:t>
            </a:r>
          </a:p>
        </p:txBody>
      </p:sp>
      <p:sp>
        <p:nvSpPr>
          <p:cNvPr id="151" name="Slide Number"/>
          <p:cNvSpPr txBox="1">
            <a:spLocks noGrp="1"/>
          </p:cNvSpPr>
          <p:nvPr>
            <p:ph type="sldNum" idx="2"/>
          </p:nvPr>
        </p:nvSpPr>
        <p:spPr>
          <a:xfrm>
            <a:off x="11540272" y="6450409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lvl="0">
              <a:defRPr sz="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/>
            </a:fld>
          </a:p>
        </p:txBody>
      </p:sp>
      <p:sp>
        <p:nvSpPr>
          <p:cNvPr id="152" name="直接连接符 8"/>
          <p:cNvSpPr/>
          <p:nvPr/>
        </p:nvSpPr>
        <p:spPr>
          <a:xfrm>
            <a:off x="1991410" y="6204377"/>
            <a:ext cx="9675863" cy="1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txBody>
          <a:bodyPr lIns="45719" rIns="45719"/>
          <a:lstStyle/>
          <a:p/>
        </p:txBody>
      </p:sp>
      <p:pic>
        <p:nvPicPr>
          <p:cNvPr id="153" name="图片 12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221467" y="5833023"/>
            <a:ext cx="1872001" cy="659152"/>
          </a:xfrm>
          <a:prstGeom prst="rect">
            <a:avLst/>
          </a:prstGeom>
          <a:ln w="12700">
            <a:miter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513347" y="1306285"/>
            <a:ext cx="11165307" cy="4818736"/>
          </a:xfrm>
          <a:prstGeom prst="rect">
            <a:avLst/>
          </a:prstGeom>
        </p:spPr>
        <p:txBody>
          <a:bodyPr>
            <a:normAutofit/>
          </a:bodyPr>
          <a:lstStyle>
            <a:lvl1pPr lvl="0">
              <a:lnSpc>
                <a:spcPct val="100000"/>
              </a:lnSpc>
              <a:defRPr sz="1800">
                <a:solidFill>
                  <a:srgbClr val="FFFFFF"/>
                </a:solidFill>
                <a:latin typeface="Arial"/>
                <a:ea typeface="Arial"/>
              </a:defRPr>
            </a:lvl1pPr>
            <a:lvl2pPr marL="628650" lvl="1" indent="-171450">
              <a:lnSpc>
                <a:spcPct val="100000"/>
              </a:lnSpc>
              <a:defRPr sz="1800">
                <a:solidFill>
                  <a:srgbClr val="FFFFFF"/>
                </a:solidFill>
                <a:latin typeface="Arial"/>
                <a:ea typeface="Arial"/>
              </a:defRPr>
            </a:lvl2pPr>
            <a:lvl3pPr marL="1120140" lvl="2" indent="-205740">
              <a:lnSpc>
                <a:spcPct val="100000"/>
              </a:lnSpc>
              <a:defRPr sz="1800">
                <a:solidFill>
                  <a:srgbClr val="FFFFFF"/>
                </a:solidFill>
                <a:latin typeface="Arial"/>
                <a:ea typeface="Arial"/>
              </a:defRPr>
            </a:lvl3pPr>
            <a:lvl4pPr marL="1600200" lvl="3" indent="-228600">
              <a:lnSpc>
                <a:spcPct val="100000"/>
              </a:lnSpc>
              <a:defRPr sz="1800">
                <a:solidFill>
                  <a:srgbClr val="FFFFFF"/>
                </a:solidFill>
                <a:latin typeface="Arial"/>
                <a:ea typeface="Arial"/>
              </a:defRPr>
            </a:lvl4pPr>
            <a:lvl5pPr marL="2057400" lvl="4" indent="-228600">
              <a:lnSpc>
                <a:spcPct val="100000"/>
              </a:lnSpc>
              <a:defRPr sz="1800">
                <a:solidFill>
                  <a:srgbClr val="FFFFFF"/>
                </a:solidFill>
                <a:latin typeface="Arial"/>
                <a:ea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1" name="Platshållare för text 6"/>
          <p:cNvSpPr>
            <a:spLocks noGrp="1"/>
          </p:cNvSpPr>
          <p:nvPr>
            <p:ph type="body" idx="21" hasCustomPrompt="1"/>
          </p:nvPr>
        </p:nvSpPr>
        <p:spPr>
          <a:xfrm>
            <a:off x="513348" y="641694"/>
            <a:ext cx="11165306" cy="498191"/>
          </a:xfrm>
          <a:prstGeom prst="rect">
            <a:avLst/>
          </a:prstGeom>
        </p:spPr>
        <p:txBody>
          <a:bodyPr anchor="ctr">
            <a:normAutofit/>
          </a:bodyPr>
          <a:lstStyle>
            <a:lvl1pPr lvl="0">
              <a:defRPr b="1" spc="200">
                <a:solidFill>
                  <a:srgbClr val="FFFFFF"/>
                </a:solidFill>
                <a:latin typeface="Arial"/>
                <a:ea typeface="Arial"/>
              </a:defRPr>
            </a:lvl1pPr>
          </a:lstStyle>
          <a:p>
            <a:r>
              <a:t>HEADER</a:t>
            </a:r>
          </a:p>
        </p:txBody>
      </p:sp>
      <p:sp>
        <p:nvSpPr>
          <p:cNvPr id="162" name="Slide Number"/>
          <p:cNvSpPr txBox="1">
            <a:spLocks noGrp="1"/>
          </p:cNvSpPr>
          <p:nvPr>
            <p:ph type="sldNum" idx="2"/>
          </p:nvPr>
        </p:nvSpPr>
        <p:spPr>
          <a:xfrm>
            <a:off x="11540272" y="6450409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lvl="0">
              <a:defRPr sz="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/>
            </a:fld>
          </a:p>
        </p:txBody>
      </p:sp>
      <p:pic>
        <p:nvPicPr>
          <p:cNvPr id="163" name="图片 12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0157948" y="277283"/>
            <a:ext cx="1872001" cy="659151"/>
          </a:xfrm>
          <a:prstGeom prst="rect">
            <a:avLst/>
          </a:prstGeom>
          <a:ln w="12700">
            <a:miter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ark Grey section starter 2">
    <p:bg>
      <p:bgPr>
        <a:solidFill>
          <a:srgbClr val="9DA2A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lide Number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/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白色正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lide Number"/>
          <p:cNvSpPr txBox="1">
            <a:spLocks noGrp="1"/>
          </p:cNvSpPr>
          <p:nvPr>
            <p:ph type="sldNum" idx="2"/>
          </p:nvPr>
        </p:nvSpPr>
        <p:spPr>
          <a:xfrm>
            <a:off x="11540272" y="6450409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lvl="0">
              <a:defRPr sz="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/>
            </a:fld>
          </a:p>
        </p:txBody>
      </p:sp>
      <p:sp>
        <p:nvSpPr>
          <p:cNvPr id="19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513347" y="1306285"/>
            <a:ext cx="11165307" cy="4818736"/>
          </a:xfrm>
          <a:prstGeom prst="rect">
            <a:avLst/>
          </a:prstGeom>
        </p:spPr>
        <p:txBody>
          <a:bodyPr>
            <a:normAutofit/>
          </a:bodyPr>
          <a:lstStyle>
            <a:lvl1pPr lvl="0">
              <a:lnSpc>
                <a:spcPct val="100000"/>
              </a:lnSpc>
              <a:defRPr sz="1800">
                <a:solidFill>
                  <a:srgbClr val="000000"/>
                </a:solidFill>
                <a:latin typeface="Arial"/>
                <a:ea typeface="Arial"/>
              </a:defRPr>
            </a:lvl1pPr>
            <a:lvl2pPr marL="628650" lvl="1" indent="-171450">
              <a:lnSpc>
                <a:spcPct val="100000"/>
              </a:lnSpc>
              <a:defRPr sz="1800">
                <a:solidFill>
                  <a:srgbClr val="000000"/>
                </a:solidFill>
                <a:latin typeface="Arial"/>
                <a:ea typeface="Arial"/>
              </a:defRPr>
            </a:lvl2pPr>
            <a:lvl3pPr marL="1120140" lvl="2" indent="-205740">
              <a:lnSpc>
                <a:spcPct val="100000"/>
              </a:lnSpc>
              <a:defRPr sz="1800">
                <a:solidFill>
                  <a:srgbClr val="000000"/>
                </a:solidFill>
                <a:latin typeface="Arial"/>
                <a:ea typeface="Arial"/>
              </a:defRPr>
            </a:lvl3pPr>
            <a:lvl4pPr marL="1600200" lvl="3" indent="-228600">
              <a:lnSpc>
                <a:spcPct val="100000"/>
              </a:lnSpc>
              <a:defRPr sz="1800">
                <a:solidFill>
                  <a:srgbClr val="000000"/>
                </a:solidFill>
                <a:latin typeface="Arial"/>
                <a:ea typeface="Arial"/>
              </a:defRPr>
            </a:lvl4pPr>
            <a:lvl5pPr marL="2057400" lvl="4" indent="-228600">
              <a:lnSpc>
                <a:spcPct val="100000"/>
              </a:lnSpc>
              <a:defRPr sz="1800">
                <a:solidFill>
                  <a:srgbClr val="000000"/>
                </a:solidFill>
                <a:latin typeface="Arial"/>
                <a:ea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3" name="Platshållare för text 6"/>
          <p:cNvSpPr>
            <a:spLocks noGrp="1"/>
          </p:cNvSpPr>
          <p:nvPr>
            <p:ph type="body" idx="21" hasCustomPrompt="1"/>
          </p:nvPr>
        </p:nvSpPr>
        <p:spPr>
          <a:xfrm>
            <a:off x="513348" y="732018"/>
            <a:ext cx="11165306" cy="442701"/>
          </a:xfrm>
          <a:prstGeom prst="rect">
            <a:avLst/>
          </a:prstGeom>
        </p:spPr>
        <p:txBody>
          <a:bodyPr anchor="ctr">
            <a:normAutofit/>
          </a:bodyPr>
          <a:lstStyle>
            <a:lvl1pPr lvl="0" defTabSz="841375">
              <a:spcBef>
                <a:spcPts val="900"/>
              </a:spcBef>
              <a:defRPr sz="2575" b="1" spc="184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r>
              <a:t>HEADER</a:t>
            </a:r>
          </a:p>
        </p:txBody>
      </p:sp>
      <p:sp>
        <p:nvSpPr>
          <p:cNvPr id="194" name="直接连接符 8"/>
          <p:cNvSpPr/>
          <p:nvPr/>
        </p:nvSpPr>
        <p:spPr>
          <a:xfrm>
            <a:off x="1991410" y="6204377"/>
            <a:ext cx="9675863" cy="1"/>
          </a:xfrm>
          <a:prstGeom prst="line">
            <a:avLst/>
          </a:prstGeom>
          <a:ln w="6350">
            <a:solidFill>
              <a:srgbClr val="3A3838"/>
            </a:solidFill>
            <a:miter/>
          </a:ln>
        </p:spPr>
        <p:txBody>
          <a:bodyPr lIns="45719" rIns="45719"/>
          <a:lstStyle/>
          <a:p/>
        </p:txBody>
      </p:sp>
      <p:pic>
        <p:nvPicPr>
          <p:cNvPr id="195" name="图片 10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221467" y="5833023"/>
            <a:ext cx="1872001" cy="659152"/>
          </a:xfrm>
          <a:prstGeom prst="rect">
            <a:avLst/>
          </a:prstGeom>
          <a:ln w="12700">
            <a:miter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白色正文页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"/>
          <p:cNvSpPr txBox="1">
            <a:spLocks noGrp="1"/>
          </p:cNvSpPr>
          <p:nvPr>
            <p:ph type="sldNum" idx="2"/>
          </p:nvPr>
        </p:nvSpPr>
        <p:spPr>
          <a:xfrm>
            <a:off x="11540272" y="6450409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lvl="0">
              <a:defRPr sz="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/>
            </a:fld>
          </a:p>
        </p:txBody>
      </p:sp>
      <p:sp>
        <p:nvSpPr>
          <p:cNvPr id="3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513347" y="1306285"/>
            <a:ext cx="11165307" cy="4818736"/>
          </a:xfrm>
          <a:prstGeom prst="rect">
            <a:avLst/>
          </a:prstGeom>
        </p:spPr>
        <p:txBody>
          <a:bodyPr>
            <a:normAutofit/>
          </a:bodyPr>
          <a:lstStyle>
            <a:lvl1pPr lvl="0">
              <a:lnSpc>
                <a:spcPct val="100000"/>
              </a:lnSpc>
              <a:defRPr sz="1800">
                <a:solidFill>
                  <a:srgbClr val="000000"/>
                </a:solidFill>
                <a:latin typeface="Arial"/>
                <a:ea typeface="Arial"/>
              </a:defRPr>
            </a:lvl1pPr>
            <a:lvl2pPr marL="628650" lvl="1" indent="-171450">
              <a:lnSpc>
                <a:spcPct val="100000"/>
              </a:lnSpc>
              <a:defRPr sz="1800">
                <a:solidFill>
                  <a:srgbClr val="000000"/>
                </a:solidFill>
                <a:latin typeface="Arial"/>
                <a:ea typeface="Arial"/>
              </a:defRPr>
            </a:lvl2pPr>
            <a:lvl3pPr marL="1120140" lvl="2" indent="-205740">
              <a:lnSpc>
                <a:spcPct val="100000"/>
              </a:lnSpc>
              <a:defRPr sz="1800">
                <a:solidFill>
                  <a:srgbClr val="000000"/>
                </a:solidFill>
                <a:latin typeface="Arial"/>
                <a:ea typeface="Arial"/>
              </a:defRPr>
            </a:lvl3pPr>
            <a:lvl4pPr marL="1600200" lvl="3" indent="-228600">
              <a:lnSpc>
                <a:spcPct val="100000"/>
              </a:lnSpc>
              <a:defRPr sz="1800">
                <a:solidFill>
                  <a:srgbClr val="000000"/>
                </a:solidFill>
                <a:latin typeface="Arial"/>
                <a:ea typeface="Arial"/>
              </a:defRPr>
            </a:lvl4pPr>
            <a:lvl5pPr marL="2057400" lvl="4" indent="-228600">
              <a:lnSpc>
                <a:spcPct val="100000"/>
              </a:lnSpc>
              <a:defRPr sz="1800">
                <a:solidFill>
                  <a:srgbClr val="000000"/>
                </a:solidFill>
                <a:latin typeface="Arial"/>
                <a:ea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Platshållare för text 6"/>
          <p:cNvSpPr>
            <a:spLocks noGrp="1"/>
          </p:cNvSpPr>
          <p:nvPr>
            <p:ph type="body" idx="21" hasCustomPrompt="1"/>
          </p:nvPr>
        </p:nvSpPr>
        <p:spPr>
          <a:xfrm>
            <a:off x="513348" y="487122"/>
            <a:ext cx="11165306" cy="652763"/>
          </a:xfrm>
          <a:prstGeom prst="rect">
            <a:avLst/>
          </a:prstGeom>
        </p:spPr>
        <p:txBody>
          <a:bodyPr>
            <a:normAutofit/>
          </a:bodyPr>
          <a:lstStyle>
            <a:lvl1pPr lvl="0">
              <a:defRPr b="1" spc="200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r>
              <a:t>HEADER</a:t>
            </a:r>
          </a:p>
        </p:txBody>
      </p:sp>
      <p:pic>
        <p:nvPicPr>
          <p:cNvPr id="34" name="图片 12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0306288" y="198681"/>
            <a:ext cx="1540702" cy="576884"/>
          </a:xfrm>
          <a:prstGeom prst="rect">
            <a:avLst/>
          </a:prstGeom>
          <a:ln w="12700">
            <a:miter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标题和内容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t>Title Text</a:t>
            </a:r>
          </a:p>
        </p:txBody>
      </p:sp>
      <p:sp>
        <p:nvSpPr>
          <p:cNvPr id="4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编辑母版文本样式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43" name="Slide Number"/>
          <p:cNvSpPr txBox="1">
            <a:spLocks noGrp="1"/>
          </p:cNvSpPr>
          <p:nvPr>
            <p:ph type="sldNum" idx="2"/>
          </p:nvPr>
        </p:nvSpPr>
        <p:spPr>
          <a:xfrm>
            <a:off x="8610600" y="6356350"/>
            <a:ext cx="358413" cy="350662"/>
          </a:xfrm>
          <a:prstGeom prst="rect">
            <a:avLst/>
          </a:prstGeom>
        </p:spPr>
        <p:txBody>
          <a:bodyPr anchor="t"/>
          <a:lstStyle>
            <a:lvl1pPr lvl="0" algn="l">
              <a:defRPr sz="1800"/>
            </a:lvl1pPr>
          </a:lstStyle>
          <a:p>
            <a:fld id="{86CB4B4D-7CA3-9044-876B-883B54F8677D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白色正文页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"/>
          <p:cNvSpPr txBox="1">
            <a:spLocks noGrp="1"/>
          </p:cNvSpPr>
          <p:nvPr>
            <p:ph type="sldNum" idx="2"/>
          </p:nvPr>
        </p:nvSpPr>
        <p:spPr>
          <a:xfrm>
            <a:off x="11540272" y="6450409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lvl="0">
              <a:defRPr sz="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/>
            </a:fld>
          </a:p>
        </p:txBody>
      </p:sp>
      <p:sp>
        <p:nvSpPr>
          <p:cNvPr id="51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513347" y="1306285"/>
            <a:ext cx="11165307" cy="4818736"/>
          </a:xfrm>
          <a:prstGeom prst="rect">
            <a:avLst/>
          </a:prstGeom>
        </p:spPr>
        <p:txBody>
          <a:bodyPr>
            <a:normAutofit/>
          </a:bodyPr>
          <a:lstStyle>
            <a:lvl1pPr lvl="0">
              <a:lnSpc>
                <a:spcPct val="100000"/>
              </a:lnSpc>
              <a:defRPr sz="1800">
                <a:solidFill>
                  <a:srgbClr val="000000"/>
                </a:solidFill>
                <a:latin typeface="Arial"/>
                <a:ea typeface="Arial"/>
              </a:defRPr>
            </a:lvl1pPr>
            <a:lvl2pPr marL="628650" lvl="1" indent="-171450">
              <a:lnSpc>
                <a:spcPct val="100000"/>
              </a:lnSpc>
              <a:defRPr sz="1800">
                <a:solidFill>
                  <a:srgbClr val="000000"/>
                </a:solidFill>
                <a:latin typeface="Arial"/>
                <a:ea typeface="Arial"/>
              </a:defRPr>
            </a:lvl2pPr>
            <a:lvl3pPr marL="1120140" lvl="2" indent="-205740">
              <a:lnSpc>
                <a:spcPct val="100000"/>
              </a:lnSpc>
              <a:defRPr sz="1800">
                <a:solidFill>
                  <a:srgbClr val="000000"/>
                </a:solidFill>
                <a:latin typeface="Arial"/>
                <a:ea typeface="Arial"/>
              </a:defRPr>
            </a:lvl3pPr>
            <a:lvl4pPr marL="1600200" lvl="3" indent="-228600">
              <a:lnSpc>
                <a:spcPct val="100000"/>
              </a:lnSpc>
              <a:defRPr sz="1800">
                <a:solidFill>
                  <a:srgbClr val="000000"/>
                </a:solidFill>
                <a:latin typeface="Arial"/>
                <a:ea typeface="Arial"/>
              </a:defRPr>
            </a:lvl4pPr>
            <a:lvl5pPr marL="2057400" lvl="4" indent="-228600">
              <a:lnSpc>
                <a:spcPct val="100000"/>
              </a:lnSpc>
              <a:defRPr sz="1800">
                <a:solidFill>
                  <a:srgbClr val="000000"/>
                </a:solidFill>
                <a:latin typeface="Arial"/>
                <a:ea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Platshållare för text 6"/>
          <p:cNvSpPr>
            <a:spLocks noGrp="1"/>
          </p:cNvSpPr>
          <p:nvPr>
            <p:ph type="body" idx="21" hasCustomPrompt="1"/>
          </p:nvPr>
        </p:nvSpPr>
        <p:spPr>
          <a:xfrm>
            <a:off x="513348" y="487122"/>
            <a:ext cx="11165306" cy="652763"/>
          </a:xfrm>
          <a:prstGeom prst="rect">
            <a:avLst/>
          </a:prstGeom>
        </p:spPr>
        <p:txBody>
          <a:bodyPr>
            <a:normAutofit/>
          </a:bodyPr>
          <a:lstStyle>
            <a:lvl1pPr lvl="0">
              <a:defRPr b="1" spc="200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r>
              <a:t>HEADER</a:t>
            </a:r>
          </a:p>
        </p:txBody>
      </p:sp>
      <p:sp>
        <p:nvSpPr>
          <p:cNvPr id="53" name="直接连接符 9"/>
          <p:cNvSpPr/>
          <p:nvPr/>
        </p:nvSpPr>
        <p:spPr>
          <a:xfrm>
            <a:off x="1991409" y="6204377"/>
            <a:ext cx="9720001" cy="29464"/>
          </a:xfrm>
          <a:prstGeom prst="line">
            <a:avLst/>
          </a:prstGeom>
          <a:ln w="6350">
            <a:solidFill>
              <a:srgbClr val="24292B"/>
            </a:solidFill>
            <a:miter/>
          </a:ln>
        </p:spPr>
        <p:txBody>
          <a:bodyPr lIns="45719" rIns="45719"/>
          <a:lstStyle/>
          <a:p/>
        </p:txBody>
      </p:sp>
      <p:pic>
        <p:nvPicPr>
          <p:cNvPr id="54" name="图片 2"/>
          <p:cNvPicPr>
            <a:picLocks noChangeAspect="1"/>
          </p:cNvPicPr>
          <p:nvPr/>
        </p:nvPicPr>
        <p:blipFill>
          <a:blip r:embed="rId2"/>
          <a:srcRect l="27739" t="26767" r="27259" b="26350"/>
          <a:stretch/>
        </p:blipFill>
        <p:spPr>
          <a:xfrm>
            <a:off x="413359" y="5928598"/>
            <a:ext cx="1540702" cy="576884"/>
          </a:xfrm>
          <a:prstGeom prst="rect">
            <a:avLst/>
          </a:prstGeom>
          <a:ln w="12700">
            <a:miter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白色正文页-上log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660400" y="375938"/>
            <a:ext cx="10858500" cy="652762"/>
          </a:xfrm>
          <a:prstGeom prst="rect">
            <a:avLst/>
          </a:prstGeom>
        </p:spPr>
        <p:txBody>
          <a:bodyPr>
            <a:normAutofit/>
          </a:bodyPr>
          <a:lstStyle>
            <a:lvl1pPr lvl="0">
              <a:spcBef>
                <a:spcPts val="1000"/>
              </a:spcBef>
              <a:defRPr sz="2800" b="1" spc="200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r>
              <a:t>Title Text</a:t>
            </a:r>
          </a:p>
        </p:txBody>
      </p:sp>
      <p:pic>
        <p:nvPicPr>
          <p:cNvPr id="62" name="图片 2"/>
          <p:cNvPicPr>
            <a:picLocks noChangeAspect="1"/>
          </p:cNvPicPr>
          <p:nvPr/>
        </p:nvPicPr>
        <p:blipFill>
          <a:blip r:embed="rId2"/>
          <a:srcRect l="27739" t="26767" r="27259" b="26350"/>
          <a:stretch/>
        </p:blipFill>
        <p:spPr>
          <a:xfrm>
            <a:off x="10285002" y="413877"/>
            <a:ext cx="1540702" cy="576884"/>
          </a:xfrm>
          <a:prstGeom prst="rect">
            <a:avLst/>
          </a:prstGeom>
          <a:ln w="12700">
            <a:miter/>
          </a:ln>
        </p:spPr>
      </p:pic>
      <p:sp>
        <p:nvSpPr>
          <p:cNvPr id="63" name="Slide Number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Agenda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ruta 2"/>
          <p:cNvSpPr txBox="1"/>
          <p:nvPr/>
        </p:nvSpPr>
        <p:spPr>
          <a:xfrm>
            <a:off x="3703320" y="2914718"/>
            <a:ext cx="2899411" cy="708159"/>
          </a:xfrm>
          <a:prstGeom prst="rect">
            <a:avLst/>
          </a:prstGeom>
          <a:ln w="12700">
            <a:miter/>
          </a:ln>
        </p:spPr>
        <p:txBody>
          <a:bodyPr lIns="45719" rIns="45719">
            <a:spAutoFit/>
          </a:bodyPr>
          <a:lstStyle>
            <a:lvl1pPr lvl="0">
              <a:defRPr sz="4400" spc="200"/>
            </a:lvl1pPr>
          </a:lstStyle>
          <a:p>
            <a:r>
              <a:t>AGENDA</a:t>
            </a:r>
          </a:p>
        </p:txBody>
      </p:sp>
      <p:sp>
        <p:nvSpPr>
          <p:cNvPr id="71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6819900" y="775563"/>
            <a:ext cx="4424187" cy="516803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85750" lvl="0" indent="-285750">
              <a:lnSpc>
                <a:spcPct val="150000"/>
              </a:lnSpc>
              <a:buSzPct val="100000"/>
              <a:buFont typeface="Arial"/>
              <a:buChar char="•"/>
              <a:defRPr sz="1800">
                <a:latin typeface="Arial"/>
                <a:ea typeface="Arial"/>
              </a:defRPr>
            </a:lvl1pPr>
            <a:lvl2pPr marL="628650" lvl="1" indent="-171450">
              <a:lnSpc>
                <a:spcPct val="150000"/>
              </a:lnSpc>
              <a:buFont typeface="Arial"/>
              <a:defRPr sz="1800">
                <a:latin typeface="Arial"/>
                <a:ea typeface="Arial"/>
              </a:defRPr>
            </a:lvl2pPr>
            <a:lvl3pPr marL="1120140" lvl="2" indent="-205740">
              <a:lnSpc>
                <a:spcPct val="150000"/>
              </a:lnSpc>
              <a:buFont typeface="Arial"/>
              <a:defRPr sz="1800">
                <a:latin typeface="Arial"/>
                <a:ea typeface="Arial"/>
              </a:defRPr>
            </a:lvl3pPr>
            <a:lvl4pPr marL="1600200" lvl="3" indent="-228600">
              <a:lnSpc>
                <a:spcPct val="150000"/>
              </a:lnSpc>
              <a:buFont typeface="Arial"/>
              <a:defRPr sz="1800">
                <a:latin typeface="Arial"/>
                <a:ea typeface="Arial"/>
              </a:defRPr>
            </a:lvl4pPr>
            <a:lvl5pPr marL="2057400" lvl="4" indent="-228600">
              <a:lnSpc>
                <a:spcPct val="150000"/>
              </a:lnSpc>
              <a:buFont typeface="Arial"/>
              <a:defRPr sz="1800">
                <a:latin typeface="Arial"/>
                <a:ea typeface="Arial"/>
              </a:defRPr>
            </a:lvl5pPr>
          </a:lstStyle>
          <a:p>
            <a:r>
              <a:t>CHAPTER 1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72" name="Slide Number"/>
          <p:cNvSpPr txBox="1">
            <a:spLocks noGrp="1"/>
          </p:cNvSpPr>
          <p:nvPr>
            <p:ph type="sldNum" idx="2"/>
          </p:nvPr>
        </p:nvSpPr>
        <p:spPr>
          <a:xfrm>
            <a:off x="11540272" y="6450409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lvl="0">
              <a:defRPr sz="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/>
            </a:fld>
          </a:p>
        </p:txBody>
      </p:sp>
      <p:pic>
        <p:nvPicPr>
          <p:cNvPr id="73" name="图片 13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0306288" y="198681"/>
            <a:ext cx="1540702" cy="576884"/>
          </a:xfrm>
          <a:prstGeom prst="rect">
            <a:avLst/>
          </a:prstGeom>
          <a:ln w="12700">
            <a:miter/>
          </a:ln>
        </p:spPr>
      </p:pic>
      <p:grpSp>
        <p:nvGrpSpPr>
          <p:cNvPr id="77" name="组合 19"/>
          <p:cNvGrpSpPr/>
          <p:nvPr/>
        </p:nvGrpSpPr>
        <p:grpSpPr>
          <a:xfrm>
            <a:off x="966840" y="-158750"/>
            <a:ext cx="1621475" cy="7061201"/>
            <a:chOff x="0" y="0"/>
            <a:chExt cx="1621474" cy="7061200"/>
          </a:xfrm>
        </p:grpSpPr>
        <p:sp>
          <p:nvSpPr>
            <p:cNvPr id="74" name="直接连接符 3"/>
            <p:cNvSpPr/>
            <p:nvPr/>
          </p:nvSpPr>
          <p:spPr>
            <a:xfrm>
              <a:off x="-1" y="-1"/>
              <a:ext cx="7456" cy="2736001"/>
            </a:xfrm>
            <a:prstGeom prst="line">
              <a:avLst/>
            </a:prstGeom>
            <a:noFill/>
            <a:ln w="38100" cap="flat">
              <a:solidFill>
                <a:schemeClr val="accent1">
                  <a:alpha val="50000"/>
                </a:schemeClr>
              </a:solidFill>
              <a:prstDash val="solid"/>
              <a:miter/>
            </a:ln>
          </p:spPr>
          <p:txBody>
            <a:bodyPr wrap="square" lIns="45719" tIns="45719" rIns="45719" bIns="45719" numCol="1" anchor="t"/>
            <a:lstStyle/>
            <a:p/>
          </p:txBody>
        </p:sp>
        <p:sp>
          <p:nvSpPr>
            <p:cNvPr id="75" name="直接连接符 12"/>
            <p:cNvSpPr/>
            <p:nvPr/>
          </p:nvSpPr>
          <p:spPr>
            <a:xfrm flipH="1">
              <a:off x="1614531" y="4325200"/>
              <a:ext cx="1" cy="2736001"/>
            </a:xfrm>
            <a:prstGeom prst="line">
              <a:avLst/>
            </a:prstGeom>
            <a:noFill/>
            <a:ln w="38100" cap="flat">
              <a:solidFill>
                <a:schemeClr val="accent1">
                  <a:alpha val="50000"/>
                </a:schemeClr>
              </a:solidFill>
              <a:prstDash val="solid"/>
              <a:miter/>
            </a:ln>
          </p:spPr>
          <p:txBody>
            <a:bodyPr wrap="square" lIns="45719" tIns="45719" rIns="45719" bIns="45719" numCol="1" anchor="t"/>
            <a:lstStyle/>
            <a:p/>
          </p:txBody>
        </p:sp>
        <p:sp>
          <p:nvSpPr>
            <p:cNvPr id="76" name="直接连接符 17"/>
            <p:cNvSpPr/>
            <p:nvPr/>
          </p:nvSpPr>
          <p:spPr>
            <a:xfrm>
              <a:off x="1476" y="2720124"/>
              <a:ext cx="1619999" cy="1620000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wrap="square" lIns="45719" tIns="45719" rIns="45719" bIns="45719" numCol="1" anchor="t"/>
            <a:lstStyle/>
            <a:p/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ruta 2"/>
          <p:cNvSpPr txBox="1"/>
          <p:nvPr/>
        </p:nvSpPr>
        <p:spPr>
          <a:xfrm>
            <a:off x="3703320" y="2914718"/>
            <a:ext cx="2899411" cy="708159"/>
          </a:xfrm>
          <a:prstGeom prst="rect">
            <a:avLst/>
          </a:prstGeom>
          <a:ln w="12700">
            <a:miter/>
          </a:ln>
        </p:spPr>
        <p:txBody>
          <a:bodyPr lIns="45719" rIns="45719">
            <a:spAutoFit/>
          </a:bodyPr>
          <a:lstStyle>
            <a:lvl1pPr lvl="0">
              <a:defRPr sz="4400" spc="200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85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6819900" y="775563"/>
            <a:ext cx="4424187" cy="516803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85750" lvl="0" indent="-285750">
              <a:lnSpc>
                <a:spcPct val="150000"/>
              </a:lnSpc>
              <a:buSzPct val="100000"/>
              <a:buFont typeface="Arial"/>
              <a:buChar char="•"/>
              <a:defRPr sz="1800">
                <a:solidFill>
                  <a:srgbClr val="FFFFFF"/>
                </a:solidFill>
                <a:latin typeface="Arial"/>
                <a:ea typeface="Arial"/>
              </a:defRPr>
            </a:lvl1pPr>
            <a:lvl2pPr marL="628650" lvl="1" indent="-171450">
              <a:lnSpc>
                <a:spcPct val="150000"/>
              </a:lnSpc>
              <a:buFont typeface="Arial"/>
              <a:defRPr sz="1800">
                <a:solidFill>
                  <a:srgbClr val="FFFFFF"/>
                </a:solidFill>
                <a:latin typeface="Arial"/>
                <a:ea typeface="Arial"/>
              </a:defRPr>
            </a:lvl2pPr>
            <a:lvl3pPr marL="1120140" lvl="2" indent="-205740">
              <a:lnSpc>
                <a:spcPct val="150000"/>
              </a:lnSpc>
              <a:buFont typeface="Arial"/>
              <a:defRPr sz="1800">
                <a:solidFill>
                  <a:srgbClr val="FFFFFF"/>
                </a:solidFill>
                <a:latin typeface="Arial"/>
                <a:ea typeface="Arial"/>
              </a:defRPr>
            </a:lvl3pPr>
            <a:lvl4pPr marL="1600200" lvl="3" indent="-228600">
              <a:lnSpc>
                <a:spcPct val="150000"/>
              </a:lnSpc>
              <a:buFont typeface="Arial"/>
              <a:defRPr sz="1800">
                <a:solidFill>
                  <a:srgbClr val="FFFFFF"/>
                </a:solidFill>
                <a:latin typeface="Arial"/>
                <a:ea typeface="Arial"/>
              </a:defRPr>
            </a:lvl4pPr>
            <a:lvl5pPr marL="2057400" lvl="4" indent="-228600">
              <a:lnSpc>
                <a:spcPct val="150000"/>
              </a:lnSpc>
              <a:buFont typeface="Arial"/>
              <a:defRPr sz="1800">
                <a:solidFill>
                  <a:srgbClr val="FFFFFF"/>
                </a:solidFill>
                <a:latin typeface="Arial"/>
                <a:ea typeface="Arial"/>
              </a:defRPr>
            </a:lvl5pPr>
          </a:lstStyle>
          <a:p>
            <a:r>
              <a:t>CHAPTER 1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86" name="Slide Number"/>
          <p:cNvSpPr txBox="1">
            <a:spLocks noGrp="1"/>
          </p:cNvSpPr>
          <p:nvPr>
            <p:ph type="sldNum" idx="2"/>
          </p:nvPr>
        </p:nvSpPr>
        <p:spPr>
          <a:xfrm>
            <a:off x="11540272" y="6450409"/>
            <a:ext cx="127001" cy="127001"/>
          </a:xfrm>
          <a:prstGeom prst="rect">
            <a:avLst/>
          </a:prstGeom>
        </p:spPr>
        <p:txBody>
          <a:bodyPr lIns="0" tIns="0" rIns="0" bIns="0"/>
          <a:lstStyle>
            <a:lvl1pPr lvl="0">
              <a:defRPr sz="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/>
            </a:fld>
          </a:p>
        </p:txBody>
      </p:sp>
      <p:pic>
        <p:nvPicPr>
          <p:cNvPr id="87" name="图片 19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0157948" y="277283"/>
            <a:ext cx="1872001" cy="659151"/>
          </a:xfrm>
          <a:prstGeom prst="rect">
            <a:avLst/>
          </a:prstGeom>
          <a:ln w="12700">
            <a:miter/>
          </a:ln>
        </p:spPr>
      </p:pic>
      <p:grpSp>
        <p:nvGrpSpPr>
          <p:cNvPr id="91" name="组合 15"/>
          <p:cNvGrpSpPr/>
          <p:nvPr/>
        </p:nvGrpSpPr>
        <p:grpSpPr>
          <a:xfrm>
            <a:off x="966840" y="-158750"/>
            <a:ext cx="1621475" cy="7061201"/>
            <a:chOff x="0" y="0"/>
            <a:chExt cx="1621474" cy="7061200"/>
          </a:xfrm>
        </p:grpSpPr>
        <p:sp>
          <p:nvSpPr>
            <p:cNvPr id="88" name="直接连接符 16"/>
            <p:cNvSpPr/>
            <p:nvPr/>
          </p:nvSpPr>
          <p:spPr>
            <a:xfrm>
              <a:off x="-1" y="-1"/>
              <a:ext cx="7456" cy="2736001"/>
            </a:xfrm>
            <a:prstGeom prst="line">
              <a:avLst/>
            </a:prstGeom>
            <a:noFill/>
            <a:ln w="38100" cap="flat">
              <a:solidFill>
                <a:schemeClr val="accent1">
                  <a:alpha val="50000"/>
                </a:schemeClr>
              </a:solidFill>
              <a:prstDash val="solid"/>
              <a:miter/>
            </a:ln>
          </p:spPr>
          <p:txBody>
            <a:bodyPr wrap="square" lIns="45719" tIns="45719" rIns="45719" bIns="45719" numCol="1" anchor="t"/>
            <a:lstStyle/>
            <a:p/>
          </p:txBody>
        </p:sp>
        <p:sp>
          <p:nvSpPr>
            <p:cNvPr id="89" name="直接连接符 17"/>
            <p:cNvSpPr/>
            <p:nvPr/>
          </p:nvSpPr>
          <p:spPr>
            <a:xfrm flipH="1">
              <a:off x="1614531" y="4325200"/>
              <a:ext cx="1" cy="2736001"/>
            </a:xfrm>
            <a:prstGeom prst="line">
              <a:avLst/>
            </a:prstGeom>
            <a:noFill/>
            <a:ln w="38100" cap="flat">
              <a:solidFill>
                <a:schemeClr val="accent1">
                  <a:alpha val="50000"/>
                </a:schemeClr>
              </a:solidFill>
              <a:prstDash val="solid"/>
              <a:miter/>
            </a:ln>
          </p:spPr>
          <p:txBody>
            <a:bodyPr wrap="square" lIns="45719" tIns="45719" rIns="45719" bIns="45719" numCol="1" anchor="t"/>
            <a:lstStyle/>
            <a:p/>
          </p:txBody>
        </p:sp>
        <p:sp>
          <p:nvSpPr>
            <p:cNvPr id="90" name="直接连接符 18"/>
            <p:cNvSpPr/>
            <p:nvPr/>
          </p:nvSpPr>
          <p:spPr>
            <a:xfrm>
              <a:off x="1476" y="2720124"/>
              <a:ext cx="1619999" cy="1620000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wrap="square" lIns="45719" tIns="45719" rIns="45719" bIns="45719" numCol="1" anchor="t"/>
            <a:lstStyle/>
            <a:p/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Dark Grey section starter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5115609" y="3659861"/>
            <a:ext cx="3525252" cy="461728"/>
          </a:xfrm>
          <a:prstGeom prst="rect">
            <a:avLst/>
          </a:prstGeom>
        </p:spPr>
        <p:txBody>
          <a:bodyPr anchor="ctr">
            <a:normAutofit/>
          </a:bodyPr>
          <a:lstStyle>
            <a:lvl1pPr lvl="0" algn="ctr">
              <a:lnSpc>
                <a:spcPts val="2400"/>
              </a:lnSpc>
              <a:defRPr spc="200">
                <a:latin typeface="Arial"/>
                <a:ea typeface="Arial"/>
              </a:defRPr>
            </a:lvl1pPr>
            <a:lvl2pPr marL="602615" lvl="1" indent="-145415" algn="ctr">
              <a:lnSpc>
                <a:spcPts val="2400"/>
              </a:lnSpc>
              <a:defRPr spc="200">
                <a:latin typeface="Arial"/>
                <a:ea typeface="Arial"/>
              </a:defRPr>
            </a:lvl2pPr>
            <a:lvl3pPr marL="1059815" lvl="2" indent="-145415" algn="ctr">
              <a:lnSpc>
                <a:spcPts val="2400"/>
              </a:lnSpc>
              <a:defRPr spc="200">
                <a:latin typeface="Arial"/>
                <a:ea typeface="Arial"/>
              </a:defRPr>
            </a:lvl3pPr>
            <a:lvl4pPr marL="1517015" lvl="3" indent="-145415" algn="ctr">
              <a:lnSpc>
                <a:spcPts val="2400"/>
              </a:lnSpc>
              <a:defRPr spc="200">
                <a:latin typeface="Arial"/>
                <a:ea typeface="Arial"/>
              </a:defRPr>
            </a:lvl4pPr>
            <a:lvl5pPr marL="1974215" lvl="4" indent="-145415" algn="ctr">
              <a:lnSpc>
                <a:spcPts val="2400"/>
              </a:lnSpc>
              <a:defRPr spc="200">
                <a:latin typeface="Arial"/>
                <a:ea typeface="Arial"/>
              </a:defRPr>
            </a:lvl5pPr>
          </a:lstStyle>
          <a:p>
            <a:r>
              <a:t>SUB-HEADER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99" name="Platshållare för text 6"/>
          <p:cNvSpPr>
            <a:spLocks noGrp="1"/>
          </p:cNvSpPr>
          <p:nvPr>
            <p:ph type="body" idx="21" hasCustomPrompt="1"/>
          </p:nvPr>
        </p:nvSpPr>
        <p:spPr>
          <a:xfrm>
            <a:off x="3655109" y="2519547"/>
            <a:ext cx="6446254" cy="679517"/>
          </a:xfrm>
          <a:prstGeom prst="rect">
            <a:avLst/>
          </a:prstGeom>
        </p:spPr>
        <p:txBody>
          <a:bodyPr anchor="ctr">
            <a:normAutofit/>
          </a:bodyPr>
          <a:lstStyle>
            <a:lvl1pPr lvl="0" algn="ctr" defTabSz="804545">
              <a:lnSpc>
                <a:spcPct val="110000"/>
              </a:lnSpc>
              <a:spcBef>
                <a:spcPts val="800"/>
              </a:spcBef>
              <a:defRPr sz="4225" spc="176">
                <a:latin typeface="Arial"/>
                <a:ea typeface="Arial"/>
              </a:defRPr>
            </a:lvl1pPr>
          </a:lstStyle>
          <a:p>
            <a:r>
              <a:t>SECTION HEADER</a:t>
            </a:r>
          </a:p>
        </p:txBody>
      </p:sp>
      <p:pic>
        <p:nvPicPr>
          <p:cNvPr id="100" name="图片 5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0306288" y="198681"/>
            <a:ext cx="1540702" cy="576884"/>
          </a:xfrm>
          <a:prstGeom prst="rect">
            <a:avLst/>
          </a:prstGeom>
          <a:ln w="12700">
            <a:miter/>
          </a:ln>
        </p:spPr>
      </p:pic>
      <p:grpSp>
        <p:nvGrpSpPr>
          <p:cNvPr id="104" name="组合 19"/>
          <p:cNvGrpSpPr/>
          <p:nvPr/>
        </p:nvGrpSpPr>
        <p:grpSpPr>
          <a:xfrm>
            <a:off x="966840" y="-158750"/>
            <a:ext cx="1621475" cy="7061201"/>
            <a:chOff x="0" y="0"/>
            <a:chExt cx="1621474" cy="7061200"/>
          </a:xfrm>
        </p:grpSpPr>
        <p:sp>
          <p:nvSpPr>
            <p:cNvPr id="101" name="直接连接符 20"/>
            <p:cNvSpPr/>
            <p:nvPr/>
          </p:nvSpPr>
          <p:spPr>
            <a:xfrm>
              <a:off x="-1" y="-1"/>
              <a:ext cx="7456" cy="2736001"/>
            </a:xfrm>
            <a:prstGeom prst="line">
              <a:avLst/>
            </a:prstGeom>
            <a:noFill/>
            <a:ln w="38100" cap="flat">
              <a:solidFill>
                <a:schemeClr val="accent1">
                  <a:alpha val="50000"/>
                </a:schemeClr>
              </a:solidFill>
              <a:prstDash val="solid"/>
              <a:miter/>
            </a:ln>
          </p:spPr>
          <p:txBody>
            <a:bodyPr wrap="square" lIns="45719" tIns="45719" rIns="45719" bIns="45719" numCol="1" anchor="t"/>
            <a:lstStyle/>
            <a:p/>
          </p:txBody>
        </p:sp>
        <p:sp>
          <p:nvSpPr>
            <p:cNvPr id="102" name="直接连接符 21"/>
            <p:cNvSpPr/>
            <p:nvPr/>
          </p:nvSpPr>
          <p:spPr>
            <a:xfrm flipH="1">
              <a:off x="1614531" y="4325200"/>
              <a:ext cx="1" cy="2736001"/>
            </a:xfrm>
            <a:prstGeom prst="line">
              <a:avLst/>
            </a:prstGeom>
            <a:noFill/>
            <a:ln w="38100" cap="flat">
              <a:solidFill>
                <a:schemeClr val="accent1">
                  <a:alpha val="50000"/>
                </a:schemeClr>
              </a:solidFill>
              <a:prstDash val="solid"/>
              <a:miter/>
            </a:ln>
          </p:spPr>
          <p:txBody>
            <a:bodyPr wrap="square" lIns="45719" tIns="45719" rIns="45719" bIns="45719" numCol="1" anchor="t"/>
            <a:lstStyle/>
            <a:p/>
          </p:txBody>
        </p:sp>
        <p:sp>
          <p:nvSpPr>
            <p:cNvPr id="103" name="直接连接符 22"/>
            <p:cNvSpPr/>
            <p:nvPr/>
          </p:nvSpPr>
          <p:spPr>
            <a:xfrm>
              <a:off x="1476" y="2720124"/>
              <a:ext cx="1619999" cy="1620000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wrap="square" lIns="45719" tIns="45719" rIns="45719" bIns="45719" numCol="1" anchor="t"/>
            <a:lstStyle/>
            <a:p/>
          </p:txBody>
        </p:sp>
      </p:grpSp>
      <p:sp>
        <p:nvSpPr>
          <p:cNvPr id="105" name="Slide Number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3.xml" Id="rId3" /><Relationship Type="http://schemas.openxmlformats.org/officeDocument/2006/relationships/slideLayout" Target="/ppt/slideLayouts/slideLayout4.xml" Id="rId4" /><Relationship Type="http://schemas.openxmlformats.org/officeDocument/2006/relationships/slideLayout" Target="/ppt/slideLayouts/slideLayout5.xml" Id="rId5" /><Relationship Type="http://schemas.openxmlformats.org/officeDocument/2006/relationships/slideLayout" Target="/ppt/slideLayouts/slideLayout6.xml" Id="rId6" /><Relationship Type="http://schemas.openxmlformats.org/officeDocument/2006/relationships/slideLayout" Target="/ppt/slideLayouts/slideLayout7.xml" Id="rId7" /><Relationship Type="http://schemas.openxmlformats.org/officeDocument/2006/relationships/slideLayout" Target="/ppt/slideLayouts/slideLayout8.xml" Id="rId8" /><Relationship Type="http://schemas.openxmlformats.org/officeDocument/2006/relationships/slideLayout" Target="/ppt/slideLayouts/slideLayout9.xml" Id="rId9" /><Relationship Type="http://schemas.openxmlformats.org/officeDocument/2006/relationships/slideLayout" Target="/ppt/slideLayouts/slideLayout10.xml" Id="rId10" /><Relationship Type="http://schemas.openxmlformats.org/officeDocument/2006/relationships/slideLayout" Target="/ppt/slideLayouts/slideLayout11.xml" Id="rId11" /><Relationship Type="http://schemas.openxmlformats.org/officeDocument/2006/relationships/slideLayout" Target="/ppt/slideLayouts/slideLayout12.xml" Id="rId12" /><Relationship Type="http://schemas.openxmlformats.org/officeDocument/2006/relationships/slideLayout" Target="/ppt/slideLayouts/slideLayout13.xml" Id="rId13" /><Relationship Type="http://schemas.openxmlformats.org/officeDocument/2006/relationships/slideLayout" Target="/ppt/slideLayouts/slideLayout14.xml" Id="rId14" /><Relationship Type="http://schemas.openxmlformats.org/officeDocument/2006/relationships/slideLayout" Target="/ppt/slideLayouts/slideLayout15.xml" Id="rId15" /><Relationship Type="http://schemas.openxmlformats.org/officeDocument/2006/relationships/slideLayout" Target="/ppt/slideLayouts/slideLayout16.xml" Id="rId16" /><Relationship Type="http://schemas.openxmlformats.org/officeDocument/2006/relationships/slideLayout" Target="/ppt/slideLayouts/slideLayout17.xml" Id="rId17" /><Relationship Type="http://schemas.openxmlformats.org/officeDocument/2006/relationships/theme" Target="/ppt/slideMasters/theme/theme1.xml" Id="rId18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9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2"/>
          <p:cNvSpPr txBox="1"/>
          <p:nvPr/>
        </p:nvSpPr>
        <p:spPr>
          <a:xfrm>
            <a:off x="272732" y="2562201"/>
            <a:ext cx="11646535" cy="1029220"/>
          </a:xfrm>
          <a:prstGeom prst="rect">
            <a:avLst/>
          </a:prstGeom>
          <a:ln w="12700">
            <a:miter/>
          </a:ln>
        </p:spPr>
        <p:txBody>
          <a:bodyPr lIns="45719" rIns="45719">
            <a:spAutoFit/>
          </a:bodyPr>
          <a:lstStyle>
            <a:lvl1pPr lvl="0" algn="ctr">
              <a:spcBef>
                <a:spcPts val="600"/>
              </a:spcBef>
              <a:defRPr sz="6600" spc="200">
                <a:solidFill>
                  <a:srgbClr val="FFFFFF"/>
                </a:solidFill>
              </a:defRPr>
            </a:lvl1pPr>
          </a:lstStyle>
          <a:p>
            <a:r>
              <a:t>THANK YOU</a:t>
            </a: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/>
          </a:ln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/>
          </a:ln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/>
          </a:ln>
        </p:spPr>
        <p:txBody>
          <a:bodyPr wrap="none" lIns="45719" rIns="45719" anchor="ctr">
            <a:spAutoFit/>
          </a:bodyPr>
          <a:lstStyle>
            <a:lvl1pPr lvl="0" algn="r">
              <a:defRPr sz="1200"/>
            </a:lvl1pPr>
          </a:lstStyle>
          <a:p>
            <a:fld id="{86CB4B4D-7CA3-9044-876B-883B54F8677D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marL="0" lvl="0" indent="0" algn="l" defTabSz="91440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spc="0" baseline="0">
          <a:solidFill>
            <a:srgbClr val="111313"/>
          </a:solidFill>
          <a:latin typeface="Sofia Pro Extra Light"/>
          <a:ea typeface="Sofia Pro Extra Light"/>
        </a:defRPr>
      </a:lvl1pPr>
      <a:lvl2pPr marL="0" lvl="1" indent="0" algn="l" defTabSz="91440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spc="0" baseline="0">
          <a:solidFill>
            <a:srgbClr val="111313"/>
          </a:solidFill>
          <a:latin typeface="Sofia Pro Extra Light"/>
          <a:ea typeface="Sofia Pro Extra Light"/>
        </a:defRPr>
      </a:lvl2pPr>
      <a:lvl3pPr marL="0" lvl="2" indent="0" algn="l" defTabSz="91440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spc="0" baseline="0">
          <a:solidFill>
            <a:srgbClr val="111313"/>
          </a:solidFill>
          <a:latin typeface="Sofia Pro Extra Light"/>
          <a:ea typeface="Sofia Pro Extra Light"/>
        </a:defRPr>
      </a:lvl3pPr>
      <a:lvl4pPr marL="0" lvl="3" indent="0" algn="l" defTabSz="91440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spc="0" baseline="0">
          <a:solidFill>
            <a:srgbClr val="111313"/>
          </a:solidFill>
          <a:latin typeface="Sofia Pro Extra Light"/>
          <a:ea typeface="Sofia Pro Extra Light"/>
        </a:defRPr>
      </a:lvl4pPr>
      <a:lvl5pPr marL="0" lvl="4" indent="0" algn="l" defTabSz="91440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spc="0" baseline="0">
          <a:solidFill>
            <a:srgbClr val="111313"/>
          </a:solidFill>
          <a:latin typeface="Sofia Pro Extra Light"/>
          <a:ea typeface="Sofia Pro Extra Light"/>
        </a:defRPr>
      </a:lvl5pPr>
      <a:lvl6pPr marL="0" lvl="5" indent="0" algn="l" defTabSz="91440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spc="0" baseline="0">
          <a:solidFill>
            <a:srgbClr val="111313"/>
          </a:solidFill>
          <a:latin typeface="Sofia Pro Extra Light"/>
          <a:ea typeface="Sofia Pro Extra Light"/>
        </a:defRPr>
      </a:lvl6pPr>
      <a:lvl7pPr marL="0" lvl="6" indent="0" algn="l" defTabSz="91440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spc="0" baseline="0">
          <a:solidFill>
            <a:srgbClr val="111313"/>
          </a:solidFill>
          <a:latin typeface="Sofia Pro Extra Light"/>
          <a:ea typeface="Sofia Pro Extra Light"/>
        </a:defRPr>
      </a:lvl7pPr>
      <a:lvl8pPr marL="0" lvl="7" indent="0" algn="l" defTabSz="91440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spc="0" baseline="0">
          <a:solidFill>
            <a:srgbClr val="111313"/>
          </a:solidFill>
          <a:latin typeface="Sofia Pro Extra Light"/>
          <a:ea typeface="Sofia Pro Extra Light"/>
        </a:defRPr>
      </a:lvl8pPr>
      <a:lvl9pPr marL="0" lvl="8" indent="0" algn="l" defTabSz="91440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spc="0" baseline="0">
          <a:solidFill>
            <a:srgbClr val="111313"/>
          </a:solidFill>
          <a:latin typeface="Sofia Pro Extra Light"/>
          <a:ea typeface="Sofia Pro Extra Light"/>
        </a:defRPr>
      </a:lvl9pPr>
    </p:titleStyle>
    <p:bodyStyle>
      <a:lvl1pPr marL="0" lvl="0" indent="0" algn="l" defTabSz="91440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defRPr sz="2800" b="0" i="0" u="none" strike="noStrike" spc="0" baseline="0">
          <a:solidFill>
            <a:srgbClr val="111313"/>
          </a:solidFill>
          <a:latin typeface="Sofia Pro Extra Light"/>
          <a:ea typeface="Sofia Pro Extra Light"/>
        </a:defRPr>
      </a:lvl1pPr>
      <a:lvl2pPr marL="723900" lvl="1" indent="-266700" algn="l" defTabSz="91440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defRPr sz="2800" b="0" i="0" u="none" strike="noStrike" spc="0" baseline="0">
          <a:solidFill>
            <a:srgbClr val="111313"/>
          </a:solidFill>
          <a:latin typeface="Sofia Pro Extra Light"/>
          <a:ea typeface="Sofia Pro Extra Light"/>
        </a:defRPr>
      </a:lvl2pPr>
      <a:lvl3pPr marL="1234440" lvl="2" indent="-320040" algn="l" defTabSz="91440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defRPr sz="2800" b="0" i="0" u="none" strike="noStrike" spc="0" baseline="0">
          <a:solidFill>
            <a:srgbClr val="111313"/>
          </a:solidFill>
          <a:latin typeface="Sofia Pro Extra Light"/>
          <a:ea typeface="Sofia Pro Extra Light"/>
        </a:defRPr>
      </a:lvl3pPr>
      <a:lvl4pPr marL="1727200" lvl="3" indent="-355600" algn="l" defTabSz="91440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defRPr sz="2800" b="0" i="0" u="none" strike="noStrike" spc="0" baseline="0">
          <a:solidFill>
            <a:srgbClr val="111313"/>
          </a:solidFill>
          <a:latin typeface="Sofia Pro Extra Light"/>
          <a:ea typeface="Sofia Pro Extra Light"/>
        </a:defRPr>
      </a:lvl4pPr>
      <a:lvl5pPr marL="2184400" lvl="4" indent="-355600" algn="l" defTabSz="91440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defRPr sz="2800" b="0" i="0" u="none" strike="noStrike" spc="0" baseline="0">
          <a:solidFill>
            <a:srgbClr val="111313"/>
          </a:solidFill>
          <a:latin typeface="Sofia Pro Extra Light"/>
          <a:ea typeface="Sofia Pro Extra Light"/>
        </a:defRPr>
      </a:lvl5pPr>
      <a:lvl6pPr marL="2641600" lvl="5" indent="-355600" algn="l" defTabSz="91440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defRPr sz="2800" b="0" i="0" u="none" strike="noStrike" spc="0" baseline="0">
          <a:solidFill>
            <a:srgbClr val="111313"/>
          </a:solidFill>
          <a:latin typeface="Sofia Pro Extra Light"/>
          <a:ea typeface="Sofia Pro Extra Light"/>
        </a:defRPr>
      </a:lvl6pPr>
      <a:lvl7pPr marL="3098800" lvl="6" indent="-355600" algn="l" defTabSz="91440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defRPr sz="2800" b="0" i="0" u="none" strike="noStrike" spc="0" baseline="0">
          <a:solidFill>
            <a:srgbClr val="111313"/>
          </a:solidFill>
          <a:latin typeface="Sofia Pro Extra Light"/>
          <a:ea typeface="Sofia Pro Extra Light"/>
        </a:defRPr>
      </a:lvl7pPr>
      <a:lvl8pPr marL="3556000" lvl="7" indent="-355600" algn="l" defTabSz="91440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defRPr sz="2800" b="0" i="0" u="none" strike="noStrike" spc="0" baseline="0">
          <a:solidFill>
            <a:srgbClr val="111313"/>
          </a:solidFill>
          <a:latin typeface="Sofia Pro Extra Light"/>
          <a:ea typeface="Sofia Pro Extra Light"/>
        </a:defRPr>
      </a:lvl8pPr>
      <a:lvl9pPr marL="4013200" lvl="8" indent="-355600" algn="l" defTabSz="91440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defRPr sz="2800" b="0" i="0" u="none" strike="noStrike" spc="0" baseline="0">
          <a:solidFill>
            <a:srgbClr val="111313"/>
          </a:solidFill>
          <a:latin typeface="Sofia Pro Extra Light"/>
          <a:ea typeface="Sofia Pro Extra Light"/>
        </a:defRPr>
      </a:lvl9pPr>
    </p:bodyStyle>
    <p:otherStyle>
      <a:lvl1pPr marL="0" lvl="0" indent="0" algn="r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spc="0" baseline="0">
          <a:solidFill>
            <a:schemeClr val="tx1"/>
          </a:solidFill>
          <a:latin typeface="Calibri"/>
          <a:ea typeface="Calibri"/>
        </a:defRPr>
      </a:lvl1pPr>
      <a:lvl2pPr marL="0" lvl="1" indent="457200" algn="r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spc="0" baseline="0">
          <a:solidFill>
            <a:schemeClr val="tx1"/>
          </a:solidFill>
          <a:latin typeface="Calibri"/>
          <a:ea typeface="Calibri"/>
        </a:defRPr>
      </a:lvl2pPr>
      <a:lvl3pPr marL="0" lvl="2" indent="914400" algn="r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spc="0" baseline="0">
          <a:solidFill>
            <a:schemeClr val="tx1"/>
          </a:solidFill>
          <a:latin typeface="Calibri"/>
          <a:ea typeface="Calibri"/>
        </a:defRPr>
      </a:lvl3pPr>
      <a:lvl4pPr marL="0" lvl="3" indent="1371600" algn="r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spc="0" baseline="0">
          <a:solidFill>
            <a:schemeClr val="tx1"/>
          </a:solidFill>
          <a:latin typeface="Calibri"/>
          <a:ea typeface="Calibri"/>
        </a:defRPr>
      </a:lvl4pPr>
      <a:lvl5pPr marL="0" lvl="4" indent="1828800" algn="r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spc="0" baseline="0">
          <a:solidFill>
            <a:schemeClr val="tx1"/>
          </a:solidFill>
          <a:latin typeface="Calibri"/>
          <a:ea typeface="Calibri"/>
        </a:defRPr>
      </a:lvl5pPr>
      <a:lvl6pPr marL="0" lvl="5" indent="2286000" algn="r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spc="0" baseline="0">
          <a:solidFill>
            <a:schemeClr val="tx1"/>
          </a:solidFill>
          <a:latin typeface="Calibri"/>
          <a:ea typeface="Calibri"/>
        </a:defRPr>
      </a:lvl6pPr>
      <a:lvl7pPr marL="0" lvl="6" indent="2743200" algn="r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spc="0" baseline="0">
          <a:solidFill>
            <a:schemeClr val="tx1"/>
          </a:solidFill>
          <a:latin typeface="Calibri"/>
          <a:ea typeface="Calibri"/>
        </a:defRPr>
      </a:lvl7pPr>
      <a:lvl8pPr marL="0" lvl="7" indent="3200400" algn="r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spc="0" baseline="0">
          <a:solidFill>
            <a:schemeClr val="tx1"/>
          </a:solidFill>
          <a:latin typeface="Calibri"/>
          <a:ea typeface="Calibri"/>
        </a:defRPr>
      </a:lvl8pPr>
      <a:lvl9pPr marL="0" lvl="8" indent="3657600" algn="r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spc="0" baseline="0">
          <a:solidFill>
            <a:schemeClr val="tx1"/>
          </a:solidFill>
          <a:latin typeface="Calibri"/>
          <a:ea typeface="Calibri"/>
        </a:defRPr>
      </a:lvl9pPr>
    </p:otherStyle>
  </p:txStyles>
</p:sldMaster>
</file>

<file path=ppt/slideMasters/theme/theme1.xml><?xml version="1.0" encoding="utf-8"?>
<a:theme xmlns:thm15="http://schemas.microsoft.com/office/thememl/2012/main" xmlns:a="http://schemas.openxmlformats.org/drawingml/2006/main" name="Office 主题​​">
  <a:themeElements>
    <a:clrScheme name="Office">
      <a:dk1>
        <a:srgbClr val="111313"/>
      </a:dk1>
      <a:lt1>
        <a:srgbClr val="24292B"/>
      </a:lt1>
      <a:dk2>
        <a:srgbClr val="A7A7A7"/>
      </a:dk2>
      <a:lt2>
        <a:srgbClr val="535353"/>
      </a:lt2>
      <a:accent1>
        <a:srgbClr val="F76400"/>
      </a:accent1>
      <a:accent2>
        <a:srgbClr val="893257"/>
      </a:accent2>
      <a:accent3>
        <a:srgbClr val="1EF1C6"/>
      </a:accent3>
      <a:accent4>
        <a:srgbClr val="339586"/>
      </a:accent4>
      <a:accent5>
        <a:srgbClr val="00B7F0"/>
      </a:accent5>
      <a:accent6>
        <a:srgbClr val="874E9D"/>
      </a:accent6>
      <a:hlink>
        <a:srgbClr val="0000FF"/>
      </a:hlink>
      <a:folHlink>
        <a:srgbClr val="FF00FF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1" /><Relationship Type="http://schemas.openxmlformats.org/officeDocument/2006/relationships/notesSlide" Target="/ppt/notesSlides/notesSlide4.xml" Id="rId2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1" /><Relationship Type="http://schemas.openxmlformats.org/officeDocument/2006/relationships/notesSlide" Target="/ppt/notesSlides/notesSlide5.xml" Id="rId2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1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1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1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1" /><Relationship Type="http://schemas.openxmlformats.org/officeDocument/2006/relationships/notesSlide" Target="/ppt/notesSlides/notesSlide6.xml" Id="rId2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1" /><Relationship Type="http://schemas.openxmlformats.org/officeDocument/2006/relationships/notesSlide" Target="/ppt/notesSlides/notesSlide7.xml" Id="rId2" /></Relationships>
</file>

<file path=ppt/slides/_rels/slide17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1" /></Relationships>
</file>

<file path=ppt/slides/_rels/slide18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1" /></Relationships>
</file>

<file path=ppt/slides/_rels/slide19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1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1" /></Relationships>
</file>

<file path=ppt/slides/_rels/slide20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1" /></Relationships>
</file>

<file path=ppt/slides/_rels/slide21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1" /></Relationships>
</file>

<file path=ppt/slides/_rels/slide22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1" /></Relationships>
</file>

<file path=ppt/slides/_rels/slide23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1" /></Relationships>
</file>

<file path=ppt/slides/_rels/slide2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1" /><Relationship Type="http://schemas.openxmlformats.org/officeDocument/2006/relationships/notesSlide" Target="/ppt/notesSlides/notesSlide1.xml" Id="rId2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1" /><Relationship Type="http://schemas.openxmlformats.org/officeDocument/2006/relationships/notesSlide" Target="/ppt/notesSlides/notesSlide2.xml" Id="rId2" /><Relationship Type="http://schemas.openxmlformats.org/officeDocument/2006/relationships/image" Target="/ppt/media/image5.png" Id="rId3" /><Relationship Type="http://schemas.openxmlformats.org/officeDocument/2006/relationships/image" Target="/ppt/media/image5.png" Id="rId4" /><Relationship Type="http://schemas.openxmlformats.org/officeDocument/2006/relationships/image" Target="/ppt/media/image5.png" Id="rId5" /><Relationship Type="http://schemas.openxmlformats.org/officeDocument/2006/relationships/image" Target="/ppt/media/image5.png" Id="rId6" /><Relationship Type="http://schemas.openxmlformats.org/officeDocument/2006/relationships/image" Target="/ppt/media/image5.png" Id="rId7" /><Relationship Type="http://schemas.openxmlformats.org/officeDocument/2006/relationships/image" Target="/ppt/media/image5.png" Id="rId8" /><Relationship Type="http://schemas.openxmlformats.org/officeDocument/2006/relationships/image" Target="/ppt/media/image5.png" Id="rId9" /><Relationship Type="http://schemas.openxmlformats.org/officeDocument/2006/relationships/image" Target="/ppt/media/image5.png" Id="rId10" /><Relationship Type="http://schemas.openxmlformats.org/officeDocument/2006/relationships/image" Target="/ppt/media/image5.png" Id="rId11" /><Relationship Type="http://schemas.openxmlformats.org/officeDocument/2006/relationships/image" Target="/ppt/media/image5.png" Id="rId12" /><Relationship Type="http://schemas.openxmlformats.org/officeDocument/2006/relationships/image" Target="/ppt/media/image6.png" Id="rId13" /><Relationship Type="http://schemas.openxmlformats.org/officeDocument/2006/relationships/image" Target="/ppt/media/image6.png" Id="rId14" /><Relationship Type="http://schemas.openxmlformats.org/officeDocument/2006/relationships/image" Target="/ppt/media/image6.png" Id="rId15" /><Relationship Type="http://schemas.openxmlformats.org/officeDocument/2006/relationships/image" Target="/ppt/media/image6.png" Id="rId16" /><Relationship Type="http://schemas.openxmlformats.org/officeDocument/2006/relationships/image" Target="/ppt/media/image7.png" Id="rId17" /><Relationship Type="http://schemas.openxmlformats.org/officeDocument/2006/relationships/image" Target="/ppt/media/image8.png" Id="rId18" /><Relationship Type="http://schemas.openxmlformats.org/officeDocument/2006/relationships/image" Target="/ppt/media/image5.png" Id="rId19" /><Relationship Type="http://schemas.openxmlformats.org/officeDocument/2006/relationships/image" Target="/ppt/media/image8.png" Id="rId20" /><Relationship Type="http://schemas.openxmlformats.org/officeDocument/2006/relationships/image" Target="/ppt/media/image9.png" Id="rId21" /><Relationship Type="http://schemas.openxmlformats.org/officeDocument/2006/relationships/image" Target="/ppt/media/image9.png" Id="rId22" /><Relationship Type="http://schemas.openxmlformats.org/officeDocument/2006/relationships/image" Target="/ppt/media/image9.png" Id="rId23" /><Relationship Type="http://schemas.openxmlformats.org/officeDocument/2006/relationships/image" Target="/ppt/media/image9.png" Id="rId24" /><Relationship Type="http://schemas.openxmlformats.org/officeDocument/2006/relationships/image" Target="/ppt/media/image9.png" Id="rId25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1" /><Relationship Type="http://schemas.openxmlformats.org/officeDocument/2006/relationships/image" Target="/ppt/media/image5.png" Id="rId2" /><Relationship Type="http://schemas.openxmlformats.org/officeDocument/2006/relationships/image" Target="/ppt/media/image5.png" Id="rId3" /><Relationship Type="http://schemas.openxmlformats.org/officeDocument/2006/relationships/image" Target="/ppt/media/image5.png" Id="rId4" /><Relationship Type="http://schemas.openxmlformats.org/officeDocument/2006/relationships/image" Target="/ppt/media/image5.png" Id="rId5" /><Relationship Type="http://schemas.openxmlformats.org/officeDocument/2006/relationships/image" Target="/ppt/media/image6.png" Id="rId6" /><Relationship Type="http://schemas.openxmlformats.org/officeDocument/2006/relationships/image" Target="/ppt/media/image7.png" Id="rId7" /><Relationship Type="http://schemas.openxmlformats.org/officeDocument/2006/relationships/image" Target="/ppt/media/image8.png" Id="rId8" /><Relationship Type="http://schemas.openxmlformats.org/officeDocument/2006/relationships/image" Target="/ppt/media/image5.png" Id="rId9" /><Relationship Type="http://schemas.openxmlformats.org/officeDocument/2006/relationships/image" Target="/ppt/media/image8.png" Id="rId10" /><Relationship Type="http://schemas.openxmlformats.org/officeDocument/2006/relationships/image" Target="/ppt/media/image9.png" Id="rId11" /><Relationship Type="http://schemas.openxmlformats.org/officeDocument/2006/relationships/image" Target="/ppt/media/image9.png" Id="rId12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1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1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1" /><Relationship Type="http://schemas.openxmlformats.org/officeDocument/2006/relationships/image" Target="/ppt/media/image10.png" Id="rId2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1" /><Relationship Type="http://schemas.openxmlformats.org/officeDocument/2006/relationships/notesSlide" Target="/ppt/notesSlides/notesSlide3.xml" Id="rId2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标题 1"/>
          <p:cNvSpPr txBox="1">
            <a:spLocks noGrp="1"/>
          </p:cNvSpPr>
          <p:nvPr>
            <p:ph type="title"/>
          </p:nvPr>
        </p:nvSpPr>
        <p:spPr>
          <a:xfrm>
            <a:off x="1930399" y="1918186"/>
            <a:ext cx="8783250" cy="879606"/>
          </a:xfrm>
          <a:prstGeom prst="rect">
            <a:avLst/>
          </a:prstGeom>
        </p:spPr>
        <p:txBody>
          <a:bodyPr/>
          <a:lstStyle>
            <a:lvl1pPr lvl="0">
              <a:defRPr spc="200">
                <a:latin typeface="Microsoft YaHei"/>
                <a:ea typeface="Microsoft YaHei"/>
              </a:defRPr>
            </a:lvl1pPr>
          </a:lstStyle>
          <a:p>
            <a:r>
              <a:rPr lang="zh-CN" altLang="zh-CN"/>
              <a:t>智驾软件部署方案：</a:t>
            </a:r>
            <a:r>
              <a:rPr lang="en-US" altLang="en-US"/>
              <a:t>SOC</a:t>
            </a:r>
            <a:r>
              <a:rPr lang="zh-CN" altLang="zh-CN"/>
              <a:t>篇</a:t>
            </a:r>
          </a:p>
        </p:txBody>
      </p:sp>
      <p:sp>
        <p:nvSpPr>
          <p:cNvPr id="205" name="文本占位符 2"/>
          <p:cNvSpPr txBox="1">
            <a:spLocks noGrp="1"/>
          </p:cNvSpPr>
          <p:nvPr>
            <p:ph type="body" idx="1"/>
          </p:nvPr>
        </p:nvSpPr>
        <p:spPr>
          <a:xfrm>
            <a:off x="1923419" y="2934267"/>
            <a:ext cx="5472697" cy="355982"/>
          </a:xfrm>
          <a:prstGeom prst="rect">
            <a:avLst/>
          </a:prstGeom>
        </p:spPr>
        <p:txBody>
          <a:bodyPr/>
          <a:lstStyle>
            <a:lvl1pPr lvl="0" defTabSz="786130">
              <a:spcBef>
                <a:spcPts val="800"/>
              </a:spcBef>
              <a:defRPr sz="1550" spc="172">
                <a:latin typeface="Microsoft YaHei"/>
                <a:ea typeface="Microsoft YaHei"/>
              </a:defRPr>
            </a:lvl1pPr>
          </a:lstStyle>
          <a:p>
            <a:pPr>
              <a:defRPr>
                <a:latin typeface="Arial"/>
                <a:ea typeface="Arial"/>
              </a:defRPr>
            </a:pPr>
            <a:r>
              <a:rPr>
                <a:latin typeface="Microsoft YaHei"/>
                <a:ea typeface="Microsoft YaHei"/>
              </a:rPr>
              <a:t>智能驾驶中心</a:t>
            </a:r>
            <a:endParaRPr>
              <a:latin typeface="Microsoft YaHei"/>
              <a:ea typeface="Microsoft YaHei"/>
            </a:endParaRPr>
          </a:p>
        </p:txBody>
      </p:sp>
      <p:sp>
        <p:nvSpPr>
          <p:cNvPr id="206" name="文本占位符 3"/>
          <p:cNvSpPr>
            <a:spLocks noGrp="1"/>
          </p:cNvSpPr>
          <p:nvPr>
            <p:ph type="body" idx="21"/>
          </p:nvPr>
        </p:nvSpPr>
        <p:spPr>
          <a:xfrm>
            <a:off x="1923418" y="3426269"/>
            <a:ext cx="5472698" cy="355981"/>
          </a:xfrm>
          <a:prstGeom prst="rect">
            <a:avLst/>
          </a:prstGeom>
        </p:spPr>
        <p:txBody>
          <a:bodyPr/>
          <a:lstStyle/>
          <a:p>
            <a:r>
              <a:t>2022-0</a:t>
            </a:r>
            <a:r>
              <a:rPr lang="en-US" altLang="en-US"/>
              <a:t>4</a:t>
            </a:r>
            <a:r>
              <a:t>-2</a:t>
            </a:r>
            <a:r>
              <a:rPr lang="en-US" altLang="en-US"/>
              <a:t>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lide Number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/>
            </a:fld>
          </a:p>
        </p:txBody>
      </p:sp>
      <p:sp>
        <p:nvSpPr>
          <p:cNvPr id="210" name="Platshållare för text 6"/>
          <p:cNvSpPr>
            <a:spLocks noGrp="1"/>
          </p:cNvSpPr>
          <p:nvPr>
            <p:ph type="body" idx="21"/>
          </p:nvPr>
        </p:nvSpPr>
        <p:spPr>
          <a:xfrm>
            <a:off x="379174" y="191976"/>
            <a:ext cx="11165306" cy="652763"/>
          </a:xfrm>
          <a:prstGeom prst="rect">
            <a:avLst/>
          </a:prstGeom>
        </p:spPr>
        <p:txBody>
          <a:bodyPr/>
          <a:lstStyle/>
          <a:p>
            <a:r>
              <a:rPr lang="en-US" altLang="en-US"/>
              <a:t>XAVIER</a:t>
            </a:r>
            <a:r>
              <a:rPr lang="zh-CN" altLang="zh-CN"/>
              <a:t>软件部署方案资源需求</a:t>
            </a:r>
            <a:r>
              <a:rPr lang="en-US" altLang="en-US"/>
              <a:t>-CPU&amp;MEM(32G)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09654" y="687088"/>
            <a:ext cx="11257619" cy="0"/>
          </a:xfrm>
          <a:prstGeom prst="line">
            <a:avLst/>
          </a:prstGeom>
          <a:ln w="9525" cap="flat" cmpd="sng">
            <a:solidFill>
              <a:schemeClr val="accent3">
                <a:shade val="95000"/>
              </a:schemeClr>
            </a:solidFill>
            <a:prstDash val="solid"/>
          </a:ln>
        </p:spPr>
      </p:cxn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78505" y="676393"/>
          <a:ext cx="9564095" cy="5814198"/>
        </p:xfrm>
        <a:graphic>
          <a:graphicData uri="http://schemas.openxmlformats.org/drawingml/2006/table">
            <a:tbl>
              <a:tblGrid>
                <a:gridCol w="855066"/>
                <a:gridCol w="855066"/>
                <a:gridCol w="1625833"/>
                <a:gridCol w="1770352"/>
                <a:gridCol w="1443645"/>
                <a:gridCol w="770466"/>
                <a:gridCol w="660400"/>
                <a:gridCol w="840317"/>
                <a:gridCol w="742950"/>
              </a:tblGrid>
              <a:tr h="130705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8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Xavier</a:t>
                      </a:r>
                      <a:endParaRPr lang="en-US" altLang="en-US" sz="800" b="1" i="0" u="none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8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模块</a:t>
                      </a:r>
                      <a:endParaRPr lang="zh-CN" altLang="zh-CN" sz="8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8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Description</a:t>
                      </a:r>
                      <a:endParaRPr lang="en-US" altLang="en-US" sz="800" b="1" i="0" u="none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8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Program&amp;Argument</a:t>
                      </a:r>
                      <a:endParaRPr lang="en-US" altLang="en-US" sz="800" b="1" i="0" u="none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8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Service Name</a:t>
                      </a:r>
                      <a:endParaRPr lang="en-US" altLang="en-US" sz="800" b="1" i="0" u="none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8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% CPU(APA)</a:t>
                      </a:r>
                      <a:endParaRPr lang="en-US" altLang="en-US" sz="800" b="1" i="0" u="none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8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% </a:t>
                      </a:r>
                      <a:r>
                        <a:rPr lang="en-US" altLang="en-US" sz="8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CPU(NZP)</a:t>
                      </a:r>
                      <a:endParaRPr lang="en-US" altLang="en-US" sz="800" b="1" i="0" u="none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3611" marR="3611" marT="3611" marB="0" anchor="ctr">
                    <a:lnL>
                      <a:noFill/>
                    </a:lnL>
                    <a:lnR w="6350" cap="flat" cmpd="sng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8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%</a:t>
                      </a:r>
                      <a:r>
                        <a:rPr lang="en-US" altLang="en-US" sz="8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MEM(APA)</a:t>
                      </a:r>
                      <a:endParaRPr lang="en-US" altLang="en-US" sz="800" b="1" i="0" u="none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8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%</a:t>
                      </a:r>
                      <a:r>
                        <a:rPr lang="en-US" altLang="en-US" sz="8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MEM(NZP)</a:t>
                      </a:r>
                      <a:endParaRPr lang="en-US" altLang="en-US" sz="800" b="1" i="0" u="none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</a:tr>
              <a:tr h="194252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数采</a:t>
                      </a:r>
                      <a:endParaRPr lang="zh-CN" altLang="zh-C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zh-C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环视</a:t>
                      </a:r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r>
                        <a:rPr lang="zh-CN" altLang="zh-C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个摄像头</a:t>
                      </a:r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H264</a:t>
                      </a:r>
                      <a:r>
                        <a:rPr lang="zh-CN" altLang="zh-C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图像压缩</a:t>
                      </a:r>
                      <a:endParaRPr lang="zh-CN" altLang="zh-C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camera_compress</a:t>
                      </a:r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driver_camera_surround_compress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xc-driver-camera-compress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27.22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2.67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0.3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6350" marR="6350" marT="635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0.3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6350" marR="6350" marT="635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  <a:tr h="130705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驱动</a:t>
                      </a:r>
                      <a:endParaRPr lang="zh-CN" altLang="zh-C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环视</a:t>
                      </a:r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r>
                        <a:rPr lang="zh-CN" altLang="zh-C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个摄像头驱动</a:t>
                      </a:r>
                      <a:endParaRPr lang="zh-CN" altLang="zh-C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camera_driver driver_camera_surround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xc-driver-camera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59.45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2.62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0.2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6350" marR="6350" marT="635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0.2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6350" marR="6350" marT="635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驱动</a:t>
                      </a:r>
                      <a:endParaRPr lang="zh-CN" altLang="zh-C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超声波驱动</a:t>
                      </a:r>
                      <a:endParaRPr lang="zh-CN" altLang="zh-C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driver_uss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xc-driver-uss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9.13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6.67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0.1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6350" marR="6350" marT="635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0.1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6350" marR="6350" marT="635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感知</a:t>
                      </a:r>
                      <a:endParaRPr lang="zh-CN" altLang="zh-C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车位感知</a:t>
                      </a:r>
                      <a:endParaRPr lang="zh-CN" altLang="zh-C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percp_parking_slot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xc-percp-parking_slot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102.01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5.91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8.10 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6350" marR="6350" marT="635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8.1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6350" marR="6350" marT="635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感知</a:t>
                      </a:r>
                      <a:endParaRPr lang="zh-CN" altLang="zh-C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超声波感知融合</a:t>
                      </a:r>
                      <a:endParaRPr lang="zh-CN" altLang="zh-C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percp_uss_fusion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xc-percp-uss-fusion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7.00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5.66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0.1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6350" marR="6350" marT="635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0.1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6350" marR="6350" marT="635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  <a:tr h="144425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规控</a:t>
                      </a:r>
                      <a:endParaRPr lang="zh-CN" altLang="zh-C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BDM</a:t>
                      </a:r>
                      <a:r>
                        <a:rPr lang="zh-CN" altLang="zh-C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决策</a:t>
                      </a:r>
                      <a:endParaRPr lang="zh-CN" altLang="zh-C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pnc_bdm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xc-pnc-bdm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9.82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49.33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0.1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6350" marR="6350" marT="635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0.2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6350" marR="6350" marT="635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780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规控</a:t>
                      </a:r>
                      <a:endParaRPr lang="zh-CN" altLang="zh-C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控制</a:t>
                      </a:r>
                      <a:endParaRPr lang="zh-CN" altLang="zh-C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pnc_control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xc-pnc-control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21.93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31.69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0.1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6350" marR="6350" marT="635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0.2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6350" marR="6350" marT="635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  <a:tr h="144780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规控</a:t>
                      </a:r>
                      <a:endParaRPr lang="zh-CN" altLang="zh-C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规控状态机</a:t>
                      </a:r>
                      <a:endParaRPr lang="zh-CN" altLang="zh-C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pnc_fsm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xc-pnc-fsm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15.18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16.83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0.1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6350" marR="6350" marT="635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0.1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6350" marR="6350" marT="635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425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规控</a:t>
                      </a:r>
                      <a:endParaRPr lang="zh-CN" altLang="zh-C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MOP</a:t>
                      </a:r>
                      <a:r>
                        <a:rPr lang="zh-CN" altLang="zh-C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决策</a:t>
                      </a:r>
                      <a:endParaRPr lang="zh-CN" altLang="zh-C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pnc_mop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xc-pnc-mop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39.07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82.92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0.30 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6350" marR="6350" marT="635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0.3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6350" marR="6350" marT="635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  <a:tr h="216638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规控</a:t>
                      </a:r>
                      <a:endParaRPr lang="zh-CN" altLang="zh-C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预测</a:t>
                      </a:r>
                      <a:endParaRPr lang="zh-CN" altLang="zh-C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pnc_prediction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xc-pnc-prediction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12.38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67.24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0.2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6350" marR="6350" marT="635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0.5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6350" marR="6350" marT="635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425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规控</a:t>
                      </a:r>
                      <a:endParaRPr lang="zh-CN" altLang="zh-C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路径</a:t>
                      </a:r>
                      <a:endParaRPr lang="zh-CN" altLang="zh-C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pnc_route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xc-pnc-route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8.15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17.10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0.2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6350" marR="6350" marT="635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0.2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6350" marR="6350" marT="635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  <a:tr h="216638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规控</a:t>
                      </a:r>
                      <a:endParaRPr lang="zh-CN" altLang="zh-C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线控</a:t>
                      </a:r>
                      <a:endParaRPr lang="zh-CN" altLang="zh-C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pnc_wire_control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xc-pnc-wire-control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17.74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17.42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0.1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6350" marR="6350" marT="635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0.1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6350" marR="6350" marT="635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638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监控</a:t>
                      </a:r>
                      <a:endParaRPr lang="zh-CN" altLang="zh-C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性能采集</a:t>
                      </a:r>
                      <a:endParaRPr lang="zh-CN" altLang="zh-C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python3 collector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xc-zmonitor-collector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51.32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49.41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0.2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6350" marR="6350" marT="635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0.20 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6350" marR="6350" marT="635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  <a:tr h="216638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监控</a:t>
                      </a:r>
                      <a:endParaRPr lang="zh-CN" altLang="zh-C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命令接收</a:t>
                      </a:r>
                      <a:endParaRPr lang="zh-CN" altLang="zh-C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command_subscriber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xabcd-command-monitor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1.77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4.21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0.1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6350" marR="6350" marT="635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0.1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6350" marR="6350" marT="635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850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数采</a:t>
                      </a:r>
                      <a:endParaRPr lang="zh-CN" altLang="zh-C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zh-C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后视摄像头</a:t>
                      </a:r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H264</a:t>
                      </a:r>
                      <a:r>
                        <a:rPr lang="zh-CN" altLang="zh-C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图像压缩</a:t>
                      </a:r>
                      <a:endParaRPr lang="zh-CN" altLang="zh-C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camera_compress driver_cam_rear_compress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xd-driver-camera-compress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8.07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11.12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0.3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6350" marR="6350" marT="635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0.3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6350" marR="6350" marT="635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  <a:tr h="144145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驱动</a:t>
                      </a:r>
                      <a:endParaRPr lang="zh-CN" altLang="zh-C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后视摄像头驱动</a:t>
                      </a:r>
                      <a:endParaRPr lang="zh-CN" altLang="zh-C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camera_driver driver_cam_rear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xd-driver-camera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14.09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17.04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0.2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6350" marR="6350" marT="635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0.2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6350" marR="6350" marT="635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425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驱动</a:t>
                      </a:r>
                      <a:endParaRPr lang="zh-CN" altLang="zh-C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组合惯导驱动</a:t>
                      </a:r>
                      <a:endParaRPr lang="zh-CN" altLang="zh-C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driver_ins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xd-driver-ins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9.29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10.72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0.1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6350" marR="6350" marT="635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0.1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6350" marR="6350" marT="635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425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驱动</a:t>
                      </a:r>
                      <a:endParaRPr lang="zh-CN" altLang="zh-C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激光雷达驱动</a:t>
                      </a:r>
                      <a:endParaRPr lang="zh-CN" altLang="zh-C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driver_lidar_robosense rsm1.front.pb.txt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xd-driver-lidar-front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11.89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12.78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0.4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6350" marR="6350" marT="635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0.4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6350" marR="6350" marT="635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  <a:tr h="144425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驱动</a:t>
                      </a:r>
                      <a:endParaRPr lang="zh-CN" altLang="zh-C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激光雷达驱动</a:t>
                      </a:r>
                      <a:endParaRPr lang="zh-CN" altLang="zh-C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driver_lidar_robosense rsm1.left.pb.txt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xd-driver-lidar-left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11.89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12.78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0.4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6350" marR="6350" marT="635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0.4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425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驱动</a:t>
                      </a:r>
                      <a:endParaRPr lang="zh-CN" altLang="zh-C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激光雷达驱动</a:t>
                      </a:r>
                      <a:endParaRPr lang="zh-CN" altLang="zh-C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driver_lidar_robosense rsm1.rear.pb.txt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xd-driver-lidar-rear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11.89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12.78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0.4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6350" marR="6350" marT="635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0.4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6350" marR="6350" marT="635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  <a:tr h="144425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驱动</a:t>
                      </a:r>
                      <a:endParaRPr lang="zh-CN" altLang="zh-C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激光雷达驱动</a:t>
                      </a:r>
                      <a:endParaRPr lang="zh-CN" altLang="zh-C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driver_lidar_robosense rsm1.right.pb.txt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xd-driver-lidar-right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11.89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12.78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0.4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6350" marR="6350" marT="635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0.4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6350" marR="6350" marT="635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425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定位</a:t>
                      </a:r>
                      <a:endParaRPr lang="zh-CN" altLang="zh-C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定位融合、定位融合显示</a:t>
                      </a:r>
                      <a:endParaRPr lang="zh-CN" altLang="zh-C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loc_fusion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xd-loc-fusion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20.53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30.98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0.1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6350" marR="6350" marT="635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0.2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6350" marR="6350" marT="635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  <a:tr h="144425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定位</a:t>
                      </a:r>
                      <a:endParaRPr lang="zh-CN" altLang="zh-C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激光雷达定位</a:t>
                      </a:r>
                      <a:endParaRPr lang="zh-CN" altLang="zh-C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loc_lidar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xd-loc-lidar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59.31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84.41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0.3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6350" marR="6350" marT="635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0.3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6350" marR="6350" marT="635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705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定位</a:t>
                      </a:r>
                      <a:endParaRPr lang="zh-CN" altLang="zh-C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矢量定位、矢量定位显示</a:t>
                      </a:r>
                      <a:endParaRPr lang="zh-CN" altLang="zh-C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loc_vector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xd-loc-vector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8.10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33.16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0.2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6350" marR="6350" marT="635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0.2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6350" marR="6350" marT="635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  <a:tr h="216638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感知</a:t>
                      </a:r>
                      <a:endParaRPr lang="zh-CN" altLang="zh-C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激光雷达目标感知</a:t>
                      </a:r>
                      <a:endParaRPr lang="zh-CN" altLang="zh-C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percp_lidar_object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xd-percp-lidar-object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63.60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56.23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7.80 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6350" marR="6350" marT="635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7.88 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6350" marR="6350" marT="635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4252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感知</a:t>
                      </a:r>
                      <a:endParaRPr lang="zh-CN" altLang="zh-C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激光雷达拼接点云发布、激光镭达点云拼接</a:t>
                      </a:r>
                      <a:endParaRPr lang="zh-CN" altLang="zh-C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percp_lidar_stitch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xd-percp-lidar-stitch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20.17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22.40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0.4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6350" marR="6350" marT="635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0.5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6350" marR="6350" marT="635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  <a:tr h="216638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定位</a:t>
                      </a:r>
                      <a:endParaRPr lang="zh-CN" altLang="zh-C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相对定位、相对定位显示</a:t>
                      </a:r>
                      <a:endParaRPr lang="zh-CN" altLang="zh-C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loc_relative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xd-relative-loc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27.91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29.87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0.2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6350" marR="6350" marT="635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0.2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6350" marR="6350" marT="635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638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static</a:t>
                      </a:r>
                      <a:r>
                        <a:rPr lang="zh-CN" altLang="zh-C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坐标转换</a:t>
                      </a:r>
                      <a:endParaRPr lang="zh-CN" altLang="zh-C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static_transfor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xd-static-transform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1.20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3.72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0.1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6350" marR="6350" marT="635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0.1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6350" marR="6350" marT="635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  <a:tr h="216638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监控</a:t>
                      </a:r>
                      <a:endParaRPr lang="zh-CN" altLang="zh-C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性能采集</a:t>
                      </a:r>
                      <a:endParaRPr lang="zh-CN" altLang="zh-C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python3 collector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xd-zmonitor-collector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1.48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3.84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0.2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6350" marR="6350" marT="635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0.2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6350" marR="6350" marT="635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638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监控</a:t>
                      </a:r>
                      <a:endParaRPr lang="zh-CN" altLang="zh-C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命令接收</a:t>
                      </a:r>
                      <a:endParaRPr lang="zh-CN" altLang="zh-CN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command_subscriber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xabcd-command-monitor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35.45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49.45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11" marR="3611" marT="3611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0.1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6350" marR="6350" marT="635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800" b="0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0.1</a:t>
                      </a:r>
                      <a:endParaRPr lang="en-US" altLang="en-US" sz="8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6350" marR="6350" marT="635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lide Number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/>
            </a:fld>
          </a:p>
        </p:txBody>
      </p:sp>
      <p:sp>
        <p:nvSpPr>
          <p:cNvPr id="210" name="Platshållare för text 6"/>
          <p:cNvSpPr>
            <a:spLocks noGrp="1"/>
          </p:cNvSpPr>
          <p:nvPr>
            <p:ph type="body" idx="21"/>
          </p:nvPr>
        </p:nvSpPr>
        <p:spPr>
          <a:xfrm>
            <a:off x="379174" y="191976"/>
            <a:ext cx="11165306" cy="652763"/>
          </a:xfrm>
          <a:prstGeom prst="rect">
            <a:avLst/>
          </a:prstGeom>
        </p:spPr>
        <p:txBody>
          <a:bodyPr/>
          <a:lstStyle/>
          <a:p>
            <a:r>
              <a:rPr lang="en-US" altLang="en-US"/>
              <a:t>XAVIER</a:t>
            </a:r>
            <a:r>
              <a:rPr lang="zh-CN" altLang="zh-CN"/>
              <a:t>软件部署方案资源需求</a:t>
            </a:r>
            <a:r>
              <a:rPr lang="en-US" altLang="en-US"/>
              <a:t>-CPU&amp;MEM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09654" y="687088"/>
            <a:ext cx="11257619" cy="0"/>
          </a:xfrm>
          <a:prstGeom prst="line">
            <a:avLst/>
          </a:prstGeom>
          <a:ln w="9525" cap="flat" cmpd="sng">
            <a:solidFill>
              <a:schemeClr val="accent3">
                <a:shade val="95000"/>
              </a:schemeClr>
            </a:solidFill>
            <a:prstDash val="solid"/>
          </a:ln>
        </p:spPr>
      </p:cxnSp>
      <p:sp>
        <p:nvSpPr>
          <p:cNvPr id="11" name="Down Arrow 10"/>
          <p:cNvSpPr/>
          <p:nvPr/>
        </p:nvSpPr>
        <p:spPr>
          <a:xfrm>
            <a:off x="4990193" y="2840990"/>
            <a:ext cx="1737178" cy="370114"/>
          </a:xfrm>
          <a:prstGeom prst="downArrow">
            <a:avLst/>
          </a:prstGeom>
          <a:solidFill>
            <a:srgbClr val="0070C0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vert="horz" wrap="square" lIns="45719" tIns="45719" rIns="45719" bIns="45719" numCol="1" spcCol="38100" anchor="ctr">
            <a:spAutoFit/>
          </a:bodyPr>
          <a:lstStyle/>
          <a:p>
            <a:pPr mar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en-US" sz="1800" b="0" i="0" u="none" strike="noStrike" spc="0" baseline="0">
              <a:ln>
                <a:noFill/>
              </a:ln>
              <a:solidFill>
                <a:srgbClr val="111313"/>
              </a:solidFill>
              <a:latin typeface="Arial"/>
              <a:ea typeface="Arial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452914" y="3104786"/>
          <a:ext cx="6770602" cy="2407014"/>
        </p:xfrm>
        <a:graphic>
          <a:graphicData uri="http://schemas.openxmlformats.org/drawingml/2006/table">
            <a:tbl>
              <a:tblGrid>
                <a:gridCol w="675209"/>
                <a:gridCol w="2750163"/>
                <a:gridCol w="1809447"/>
                <a:gridCol w="1535783"/>
              </a:tblGrid>
              <a:tr h="381000">
                <a:tc gridSpan="2">
                  <a:txBody>
                    <a:bodyPr/>
                    <a:lstStyle/>
                    <a:p>
                      <a:pPr algn="l"/>
                      <a:r>
                        <a:rPr lang="zh-CN" altLang="zh-C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各</a:t>
                      </a:r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SOC </a:t>
                      </a:r>
                      <a:r>
                        <a:rPr lang="zh-CN" altLang="zh-C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算力汇总</a:t>
                      </a:r>
                      <a:endParaRPr lang="zh-CN" altLang="zh-CN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algn="l"/>
                      <a:r>
                        <a:rPr lang="en-US" altLang="en-US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 lang="en-US" altLang="en-US" sz="1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 lang="en-US" altLang="en-US" sz="1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414">
                <a:tc>
                  <a:txBody>
                    <a:bodyPr/>
                    <a:lstStyle/>
                    <a:p>
                      <a:pPr algn="l"/>
                      <a:r>
                        <a:rPr lang="en-US" altLang="en-US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Xavier</a:t>
                      </a:r>
                      <a:endParaRPr lang="en-US" altLang="en-US" sz="12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Column1</a:t>
                      </a:r>
                      <a:endParaRPr lang="en-US" altLang="en-US" sz="12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算力（</a:t>
                      </a:r>
                      <a:r>
                        <a:rPr lang="en-US" altLang="en-US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APA) (KDMIPS）</a:t>
                      </a:r>
                      <a:endParaRPr lang="en-US" altLang="en-US" sz="12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算力（</a:t>
                      </a:r>
                      <a:r>
                        <a:rPr lang="en-US" altLang="en-US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NZP) (KDMIPS）</a:t>
                      </a:r>
                      <a:endParaRPr lang="en-US" altLang="en-US" sz="12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alt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前视感知</a:t>
                      </a:r>
                      <a:endParaRPr lang="zh-CN" altLang="zh-CN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23.41</a:t>
                      </a:r>
                      <a:endParaRPr lang="en-US" alt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33.37</a:t>
                      </a:r>
                      <a:endParaRPr lang="en-US" alt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l"/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endParaRPr lang="en-US" alt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侧视感知</a:t>
                      </a:r>
                      <a:endParaRPr lang="zh-CN" altLang="zh-CN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26.85</a:t>
                      </a:r>
                      <a:endParaRPr lang="en-US" alt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30.51</a:t>
                      </a:r>
                      <a:endParaRPr lang="en-US" alt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l"/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endParaRPr lang="en-US" alt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规控</a:t>
                      </a:r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r>
                        <a:rPr lang="zh-CN" altLang="zh-C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泊车感知</a:t>
                      </a:r>
                      <a:endParaRPr lang="zh-CN" altLang="zh-CN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72.61</a:t>
                      </a:r>
                      <a:endParaRPr lang="en-US" alt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68.34</a:t>
                      </a:r>
                      <a:endParaRPr lang="en-US" alt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l"/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  <a:endParaRPr lang="en-US" alt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激光雷达感知</a:t>
                      </a:r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r>
                        <a:rPr lang="zh-CN" altLang="zh-C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定位</a:t>
                      </a:r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r>
                        <a:rPr lang="zh-CN" altLang="zh-C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后视感知</a:t>
                      </a:r>
                      <a:endParaRPr lang="zh-CN" altLang="zh-CN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56.07</a:t>
                      </a:r>
                      <a:endParaRPr lang="en-US" alt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71.87</a:t>
                      </a:r>
                      <a:endParaRPr lang="en-US" alt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US" altLang="en-US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 lang="en-US" altLang="en-US" sz="1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endParaRPr lang="en-US" altLang="en-US" sz="18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178.95</a:t>
                      </a:r>
                      <a:endParaRPr lang="en-US" alt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204.10</a:t>
                      </a:r>
                      <a:endParaRPr lang="en-US" alt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466824" y="687088"/>
          <a:ext cx="7159776" cy="209844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7200"/>
                <a:gridCol w="2171700"/>
                <a:gridCol w="1123950"/>
                <a:gridCol w="1016000"/>
                <a:gridCol w="1066800"/>
                <a:gridCol w="1324126"/>
              </a:tblGrid>
              <a:tr h="285750">
                <a:tc gridSpan="2">
                  <a:txBody>
                    <a:bodyPr/>
                    <a:lstStyle/>
                    <a:p>
                      <a:pPr algn="l"/>
                      <a:r>
                        <a:rPr lang="zh-CN" altLang="zh-CN" sz="1100" u="none" strike="noStrike"/>
                        <a:t>按照</a:t>
                      </a:r>
                      <a:r>
                        <a:rPr lang="en-US" altLang="en-US" sz="1100" u="none" strike="noStrike"/>
                        <a:t>Soc</a:t>
                      </a:r>
                      <a:r>
                        <a:rPr lang="zh-CN" altLang="zh-CN" sz="1100" u="none" strike="noStrike"/>
                        <a:t>统计</a:t>
                      </a:r>
                      <a:r>
                        <a:rPr lang="en-US" altLang="en-US" sz="1100" u="none" strike="noStrike"/>
                        <a:t>CPU&amp;MEM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Calibri"/>
                        <a:ea typeface="等线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/>
                <a:tc>
                  <a:txBody>
                    <a:bodyPr/>
                    <a:lstStyle/>
                    <a:p>
                      <a:pPr algn="l"/>
                      <a:r>
                        <a:rPr lang="zh-CN" altLang="zh-CN" sz="1800" u="none" strike="noStrike"/>
                        <a:t>　</a:t>
                      </a:r>
                      <a:endParaRPr lang="zh-CN" altLang="zh-CN" sz="1800" b="0" i="0" u="none" strike="noStrike">
                        <a:solidFill>
                          <a:srgbClr val="000000"/>
                        </a:solidFill>
                        <a:latin typeface="Arial"/>
                        <a:ea typeface="等线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zh-CN" altLang="zh-CN" sz="1800" u="none" strike="noStrike"/>
                        <a:t>　</a:t>
                      </a:r>
                      <a:endParaRPr lang="zh-CN" altLang="zh-CN" sz="1800" b="0" i="0" u="none" strike="noStrike">
                        <a:solidFill>
                          <a:srgbClr val="000000"/>
                        </a:solidFill>
                        <a:latin typeface="Arial"/>
                        <a:ea typeface="等线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/>
                <a:tc hMerge="1"/>
              </a:tr>
              <a:tr h="355600">
                <a:tc>
                  <a:txBody>
                    <a:bodyPr/>
                    <a:lstStyle/>
                    <a:p>
                      <a:pPr mar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en-US" sz="1200" b="1" i="0" u="none" strike="noStrike" spc="0" baseline="0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Xavier</a:t>
                      </a:r>
                      <a:endParaRPr lang="en-US" altLang="en-US" sz="1200" b="1" i="0" u="none" strike="noStrike" spc="0" baseline="0">
                        <a:solidFill>
                          <a:srgbClr val="FFFFFF"/>
                        </a:solidFill>
                        <a:latin typeface="Calibri"/>
                        <a:ea typeface="Calibri"/>
                      </a:endParaRPr>
                    </a:p>
                  </a:txBody>
                  <a:tcPr marL="6350" marR="6350" marT="6350" marB="0" anchor="ctr">
                    <a:lnT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en-US" sz="1200" b="1" i="0" u="none" strike="noStrike" spc="0" baseline="0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Column1</a:t>
                      </a:r>
                      <a:endParaRPr lang="en-US" altLang="en-US" sz="1200" b="1" i="0" u="none" strike="noStrike" spc="0" baseline="0">
                        <a:solidFill>
                          <a:srgbClr val="FFFFFF"/>
                        </a:solidFill>
                        <a:latin typeface="Calibri"/>
                        <a:ea typeface="Calibri"/>
                      </a:endParaRPr>
                    </a:p>
                  </a:txBody>
                  <a:tcPr marL="6350" marR="6350" marT="6350" marB="0" anchor="ctr">
                    <a:lnT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en-US" sz="1200" b="1" i="0" u="none" strike="noStrike" spc="0" baseline="0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%CPU(APA)</a:t>
                      </a:r>
                      <a:endParaRPr lang="en-US" altLang="en-US" sz="1200" b="1" i="0" u="none" strike="noStrike" spc="0" baseline="0">
                        <a:solidFill>
                          <a:srgbClr val="FFFFFF"/>
                        </a:solidFill>
                        <a:latin typeface="Calibri"/>
                        <a:ea typeface="Calibri"/>
                      </a:endParaRPr>
                    </a:p>
                  </a:txBody>
                  <a:tcPr marL="6350" marR="6350" marT="6350" marB="0" anchor="ctr">
                    <a:lnT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en-US" sz="1200" b="1" i="0" u="none" strike="noStrike" spc="0" baseline="0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%CPU(NZP)</a:t>
                      </a:r>
                      <a:endParaRPr lang="en-US" altLang="en-US" sz="1200" b="1" i="0" u="none" strike="noStrike" spc="0" baseline="0">
                        <a:solidFill>
                          <a:srgbClr val="FFFFFF"/>
                        </a:solidFill>
                        <a:latin typeface="Calibri"/>
                        <a:ea typeface="Calibri"/>
                      </a:endParaRPr>
                    </a:p>
                  </a:txBody>
                  <a:tcPr marL="6350" marR="6350" marT="6350" marB="0" anchor="ctr">
                    <a:lnT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en-US" sz="1200" b="1" i="0" u="none" strike="noStrike" spc="0" baseline="0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%</a:t>
                      </a:r>
                      <a:r>
                        <a:rPr lang="en-US" altLang="en-US" sz="1200" b="1" i="0" u="none" strike="noStrike" spc="0" baseline="0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MEM(APA)</a:t>
                      </a:r>
                      <a:endParaRPr lang="en-US" altLang="en-US" sz="1200" b="1" i="0" u="none" strike="noStrike" spc="0" baseline="0">
                        <a:solidFill>
                          <a:srgbClr val="FFFFFF"/>
                        </a:solidFill>
                        <a:latin typeface="Calibri"/>
                        <a:ea typeface="Calibri"/>
                      </a:endParaRPr>
                    </a:p>
                  </a:txBody>
                  <a:tcPr marL="6350" marR="6350" marT="6350" marB="0" anchor="ctr">
                    <a:lnT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en-US" sz="1200" b="1" i="0" u="none" strike="noStrike" spc="0" baseline="0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%MEM(NZP)</a:t>
                      </a:r>
                      <a:endParaRPr lang="en-US" altLang="en-US" sz="1200" b="1" i="0" u="none" strike="noStrike" spc="0" baseline="0">
                        <a:solidFill>
                          <a:srgbClr val="FFFFFF"/>
                        </a:solidFill>
                        <a:latin typeface="Calibri"/>
                        <a:ea typeface="Calibri"/>
                      </a:endParaRPr>
                    </a:p>
                  </a:txBody>
                  <a:tcPr marL="6350" marR="6350" marT="6350" marB="0" anchor="ctr">
                    <a:lnT w="1270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472C4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l"/>
                      <a:r>
                        <a:rPr lang="en-US" altLang="en-US" sz="1100" u="none" strike="noStrike"/>
                        <a:t>A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Calibri"/>
                        <a:ea typeface="等线"/>
                      </a:endParaRPr>
                    </a:p>
                  </a:txBody>
                  <a:tcPr marL="6350" marR="6350" marT="6350" marB="0" anchor="ctr"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200" u="none" strike="noStrike"/>
                        <a:t>前视感知</a:t>
                      </a:r>
                      <a:endParaRPr lang="zh-CN" altLang="zh-CN" sz="1200" b="0" i="0" u="none" strike="noStrike">
                        <a:solidFill>
                          <a:srgbClr val="000000"/>
                        </a:solidFill>
                        <a:latin typeface="Calibri"/>
                        <a:ea typeface="等线"/>
                      </a:endParaRPr>
                    </a:p>
                  </a:txBody>
                  <a:tcPr marL="6350" marR="6350" marT="6350" marB="0" anchor="b"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100" u="none" strike="noStrike"/>
                        <a:t>123.21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Calibri"/>
                        <a:ea typeface="等线"/>
                      </a:endParaRPr>
                    </a:p>
                  </a:txBody>
                  <a:tcPr marL="6350" marR="6350" marT="6350" marB="0" anchor="ctr"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100" u="none" strike="noStrike"/>
                        <a:t>175.65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Calibri"/>
                        <a:ea typeface="等线"/>
                      </a:endParaRPr>
                    </a:p>
                  </a:txBody>
                  <a:tcPr marL="6350" marR="6350" marT="6350" marB="0" anchor="ctr"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100" u="none" strike="noStrike"/>
                        <a:t>17.24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6350" marR="6350" marT="6350" marB="0" anchor="ctr"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17.20 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6350" marR="6350" marT="6350" marB="0" anchor="ctr">
                    <a:solidFill>
                      <a:srgbClr val="D9E1F2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l"/>
                      <a:r>
                        <a:rPr lang="en-US" altLang="en-US" sz="1100" u="none" strike="noStrike"/>
                        <a:t>B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Calibri"/>
                        <a:ea typeface="等线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200" u="none" strike="noStrike"/>
                        <a:t>侧视感知</a:t>
                      </a:r>
                      <a:endParaRPr lang="zh-CN" altLang="zh-CN" sz="1200" b="0" i="0" u="none" strike="noStrike">
                        <a:solidFill>
                          <a:srgbClr val="000000"/>
                        </a:solidFill>
                        <a:latin typeface="Calibri"/>
                        <a:ea typeface="等线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100" u="none" strike="noStrike"/>
                        <a:t>141.32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Calibri"/>
                        <a:ea typeface="等线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100" u="none" strike="noStrike"/>
                        <a:t>160.6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Calibri"/>
                        <a:ea typeface="等线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100" u="none" strike="noStrike"/>
                        <a:t>1.2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2.80 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6350" marR="6350" marT="6350" marB="0" anchor="ctr"/>
                </a:tc>
              </a:tr>
              <a:tr h="285750">
                <a:tc>
                  <a:txBody>
                    <a:bodyPr/>
                    <a:lstStyle/>
                    <a:p>
                      <a:pPr algn="l"/>
                      <a:r>
                        <a:rPr lang="en-US" altLang="en-US" sz="1100" u="none" strike="noStrike"/>
                        <a:t>C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Calibri"/>
                        <a:ea typeface="等线"/>
                      </a:endParaRPr>
                    </a:p>
                  </a:txBody>
                  <a:tcPr marL="6350" marR="6350" marT="6350" marB="0" anchor="ctr"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200" u="none" strike="noStrike"/>
                        <a:t>规控</a:t>
                      </a:r>
                      <a:r>
                        <a:rPr lang="en-US" altLang="en-US" sz="1200" u="none" strike="noStrike"/>
                        <a:t>+</a:t>
                      </a:r>
                      <a:r>
                        <a:rPr lang="zh-CN" altLang="zh-CN" sz="1200" u="none" strike="noStrike"/>
                        <a:t>泊车感知</a:t>
                      </a:r>
                      <a:endParaRPr lang="zh-CN" altLang="zh-CN" sz="1200" b="0" i="0" u="none" strike="noStrike">
                        <a:solidFill>
                          <a:srgbClr val="000000"/>
                        </a:solidFill>
                        <a:latin typeface="Calibri"/>
                        <a:ea typeface="等线"/>
                      </a:endParaRPr>
                    </a:p>
                  </a:txBody>
                  <a:tcPr marL="6350" marR="6350" marT="6350" marB="0" anchor="b"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100" u="none" strike="noStrike"/>
                        <a:t>382.18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Calibri"/>
                        <a:ea typeface="等线"/>
                      </a:endParaRPr>
                    </a:p>
                  </a:txBody>
                  <a:tcPr marL="6350" marR="6350" marT="6350" marB="0" anchor="ctr"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100" u="none" strike="noStrike"/>
                        <a:t>359.68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Calibri"/>
                        <a:ea typeface="等线"/>
                      </a:endParaRPr>
                    </a:p>
                  </a:txBody>
                  <a:tcPr marL="6350" marR="6350" marT="6350" marB="0" anchor="ctr"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100" u="none" strike="noStrike"/>
                        <a:t>10.2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6350" marR="6350" marT="6350" marB="0" anchor="ctr"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10.70 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6350" marR="6350" marT="6350" marB="0" anchor="ctr">
                    <a:solidFill>
                      <a:srgbClr val="D9E1F2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l"/>
                      <a:r>
                        <a:rPr lang="en-US" altLang="en-US" sz="1100" u="none" strike="noStrike"/>
                        <a:t>D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Calibri"/>
                        <a:ea typeface="等线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200" u="none" strike="noStrike"/>
                        <a:t>激光雷达感知</a:t>
                      </a:r>
                      <a:r>
                        <a:rPr lang="en-US" altLang="en-US" sz="1200" u="none" strike="noStrike"/>
                        <a:t>+</a:t>
                      </a:r>
                      <a:r>
                        <a:rPr lang="zh-CN" altLang="zh-CN" sz="1200" u="none" strike="noStrike"/>
                        <a:t>定位</a:t>
                      </a:r>
                      <a:r>
                        <a:rPr lang="en-US" altLang="en-US" sz="1200" u="none" strike="noStrike"/>
                        <a:t>+</a:t>
                      </a:r>
                      <a:r>
                        <a:rPr lang="zh-CN" altLang="zh-CN" sz="1200" u="none" strike="noStrike"/>
                        <a:t>后视感知</a:t>
                      </a:r>
                      <a:endParaRPr lang="zh-CN" altLang="zh-CN" sz="1200" b="0" i="0" u="none" strike="noStrike">
                        <a:solidFill>
                          <a:srgbClr val="000000"/>
                        </a:solidFill>
                        <a:latin typeface="Calibri"/>
                        <a:ea typeface="等线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100" u="none" strike="noStrike"/>
                        <a:t>295.13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Calibri"/>
                        <a:ea typeface="等线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100" u="none" strike="noStrike"/>
                        <a:t>378.27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Calibri"/>
                        <a:ea typeface="等线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100" u="none" strike="noStrike"/>
                        <a:t>11.7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10.78 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6350" marR="6350" marT="6350" marB="0" anchor="ctr"/>
                </a:tc>
              </a:tr>
              <a:tr h="314095">
                <a:tc>
                  <a:txBody>
                    <a:bodyPr/>
                    <a:lstStyle/>
                    <a:p>
                      <a:pPr algn="l"/>
                      <a:r>
                        <a:rPr lang="en-US" altLang="en-US" sz="1100" u="none" strike="noStrike"/>
                        <a:t>Total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Calibri"/>
                        <a:ea typeface="等线"/>
                      </a:endParaRPr>
                    </a:p>
                  </a:txBody>
                  <a:tcPr marL="6350" marR="6350" marT="6350" marB="0" anchor="ctr"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100" u="none" strike="noStrike"/>
                        <a:t>　</a:t>
                      </a:r>
                      <a:endParaRPr lang="zh-CN" altLang="zh-CN" sz="1100" b="0" i="0" u="none" strike="noStrike">
                        <a:solidFill>
                          <a:srgbClr val="000000"/>
                        </a:solidFill>
                        <a:latin typeface="Calibri"/>
                        <a:ea typeface="等线"/>
                      </a:endParaRPr>
                    </a:p>
                  </a:txBody>
                  <a:tcPr marL="6350" marR="6350" marT="6350" marB="0" anchor="ctr"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100" u="none" strike="noStrike"/>
                        <a:t>941.84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Calibri"/>
                        <a:ea typeface="等线"/>
                      </a:endParaRPr>
                    </a:p>
                  </a:txBody>
                  <a:tcPr marL="6350" marR="6350" marT="6350" marB="0" anchor="ctr"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100" u="none" strike="noStrike"/>
                        <a:t>1074.2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Calibri"/>
                        <a:ea typeface="等线"/>
                      </a:endParaRPr>
                    </a:p>
                  </a:txBody>
                  <a:tcPr marL="6350" marR="6350" marT="6350" marB="0" anchor="ctr"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100" u="none" strike="noStrike"/>
                        <a:t>40.34(</a:t>
                      </a:r>
                      <a:r>
                        <a:rPr lang="en-US" altLang="en-US" sz="1100" u="none" strike="noStrike">
                          <a:solidFill>
                            <a:srgbClr val="FF0000"/>
                          </a:solidFill>
                        </a:rPr>
                        <a:t>12.8G</a:t>
                      </a:r>
                      <a:r>
                        <a:rPr lang="en-US" altLang="en-US" sz="1100" u="none" strike="noStrike"/>
                        <a:t>)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Calibri"/>
                        <a:ea typeface="等线"/>
                      </a:endParaRPr>
                    </a:p>
                  </a:txBody>
                  <a:tcPr marL="6350" marR="6350" marT="6350" marB="0" anchor="ctr"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41.49(</a:t>
                      </a:r>
                      <a:r>
                        <a:rPr lang="en-US" altLang="en-US" sz="1100" b="0" i="0" u="none" strike="noStrike">
                          <a:solidFill>
                            <a:srgbClr val="FF0000"/>
                          </a:solidFill>
                          <a:latin typeface="宋体"/>
                          <a:ea typeface="宋体"/>
                        </a:rPr>
                        <a:t>13G</a:t>
                      </a:r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) 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6350" marR="6350" marT="6350" marB="0" anchor="ctr">
                    <a:solidFill>
                      <a:srgbClr val="D9E1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lide Number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/>
            </a:fld>
          </a:p>
        </p:txBody>
      </p:sp>
      <p:sp>
        <p:nvSpPr>
          <p:cNvPr id="210" name="Platshållare för text 6"/>
          <p:cNvSpPr>
            <a:spLocks noGrp="1"/>
          </p:cNvSpPr>
          <p:nvPr>
            <p:ph type="body" idx="21"/>
          </p:nvPr>
        </p:nvSpPr>
        <p:spPr>
          <a:xfrm>
            <a:off x="379174" y="191976"/>
            <a:ext cx="11165306" cy="652763"/>
          </a:xfrm>
          <a:prstGeom prst="rect">
            <a:avLst/>
          </a:prstGeom>
        </p:spPr>
        <p:txBody>
          <a:bodyPr/>
          <a:lstStyle/>
          <a:p>
            <a:r>
              <a:rPr lang="en-US" altLang="en-US"/>
              <a:t>XAVIER</a:t>
            </a:r>
            <a:r>
              <a:rPr lang="zh-CN" altLang="zh-CN"/>
              <a:t>软件部署方案资源需求</a:t>
            </a:r>
            <a:r>
              <a:rPr lang="en-US" altLang="en-US"/>
              <a:t>-</a:t>
            </a:r>
            <a:r>
              <a:rPr lang="zh-CN" altLang="zh-CN"/>
              <a:t>网络</a:t>
            </a:r>
            <a:endParaRPr lang="en-US" altLang="en-US"/>
          </a:p>
          <a:p>
            <a:endParaRPr lang="en-US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409654" y="687088"/>
            <a:ext cx="11257619" cy="0"/>
          </a:xfrm>
          <a:prstGeom prst="line">
            <a:avLst/>
          </a:prstGeom>
          <a:ln w="9525" cap="flat" cmpd="sng">
            <a:solidFill>
              <a:schemeClr val="accent3">
                <a:shade val="95000"/>
              </a:schemeClr>
            </a:solidFill>
            <a:prstDash val="solid"/>
          </a:ln>
        </p:spPr>
      </p:cxn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47521" y="844739"/>
          <a:ext cx="5448479" cy="505879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38493"/>
                <a:gridCol w="730720"/>
                <a:gridCol w="2059042"/>
                <a:gridCol w="956067"/>
                <a:gridCol w="560456"/>
                <a:gridCol w="503701"/>
              </a:tblGrid>
              <a:tr h="15372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zh-CN" altLang="zh-CN" sz="1050" u="none" strike="noStrike"/>
                        <a:t>　</a:t>
                      </a:r>
                      <a:endParaRPr lang="zh-CN" altLang="zh-CN" sz="1050" b="1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 rowSpan="2" hMerge="1"/>
                <a:tc>
                  <a:txBody>
                    <a:bodyPr/>
                    <a:lstStyle/>
                    <a:p>
                      <a:pPr algn="l"/>
                      <a:r>
                        <a:rPr lang="zh-CN" altLang="zh-CN" sz="1050" u="none" strike="noStrike"/>
                        <a:t>　</a:t>
                      </a:r>
                      <a:endParaRPr lang="zh-CN" altLang="zh-CN" sz="1050" b="1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en-US" sz="1050" u="none" strike="noStrike"/>
                        <a:t>NET</a:t>
                      </a:r>
                      <a:r>
                        <a:rPr lang="zh-CN" altLang="zh-CN" sz="1050" u="none" strike="noStrike"/>
                        <a:t>已使用</a:t>
                      </a:r>
                      <a:endParaRPr lang="zh-CN" altLang="zh-CN" sz="1050" b="1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 hMerge="1"/>
                <a:tc hMerge="1"/>
              </a:tr>
              <a:tr h="165526">
                <a:tc gridSpan="2" vMerge="1">
                  <a:tcPr marL="2921" marR="2921" marT="2921" marB="0" anchor="ctr"/>
                </a:tc>
                <a:tc hMerge="1" vMerge="1"/>
                <a:tc>
                  <a:txBody>
                    <a:bodyPr/>
                    <a:lstStyle/>
                    <a:p>
                      <a:pPr algn="l"/>
                      <a:r>
                        <a:rPr lang="zh-CN" altLang="zh-CN" sz="1050" u="none" strike="noStrike"/>
                        <a:t>　</a:t>
                      </a:r>
                      <a:endParaRPr lang="zh-CN" altLang="zh-CN" sz="1050" b="1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100" u="none" strike="noStrike"/>
                        <a:t>平均值</a:t>
                      </a:r>
                      <a:endParaRPr lang="zh-CN" altLang="zh-CN" sz="1100" b="1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100" u="none" strike="noStrike"/>
                        <a:t>峰值</a:t>
                      </a:r>
                      <a:endParaRPr lang="zh-CN" altLang="zh-CN" sz="1100" b="1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100" u="none" strike="noStrike"/>
                        <a:t>谷值</a:t>
                      </a:r>
                      <a:endParaRPr lang="zh-CN" altLang="zh-CN" sz="1100" b="1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</a:tr>
              <a:tr h="153720">
                <a:tc rowSpan="14">
                  <a:txBody>
                    <a:bodyPr/>
                    <a:lstStyle/>
                    <a:p>
                      <a:pPr algn="ctr"/>
                      <a:r>
                        <a:rPr lang="en-US" altLang="en-US" sz="1050" u="none" strike="noStrike"/>
                        <a:t>Xavier A</a:t>
                      </a:r>
                      <a:endParaRPr lang="en-US" altLang="en-US" sz="1050" b="1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en-US" sz="1050" u="none" strike="noStrike"/>
                        <a:t>RX(kb/s)</a:t>
                      </a:r>
                      <a:endParaRPr lang="en-US" altLang="en-US" sz="1050" b="1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050" u="none" strike="noStrike"/>
                        <a:t>eth0.200(VLAN)</a:t>
                      </a:r>
                      <a:endParaRPr lang="en-US" altLang="en-US" sz="1050" b="1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50" u="none" strike="noStrike"/>
                        <a:t>69.82 </a:t>
                      </a:r>
                      <a:endParaRPr lang="en-US" altLang="en-US" sz="105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50" u="none" strike="noStrike"/>
                        <a:t>336.58 </a:t>
                      </a:r>
                      <a:endParaRPr lang="en-US" altLang="en-US" sz="105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50" u="none" strike="noStrike"/>
                        <a:t>6.53 </a:t>
                      </a:r>
                      <a:endParaRPr lang="en-US" altLang="en-US" sz="105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</a:tr>
              <a:tr h="153720">
                <a:tc vMerge="1">
                  <a:tcPr marL="2921" marR="2921" marT="2921" marB="0" anchor="ctr"/>
                </a:tc>
                <a:tc vMerge="1"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050" u="none" strike="noStrike"/>
                        <a:t>Eth0</a:t>
                      </a:r>
                      <a:endParaRPr lang="en-US" altLang="en-US" sz="1050" b="1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50" u="none" strike="noStrike"/>
                        <a:t>236.66 </a:t>
                      </a:r>
                      <a:endParaRPr lang="en-US" altLang="en-US" sz="105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50" u="none" strike="noStrike"/>
                        <a:t>787.37 </a:t>
                      </a:r>
                      <a:endParaRPr lang="en-US" altLang="en-US" sz="105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50" u="none" strike="noStrike"/>
                        <a:t>146.72 </a:t>
                      </a:r>
                      <a:endParaRPr lang="en-US" altLang="en-US" sz="105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</a:tr>
              <a:tr h="153720">
                <a:tc vMerge="1">
                  <a:tcPr marL="2921" marR="2921" marT="2921" marB="0" anchor="ctr"/>
                </a:tc>
                <a:tc vMerge="1"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050" u="none" strike="noStrike"/>
                        <a:t>Lo</a:t>
                      </a:r>
                      <a:endParaRPr lang="en-US" altLang="en-US" sz="1050" b="1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50" u="none" strike="noStrike"/>
                        <a:t>27.39 </a:t>
                      </a:r>
                      <a:endParaRPr lang="en-US" altLang="en-US" sz="105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50" u="none" strike="noStrike"/>
                        <a:t>139.09 </a:t>
                      </a:r>
                      <a:endParaRPr lang="en-US" altLang="en-US" sz="105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50" u="none" strike="noStrike"/>
                        <a:t>11.07 </a:t>
                      </a:r>
                      <a:endParaRPr lang="en-US" altLang="en-US" sz="105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</a:tr>
              <a:tr h="153720">
                <a:tc vMerge="1"/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en-US" sz="1050" u="none" strike="noStrike"/>
                        <a:t>TX(kb/s)</a:t>
                      </a:r>
                      <a:endParaRPr lang="en-US" altLang="en-US" sz="1050" b="1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050" u="none" strike="noStrike"/>
                        <a:t>eth0.200</a:t>
                      </a:r>
                      <a:endParaRPr lang="en-US" altLang="en-US" sz="1050" b="1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50" u="none" strike="noStrike"/>
                        <a:t>27.68 </a:t>
                      </a:r>
                      <a:endParaRPr lang="en-US" altLang="en-US" sz="105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50" u="none" strike="noStrike"/>
                        <a:t>192.11 </a:t>
                      </a:r>
                      <a:endParaRPr lang="en-US" altLang="en-US" sz="105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50" u="none" strike="noStrike"/>
                        <a:t>9.94 </a:t>
                      </a:r>
                      <a:endParaRPr lang="en-US" altLang="en-US" sz="105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</a:tr>
              <a:tr h="153720">
                <a:tc vMerge="1">
                  <a:tcPr marL="2921" marR="2921" marT="2921" marB="0" anchor="ctr"/>
                </a:tc>
                <a:tc vMerge="1"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050" u="none" strike="noStrike"/>
                        <a:t>Eth0</a:t>
                      </a:r>
                      <a:endParaRPr lang="en-US" altLang="en-US" sz="1050" b="1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50" u="none" strike="noStrike"/>
                        <a:t>476.96 </a:t>
                      </a:r>
                      <a:endParaRPr lang="en-US" altLang="en-US" sz="105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50" u="none" strike="noStrike"/>
                        <a:t>1104.03 </a:t>
                      </a:r>
                      <a:endParaRPr lang="en-US" altLang="en-US" sz="105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50" u="none" strike="noStrike"/>
                        <a:t>161.69 </a:t>
                      </a:r>
                      <a:endParaRPr lang="en-US" altLang="en-US" sz="105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</a:tr>
              <a:tr h="153720">
                <a:tc vMerge="1">
                  <a:tcPr marL="2921" marR="2921" marT="2921" marB="0" anchor="ctr"/>
                </a:tc>
                <a:tc vMerge="1"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050" u="none" strike="noStrike"/>
                        <a:t>Lo</a:t>
                      </a:r>
                      <a:endParaRPr lang="en-US" altLang="en-US" sz="1050" b="1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50" u="none" strike="noStrike"/>
                        <a:t>27.39 </a:t>
                      </a:r>
                      <a:endParaRPr lang="en-US" altLang="en-US" sz="105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50" u="none" strike="noStrike"/>
                        <a:t>139.09 </a:t>
                      </a:r>
                      <a:endParaRPr lang="en-US" altLang="en-US" sz="105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50" u="none" strike="noStrike"/>
                        <a:t>11.07 </a:t>
                      </a:r>
                      <a:endParaRPr lang="en-US" altLang="en-US" sz="105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</a:tr>
              <a:tr h="153720">
                <a:tc vMerge="1"/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zh-CN" sz="1050" u="none" strike="noStrike"/>
                        <a:t>帧间稳定性</a:t>
                      </a:r>
                      <a:endParaRPr lang="en-US" altLang="en-US" sz="1050" u="none" strike="noStrike"/>
                    </a:p>
                    <a:p>
                      <a:pPr algn="ctr"/>
                      <a:r>
                        <a:rPr lang="en-US" altLang="en-US" sz="1050" b="1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(</a:t>
                      </a:r>
                      <a:r>
                        <a:rPr lang="zh-CN" altLang="zh-CN" sz="1050" b="1" u="none" strike="noStrike">
                          <a:solidFill>
                            <a:srgbClr val="FF0000"/>
                          </a:solidFill>
                        </a:rPr>
                        <a:t>帧周期</a:t>
                      </a:r>
                      <a:r>
                        <a:rPr lang="en-US" altLang="en-US" sz="1050" b="1" i="0" u="none" strike="noStrike">
                          <a:solidFill>
                            <a:srgbClr val="FF0000"/>
                          </a:solidFill>
                          <a:latin typeface="宋体"/>
                          <a:ea typeface="宋体"/>
                        </a:rPr>
                        <a:t>s</a:t>
                      </a:r>
                      <a:r>
                        <a:rPr lang="en-US" altLang="en-US" sz="1050" b="1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)</a:t>
                      </a:r>
                      <a:endParaRPr lang="zh-CN" altLang="zh-CN" sz="1050" b="1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050" u="none" strike="noStrike"/>
                        <a:t>camera_front_long_image</a:t>
                      </a:r>
                      <a:endParaRPr lang="en-US" altLang="en-US" sz="1050" b="1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50" u="none" strike="noStrike"/>
                        <a:t>0.03 </a:t>
                      </a:r>
                      <a:endParaRPr lang="en-US" altLang="en-US" sz="105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50" u="none" strike="noStrike"/>
                        <a:t>0.04 </a:t>
                      </a:r>
                      <a:endParaRPr lang="en-US" altLang="en-US" sz="105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50" u="none" strike="noStrike"/>
                        <a:t>0.03 </a:t>
                      </a:r>
                      <a:endParaRPr lang="en-US" altLang="en-US" sz="105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</a:tr>
              <a:tr h="153720">
                <a:tc vMerge="1">
                  <a:tcPr marL="2921" marR="2921" marT="2921" marB="0" anchor="ctr"/>
                </a:tc>
                <a:tc vMerge="1"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050" u="none" strike="noStrike"/>
                        <a:t>camera_front_wide_image</a:t>
                      </a:r>
                      <a:endParaRPr lang="en-US" altLang="en-US" sz="1050" b="1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50" u="none" strike="noStrike"/>
                        <a:t>0.03 </a:t>
                      </a:r>
                      <a:endParaRPr lang="en-US" altLang="en-US" sz="105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50" u="none" strike="noStrike"/>
                        <a:t>0.04 </a:t>
                      </a:r>
                      <a:endParaRPr lang="en-US" altLang="en-US" sz="105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50" u="none" strike="noStrike"/>
                        <a:t>0.03 </a:t>
                      </a:r>
                      <a:endParaRPr lang="en-US" altLang="en-US" sz="105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</a:tr>
              <a:tr h="153720">
                <a:tc vMerge="1">
                  <a:tcPr marL="2921" marR="2921" marT="2921" marB="0" anchor="ctr"/>
                </a:tc>
                <a:tc vMerge="1"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050" u="none" strike="noStrike"/>
                        <a:t>percptraffic_lights</a:t>
                      </a:r>
                      <a:endParaRPr lang="en-US" altLang="en-US" sz="1050" b="1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50" u="none" strike="noStrike"/>
                        <a:t>0.03 </a:t>
                      </a:r>
                      <a:endParaRPr lang="en-US" altLang="en-US" sz="105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50" u="none" strike="noStrike"/>
                        <a:t>0.04 </a:t>
                      </a:r>
                      <a:endParaRPr lang="en-US" altLang="en-US" sz="105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50" u="none" strike="noStrike"/>
                        <a:t>0.03 </a:t>
                      </a:r>
                      <a:endParaRPr lang="en-US" altLang="en-US" sz="105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</a:tr>
              <a:tr h="153720">
                <a:tc vMerge="1">
                  <a:tcPr marL="2921" marR="2921" marT="2921" marB="0" anchor="ctr"/>
                </a:tc>
                <a:tc vMerge="1"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050" u="none" strike="noStrike"/>
                        <a:t>　</a:t>
                      </a:r>
                      <a:endParaRPr lang="zh-CN" altLang="zh-CN" sz="1050" b="1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050" u="none" strike="noStrike"/>
                        <a:t>　</a:t>
                      </a:r>
                      <a:endParaRPr lang="zh-CN" altLang="zh-CN" sz="105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050" u="none" strike="noStrike"/>
                        <a:t>　</a:t>
                      </a:r>
                      <a:endParaRPr lang="zh-CN" altLang="zh-CN" sz="105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050" u="none" strike="noStrike"/>
                        <a:t>　</a:t>
                      </a:r>
                      <a:endParaRPr lang="zh-CN" altLang="zh-CN" sz="105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</a:tr>
              <a:tr h="153720">
                <a:tc vMerge="1">
                  <a:tcPr marL="2921" marR="2921" marT="2921" marB="0" anchor="ctr"/>
                </a:tc>
                <a:tc vMerge="1"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050" u="none" strike="noStrike"/>
                        <a:t>　</a:t>
                      </a:r>
                      <a:endParaRPr lang="zh-CN" altLang="zh-CN" sz="1050" b="1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050" u="none" strike="noStrike"/>
                        <a:t>　</a:t>
                      </a:r>
                      <a:endParaRPr lang="zh-CN" altLang="zh-CN" sz="105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050" u="none" strike="noStrike"/>
                        <a:t>　</a:t>
                      </a:r>
                      <a:endParaRPr lang="zh-CN" altLang="zh-CN" sz="105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050" u="none" strike="noStrike"/>
                        <a:t>　</a:t>
                      </a:r>
                      <a:endParaRPr lang="zh-CN" altLang="zh-CN" sz="105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</a:tr>
              <a:tr h="153720">
                <a:tc vMerge="1"/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zh-CN" sz="1050" u="none" strike="noStrike"/>
                        <a:t>片间延迟</a:t>
                      </a:r>
                      <a:r>
                        <a:rPr lang="en-US" altLang="en-US" sz="1050" u="none" strike="noStrike"/>
                        <a:t>(</a:t>
                      </a:r>
                      <a:r>
                        <a:rPr lang="en-US" altLang="en-US" sz="1050" u="none" strike="noStrike"/>
                        <a:t>ms)</a:t>
                      </a:r>
                      <a:endParaRPr lang="en-US" altLang="en-US" sz="1050" b="1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050" u="none" strike="noStrike"/>
                        <a:t>xavier B</a:t>
                      </a:r>
                      <a:endParaRPr lang="en-US" altLang="en-US" sz="1050" b="1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50" u="none" strike="noStrike"/>
                        <a:t>1.14 </a:t>
                      </a:r>
                      <a:endParaRPr lang="en-US" altLang="en-US" sz="105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50" u="none" strike="noStrike"/>
                        <a:t>2.66 </a:t>
                      </a:r>
                      <a:endParaRPr lang="en-US" altLang="en-US" sz="105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50" u="none" strike="noStrike"/>
                        <a:t>0.20 </a:t>
                      </a:r>
                      <a:endParaRPr lang="en-US" altLang="en-US" sz="105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</a:tr>
              <a:tr h="153720">
                <a:tc vMerge="1">
                  <a:tcPr marL="2921" marR="2921" marT="2921" marB="0" anchor="ctr"/>
                </a:tc>
                <a:tc vMerge="1"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050" u="none" strike="noStrike"/>
                        <a:t>xavier C</a:t>
                      </a:r>
                      <a:endParaRPr lang="en-US" altLang="en-US" sz="1050" b="1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50" u="none" strike="noStrike"/>
                        <a:t>1.17 </a:t>
                      </a:r>
                      <a:endParaRPr lang="en-US" altLang="en-US" sz="105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50" u="none" strike="noStrike"/>
                        <a:t>3.27 </a:t>
                      </a:r>
                      <a:endParaRPr lang="en-US" altLang="en-US" sz="105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50" u="none" strike="noStrike"/>
                        <a:t>0.19 </a:t>
                      </a:r>
                      <a:endParaRPr lang="en-US" altLang="en-US" sz="105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</a:tr>
              <a:tr h="153720">
                <a:tc vMerge="1">
                  <a:tcPr marL="2921" marR="2921" marT="2921" marB="0" anchor="ctr"/>
                </a:tc>
                <a:tc vMerge="1"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050" u="none" strike="noStrike"/>
                        <a:t>xavier D</a:t>
                      </a:r>
                      <a:endParaRPr lang="en-US" altLang="en-US" sz="1050" b="1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50" u="none" strike="noStrike"/>
                        <a:t>0.91 </a:t>
                      </a:r>
                      <a:endParaRPr lang="en-US" altLang="en-US" sz="105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50" u="none" strike="noStrike"/>
                        <a:t>2.84 </a:t>
                      </a:r>
                      <a:endParaRPr lang="en-US" altLang="en-US" sz="105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50" u="none" strike="noStrike"/>
                        <a:t>0.17 </a:t>
                      </a:r>
                      <a:endParaRPr lang="en-US" altLang="en-US" sz="105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</a:tr>
              <a:tr h="153720">
                <a:tc rowSpan="15">
                  <a:txBody>
                    <a:bodyPr/>
                    <a:lstStyle/>
                    <a:p>
                      <a:pPr algn="ctr"/>
                      <a:r>
                        <a:rPr lang="en-US" altLang="en-US" sz="1050" u="none" strike="noStrike"/>
                        <a:t>Xavier B</a:t>
                      </a:r>
                      <a:endParaRPr lang="en-US" altLang="en-US" sz="1050" b="1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en-US" sz="1050" u="none" strike="noStrike"/>
                        <a:t>RX(kb/s)</a:t>
                      </a:r>
                      <a:endParaRPr lang="en-US" altLang="en-US" sz="1050" b="1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050" u="none" strike="noStrike"/>
                        <a:t>eth0.200</a:t>
                      </a:r>
                      <a:endParaRPr lang="en-US" altLang="en-US" sz="1050" b="1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50" u="none" strike="noStrike"/>
                        <a:t>25.37 </a:t>
                      </a:r>
                      <a:endParaRPr lang="en-US" altLang="en-US" sz="105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50" u="none" strike="noStrike"/>
                        <a:t>178.73 </a:t>
                      </a:r>
                      <a:endParaRPr lang="en-US" altLang="en-US" sz="105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50" u="none" strike="noStrike"/>
                        <a:t>8.41 </a:t>
                      </a:r>
                      <a:endParaRPr lang="en-US" altLang="en-US" sz="105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</a:tr>
              <a:tr h="153720">
                <a:tc vMerge="1">
                  <a:tcPr marL="2921" marR="2921" marT="2921" marB="0" anchor="ctr"/>
                </a:tc>
                <a:tc vMerge="1"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050" u="none" strike="noStrike"/>
                        <a:t>eth0</a:t>
                      </a:r>
                      <a:endParaRPr lang="en-US" altLang="en-US" sz="1050" b="1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50" u="none" strike="noStrike"/>
                        <a:t>2722.18 </a:t>
                      </a:r>
                      <a:endParaRPr lang="en-US" altLang="en-US" sz="105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50" u="none" strike="noStrike"/>
                        <a:t>4366.20 </a:t>
                      </a:r>
                      <a:endParaRPr lang="en-US" altLang="en-US" sz="105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50" u="none" strike="noStrike"/>
                        <a:t>1690.67 </a:t>
                      </a:r>
                      <a:endParaRPr lang="en-US" altLang="en-US" sz="105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</a:tr>
              <a:tr h="153720">
                <a:tc vMerge="1">
                  <a:tcPr marL="2921" marR="2921" marT="2921" marB="0" anchor="ctr"/>
                </a:tc>
                <a:tc vMerge="1"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050" u="none" strike="noStrike"/>
                        <a:t>lo</a:t>
                      </a:r>
                      <a:endParaRPr lang="en-US" altLang="en-US" sz="1050" b="1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50" u="none" strike="noStrike"/>
                        <a:t>30.51 </a:t>
                      </a:r>
                      <a:endParaRPr lang="en-US" altLang="en-US" sz="105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50" u="none" strike="noStrike"/>
                        <a:t>674.50 </a:t>
                      </a:r>
                      <a:endParaRPr lang="en-US" altLang="en-US" sz="105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50" u="none" strike="noStrike"/>
                        <a:t>0.00 </a:t>
                      </a:r>
                      <a:endParaRPr lang="en-US" altLang="en-US" sz="105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</a:tr>
              <a:tr h="153720">
                <a:tc vMerge="1"/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en-US" sz="1050" u="none" strike="noStrike"/>
                        <a:t>TX(kb/s)</a:t>
                      </a:r>
                      <a:endParaRPr lang="en-US" altLang="en-US" sz="1050" b="1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050" u="none" strike="noStrike"/>
                        <a:t>eth0.19</a:t>
                      </a:r>
                      <a:endParaRPr lang="en-US" altLang="en-US" sz="1050" b="1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50" u="none" strike="noStrike"/>
                        <a:t>0.95 </a:t>
                      </a:r>
                      <a:endParaRPr lang="en-US" altLang="en-US" sz="105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50" u="none" strike="noStrike"/>
                        <a:t>21.21 </a:t>
                      </a:r>
                      <a:endParaRPr lang="en-US" altLang="en-US" sz="105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50" u="none" strike="noStrike"/>
                        <a:t>0.00 </a:t>
                      </a:r>
                      <a:endParaRPr lang="en-US" altLang="en-US" sz="105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</a:tr>
              <a:tr h="153720">
                <a:tc vMerge="1">
                  <a:tcPr marL="2921" marR="2921" marT="2921" marB="0" anchor="ctr"/>
                </a:tc>
                <a:tc vMerge="1"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050" u="none" strike="noStrike"/>
                        <a:t>eth0.200</a:t>
                      </a:r>
                      <a:endParaRPr lang="en-US" altLang="en-US" sz="1050" b="1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50" u="none" strike="noStrike"/>
                        <a:t>70.03 </a:t>
                      </a:r>
                      <a:endParaRPr lang="en-US" altLang="en-US" sz="105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50" u="none" strike="noStrike"/>
                        <a:t>360.69 </a:t>
                      </a:r>
                      <a:endParaRPr lang="en-US" altLang="en-US" sz="105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50" u="none" strike="noStrike"/>
                        <a:t>6.77 </a:t>
                      </a:r>
                      <a:endParaRPr lang="en-US" altLang="en-US" sz="105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</a:tr>
              <a:tr h="153720">
                <a:tc vMerge="1">
                  <a:tcPr marL="2921" marR="2921" marT="2921" marB="0" anchor="ctr"/>
                </a:tc>
                <a:tc vMerge="1"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050" u="none" strike="noStrike"/>
                        <a:t>eth0</a:t>
                      </a:r>
                      <a:endParaRPr lang="en-US" altLang="en-US" sz="1050" b="1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50" u="none" strike="noStrike"/>
                        <a:t>245.87 </a:t>
                      </a:r>
                      <a:endParaRPr lang="en-US" altLang="en-US" sz="105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50" u="none" strike="noStrike"/>
                        <a:t>1789.61 </a:t>
                      </a:r>
                      <a:endParaRPr lang="en-US" altLang="en-US" sz="105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50" u="none" strike="noStrike"/>
                        <a:t>29.39 </a:t>
                      </a:r>
                      <a:endParaRPr lang="en-US" altLang="en-US" sz="105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</a:tr>
              <a:tr h="153720">
                <a:tc vMerge="1">
                  <a:tcPr marL="2921" marR="2921" marT="2921" marB="0" anchor="ctr"/>
                </a:tc>
                <a:tc vMerge="1"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050" u="none" strike="noStrike"/>
                        <a:t>lo</a:t>
                      </a:r>
                      <a:endParaRPr lang="en-US" altLang="en-US" sz="1050" b="1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50" u="none" strike="noStrike"/>
                        <a:t>30.51 </a:t>
                      </a:r>
                      <a:endParaRPr lang="en-US" altLang="en-US" sz="105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50" u="none" strike="noStrike"/>
                        <a:t>674.50 </a:t>
                      </a:r>
                      <a:endParaRPr lang="en-US" altLang="en-US" sz="105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50" u="none" strike="noStrike"/>
                        <a:t>0.00 </a:t>
                      </a:r>
                      <a:endParaRPr lang="en-US" altLang="en-US" sz="105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</a:tr>
              <a:tr h="153720">
                <a:tc vMerge="1"/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zh-CN" sz="1050" u="none" strike="noStrike"/>
                        <a:t>帧间稳定性</a:t>
                      </a:r>
                      <a:endParaRPr lang="en-US" altLang="en-US" sz="1050" u="none" strike="noStrike"/>
                    </a:p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en-US" sz="1050" b="1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(</a:t>
                      </a:r>
                      <a:r>
                        <a:rPr lang="zh-CN" altLang="zh-CN" sz="1050" u="none" strike="noStrike"/>
                        <a:t>帧周期</a:t>
                      </a:r>
                      <a:r>
                        <a:rPr lang="en-US" altLang="en-US" sz="1050" b="1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s)</a:t>
                      </a:r>
                      <a:endParaRPr lang="zh-CN" altLang="zh-CN" sz="1050" b="1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050" u="none" strike="noStrike"/>
                        <a:t>camera_side_left_front_image</a:t>
                      </a:r>
                      <a:endParaRPr lang="en-US" altLang="en-US" sz="1050" b="1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50" u="none" strike="noStrike"/>
                        <a:t>0.03 </a:t>
                      </a:r>
                      <a:endParaRPr lang="en-US" altLang="en-US" sz="105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50" u="none" strike="noStrike"/>
                        <a:t>0.04 </a:t>
                      </a:r>
                      <a:endParaRPr lang="en-US" altLang="en-US" sz="105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50" u="none" strike="noStrike"/>
                        <a:t>0.03 </a:t>
                      </a:r>
                      <a:endParaRPr lang="en-US" altLang="en-US" sz="105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</a:tr>
              <a:tr h="153720">
                <a:tc vMerge="1">
                  <a:tcPr marL="2921" marR="2921" marT="2921" marB="0" anchor="ctr"/>
                </a:tc>
                <a:tc vMerge="1"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050" u="none" strike="noStrike"/>
                        <a:t>camera_side_left_rear_image</a:t>
                      </a:r>
                      <a:endParaRPr lang="en-US" altLang="en-US" sz="1050" b="1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50" u="none" strike="noStrike"/>
                        <a:t>0.03 </a:t>
                      </a:r>
                      <a:endParaRPr lang="en-US" altLang="en-US" sz="105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50" u="none" strike="noStrike"/>
                        <a:t>0.04 </a:t>
                      </a:r>
                      <a:endParaRPr lang="en-US" altLang="en-US" sz="105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50" u="none" strike="noStrike"/>
                        <a:t>0.03 </a:t>
                      </a:r>
                      <a:endParaRPr lang="en-US" altLang="en-US" sz="105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</a:tr>
              <a:tr h="153720">
                <a:tc vMerge="1">
                  <a:tcPr marL="2921" marR="2921" marT="2921" marB="0" anchor="ctr"/>
                </a:tc>
                <a:tc vMerge="1"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050" u="none" strike="noStrike"/>
                        <a:t>camera_side_right_front_image</a:t>
                      </a:r>
                      <a:endParaRPr lang="en-US" altLang="en-US" sz="1050" b="1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50" u="none" strike="noStrike"/>
                        <a:t>0.03 </a:t>
                      </a:r>
                      <a:endParaRPr lang="en-US" altLang="en-US" sz="105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50" u="none" strike="noStrike"/>
                        <a:t>0.04 </a:t>
                      </a:r>
                      <a:endParaRPr lang="en-US" altLang="en-US" sz="105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50" u="none" strike="noStrike"/>
                        <a:t>0.03 </a:t>
                      </a:r>
                      <a:endParaRPr lang="en-US" altLang="en-US" sz="105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</a:tr>
              <a:tr h="153720">
                <a:tc vMerge="1">
                  <a:tcPr marL="2921" marR="2921" marT="2921" marB="0" anchor="ctr"/>
                </a:tc>
                <a:tc vMerge="1"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050" u="none" strike="noStrike"/>
                        <a:t>camera_side_right_rear_image</a:t>
                      </a:r>
                      <a:endParaRPr lang="en-US" altLang="en-US" sz="1050" b="1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50" u="none" strike="noStrike"/>
                        <a:t>0.03 </a:t>
                      </a:r>
                      <a:endParaRPr lang="en-US" altLang="en-US" sz="105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50" u="none" strike="noStrike"/>
                        <a:t>0.04 </a:t>
                      </a:r>
                      <a:endParaRPr lang="en-US" altLang="en-US" sz="105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50" u="none" strike="noStrike"/>
                        <a:t>0.03 </a:t>
                      </a:r>
                      <a:endParaRPr lang="en-US" altLang="en-US" sz="105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</a:tr>
              <a:tr h="153720">
                <a:tc vMerge="1">
                  <a:tcPr marL="2921" marR="2921" marT="2921" marB="0" anchor="ctr"/>
                </a:tc>
                <a:tc vMerge="1"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050" u="none" strike="noStrike"/>
                        <a:t>percpfusion_objects</a:t>
                      </a:r>
                      <a:endParaRPr lang="en-US" altLang="en-US" sz="1050" b="1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50" u="none" strike="noStrike"/>
                        <a:t>0.05 </a:t>
                      </a:r>
                      <a:endParaRPr lang="en-US" altLang="en-US" sz="105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50" u="none" strike="noStrike"/>
                        <a:t>0.05 </a:t>
                      </a:r>
                      <a:endParaRPr lang="en-US" altLang="en-US" sz="105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50" u="none" strike="noStrike"/>
                        <a:t>0.05 </a:t>
                      </a:r>
                      <a:endParaRPr lang="en-US" altLang="en-US" sz="105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</a:tr>
              <a:tr h="153720">
                <a:tc vMerge="1"/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zh-CN" sz="1050" u="none" strike="noStrike"/>
                        <a:t>片间延迟</a:t>
                      </a:r>
                      <a:r>
                        <a:rPr lang="en-US" altLang="en-US" sz="1050" u="none" strike="noStrike"/>
                        <a:t>(</a:t>
                      </a:r>
                      <a:r>
                        <a:rPr lang="en-US" altLang="en-US" sz="1050" u="none" strike="noStrike"/>
                        <a:t>ms)</a:t>
                      </a:r>
                      <a:endParaRPr lang="en-US" altLang="en-US" sz="1050" b="1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050" u="none" strike="noStrike"/>
                        <a:t>xavier A</a:t>
                      </a:r>
                      <a:endParaRPr lang="en-US" altLang="en-US" sz="1050" b="1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50" u="none" strike="noStrike"/>
                        <a:t>1.16 </a:t>
                      </a:r>
                      <a:endParaRPr lang="en-US" altLang="en-US" sz="105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50" u="none" strike="noStrike"/>
                        <a:t>2.96 </a:t>
                      </a:r>
                      <a:endParaRPr lang="en-US" altLang="en-US" sz="105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50" u="none" strike="noStrike"/>
                        <a:t>0.16 </a:t>
                      </a:r>
                      <a:endParaRPr lang="en-US" altLang="en-US" sz="105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</a:tr>
              <a:tr h="153720">
                <a:tc vMerge="1">
                  <a:tcPr marL="2921" marR="2921" marT="2921" marB="0" anchor="ctr"/>
                </a:tc>
                <a:tc vMerge="1"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050" u="none" strike="noStrike"/>
                        <a:t>xavier C</a:t>
                      </a:r>
                      <a:endParaRPr lang="en-US" altLang="en-US" sz="1050" b="1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50" u="none" strike="noStrike"/>
                        <a:t>1.12 </a:t>
                      </a:r>
                      <a:endParaRPr lang="en-US" altLang="en-US" sz="105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50" u="none" strike="noStrike"/>
                        <a:t>3.18 </a:t>
                      </a:r>
                      <a:endParaRPr lang="en-US" altLang="en-US" sz="105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50" u="none" strike="noStrike"/>
                        <a:t>0.18 </a:t>
                      </a:r>
                      <a:endParaRPr lang="en-US" altLang="en-US" sz="105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</a:tr>
              <a:tr h="153720">
                <a:tc vMerge="1">
                  <a:tcPr marL="2921" marR="2921" marT="2921" marB="0" anchor="ctr"/>
                </a:tc>
                <a:tc vMerge="1"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050" u="none" strike="noStrike"/>
                        <a:t>xavier D</a:t>
                      </a:r>
                      <a:endParaRPr lang="en-US" altLang="en-US" sz="1050" b="1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50" u="none" strike="noStrike"/>
                        <a:t>0.86 </a:t>
                      </a:r>
                      <a:endParaRPr lang="en-US" altLang="en-US" sz="105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50" u="none" strike="noStrike"/>
                        <a:t>2.78 </a:t>
                      </a:r>
                      <a:endParaRPr lang="en-US" altLang="en-US" sz="105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50" u="none" strike="noStrike"/>
                        <a:t>0.13 </a:t>
                      </a:r>
                      <a:endParaRPr lang="en-US" altLang="en-US" sz="105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</a:tr>
            </a:tbl>
          </a:graphicData>
        </a:graphic>
      </p:graphicFrame>
      <p:graphicFrame>
        <p:nvGraphicFramePr>
          <p:cNvPr id="6" name="表格 2"/>
          <p:cNvGraphicFramePr>
            <a:graphicFrameLocks noGrp="1"/>
          </p:cNvGraphicFramePr>
          <p:nvPr/>
        </p:nvGraphicFramePr>
        <p:xfrm>
          <a:off x="6364347" y="856027"/>
          <a:ext cx="5483549" cy="504749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42603"/>
                <a:gridCol w="735424"/>
                <a:gridCol w="1951567"/>
                <a:gridCol w="875504"/>
                <a:gridCol w="665384"/>
                <a:gridCol w="613067"/>
              </a:tblGrid>
              <a:tr h="243577">
                <a:tc rowSpan="2" gridSpan="2">
                  <a:txBody>
                    <a:bodyPr/>
                    <a:lstStyle/>
                    <a:p>
                      <a:pPr algn="ctr"/>
                      <a:r>
                        <a:rPr lang="zh-CN" altLang="zh-CN" sz="1000" u="none" strike="noStrike"/>
                        <a:t>　</a:t>
                      </a:r>
                      <a:endParaRPr lang="zh-CN" altLang="zh-CN" sz="1000" b="1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 rowSpan="2" hMerge="1"/>
                <a:tc>
                  <a:txBody>
                    <a:bodyPr/>
                    <a:lstStyle/>
                    <a:p>
                      <a:pPr algn="l"/>
                      <a:r>
                        <a:rPr lang="zh-CN" altLang="zh-CN" sz="1000" u="none" strike="noStrike"/>
                        <a:t>　</a:t>
                      </a:r>
                      <a:endParaRPr lang="zh-CN" altLang="zh-CN" sz="1000" b="1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en-US" sz="1000" u="none" strike="noStrike"/>
                        <a:t>NET</a:t>
                      </a:r>
                      <a:r>
                        <a:rPr lang="zh-CN" altLang="zh-CN" sz="1000" u="none" strike="noStrike"/>
                        <a:t>已使用</a:t>
                      </a:r>
                      <a:endParaRPr lang="zh-CN" altLang="zh-CN" sz="1000" b="1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 hMerge="1"/>
                <a:tc hMerge="1"/>
              </a:tr>
              <a:tr h="176910">
                <a:tc gridSpan="2" vMerge="1"/>
                <a:tc hMerge="1" vMerge="1"/>
                <a:tc>
                  <a:txBody>
                    <a:bodyPr/>
                    <a:lstStyle/>
                    <a:p>
                      <a:pPr algn="l"/>
                      <a:r>
                        <a:rPr lang="zh-CN" altLang="zh-CN" sz="1000" u="none" strike="noStrike"/>
                        <a:t>　</a:t>
                      </a:r>
                      <a:endParaRPr lang="zh-CN" altLang="zh-CN" sz="1000" b="1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050" u="none" strike="noStrike"/>
                        <a:t>平均值</a:t>
                      </a:r>
                      <a:endParaRPr lang="zh-CN" altLang="zh-CN" sz="1050" b="1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050" u="none" strike="noStrike"/>
                        <a:t>峰值</a:t>
                      </a:r>
                      <a:endParaRPr lang="zh-CN" altLang="zh-CN" sz="1050" b="1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050" u="none" strike="noStrike"/>
                        <a:t>谷值</a:t>
                      </a:r>
                      <a:endParaRPr lang="zh-CN" altLang="zh-CN" sz="1050" b="1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</a:tr>
              <a:tr h="159552">
                <a:tc rowSpan="14">
                  <a:txBody>
                    <a:bodyPr/>
                    <a:lstStyle/>
                    <a:p>
                      <a:pPr algn="ctr"/>
                      <a:r>
                        <a:rPr lang="en-US" altLang="en-US" sz="1000" u="none" strike="noStrike"/>
                        <a:t>Xavier C</a:t>
                      </a:r>
                      <a:endParaRPr lang="en-US" altLang="en-US" sz="1000" b="1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en-US" sz="1000" u="none" strike="noStrike"/>
                        <a:t>RX(kb/s)</a:t>
                      </a:r>
                      <a:endParaRPr lang="en-US" altLang="en-US" sz="1000" b="1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000" u="none" strike="noStrike"/>
                        <a:t>eth0.200</a:t>
                      </a:r>
                      <a:endParaRPr lang="en-US" altLang="en-US" sz="1000" b="1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00" u="none" strike="noStrike"/>
                        <a:t>573.31 </a:t>
                      </a:r>
                      <a:endParaRPr lang="en-US" altLang="en-US" sz="10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00" u="none" strike="noStrike"/>
                        <a:t>707.46 </a:t>
                      </a:r>
                      <a:endParaRPr lang="en-US" altLang="en-US" sz="10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00" u="none" strike="noStrike"/>
                        <a:t>530.83 </a:t>
                      </a:r>
                      <a:endParaRPr lang="en-US" altLang="en-US" sz="10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</a:tr>
              <a:tr h="159552">
                <a:tc vMerge="1"/>
                <a:tc vMerge="1"/>
                <a:tc>
                  <a:txBody>
                    <a:bodyPr/>
                    <a:lstStyle/>
                    <a:p>
                      <a:pPr algn="l"/>
                      <a:r>
                        <a:rPr lang="en-US" altLang="en-US" sz="1000" u="none" strike="noStrike"/>
                        <a:t>eth0</a:t>
                      </a:r>
                      <a:endParaRPr lang="en-US" altLang="en-US" sz="1000" b="1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00" u="none" strike="noStrike"/>
                        <a:t>1089.26 </a:t>
                      </a:r>
                      <a:endParaRPr lang="en-US" altLang="en-US" sz="10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00" u="none" strike="noStrike"/>
                        <a:t>1548.50 </a:t>
                      </a:r>
                      <a:endParaRPr lang="en-US" altLang="en-US" sz="10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00" u="none" strike="noStrike"/>
                        <a:t>947.95 </a:t>
                      </a:r>
                      <a:endParaRPr lang="en-US" altLang="en-US" sz="10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</a:tr>
              <a:tr h="159552">
                <a:tc vMerge="1"/>
                <a:tc vMerge="1"/>
                <a:tc>
                  <a:txBody>
                    <a:bodyPr/>
                    <a:lstStyle/>
                    <a:p>
                      <a:pPr algn="l"/>
                      <a:r>
                        <a:rPr lang="en-US" altLang="en-US" sz="1000" u="none" strike="noStrike"/>
                        <a:t>lo</a:t>
                      </a:r>
                      <a:endParaRPr lang="en-US" altLang="en-US" sz="1000" b="1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00" u="none" strike="noStrike"/>
                        <a:t>10.00 </a:t>
                      </a:r>
                      <a:endParaRPr lang="en-US" altLang="en-US" sz="10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00" u="none" strike="noStrike"/>
                        <a:t>148.90 </a:t>
                      </a:r>
                      <a:endParaRPr lang="en-US" altLang="en-US" sz="10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00" u="none" strike="noStrike"/>
                        <a:t>0.00 </a:t>
                      </a:r>
                      <a:endParaRPr lang="en-US" altLang="en-US" sz="10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</a:tr>
              <a:tr h="159552">
                <a:tc vMerge="1"/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en-US" sz="1000" u="none" strike="noStrike"/>
                        <a:t>TX(kb/s)</a:t>
                      </a:r>
                      <a:endParaRPr lang="en-US" altLang="en-US" sz="1000" b="1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000" u="none" strike="noStrike"/>
                        <a:t>eth0.200</a:t>
                      </a:r>
                      <a:endParaRPr lang="en-US" altLang="en-US" sz="1000" b="1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00" u="none" strike="noStrike"/>
                        <a:t>146.46 </a:t>
                      </a:r>
                      <a:endParaRPr lang="en-US" altLang="en-US" sz="10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00" u="none" strike="noStrike"/>
                        <a:t>534.52 </a:t>
                      </a:r>
                      <a:endParaRPr lang="en-US" altLang="en-US" sz="10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00" u="none" strike="noStrike"/>
                        <a:t>110.45 </a:t>
                      </a:r>
                      <a:endParaRPr lang="en-US" altLang="en-US" sz="10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</a:tr>
              <a:tr h="159552">
                <a:tc vMerge="1"/>
                <a:tc vMerge="1"/>
                <a:tc>
                  <a:txBody>
                    <a:bodyPr/>
                    <a:lstStyle/>
                    <a:p>
                      <a:pPr algn="l"/>
                      <a:r>
                        <a:rPr lang="en-US" altLang="en-US" sz="1000" u="none" strike="noStrike"/>
                        <a:t>eth0</a:t>
                      </a:r>
                      <a:endParaRPr lang="en-US" altLang="en-US" sz="1000" b="1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00" u="none" strike="noStrike"/>
                        <a:t>1095.04 </a:t>
                      </a:r>
                      <a:endParaRPr lang="en-US" altLang="en-US" sz="10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00" u="none" strike="noStrike"/>
                        <a:t>2657.98 </a:t>
                      </a:r>
                      <a:endParaRPr lang="en-US" altLang="en-US" sz="10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00" u="none" strike="noStrike"/>
                        <a:t>535.46 </a:t>
                      </a:r>
                      <a:endParaRPr lang="en-US" altLang="en-US" sz="10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</a:tr>
              <a:tr h="159552">
                <a:tc vMerge="1"/>
                <a:tc vMerge="1"/>
                <a:tc>
                  <a:txBody>
                    <a:bodyPr/>
                    <a:lstStyle/>
                    <a:p>
                      <a:pPr algn="l"/>
                      <a:r>
                        <a:rPr lang="en-US" altLang="en-US" sz="1000" u="none" strike="noStrike"/>
                        <a:t>lo</a:t>
                      </a:r>
                      <a:endParaRPr lang="en-US" altLang="en-US" sz="1000" b="1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00" u="none" strike="noStrike"/>
                        <a:t>10.00 </a:t>
                      </a:r>
                      <a:endParaRPr lang="en-US" altLang="en-US" sz="10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00" u="none" strike="noStrike"/>
                        <a:t>148.90 </a:t>
                      </a:r>
                      <a:endParaRPr lang="en-US" altLang="en-US" sz="10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00" u="none" strike="noStrike"/>
                        <a:t>0.00 </a:t>
                      </a:r>
                      <a:endParaRPr lang="en-US" altLang="en-US" sz="10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</a:tr>
              <a:tr h="159552">
                <a:tc vMerge="1"/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zh-CN" sz="1000" u="none" strike="noStrike"/>
                        <a:t>帧间稳定性</a:t>
                      </a:r>
                      <a:endParaRPr lang="en-US" altLang="en-US" sz="1000" u="none" strike="noStrike"/>
                    </a:p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en-US" sz="1000" b="1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(</a:t>
                      </a:r>
                      <a:r>
                        <a:rPr lang="zh-CN" altLang="zh-CN" sz="1000" u="none" strike="noStrike"/>
                        <a:t>帧周期</a:t>
                      </a:r>
                      <a:r>
                        <a:rPr lang="en-US" altLang="en-US" sz="1000" b="1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s)</a:t>
                      </a:r>
                      <a:endParaRPr lang="zh-CN" altLang="zh-CN" sz="1000" b="1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000" u="none" strike="noStrike"/>
                        <a:t>pnc_control_command</a:t>
                      </a:r>
                      <a:endParaRPr lang="en-US" altLang="en-US" sz="1000" b="1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00" u="none" strike="noStrike"/>
                        <a:t>0.02 </a:t>
                      </a:r>
                      <a:endParaRPr lang="en-US" altLang="en-US" sz="10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00" u="none" strike="noStrike"/>
                        <a:t>0.03 </a:t>
                      </a:r>
                      <a:endParaRPr lang="en-US" altLang="en-US" sz="10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00" u="none" strike="noStrike"/>
                        <a:t>0.01 </a:t>
                      </a:r>
                      <a:endParaRPr lang="en-US" altLang="en-US" sz="10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</a:tr>
              <a:tr h="159552">
                <a:tc vMerge="1"/>
                <a:tc vMerge="1"/>
                <a:tc>
                  <a:txBody>
                    <a:bodyPr/>
                    <a:lstStyle/>
                    <a:p>
                      <a:pPr algn="l"/>
                      <a:r>
                        <a:rPr lang="en-US" altLang="en-US" sz="1000" u="none" strike="noStrike"/>
                        <a:t>pnc_planning_result</a:t>
                      </a:r>
                      <a:endParaRPr lang="en-US" altLang="en-US" sz="1000" b="1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00" u="none" strike="noStrike"/>
                        <a:t>0.10 </a:t>
                      </a:r>
                      <a:endParaRPr lang="en-US" altLang="en-US" sz="10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00" u="none" strike="noStrike"/>
                        <a:t>0.22 </a:t>
                      </a:r>
                      <a:endParaRPr lang="en-US" altLang="en-US" sz="10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00" u="none" strike="noStrike"/>
                        <a:t>0.03 </a:t>
                      </a:r>
                      <a:endParaRPr lang="en-US" altLang="en-US" sz="10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</a:tr>
              <a:tr h="159552">
                <a:tc vMerge="1"/>
                <a:tc vMerge="1"/>
                <a:tc>
                  <a:txBody>
                    <a:bodyPr/>
                    <a:lstStyle/>
                    <a:p>
                      <a:pPr algn="l"/>
                      <a:r>
                        <a:rPr lang="en-US" altLang="en-US" sz="1000" u="none" strike="noStrike"/>
                        <a:t>pnc_prediction_objects</a:t>
                      </a:r>
                      <a:endParaRPr lang="en-US" altLang="en-US" sz="1000" b="1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00" u="none" strike="noStrike"/>
                        <a:t>0.05 </a:t>
                      </a:r>
                      <a:endParaRPr lang="en-US" altLang="en-US" sz="10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00" u="none" strike="noStrike"/>
                        <a:t>0.16 </a:t>
                      </a:r>
                      <a:endParaRPr lang="en-US" altLang="en-US" sz="10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00" u="none" strike="noStrike"/>
                        <a:t>0.01 </a:t>
                      </a:r>
                      <a:endParaRPr lang="en-US" altLang="en-US" sz="10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</a:tr>
              <a:tr h="159552">
                <a:tc vMerge="1"/>
                <a:tc vMerge="1"/>
                <a:tc>
                  <a:txBody>
                    <a:bodyPr/>
                    <a:lstStyle/>
                    <a:p>
                      <a:pPr algn="l"/>
                      <a:r>
                        <a:rPr lang="zh-CN" altLang="zh-CN" sz="1000" u="none" strike="noStrike"/>
                        <a:t>　</a:t>
                      </a:r>
                      <a:endParaRPr lang="zh-CN" altLang="zh-CN" sz="1000" b="1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000" u="none" strike="noStrike"/>
                        <a:t>　</a:t>
                      </a:r>
                      <a:endParaRPr lang="zh-CN" altLang="zh-CN" sz="10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000" u="none" strike="noStrike"/>
                        <a:t>　</a:t>
                      </a:r>
                      <a:endParaRPr lang="zh-CN" altLang="zh-CN" sz="10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000" u="none" strike="noStrike"/>
                        <a:t>　</a:t>
                      </a:r>
                      <a:endParaRPr lang="zh-CN" altLang="zh-CN" sz="10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</a:tr>
              <a:tr h="159552">
                <a:tc vMerge="1"/>
                <a:tc vMerge="1"/>
                <a:tc>
                  <a:txBody>
                    <a:bodyPr/>
                    <a:lstStyle/>
                    <a:p>
                      <a:pPr algn="l"/>
                      <a:r>
                        <a:rPr lang="zh-CN" altLang="zh-CN" sz="1000" u="none" strike="noStrike"/>
                        <a:t>　</a:t>
                      </a:r>
                      <a:endParaRPr lang="zh-CN" altLang="zh-CN" sz="1000" b="1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000" u="none" strike="noStrike"/>
                        <a:t>　</a:t>
                      </a:r>
                      <a:endParaRPr lang="zh-CN" altLang="zh-CN" sz="10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000" u="none" strike="noStrike"/>
                        <a:t>　</a:t>
                      </a:r>
                      <a:endParaRPr lang="zh-CN" altLang="zh-CN" sz="10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000" u="none" strike="noStrike"/>
                        <a:t>　</a:t>
                      </a:r>
                      <a:endParaRPr lang="zh-CN" altLang="zh-CN" sz="10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</a:tr>
              <a:tr h="159552">
                <a:tc vMerge="1"/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zh-CN" sz="1000" u="none" strike="noStrike"/>
                        <a:t>片间延迟</a:t>
                      </a:r>
                      <a:r>
                        <a:rPr lang="en-US" altLang="en-US" sz="1000" u="none" strike="noStrike"/>
                        <a:t>(</a:t>
                      </a:r>
                      <a:r>
                        <a:rPr lang="en-US" altLang="en-US" sz="1000" u="none" strike="noStrike"/>
                        <a:t>ms)</a:t>
                      </a:r>
                      <a:endParaRPr lang="en-US" altLang="en-US" sz="1000" b="1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000" u="none" strike="noStrike"/>
                        <a:t>xavier A</a:t>
                      </a:r>
                      <a:endParaRPr lang="en-US" altLang="en-US" sz="1000" b="1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00" u="none" strike="noStrike"/>
                        <a:t>1.17 </a:t>
                      </a:r>
                      <a:endParaRPr lang="en-US" altLang="en-US" sz="10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00" u="none" strike="noStrike"/>
                        <a:t>3.86 </a:t>
                      </a:r>
                      <a:endParaRPr lang="en-US" altLang="en-US" sz="10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00" u="none" strike="noStrike"/>
                        <a:t>0.17 </a:t>
                      </a:r>
                      <a:endParaRPr lang="en-US" altLang="en-US" sz="10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</a:tr>
              <a:tr h="159552">
                <a:tc vMerge="1"/>
                <a:tc vMerge="1"/>
                <a:tc>
                  <a:txBody>
                    <a:bodyPr/>
                    <a:lstStyle/>
                    <a:p>
                      <a:pPr algn="l"/>
                      <a:r>
                        <a:rPr lang="en-US" altLang="en-US" sz="1000" u="none" strike="noStrike"/>
                        <a:t>xavier B</a:t>
                      </a:r>
                      <a:endParaRPr lang="en-US" altLang="en-US" sz="1000" b="1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00" u="none" strike="noStrike"/>
                        <a:t>1.15 </a:t>
                      </a:r>
                      <a:endParaRPr lang="en-US" altLang="en-US" sz="10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00" u="none" strike="noStrike"/>
                        <a:t>13.90 </a:t>
                      </a:r>
                      <a:endParaRPr lang="en-US" altLang="en-US" sz="10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00" u="none" strike="noStrike"/>
                        <a:t>0.28 </a:t>
                      </a:r>
                      <a:endParaRPr lang="en-US" altLang="en-US" sz="10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</a:tr>
              <a:tr h="159552">
                <a:tc vMerge="1"/>
                <a:tc vMerge="1"/>
                <a:tc>
                  <a:txBody>
                    <a:bodyPr/>
                    <a:lstStyle/>
                    <a:p>
                      <a:pPr algn="l"/>
                      <a:r>
                        <a:rPr lang="en-US" altLang="en-US" sz="1000" u="none" strike="noStrike"/>
                        <a:t>xavier D</a:t>
                      </a:r>
                      <a:endParaRPr lang="en-US" altLang="en-US" sz="1000" b="1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00" u="none" strike="noStrike"/>
                        <a:t>0.86 </a:t>
                      </a:r>
                      <a:endParaRPr lang="en-US" altLang="en-US" sz="10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00" u="none" strike="noStrike"/>
                        <a:t>2.60 </a:t>
                      </a:r>
                      <a:endParaRPr lang="en-US" altLang="en-US" sz="10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00" u="none" strike="noStrike"/>
                        <a:t>0.13 </a:t>
                      </a:r>
                      <a:endParaRPr lang="en-US" altLang="en-US" sz="10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</a:tr>
              <a:tr h="159552">
                <a:tc rowSpan="15">
                  <a:txBody>
                    <a:bodyPr/>
                    <a:lstStyle/>
                    <a:p>
                      <a:pPr algn="ctr"/>
                      <a:r>
                        <a:rPr lang="en-US" altLang="en-US" sz="1000" u="none" strike="noStrike"/>
                        <a:t>Xavier D</a:t>
                      </a:r>
                      <a:endParaRPr lang="en-US" altLang="en-US" sz="1000" b="1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en-US" sz="1000" u="none" strike="noStrike"/>
                        <a:t>RX(kb/s)</a:t>
                      </a:r>
                      <a:endParaRPr lang="en-US" altLang="en-US" sz="1000" b="1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000" u="none" strike="noStrike"/>
                        <a:t>can1</a:t>
                      </a:r>
                      <a:endParaRPr lang="en-US" altLang="en-US" sz="1000" b="1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00" u="none" strike="noStrike"/>
                        <a:t>6.79 </a:t>
                      </a:r>
                      <a:endParaRPr lang="en-US" altLang="en-US" sz="10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00" u="none" strike="noStrike"/>
                        <a:t>7.00 </a:t>
                      </a:r>
                      <a:endParaRPr lang="en-US" altLang="en-US" sz="10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00" u="none" strike="noStrike"/>
                        <a:t>6.66 </a:t>
                      </a:r>
                      <a:endParaRPr lang="en-US" altLang="en-US" sz="10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</a:tr>
              <a:tr h="159552">
                <a:tc vMerge="1"/>
                <a:tc vMerge="1"/>
                <a:tc>
                  <a:txBody>
                    <a:bodyPr/>
                    <a:lstStyle/>
                    <a:p>
                      <a:pPr algn="l"/>
                      <a:r>
                        <a:rPr lang="en-US" altLang="en-US" sz="1000" u="none" strike="noStrike"/>
                        <a:t>eth0.200</a:t>
                      </a:r>
                      <a:endParaRPr lang="en-US" altLang="en-US" sz="1000" b="1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00" u="none" strike="noStrike"/>
                        <a:t>129.95 </a:t>
                      </a:r>
                      <a:endParaRPr lang="en-US" altLang="en-US" sz="10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00" u="none" strike="noStrike"/>
                        <a:t>511.97 </a:t>
                      </a:r>
                      <a:endParaRPr lang="en-US" altLang="en-US" sz="10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00" u="none" strike="noStrike"/>
                        <a:t>101.16 </a:t>
                      </a:r>
                      <a:endParaRPr lang="en-US" altLang="en-US" sz="10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</a:tr>
              <a:tr h="159552">
                <a:tc vMerge="1"/>
                <a:tc vMerge="1"/>
                <a:tc>
                  <a:txBody>
                    <a:bodyPr/>
                    <a:lstStyle/>
                    <a:p>
                      <a:pPr algn="l"/>
                      <a:r>
                        <a:rPr lang="en-US" altLang="en-US" sz="1000" u="none" strike="noStrike"/>
                        <a:t>eth0</a:t>
                      </a:r>
                      <a:endParaRPr lang="en-US" altLang="en-US" sz="1000" b="1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00" u="none" strike="noStrike"/>
                        <a:t>32733.04 </a:t>
                      </a:r>
                      <a:endParaRPr lang="en-US" altLang="en-US" sz="10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00" u="none" strike="noStrike"/>
                        <a:t>33762.23 </a:t>
                      </a:r>
                      <a:endParaRPr lang="en-US" altLang="en-US" sz="10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00" u="none" strike="noStrike"/>
                        <a:t>31111.31 </a:t>
                      </a:r>
                      <a:endParaRPr lang="en-US" altLang="en-US" sz="10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</a:tr>
              <a:tr h="159552">
                <a:tc vMerge="1"/>
                <a:tc vMerge="1"/>
                <a:tc>
                  <a:txBody>
                    <a:bodyPr/>
                    <a:lstStyle/>
                    <a:p>
                      <a:pPr algn="l"/>
                      <a:r>
                        <a:rPr lang="en-US" altLang="en-US" sz="1000" u="none" strike="noStrike"/>
                        <a:t>lo</a:t>
                      </a:r>
                      <a:endParaRPr lang="en-US" altLang="en-US" sz="1000" b="1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00" u="none" strike="noStrike"/>
                        <a:t>104.36 </a:t>
                      </a:r>
                      <a:endParaRPr lang="en-US" altLang="en-US" sz="10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00" u="none" strike="noStrike"/>
                        <a:t>265.12 </a:t>
                      </a:r>
                      <a:endParaRPr lang="en-US" altLang="en-US" sz="10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00" u="none" strike="noStrike"/>
                        <a:t>45.45 </a:t>
                      </a:r>
                      <a:endParaRPr lang="en-US" altLang="en-US" sz="10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</a:tr>
              <a:tr h="159552">
                <a:tc vMerge="1"/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en-US" sz="1000" u="none" strike="noStrike"/>
                        <a:t>TX(kb/s)</a:t>
                      </a:r>
                      <a:endParaRPr lang="en-US" altLang="en-US" sz="1000" b="1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000" u="none" strike="noStrike"/>
                        <a:t>eth0.200</a:t>
                      </a:r>
                      <a:endParaRPr lang="en-US" altLang="en-US" sz="1000" b="1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00" u="none" strike="noStrike"/>
                        <a:t>507.95 </a:t>
                      </a:r>
                      <a:endParaRPr lang="en-US" altLang="en-US" sz="10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00" u="none" strike="noStrike"/>
                        <a:t>658.00 </a:t>
                      </a:r>
                      <a:endParaRPr lang="en-US" altLang="en-US" sz="10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00" u="none" strike="noStrike"/>
                        <a:t>472.52 </a:t>
                      </a:r>
                      <a:endParaRPr lang="en-US" altLang="en-US" sz="10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</a:tr>
              <a:tr h="159552">
                <a:tc vMerge="1"/>
                <a:tc vMerge="1"/>
                <a:tc>
                  <a:txBody>
                    <a:bodyPr/>
                    <a:lstStyle/>
                    <a:p>
                      <a:pPr algn="l"/>
                      <a:r>
                        <a:rPr lang="en-US" altLang="en-US" sz="1000" u="none" strike="noStrike"/>
                        <a:t>eth0</a:t>
                      </a:r>
                      <a:endParaRPr lang="en-US" altLang="en-US" sz="1000" b="1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00" u="none" strike="noStrike"/>
                        <a:t>1768.13 </a:t>
                      </a:r>
                      <a:endParaRPr lang="en-US" altLang="en-US" sz="10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00" u="none" strike="noStrike"/>
                        <a:t>2427.19 </a:t>
                      </a:r>
                      <a:endParaRPr lang="en-US" altLang="en-US" sz="10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00" u="none" strike="noStrike"/>
                        <a:t>1490.78 </a:t>
                      </a:r>
                      <a:endParaRPr lang="en-US" altLang="en-US" sz="10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</a:tr>
              <a:tr h="159552">
                <a:tc vMerge="1"/>
                <a:tc vMerge="1"/>
                <a:tc>
                  <a:txBody>
                    <a:bodyPr/>
                    <a:lstStyle/>
                    <a:p>
                      <a:pPr algn="l"/>
                      <a:r>
                        <a:rPr lang="en-US" altLang="en-US" sz="1000" u="none" strike="noStrike"/>
                        <a:t>lo</a:t>
                      </a:r>
                      <a:endParaRPr lang="en-US" altLang="en-US" sz="1000" b="1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00" u="none" strike="noStrike"/>
                        <a:t>104.36 </a:t>
                      </a:r>
                      <a:endParaRPr lang="en-US" altLang="en-US" sz="10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00" u="none" strike="noStrike"/>
                        <a:t>265.12 </a:t>
                      </a:r>
                      <a:endParaRPr lang="en-US" altLang="en-US" sz="10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00" u="none" strike="noStrike"/>
                        <a:t>45.45 </a:t>
                      </a:r>
                      <a:endParaRPr lang="en-US" altLang="en-US" sz="10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</a:tr>
              <a:tr h="159552">
                <a:tc vMerge="1"/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zh-CN" sz="1000" u="none" strike="noStrike"/>
                        <a:t>帧间稳定性</a:t>
                      </a:r>
                      <a:endParaRPr lang="en-US" altLang="en-US" sz="1000" u="none" strike="noStrike"/>
                    </a:p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en-US" sz="1000" b="1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(</a:t>
                      </a:r>
                      <a:r>
                        <a:rPr lang="zh-CN" altLang="zh-CN" sz="1000" u="none" strike="noStrike"/>
                        <a:t>帧周期</a:t>
                      </a:r>
                      <a:r>
                        <a:rPr lang="en-US" altLang="en-US" sz="1000" b="1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s)</a:t>
                      </a:r>
                      <a:endParaRPr lang="zh-CN" altLang="zh-CN" sz="1000" b="1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000" u="none" strike="noStrike"/>
                        <a:t>camera_rear_image</a:t>
                      </a:r>
                      <a:endParaRPr lang="en-US" altLang="en-US" sz="1000" b="1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00" u="none" strike="noStrike"/>
                        <a:t>0.03 </a:t>
                      </a:r>
                      <a:endParaRPr lang="en-US" altLang="en-US" sz="10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00" u="none" strike="noStrike"/>
                        <a:t>0.04 </a:t>
                      </a:r>
                      <a:endParaRPr lang="en-US" altLang="en-US" sz="10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00" u="none" strike="noStrike"/>
                        <a:t>0.03 </a:t>
                      </a:r>
                      <a:endParaRPr lang="en-US" altLang="en-US" sz="10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</a:tr>
              <a:tr h="159552">
                <a:tc vMerge="1"/>
                <a:tc vMerge="1"/>
                <a:tc>
                  <a:txBody>
                    <a:bodyPr/>
                    <a:lstStyle/>
                    <a:p>
                      <a:pPr algn="l"/>
                      <a:r>
                        <a:rPr lang="zh-CN" altLang="zh-CN" sz="1000" u="none" strike="noStrike"/>
                        <a:t>　</a:t>
                      </a:r>
                      <a:endParaRPr lang="zh-CN" altLang="zh-CN" sz="1000" b="1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000" u="none" strike="noStrike"/>
                        <a:t>　</a:t>
                      </a:r>
                      <a:endParaRPr lang="zh-CN" altLang="zh-CN" sz="10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000" u="none" strike="noStrike"/>
                        <a:t>　</a:t>
                      </a:r>
                      <a:endParaRPr lang="zh-CN" altLang="zh-CN" sz="10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000" u="none" strike="noStrike"/>
                        <a:t>　</a:t>
                      </a:r>
                      <a:endParaRPr lang="zh-CN" altLang="zh-CN" sz="10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</a:tr>
              <a:tr h="159552">
                <a:tc vMerge="1"/>
                <a:tc vMerge="1"/>
                <a:tc>
                  <a:txBody>
                    <a:bodyPr/>
                    <a:lstStyle/>
                    <a:p>
                      <a:pPr algn="l"/>
                      <a:r>
                        <a:rPr lang="zh-CN" altLang="zh-CN" sz="1000" u="none" strike="noStrike"/>
                        <a:t>　</a:t>
                      </a:r>
                      <a:endParaRPr lang="zh-CN" altLang="zh-CN" sz="1000" b="1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000" u="none" strike="noStrike"/>
                        <a:t>　</a:t>
                      </a:r>
                      <a:endParaRPr lang="zh-CN" altLang="zh-CN" sz="10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000" u="none" strike="noStrike"/>
                        <a:t>　</a:t>
                      </a:r>
                      <a:endParaRPr lang="zh-CN" altLang="zh-CN" sz="10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000" u="none" strike="noStrike"/>
                        <a:t>　</a:t>
                      </a:r>
                      <a:endParaRPr lang="zh-CN" altLang="zh-CN" sz="10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</a:tr>
              <a:tr h="159552">
                <a:tc vMerge="1"/>
                <a:tc vMerge="1"/>
                <a:tc>
                  <a:txBody>
                    <a:bodyPr/>
                    <a:lstStyle/>
                    <a:p>
                      <a:pPr algn="l"/>
                      <a:r>
                        <a:rPr lang="zh-CN" altLang="zh-CN" sz="1000" u="none" strike="noStrike"/>
                        <a:t>　</a:t>
                      </a:r>
                      <a:endParaRPr lang="zh-CN" altLang="zh-CN" sz="1000" b="1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000" u="none" strike="noStrike"/>
                        <a:t>　</a:t>
                      </a:r>
                      <a:endParaRPr lang="zh-CN" altLang="zh-CN" sz="10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000" u="none" strike="noStrike"/>
                        <a:t>　</a:t>
                      </a:r>
                      <a:endParaRPr lang="zh-CN" altLang="zh-CN" sz="10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000" u="none" strike="noStrike"/>
                        <a:t>　</a:t>
                      </a:r>
                      <a:endParaRPr lang="zh-CN" altLang="zh-CN" sz="10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</a:tr>
              <a:tr h="159552">
                <a:tc vMerge="1"/>
                <a:tc vMerge="1"/>
                <a:tc>
                  <a:txBody>
                    <a:bodyPr/>
                    <a:lstStyle/>
                    <a:p>
                      <a:pPr algn="l"/>
                      <a:r>
                        <a:rPr lang="zh-CN" altLang="zh-CN" sz="1000" u="none" strike="noStrike"/>
                        <a:t>　</a:t>
                      </a:r>
                      <a:endParaRPr lang="zh-CN" altLang="zh-CN" sz="1000" b="1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000" u="none" strike="noStrike"/>
                        <a:t>　</a:t>
                      </a:r>
                      <a:endParaRPr lang="zh-CN" altLang="zh-CN" sz="10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000" u="none" strike="noStrike"/>
                        <a:t>　</a:t>
                      </a:r>
                      <a:endParaRPr lang="zh-CN" altLang="zh-CN" sz="10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000" u="none" strike="noStrike"/>
                        <a:t>　</a:t>
                      </a:r>
                      <a:endParaRPr lang="zh-CN" altLang="zh-CN" sz="10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</a:tr>
              <a:tr h="159552">
                <a:tc vMerge="1"/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zh-CN" sz="1000" u="none" strike="noStrike"/>
                        <a:t>片间延迟</a:t>
                      </a:r>
                      <a:r>
                        <a:rPr lang="en-US" altLang="en-US" sz="1000" u="none" strike="noStrike"/>
                        <a:t>(</a:t>
                      </a:r>
                      <a:r>
                        <a:rPr lang="en-US" altLang="en-US" sz="1000" u="none" strike="noStrike"/>
                        <a:t>ms)</a:t>
                      </a:r>
                      <a:endParaRPr lang="en-US" altLang="en-US" sz="1000" b="1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000" u="none" strike="noStrike"/>
                        <a:t>xavier A</a:t>
                      </a:r>
                      <a:endParaRPr lang="en-US" altLang="en-US" sz="1000" b="1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00" u="none" strike="noStrike"/>
                        <a:t>0.92 </a:t>
                      </a:r>
                      <a:endParaRPr lang="en-US" altLang="en-US" sz="10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00" u="none" strike="noStrike"/>
                        <a:t>2.35 </a:t>
                      </a:r>
                      <a:endParaRPr lang="en-US" altLang="en-US" sz="10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00" u="none" strike="noStrike"/>
                        <a:t>0.19 </a:t>
                      </a:r>
                      <a:endParaRPr lang="en-US" altLang="en-US" sz="10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</a:tr>
              <a:tr h="159552">
                <a:tc vMerge="1"/>
                <a:tc vMerge="1"/>
                <a:tc>
                  <a:txBody>
                    <a:bodyPr/>
                    <a:lstStyle/>
                    <a:p>
                      <a:pPr algn="l"/>
                      <a:r>
                        <a:rPr lang="en-US" altLang="en-US" sz="1000" u="none" strike="noStrike"/>
                        <a:t>xavier B</a:t>
                      </a:r>
                      <a:endParaRPr lang="en-US" altLang="en-US" sz="1000" b="1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00" u="none" strike="noStrike"/>
                        <a:t>0.88 </a:t>
                      </a:r>
                      <a:endParaRPr lang="en-US" altLang="en-US" sz="10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00" u="none" strike="noStrike"/>
                        <a:t>2.93 </a:t>
                      </a:r>
                      <a:endParaRPr lang="en-US" altLang="en-US" sz="10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00" u="none" strike="noStrike"/>
                        <a:t>0.17 </a:t>
                      </a:r>
                      <a:endParaRPr lang="en-US" altLang="en-US" sz="10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</a:tr>
              <a:tr h="159552">
                <a:tc vMerge="1"/>
                <a:tc vMerge="1"/>
                <a:tc>
                  <a:txBody>
                    <a:bodyPr/>
                    <a:lstStyle/>
                    <a:p>
                      <a:pPr algn="l"/>
                      <a:r>
                        <a:rPr lang="en-US" altLang="en-US" sz="1000" u="none" strike="noStrike"/>
                        <a:t>xavier C</a:t>
                      </a:r>
                      <a:endParaRPr lang="en-US" altLang="en-US" sz="1000" b="1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00" u="none" strike="noStrike"/>
                        <a:t>0.88 </a:t>
                      </a:r>
                      <a:endParaRPr lang="en-US" altLang="en-US" sz="10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00" u="none" strike="noStrike"/>
                        <a:t>2.43 </a:t>
                      </a:r>
                      <a:endParaRPr lang="en-US" altLang="en-US" sz="10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000" u="none" strike="noStrike"/>
                        <a:t>0.15 </a:t>
                      </a:r>
                      <a:endParaRPr lang="en-US" altLang="en-US" sz="10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2921" marR="2921" marT="2921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lide Number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/>
            </a:fld>
          </a:p>
        </p:txBody>
      </p:sp>
      <p:sp>
        <p:nvSpPr>
          <p:cNvPr id="210" name="Platshållare för text 6"/>
          <p:cNvSpPr>
            <a:spLocks noGrp="1"/>
          </p:cNvSpPr>
          <p:nvPr>
            <p:ph type="body" idx="21"/>
          </p:nvPr>
        </p:nvSpPr>
        <p:spPr>
          <a:xfrm>
            <a:off x="379174" y="191976"/>
            <a:ext cx="11165306" cy="652763"/>
          </a:xfrm>
          <a:prstGeom prst="rect">
            <a:avLst/>
          </a:prstGeom>
        </p:spPr>
        <p:txBody>
          <a:bodyPr/>
          <a:lstStyle/>
          <a:p>
            <a:r>
              <a:rPr lang="en-US" altLang="en-US"/>
              <a:t>XAVIER</a:t>
            </a:r>
            <a:r>
              <a:rPr lang="zh-CN" altLang="zh-CN"/>
              <a:t> </a:t>
            </a:r>
            <a:r>
              <a:rPr lang="en-US" altLang="en-US"/>
              <a:t>vs ORIN-X 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09654" y="687088"/>
            <a:ext cx="11257619" cy="0"/>
          </a:xfrm>
          <a:prstGeom prst="line">
            <a:avLst/>
          </a:prstGeom>
          <a:ln w="9525" cap="flat" cmpd="sng">
            <a:solidFill>
              <a:schemeClr val="accent3">
                <a:shade val="95000"/>
              </a:schemeClr>
            </a:solidFill>
            <a:prstDash val="solid"/>
          </a:ln>
        </p:spPr>
      </p:cxn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693332" y="1123119"/>
          <a:ext cx="6775752" cy="2603280"/>
        </p:xfrm>
        <a:graphic>
          <a:graphicData uri="http://schemas.openxmlformats.org/drawingml/2006/table">
            <a:tbl>
              <a:tblGrid>
                <a:gridCol w="1578442"/>
                <a:gridCol w="2771899"/>
                <a:gridCol w="2425411"/>
              </a:tblGrid>
              <a:tr h="260328">
                <a:tc>
                  <a:txBody>
                    <a:bodyPr/>
                    <a:lstStyle/>
                    <a:p>
                      <a:pPr algn="l"/>
                      <a:r>
                        <a:rPr lang="en-US" altLang="en-US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HW</a:t>
                      </a:r>
                      <a:endParaRPr lang="en-US" altLang="en-US" sz="12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Xavier</a:t>
                      </a:r>
                      <a:endParaRPr lang="en-US" altLang="en-US" sz="12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Orin</a:t>
                      </a:r>
                      <a:endParaRPr lang="en-US" altLang="en-US" sz="12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</a:tr>
              <a:tr h="260328">
                <a:tc>
                  <a:txBody>
                    <a:bodyPr/>
                    <a:lstStyle/>
                    <a:p>
                      <a:pPr algn="l"/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CPU</a:t>
                      </a:r>
                      <a:endParaRPr lang="en-US" alt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152K DMIPS</a:t>
                      </a:r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(provided</a:t>
                      </a:r>
                      <a:r>
                        <a:rPr lang="zh-CN" altLang="zh-C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by</a:t>
                      </a:r>
                      <a:r>
                        <a:rPr lang="zh-CN" altLang="zh-C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desay</a:t>
                      </a:r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  <a:endParaRPr lang="en-US" alt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228K DMIPS</a:t>
                      </a:r>
                      <a:endParaRPr lang="en-US" alt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  <a:tr h="260328">
                <a:tc>
                  <a:txBody>
                    <a:bodyPr/>
                    <a:lstStyle/>
                    <a:p>
                      <a:pPr algn="l"/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n-US" alt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n-US" alt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n-US" alt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328">
                <a:tc>
                  <a:txBody>
                    <a:bodyPr/>
                    <a:lstStyle/>
                    <a:p>
                      <a:pPr algn="l"/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GPU</a:t>
                      </a:r>
                      <a:endParaRPr lang="en-US" alt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 TOPS(INT8)</a:t>
                      </a:r>
                      <a:endParaRPr lang="en-US" alt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167 TOPS(INT8)</a:t>
                      </a:r>
                      <a:endParaRPr lang="en-US" alt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  <a:tr h="260328">
                <a:tc>
                  <a:txBody>
                    <a:bodyPr/>
                    <a:lstStyle/>
                    <a:p>
                      <a:pPr algn="l"/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DLA</a:t>
                      </a:r>
                      <a:endParaRPr lang="en-US" alt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11.4 TOPS(INT8)</a:t>
                      </a:r>
                      <a:endParaRPr lang="en-US" alt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87 TOPS(INT8)</a:t>
                      </a:r>
                      <a:endParaRPr lang="en-US" alt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328">
                <a:tc>
                  <a:txBody>
                    <a:bodyPr/>
                    <a:lstStyle/>
                    <a:p>
                      <a:pPr algn="l"/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n-US" alt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n-US" alt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n-US" alt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  <a:tr h="260328">
                <a:tc>
                  <a:txBody>
                    <a:bodyPr/>
                    <a:lstStyle/>
                    <a:p>
                      <a:pPr algn="l"/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Video Encode</a:t>
                      </a:r>
                      <a:endParaRPr lang="en-US" alt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(4x) 4Kp60 / (8x) 4Kp30</a:t>
                      </a:r>
                      <a:endParaRPr lang="en-US" alt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4Kp60</a:t>
                      </a:r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;1.0</a:t>
                      </a:r>
                      <a:r>
                        <a:rPr lang="zh-CN" altLang="zh-C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UHP</a:t>
                      </a:r>
                      <a:r>
                        <a:rPr lang="zh-CN" altLang="zh-C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Mode,0.5</a:t>
                      </a:r>
                      <a:r>
                        <a:rPr lang="zh-CN" altLang="zh-C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HP</a:t>
                      </a:r>
                      <a:r>
                        <a:rPr lang="zh-CN" altLang="zh-C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mode</a:t>
                      </a:r>
                      <a:endParaRPr lang="en-US" alt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328">
                <a:tc>
                  <a:txBody>
                    <a:bodyPr/>
                    <a:lstStyle/>
                    <a:p>
                      <a:pPr algn="l"/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Video Decode</a:t>
                      </a:r>
                      <a:endParaRPr lang="en-US" alt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(2x) 8Kp30 / (6x) 4Kp60</a:t>
                      </a:r>
                      <a:endParaRPr lang="en-US" alt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8Kp30</a:t>
                      </a:r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;1.9/0.9</a:t>
                      </a:r>
                      <a:r>
                        <a:rPr lang="zh-CN" altLang="zh-C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Gpixel</a:t>
                      </a:r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/s</a:t>
                      </a:r>
                      <a:r>
                        <a:rPr lang="zh-CN" altLang="zh-C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(H.264,</a:t>
                      </a:r>
                      <a:r>
                        <a:rPr lang="zh-CN" altLang="zh-C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H.264)</a:t>
                      </a:r>
                      <a:endParaRPr lang="en-US" alt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  <a:tr h="260328">
                <a:tc>
                  <a:txBody>
                    <a:bodyPr/>
                    <a:lstStyle/>
                    <a:p>
                      <a:pPr algn="l"/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n-US" alt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n-US" alt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n-US" alt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328">
                <a:tc>
                  <a:txBody>
                    <a:bodyPr/>
                    <a:lstStyle/>
                    <a:p>
                      <a:pPr algn="l"/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ISP</a:t>
                      </a:r>
                      <a:endParaRPr lang="en-US" alt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? </a:t>
                      </a:r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GPixel</a:t>
                      </a:r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/s</a:t>
                      </a:r>
                      <a:endParaRPr lang="en-US" alt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1.85GPixel/s</a:t>
                      </a:r>
                      <a:endParaRPr lang="en-US" alt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lide Number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/>
            </a:fld>
          </a:p>
        </p:txBody>
      </p:sp>
      <p:sp>
        <p:nvSpPr>
          <p:cNvPr id="210" name="Platshållare för text 6"/>
          <p:cNvSpPr>
            <a:spLocks noGrp="1"/>
          </p:cNvSpPr>
          <p:nvPr>
            <p:ph type="body" idx="21"/>
          </p:nvPr>
        </p:nvSpPr>
        <p:spPr>
          <a:xfrm>
            <a:off x="501967" y="34325"/>
            <a:ext cx="11165306" cy="652763"/>
          </a:xfrm>
          <a:prstGeom prst="rect">
            <a:avLst/>
          </a:prstGeom>
        </p:spPr>
        <p:txBody>
          <a:bodyPr/>
          <a:lstStyle/>
          <a:p>
            <a:r>
              <a:rPr lang="en-US" altLang="en-US"/>
              <a:t>ORIN-X</a:t>
            </a:r>
            <a:r>
              <a:rPr lang="zh-CN" altLang="zh-CN"/>
              <a:t>硬件拓扑图</a:t>
            </a:r>
            <a:endParaRPr lang="en-US" altLang="en-US"/>
          </a:p>
        </p:txBody>
      </p:sp>
      <p:grpSp>
        <p:nvGrpSpPr>
          <p:cNvPr id="418" name="组合 12"/>
          <p:cNvGrpSpPr/>
          <p:nvPr/>
        </p:nvGrpSpPr>
        <p:grpSpPr>
          <a:xfrm>
            <a:off x="10322671" y="687088"/>
            <a:ext cx="1653739" cy="2348619"/>
            <a:chOff x="14315455" y="183254"/>
            <a:chExt cx="2443914" cy="2617717"/>
          </a:xfrm>
        </p:grpSpPr>
        <p:grpSp>
          <p:nvGrpSpPr>
            <p:cNvPr id="425" name="组合 5"/>
            <p:cNvGrpSpPr/>
            <p:nvPr/>
          </p:nvGrpSpPr>
          <p:grpSpPr>
            <a:xfrm>
              <a:off x="14315455" y="183254"/>
              <a:ext cx="2442261" cy="2100883"/>
              <a:chOff x="14315455" y="183254"/>
              <a:chExt cx="2747077" cy="2190750"/>
            </a:xfrm>
          </p:grpSpPr>
          <p:sp>
            <p:nvSpPr>
              <p:cNvPr id="427" name="矩形 3"/>
              <p:cNvSpPr/>
              <p:nvPr/>
            </p:nvSpPr>
            <p:spPr>
              <a:xfrm>
                <a:off x="14315455" y="183254"/>
                <a:ext cx="2747077" cy="2190750"/>
              </a:xfrm>
              <a:prstGeom prst="rect">
                <a:avLst/>
              </a:prstGeom>
              <a:solidFill>
                <a:srgbClr val="FFFFFF"/>
              </a:solidFill>
              <a:ln w="12700" cap="flat" cmpd="sng">
                <a:solidFill>
                  <a:srgbClr val="5B9BD5">
                    <a:shade val="50000"/>
                  </a:srgbClr>
                </a:solidFill>
                <a:prstDash val="solid"/>
                <a:miter/>
              </a:ln>
            </p:spPr>
            <p:txBody>
              <a:bodyPr anchor="t"/>
              <a:lstStyle>
                <a:lvl1pPr marL="0" lvl="0" indent="0">
                  <a:defRPr sz="1100">
                    <a:solidFill>
                      <a:schemeClr val="lt1"/>
                    </a:solidFill>
                    <a:latin typeface="Calibri"/>
                    <a:ea typeface="Calibri"/>
                  </a:defRPr>
                </a:lvl1pPr>
                <a:lvl2pPr marL="457200" lvl="1" indent="0">
                  <a:defRPr sz="1100">
                    <a:solidFill>
                      <a:schemeClr val="lt1"/>
                    </a:solidFill>
                    <a:latin typeface="Calibri"/>
                    <a:ea typeface="Calibri"/>
                  </a:defRPr>
                </a:lvl2pPr>
                <a:lvl3pPr marL="914400" lvl="2" indent="0">
                  <a:defRPr sz="1100">
                    <a:solidFill>
                      <a:schemeClr val="lt1"/>
                    </a:solidFill>
                    <a:latin typeface="Calibri"/>
                    <a:ea typeface="Calibri"/>
                  </a:defRPr>
                </a:lvl3pPr>
                <a:lvl4pPr marL="1371600" lvl="3" indent="0">
                  <a:defRPr sz="1100">
                    <a:solidFill>
                      <a:schemeClr val="lt1"/>
                    </a:solidFill>
                    <a:latin typeface="Calibri"/>
                    <a:ea typeface="Calibri"/>
                  </a:defRPr>
                </a:lvl4pPr>
                <a:lvl5pPr marL="1828800" lvl="4" indent="0">
                  <a:defRPr sz="1100">
                    <a:solidFill>
                      <a:schemeClr val="lt1"/>
                    </a:solidFill>
                    <a:latin typeface="Calibri"/>
                    <a:ea typeface="Calibri"/>
                  </a:defRPr>
                </a:lvl5pPr>
                <a:lvl6pPr marL="2286000" lvl="5" indent="0">
                  <a:defRPr sz="1100">
                    <a:solidFill>
                      <a:schemeClr val="lt1"/>
                    </a:solidFill>
                    <a:latin typeface="Calibri"/>
                    <a:ea typeface="Calibri"/>
                  </a:defRPr>
                </a:lvl6pPr>
                <a:lvl7pPr marL="2743200" lvl="6" indent="0">
                  <a:defRPr sz="1100">
                    <a:solidFill>
                      <a:schemeClr val="lt1"/>
                    </a:solidFill>
                    <a:latin typeface="Calibri"/>
                    <a:ea typeface="Calibri"/>
                  </a:defRPr>
                </a:lvl7pPr>
                <a:lvl8pPr marL="3200400" lvl="7" indent="0">
                  <a:defRPr sz="1100">
                    <a:solidFill>
                      <a:schemeClr val="lt1"/>
                    </a:solidFill>
                    <a:latin typeface="Calibri"/>
                    <a:ea typeface="Calibri"/>
                  </a:defRPr>
                </a:lvl8pPr>
                <a:lvl9pPr marL="3657600" lvl="8" indent="0">
                  <a:defRPr sz="1100">
                    <a:solidFill>
                      <a:schemeClr val="lt1"/>
                    </a:solidFill>
                    <a:latin typeface="Calibri"/>
                    <a:ea typeface="Calibri"/>
                  </a:defRPr>
                </a:lvl9pPr>
              </a:lstStyle>
              <a:p>
                <a:pPr marL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zh-CN" altLang="zh-CN" sz="1100" b="1" i="0" u="none" strike="noStrike" kern="0" spc="0" baseline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等线"/>
                  </a:rPr>
                  <a:t>图例</a:t>
                </a:r>
                <a:endParaRPr lang="zh-CN" altLang="zh-CN" sz="1100" b="1" i="0" u="none" strike="noStrike" kern="0" spc="0" baseline="0">
                  <a:ln>
                    <a:noFill/>
                  </a:ln>
                  <a:solidFill>
                    <a:srgbClr val="000000"/>
                  </a:solidFill>
                  <a:latin typeface="Calibri"/>
                  <a:ea typeface="等线"/>
                </a:endParaRPr>
              </a:p>
            </p:txBody>
          </p:sp>
          <p:cxnSp>
            <p:nvCxnSpPr>
              <p:cNvPr id="428" name="直接连接符 4"/>
              <p:cNvCxnSpPr/>
              <p:nvPr/>
            </p:nvCxnSpPr>
            <p:spPr>
              <a:xfrm flipV="1">
                <a:off x="14587892" y="573778"/>
                <a:ext cx="742950" cy="1"/>
              </a:xfrm>
              <a:prstGeom prst="line">
                <a:avLst/>
              </a:prstGeom>
              <a:noFill/>
              <a:ln w="28575" cap="flat" cmpd="sng">
                <a:solidFill>
                  <a:srgbClr val="00B050"/>
                </a:solidFill>
                <a:prstDash val="solid"/>
                <a:miter/>
              </a:ln>
            </p:spPr>
          </p:cxnSp>
          <p:sp>
            <p:nvSpPr>
              <p:cNvPr id="429" name="文本框 6"/>
              <p:cNvSpPr txBox="1"/>
              <p:nvPr/>
            </p:nvSpPr>
            <p:spPr>
              <a:xfrm>
                <a:off x="15502291" y="440428"/>
                <a:ext cx="1152526" cy="247650"/>
              </a:xfrm>
              <a:prstGeom prst="rect">
                <a:avLst/>
              </a:prstGeom>
              <a:solidFill>
                <a:srgbClr val="FFFFFF"/>
              </a:solidFill>
              <a:ln w="9525" cmpd="sng">
                <a:solidFill>
                  <a:srgbClr val="FFFFFF">
                    <a:shade val="50000"/>
                  </a:srgbClr>
                </a:solidFill>
              </a:ln>
            </p:spPr>
            <p:txBody>
              <a:bodyPr wrap="square" anchor="ctr"/>
              <a:lstStyle>
                <a:lvl1pPr marL="0" lvl="0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1pPr>
                <a:lvl2pPr marL="457200" lvl="1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2pPr>
                <a:lvl3pPr marL="914400" lvl="2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3pPr>
                <a:lvl4pPr marL="1371600" lvl="3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4pPr>
                <a:lvl5pPr marL="1828800" lvl="4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5pPr>
                <a:lvl6pPr marL="2286000" lvl="5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6pPr>
                <a:lvl7pPr marL="2743200" lvl="6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7pPr>
                <a:lvl8pPr marL="3200400" lvl="7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8pPr>
                <a:lvl9pPr marL="3657600" lvl="8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9pPr>
              </a:lstStyle>
              <a:p>
                <a:pPr marL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en-US" sz="1100" b="0" i="0" u="none" strike="noStrike" kern="0" spc="0" baseline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等线"/>
                  </a:rPr>
                  <a:t>FlexRay</a:t>
                </a:r>
                <a:endParaRPr lang="zh-CN" altLang="zh-CN" sz="1100" b="0" i="0" u="none" strike="noStrike" kern="0" spc="0" baseline="0">
                  <a:ln>
                    <a:noFill/>
                  </a:ln>
                  <a:solidFill>
                    <a:srgbClr val="000000"/>
                  </a:solidFill>
                  <a:latin typeface="Calibri"/>
                  <a:ea typeface="等线"/>
                </a:endParaRPr>
              </a:p>
            </p:txBody>
          </p:sp>
          <p:cxnSp>
            <p:nvCxnSpPr>
              <p:cNvPr id="430" name="直接连接符 7"/>
              <p:cNvCxnSpPr/>
              <p:nvPr/>
            </p:nvCxnSpPr>
            <p:spPr>
              <a:xfrm flipV="1">
                <a:off x="14587892" y="954778"/>
                <a:ext cx="742950" cy="1"/>
              </a:xfrm>
              <a:prstGeom prst="line">
                <a:avLst/>
              </a:prstGeom>
              <a:noFill/>
              <a:ln w="28575" cap="flat" cmpd="sng">
                <a:solidFill>
                  <a:srgbClr val="FFC000"/>
                </a:solidFill>
                <a:prstDash val="solid"/>
                <a:miter/>
              </a:ln>
            </p:spPr>
          </p:cxnSp>
          <p:sp>
            <p:nvSpPr>
              <p:cNvPr id="431" name="文本框 8"/>
              <p:cNvSpPr txBox="1"/>
              <p:nvPr/>
            </p:nvSpPr>
            <p:spPr>
              <a:xfrm>
                <a:off x="15502291" y="821428"/>
                <a:ext cx="1143000" cy="247650"/>
              </a:xfrm>
              <a:prstGeom prst="rect">
                <a:avLst/>
              </a:prstGeom>
              <a:solidFill>
                <a:srgbClr val="FFFFFF"/>
              </a:solidFill>
              <a:ln w="9525" cmpd="sng">
                <a:solidFill>
                  <a:srgbClr val="FFFFFF">
                    <a:shade val="50000"/>
                  </a:srgbClr>
                </a:solidFill>
              </a:ln>
            </p:spPr>
            <p:txBody>
              <a:bodyPr wrap="square" anchor="ctr"/>
              <a:lstStyle>
                <a:lvl1pPr marL="0" lvl="0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1pPr>
                <a:lvl2pPr marL="457200" lvl="1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2pPr>
                <a:lvl3pPr marL="914400" lvl="2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3pPr>
                <a:lvl4pPr marL="1371600" lvl="3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4pPr>
                <a:lvl5pPr marL="1828800" lvl="4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5pPr>
                <a:lvl6pPr marL="2286000" lvl="5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6pPr>
                <a:lvl7pPr marL="2743200" lvl="6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7pPr>
                <a:lvl8pPr marL="3200400" lvl="7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8pPr>
                <a:lvl9pPr marL="3657600" lvl="8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9pPr>
              </a:lstStyle>
              <a:p>
                <a:pPr marL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en-US" sz="1100" b="0" i="0" u="none" strike="noStrike" kern="0" spc="0" baseline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等线"/>
                  </a:rPr>
                  <a:t>CanFD/CAN</a:t>
                </a:r>
                <a:endParaRPr lang="zh-CN" altLang="zh-CN" sz="1100" b="0" i="0" u="none" strike="noStrike" kern="0" spc="0" baseline="0">
                  <a:ln>
                    <a:noFill/>
                  </a:ln>
                  <a:solidFill>
                    <a:srgbClr val="000000"/>
                  </a:solidFill>
                  <a:latin typeface="Calibri"/>
                  <a:ea typeface="等线"/>
                </a:endParaRPr>
              </a:p>
            </p:txBody>
          </p:sp>
          <p:cxnSp>
            <p:nvCxnSpPr>
              <p:cNvPr id="432" name="直接连接符 9"/>
              <p:cNvCxnSpPr/>
              <p:nvPr/>
            </p:nvCxnSpPr>
            <p:spPr>
              <a:xfrm flipV="1">
                <a:off x="14597417" y="1307203"/>
                <a:ext cx="742950" cy="1"/>
              </a:xfrm>
              <a:prstGeom prst="line">
                <a:avLst/>
              </a:prstGeom>
              <a:noFill/>
              <a:ln w="28575" cap="flat" cmpd="sng">
                <a:solidFill>
                  <a:srgbClr val="7030A0"/>
                </a:solidFill>
                <a:prstDash val="solid"/>
                <a:miter/>
              </a:ln>
            </p:spPr>
          </p:cxnSp>
          <p:sp>
            <p:nvSpPr>
              <p:cNvPr id="433" name="文本框 10"/>
              <p:cNvSpPr txBox="1"/>
              <p:nvPr/>
            </p:nvSpPr>
            <p:spPr>
              <a:xfrm>
                <a:off x="15511816" y="1173853"/>
                <a:ext cx="1162051" cy="247650"/>
              </a:xfrm>
              <a:prstGeom prst="rect">
                <a:avLst/>
              </a:prstGeom>
              <a:solidFill>
                <a:srgbClr val="FFFFFF"/>
              </a:solidFill>
              <a:ln w="9525" cmpd="sng">
                <a:solidFill>
                  <a:srgbClr val="FFFFFF">
                    <a:shade val="50000"/>
                  </a:srgbClr>
                </a:solidFill>
              </a:ln>
            </p:spPr>
            <p:txBody>
              <a:bodyPr wrap="square" anchor="ctr"/>
              <a:lstStyle>
                <a:lvl1pPr marL="0" lvl="0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1pPr>
                <a:lvl2pPr marL="457200" lvl="1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2pPr>
                <a:lvl3pPr marL="914400" lvl="2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3pPr>
                <a:lvl4pPr marL="1371600" lvl="3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4pPr>
                <a:lvl5pPr marL="1828800" lvl="4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5pPr>
                <a:lvl6pPr marL="2286000" lvl="5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6pPr>
                <a:lvl7pPr marL="2743200" lvl="6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7pPr>
                <a:lvl8pPr marL="3200400" lvl="7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8pPr>
                <a:lvl9pPr marL="3657600" lvl="8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9pPr>
              </a:lstStyle>
              <a:p>
                <a:pPr marL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en-US" sz="1100" b="0" i="0" u="none" strike="noStrike" kern="0" spc="0" baseline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等线"/>
                  </a:rPr>
                  <a:t>1G ETH</a:t>
                </a:r>
                <a:endParaRPr lang="zh-CN" altLang="zh-CN" sz="1100" b="0" i="0" u="none" strike="noStrike" kern="0" spc="0" baseline="0">
                  <a:ln>
                    <a:noFill/>
                  </a:ln>
                  <a:solidFill>
                    <a:srgbClr val="000000"/>
                  </a:solidFill>
                  <a:latin typeface="Calibri"/>
                  <a:ea typeface="等线"/>
                </a:endParaRPr>
              </a:p>
            </p:txBody>
          </p:sp>
          <p:cxnSp>
            <p:nvCxnSpPr>
              <p:cNvPr id="434" name="直接连接符 13"/>
              <p:cNvCxnSpPr/>
              <p:nvPr/>
            </p:nvCxnSpPr>
            <p:spPr>
              <a:xfrm flipV="1">
                <a:off x="14597417" y="1650103"/>
                <a:ext cx="742950" cy="1"/>
              </a:xfrm>
              <a:prstGeom prst="line">
                <a:avLst/>
              </a:prstGeom>
              <a:noFill/>
              <a:ln w="28575" cap="flat" cmpd="sng">
                <a:solidFill>
                  <a:srgbClr val="00B0F0"/>
                </a:solidFill>
                <a:prstDash val="solid"/>
                <a:miter/>
              </a:ln>
            </p:spPr>
          </p:cxnSp>
          <p:sp>
            <p:nvSpPr>
              <p:cNvPr id="435" name="文本框 14"/>
              <p:cNvSpPr txBox="1"/>
              <p:nvPr/>
            </p:nvSpPr>
            <p:spPr>
              <a:xfrm>
                <a:off x="15511816" y="1516753"/>
                <a:ext cx="1181101" cy="247650"/>
              </a:xfrm>
              <a:prstGeom prst="rect">
                <a:avLst/>
              </a:prstGeom>
              <a:solidFill>
                <a:srgbClr val="FFFFFF"/>
              </a:solidFill>
              <a:ln w="9525" cmpd="sng">
                <a:solidFill>
                  <a:srgbClr val="FFFFFF">
                    <a:shade val="50000"/>
                  </a:srgbClr>
                </a:solidFill>
              </a:ln>
            </p:spPr>
            <p:txBody>
              <a:bodyPr wrap="square" anchor="ctr"/>
              <a:lstStyle>
                <a:lvl1pPr marL="0" lvl="0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1pPr>
                <a:lvl2pPr marL="457200" lvl="1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2pPr>
                <a:lvl3pPr marL="914400" lvl="2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3pPr>
                <a:lvl4pPr marL="1371600" lvl="3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4pPr>
                <a:lvl5pPr marL="1828800" lvl="4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5pPr>
                <a:lvl6pPr marL="2286000" lvl="5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6pPr>
                <a:lvl7pPr marL="2743200" lvl="6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7pPr>
                <a:lvl8pPr marL="3200400" lvl="7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8pPr>
                <a:lvl9pPr marL="3657600" lvl="8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9pPr>
              </a:lstStyle>
              <a:p>
                <a:pPr marL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en-US" sz="1100" b="0" i="0" u="none" strike="noStrike" kern="0" spc="0" baseline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等线"/>
                  </a:rPr>
                  <a:t>100M ETH</a:t>
                </a:r>
                <a:endParaRPr lang="zh-CN" altLang="zh-CN" sz="1100" b="0" i="0" u="none" strike="noStrike" kern="0" spc="0" baseline="0">
                  <a:ln>
                    <a:noFill/>
                  </a:ln>
                  <a:solidFill>
                    <a:srgbClr val="000000"/>
                  </a:solidFill>
                  <a:latin typeface="Calibri"/>
                  <a:ea typeface="等线"/>
                </a:endParaRPr>
              </a:p>
            </p:txBody>
          </p:sp>
          <p:cxnSp>
            <p:nvCxnSpPr>
              <p:cNvPr id="436" name="直接连接符 129"/>
              <p:cNvCxnSpPr/>
              <p:nvPr/>
            </p:nvCxnSpPr>
            <p:spPr>
              <a:xfrm flipV="1">
                <a:off x="14606942" y="2031103"/>
                <a:ext cx="742950" cy="1"/>
              </a:xfrm>
              <a:prstGeom prst="line">
                <a:avLst/>
              </a:prstGeom>
              <a:noFill/>
              <a:ln w="28575" cap="flat" cmpd="sng">
                <a:solidFill>
                  <a:srgbClr val="002060"/>
                </a:solidFill>
                <a:prstDash val="solid"/>
                <a:miter/>
              </a:ln>
            </p:spPr>
          </p:cxnSp>
          <p:sp>
            <p:nvSpPr>
              <p:cNvPr id="437" name="文本框 130"/>
              <p:cNvSpPr txBox="1"/>
              <p:nvPr/>
            </p:nvSpPr>
            <p:spPr>
              <a:xfrm>
                <a:off x="15521341" y="1897753"/>
                <a:ext cx="1181101" cy="247650"/>
              </a:xfrm>
              <a:prstGeom prst="rect">
                <a:avLst/>
              </a:prstGeom>
              <a:solidFill>
                <a:srgbClr val="FFFFFF"/>
              </a:solidFill>
              <a:ln w="9525" cmpd="sng">
                <a:solidFill>
                  <a:srgbClr val="FFFFFF">
                    <a:shade val="50000"/>
                  </a:srgbClr>
                </a:solidFill>
              </a:ln>
            </p:spPr>
            <p:txBody>
              <a:bodyPr wrap="square" anchor="ctr"/>
              <a:lstStyle>
                <a:lvl1pPr marL="0" lvl="0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1pPr>
                <a:lvl2pPr marL="457200" lvl="1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2pPr>
                <a:lvl3pPr marL="914400" lvl="2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3pPr>
                <a:lvl4pPr marL="1371600" lvl="3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4pPr>
                <a:lvl5pPr marL="1828800" lvl="4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5pPr>
                <a:lvl6pPr marL="2286000" lvl="5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6pPr>
                <a:lvl7pPr marL="2743200" lvl="6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7pPr>
                <a:lvl8pPr marL="3200400" lvl="7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8pPr>
                <a:lvl9pPr marL="3657600" lvl="8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9pPr>
              </a:lstStyle>
              <a:p>
                <a:pPr marL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en-US" sz="1100" b="0" i="0" u="none" strike="noStrike" kern="0" spc="0" baseline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等线"/>
                  </a:rPr>
                  <a:t>GMSL</a:t>
                </a:r>
                <a:endParaRPr lang="zh-CN" altLang="zh-CN" sz="1100" b="0" i="0" u="none" strike="noStrike" kern="0" spc="0" baseline="0">
                  <a:ln>
                    <a:noFill/>
                  </a:ln>
                  <a:solidFill>
                    <a:srgbClr val="000000"/>
                  </a:solidFill>
                  <a:latin typeface="Calibri"/>
                  <a:ea typeface="等线"/>
                </a:endParaRPr>
              </a:p>
            </p:txBody>
          </p:sp>
        </p:grpSp>
        <p:sp>
          <p:nvSpPr>
            <p:cNvPr id="426" name="文本框 11"/>
            <p:cNvSpPr txBox="1"/>
            <p:nvPr/>
          </p:nvSpPr>
          <p:spPr>
            <a:xfrm>
              <a:off x="14901277" y="2303187"/>
              <a:ext cx="1858092" cy="497784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FFFFFF">
                  <a:shade val="50000"/>
                </a:srgbClr>
              </a:solidFill>
            </a:ln>
          </p:spPr>
          <p:txBody>
            <a:bodyPr wrap="square" anchor="t"/>
            <a:lstStyle>
              <a:lvl1pPr marL="0" lvl="0" indent="0">
                <a:defRPr sz="1100">
                  <a:solidFill>
                    <a:schemeClr val="dk1"/>
                  </a:solidFill>
                  <a:latin typeface="Calibri"/>
                  <a:ea typeface="Calibri"/>
                </a:defRPr>
              </a:lvl1pPr>
              <a:lvl2pPr marL="457200" lvl="1" indent="0">
                <a:defRPr sz="1100">
                  <a:solidFill>
                    <a:schemeClr val="dk1"/>
                  </a:solidFill>
                  <a:latin typeface="Calibri"/>
                  <a:ea typeface="Calibri"/>
                </a:defRPr>
              </a:lvl2pPr>
              <a:lvl3pPr marL="914400" lvl="2" indent="0">
                <a:defRPr sz="1100">
                  <a:solidFill>
                    <a:schemeClr val="dk1"/>
                  </a:solidFill>
                  <a:latin typeface="Calibri"/>
                  <a:ea typeface="Calibri"/>
                </a:defRPr>
              </a:lvl3pPr>
              <a:lvl4pPr marL="1371600" lvl="3" indent="0">
                <a:defRPr sz="1100">
                  <a:solidFill>
                    <a:schemeClr val="dk1"/>
                  </a:solidFill>
                  <a:latin typeface="Calibri"/>
                  <a:ea typeface="Calibri"/>
                </a:defRPr>
              </a:lvl4pPr>
              <a:lvl5pPr marL="1828800" lvl="4" indent="0">
                <a:defRPr sz="1100">
                  <a:solidFill>
                    <a:schemeClr val="dk1"/>
                  </a:solidFill>
                  <a:latin typeface="Calibri"/>
                  <a:ea typeface="Calibri"/>
                </a:defRPr>
              </a:lvl5pPr>
              <a:lvl6pPr marL="2286000" lvl="5" indent="0">
                <a:defRPr sz="1100">
                  <a:solidFill>
                    <a:schemeClr val="dk1"/>
                  </a:solidFill>
                  <a:latin typeface="Calibri"/>
                  <a:ea typeface="Calibri"/>
                </a:defRPr>
              </a:lvl6pPr>
              <a:lvl7pPr marL="2743200" lvl="6" indent="0">
                <a:defRPr sz="1100">
                  <a:solidFill>
                    <a:schemeClr val="dk1"/>
                  </a:solidFill>
                  <a:latin typeface="Calibri"/>
                  <a:ea typeface="Calibri"/>
                </a:defRPr>
              </a:lvl7pPr>
              <a:lvl8pPr marL="3200400" lvl="7" indent="0">
                <a:defRPr sz="1100">
                  <a:solidFill>
                    <a:schemeClr val="dk1"/>
                  </a:solidFill>
                  <a:latin typeface="Calibri"/>
                  <a:ea typeface="Calibri"/>
                </a:defRPr>
              </a:lvl8pPr>
              <a:lvl9pPr marL="3657600" lvl="8" indent="0">
                <a:defRPr sz="1100">
                  <a:solidFill>
                    <a:schemeClr val="dk1"/>
                  </a:solidFill>
                  <a:latin typeface="Calibri"/>
                  <a:ea typeface="Calibri"/>
                </a:defRPr>
              </a:lvl9pPr>
            </a:lstStyle>
            <a:p>
              <a:pPr marL="0" lvl="0" indent="0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en-US" sz="1000" b="0" i="0" u="none" strike="noStrike" kern="0" spc="0" baseline="0">
                  <a:ln>
                    <a:noFill/>
                  </a:ln>
                  <a:solidFill>
                    <a:srgbClr val="000000"/>
                  </a:solidFill>
                  <a:latin typeface="Calibri"/>
                  <a:ea typeface="等线"/>
                </a:rPr>
                <a:t>*</a:t>
              </a:r>
              <a:r>
                <a:rPr lang="zh-CN" altLang="zh-CN" sz="1000" b="0" i="0" u="none" strike="noStrike" kern="0" spc="0" baseline="0">
                  <a:ln>
                    <a:noFill/>
                  </a:ln>
                  <a:solidFill>
                    <a:srgbClr val="000000"/>
                  </a:solidFill>
                  <a:latin typeface="Calibri"/>
                  <a:ea typeface="等线"/>
                </a:rPr>
                <a:t>备注：</a:t>
              </a:r>
              <a:endParaRPr lang="en-US" altLang="en-US" sz="10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endParaRPr>
            </a:p>
            <a:p>
              <a:pPr marL="0" lvl="0" indent="0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zh-CN" sz="1000" b="0" i="0" u="none" strike="noStrike" kern="0" spc="0" baseline="0">
                  <a:ln>
                    <a:noFill/>
                  </a:ln>
                  <a:solidFill>
                    <a:srgbClr val="000000"/>
                  </a:solidFill>
                  <a:latin typeface="Calibri"/>
                  <a:ea typeface="等线"/>
                </a:rPr>
                <a:t>虚线为预留线路</a:t>
              </a:r>
              <a:endParaRPr lang="zh-CN" altLang="zh-CN" sz="10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endParaRPr>
            </a:p>
          </p:txBody>
        </p:sp>
      </p:grpSp>
      <p:cxnSp>
        <p:nvCxnSpPr>
          <p:cNvPr id="5" name="直接连接符 4"/>
          <p:cNvCxnSpPr/>
          <p:nvPr/>
        </p:nvCxnSpPr>
        <p:spPr>
          <a:xfrm>
            <a:off x="358713" y="687088"/>
            <a:ext cx="9556951" cy="0"/>
          </a:xfrm>
          <a:prstGeom prst="line">
            <a:avLst/>
          </a:prstGeom>
          <a:ln w="9525" cap="flat" cmpd="sng">
            <a:solidFill>
              <a:schemeClr val="accent3">
                <a:shade val="95000"/>
              </a:schemeClr>
            </a:solidFill>
            <a:prstDash val="solid"/>
          </a:ln>
        </p:spPr>
      </p:cxnSp>
      <p:cxnSp>
        <p:nvCxnSpPr>
          <p:cNvPr id="296" name="直接连接符 139"/>
          <p:cNvCxnSpPr/>
          <p:nvPr/>
        </p:nvCxnSpPr>
        <p:spPr>
          <a:xfrm flipV="1">
            <a:off x="8856510" y="5268311"/>
            <a:ext cx="600706" cy="1"/>
          </a:xfrm>
          <a:prstGeom prst="line">
            <a:avLst/>
          </a:prstGeom>
          <a:noFill/>
          <a:ln w="28575" cap="flat" cmpd="sng">
            <a:solidFill>
              <a:srgbClr val="00B0F0"/>
            </a:solidFill>
            <a:prstDash val="solid"/>
            <a:miter/>
          </a:ln>
        </p:spPr>
      </p:cxnSp>
      <p:cxnSp>
        <p:nvCxnSpPr>
          <p:cNvPr id="297" name="直接连接符 149"/>
          <p:cNvCxnSpPr/>
          <p:nvPr/>
        </p:nvCxnSpPr>
        <p:spPr>
          <a:xfrm flipH="1" flipV="1">
            <a:off x="5834274" y="2954653"/>
            <a:ext cx="1922" cy="312181"/>
          </a:xfrm>
          <a:prstGeom prst="line">
            <a:avLst/>
          </a:prstGeom>
          <a:noFill/>
          <a:ln w="28575" cap="flat" cmpd="sng">
            <a:solidFill>
              <a:srgbClr val="FFC000"/>
            </a:solidFill>
            <a:prstDash val="solid"/>
            <a:miter/>
          </a:ln>
        </p:spPr>
      </p:cxnSp>
      <p:cxnSp>
        <p:nvCxnSpPr>
          <p:cNvPr id="298" name="直接连接符 136"/>
          <p:cNvCxnSpPr/>
          <p:nvPr/>
        </p:nvCxnSpPr>
        <p:spPr>
          <a:xfrm flipV="1">
            <a:off x="6546822" y="3831609"/>
            <a:ext cx="222600" cy="3"/>
          </a:xfrm>
          <a:prstGeom prst="line">
            <a:avLst/>
          </a:prstGeom>
          <a:noFill/>
          <a:ln w="28575" cap="flat" cmpd="sng">
            <a:solidFill>
              <a:srgbClr val="FFC000"/>
            </a:solidFill>
            <a:prstDash val="solid"/>
            <a:miter/>
          </a:ln>
        </p:spPr>
      </p:cxnSp>
      <p:cxnSp>
        <p:nvCxnSpPr>
          <p:cNvPr id="299" name="直接连接符 218"/>
          <p:cNvCxnSpPr/>
          <p:nvPr/>
        </p:nvCxnSpPr>
        <p:spPr>
          <a:xfrm flipV="1">
            <a:off x="6217437" y="3412791"/>
            <a:ext cx="705775" cy="1"/>
          </a:xfrm>
          <a:prstGeom prst="line">
            <a:avLst/>
          </a:prstGeom>
          <a:noFill/>
          <a:ln w="28575" cap="flat" cmpd="sng">
            <a:solidFill>
              <a:srgbClr val="FFC000"/>
            </a:solidFill>
            <a:prstDash val="solid"/>
            <a:miter/>
          </a:ln>
        </p:spPr>
      </p:cxnSp>
      <p:cxnSp>
        <p:nvCxnSpPr>
          <p:cNvPr id="300" name="直接连接符 217"/>
          <p:cNvCxnSpPr/>
          <p:nvPr/>
        </p:nvCxnSpPr>
        <p:spPr>
          <a:xfrm flipV="1">
            <a:off x="6217437" y="3831550"/>
            <a:ext cx="713860" cy="1"/>
          </a:xfrm>
          <a:prstGeom prst="line">
            <a:avLst/>
          </a:prstGeom>
          <a:noFill/>
          <a:ln w="28575" cap="flat" cmpd="sng">
            <a:solidFill>
              <a:srgbClr val="FFC000"/>
            </a:solidFill>
            <a:prstDash val="sysDot"/>
            <a:miter/>
          </a:ln>
        </p:spPr>
      </p:cxnSp>
      <p:cxnSp>
        <p:nvCxnSpPr>
          <p:cNvPr id="301" name="直接连接符 49"/>
          <p:cNvCxnSpPr/>
          <p:nvPr/>
        </p:nvCxnSpPr>
        <p:spPr>
          <a:xfrm flipV="1">
            <a:off x="1025664" y="1725294"/>
            <a:ext cx="718372" cy="1"/>
          </a:xfrm>
          <a:prstGeom prst="line">
            <a:avLst/>
          </a:prstGeom>
          <a:noFill/>
          <a:ln w="28575" cap="flat" cmpd="sng">
            <a:solidFill>
              <a:srgbClr val="7030A0"/>
            </a:solidFill>
            <a:prstDash val="solid"/>
            <a:miter/>
          </a:ln>
        </p:spPr>
      </p:cxnSp>
      <p:cxnSp>
        <p:nvCxnSpPr>
          <p:cNvPr id="302" name="直接连接符 54"/>
          <p:cNvCxnSpPr/>
          <p:nvPr/>
        </p:nvCxnSpPr>
        <p:spPr>
          <a:xfrm flipV="1">
            <a:off x="1017139" y="2103048"/>
            <a:ext cx="710287" cy="1"/>
          </a:xfrm>
          <a:prstGeom prst="line">
            <a:avLst/>
          </a:prstGeom>
          <a:noFill/>
          <a:ln w="28575" cap="flat" cmpd="sng">
            <a:solidFill>
              <a:srgbClr val="7030A0"/>
            </a:solidFill>
            <a:prstDash val="solid"/>
            <a:miter/>
          </a:ln>
        </p:spPr>
      </p:cxnSp>
      <p:cxnSp>
        <p:nvCxnSpPr>
          <p:cNvPr id="303" name="直接连接符 56"/>
          <p:cNvCxnSpPr/>
          <p:nvPr/>
        </p:nvCxnSpPr>
        <p:spPr>
          <a:xfrm flipV="1">
            <a:off x="1018701" y="2478454"/>
            <a:ext cx="714329" cy="1"/>
          </a:xfrm>
          <a:prstGeom prst="line">
            <a:avLst/>
          </a:prstGeom>
          <a:noFill/>
          <a:ln w="28575" cap="flat" cmpd="sng">
            <a:solidFill>
              <a:srgbClr val="7030A0"/>
            </a:solidFill>
            <a:prstDash val="solid"/>
            <a:miter/>
          </a:ln>
        </p:spPr>
      </p:cxnSp>
      <p:cxnSp>
        <p:nvCxnSpPr>
          <p:cNvPr id="304" name="直接连接符 232"/>
          <p:cNvCxnSpPr/>
          <p:nvPr/>
        </p:nvCxnSpPr>
        <p:spPr>
          <a:xfrm flipV="1">
            <a:off x="1024746" y="1346338"/>
            <a:ext cx="718372" cy="1"/>
          </a:xfrm>
          <a:prstGeom prst="line">
            <a:avLst/>
          </a:prstGeom>
          <a:noFill/>
          <a:ln w="28575" cap="flat" cmpd="sng">
            <a:solidFill>
              <a:srgbClr val="00B0F0"/>
            </a:solidFill>
            <a:prstDash val="solid"/>
            <a:miter/>
          </a:ln>
        </p:spPr>
      </p:cxnSp>
      <p:cxnSp>
        <p:nvCxnSpPr>
          <p:cNvPr id="305" name="直接连接符 229"/>
          <p:cNvCxnSpPr/>
          <p:nvPr/>
        </p:nvCxnSpPr>
        <p:spPr>
          <a:xfrm flipV="1">
            <a:off x="8750558" y="4756484"/>
            <a:ext cx="683785" cy="1"/>
          </a:xfrm>
          <a:prstGeom prst="line">
            <a:avLst/>
          </a:prstGeom>
          <a:noFill/>
          <a:ln w="28575" cap="flat" cmpd="sng">
            <a:solidFill>
              <a:srgbClr val="00B0F0"/>
            </a:solidFill>
            <a:prstDash val="solid"/>
            <a:miter/>
          </a:ln>
        </p:spPr>
      </p:cxnSp>
      <p:cxnSp>
        <p:nvCxnSpPr>
          <p:cNvPr id="306" name="直接连接符 225"/>
          <p:cNvCxnSpPr/>
          <p:nvPr/>
        </p:nvCxnSpPr>
        <p:spPr>
          <a:xfrm flipV="1">
            <a:off x="6331496" y="4960218"/>
            <a:ext cx="742628" cy="1"/>
          </a:xfrm>
          <a:prstGeom prst="line">
            <a:avLst/>
          </a:prstGeom>
          <a:noFill/>
          <a:ln w="28575" cap="flat" cmpd="sng">
            <a:solidFill>
              <a:srgbClr val="FFC000"/>
            </a:solidFill>
            <a:prstDash val="solid"/>
            <a:miter/>
          </a:ln>
        </p:spPr>
      </p:cxnSp>
      <p:cxnSp>
        <p:nvCxnSpPr>
          <p:cNvPr id="307" name="直接连接符 222"/>
          <p:cNvCxnSpPr/>
          <p:nvPr/>
        </p:nvCxnSpPr>
        <p:spPr>
          <a:xfrm flipV="1">
            <a:off x="6225349" y="4173846"/>
            <a:ext cx="681926" cy="1"/>
          </a:xfrm>
          <a:prstGeom prst="line">
            <a:avLst/>
          </a:prstGeom>
          <a:noFill/>
          <a:ln w="28575" cap="flat" cmpd="sng">
            <a:solidFill>
              <a:srgbClr val="00B0F0"/>
            </a:solidFill>
            <a:prstDash val="sysDot"/>
            <a:miter/>
          </a:ln>
        </p:spPr>
      </p:cxnSp>
      <p:cxnSp>
        <p:nvCxnSpPr>
          <p:cNvPr id="308" name="直接连接符 214"/>
          <p:cNvCxnSpPr/>
          <p:nvPr/>
        </p:nvCxnSpPr>
        <p:spPr>
          <a:xfrm flipV="1">
            <a:off x="1085607" y="5159762"/>
            <a:ext cx="705775" cy="1"/>
          </a:xfrm>
          <a:prstGeom prst="line">
            <a:avLst/>
          </a:prstGeom>
          <a:noFill/>
          <a:ln w="28575" cap="flat" cmpd="sng">
            <a:solidFill>
              <a:srgbClr val="FFC000"/>
            </a:solidFill>
            <a:prstDash val="sysDot"/>
            <a:round/>
            <a:headEnd type="none" w="med" len="med"/>
            <a:tailEnd type="none" w="med" len="med"/>
          </a:ln>
        </p:spPr>
      </p:cxnSp>
      <p:cxnSp>
        <p:nvCxnSpPr>
          <p:cNvPr id="309" name="直接连接符 213"/>
          <p:cNvCxnSpPr/>
          <p:nvPr/>
        </p:nvCxnSpPr>
        <p:spPr>
          <a:xfrm flipV="1">
            <a:off x="1085607" y="4745766"/>
            <a:ext cx="697689" cy="1"/>
          </a:xfrm>
          <a:prstGeom prst="line">
            <a:avLst/>
          </a:prstGeom>
          <a:noFill/>
          <a:ln w="28575" cap="flat" cmpd="sng">
            <a:solidFill>
              <a:srgbClr val="FFC000"/>
            </a:solidFill>
            <a:prstDash val="sysDot"/>
            <a:round/>
            <a:headEnd type="none" w="med" len="med"/>
            <a:tailEnd type="none" w="med" len="med"/>
          </a:ln>
        </p:spPr>
      </p:cxnSp>
      <p:cxnSp>
        <p:nvCxnSpPr>
          <p:cNvPr id="310" name="直接连接符 191"/>
          <p:cNvCxnSpPr/>
          <p:nvPr/>
        </p:nvCxnSpPr>
        <p:spPr>
          <a:xfrm flipV="1">
            <a:off x="3530024" y="4931796"/>
            <a:ext cx="695459" cy="1"/>
          </a:xfrm>
          <a:prstGeom prst="line">
            <a:avLst/>
          </a:prstGeom>
          <a:noFill/>
          <a:ln w="28575" cap="flat" cmpd="sng">
            <a:solidFill>
              <a:srgbClr val="FFC000"/>
            </a:solidFill>
            <a:prstDash val="solid"/>
            <a:miter/>
          </a:ln>
        </p:spPr>
      </p:cxnSp>
      <p:cxnSp>
        <p:nvCxnSpPr>
          <p:cNvPr id="311" name="直接连接符 194"/>
          <p:cNvCxnSpPr/>
          <p:nvPr/>
        </p:nvCxnSpPr>
        <p:spPr>
          <a:xfrm flipV="1">
            <a:off x="3528491" y="5305469"/>
            <a:ext cx="699502" cy="1"/>
          </a:xfrm>
          <a:prstGeom prst="line">
            <a:avLst/>
          </a:prstGeom>
          <a:noFill/>
          <a:ln w="28575" cap="flat" cmpd="sng">
            <a:solidFill>
              <a:srgbClr val="FFC000"/>
            </a:solidFill>
            <a:prstDash val="solid"/>
            <a:miter/>
          </a:ln>
        </p:spPr>
      </p:cxnSp>
      <p:cxnSp>
        <p:nvCxnSpPr>
          <p:cNvPr id="312" name="直接连接符 198"/>
          <p:cNvCxnSpPr/>
          <p:nvPr/>
        </p:nvCxnSpPr>
        <p:spPr>
          <a:xfrm flipV="1">
            <a:off x="3536577" y="5724569"/>
            <a:ext cx="699502" cy="1"/>
          </a:xfrm>
          <a:prstGeom prst="line">
            <a:avLst/>
          </a:prstGeom>
          <a:noFill/>
          <a:ln w="28575" cap="flat" cmpd="sng">
            <a:solidFill>
              <a:srgbClr val="FFC000"/>
            </a:solidFill>
            <a:prstDash val="solid"/>
            <a:miter/>
          </a:ln>
        </p:spPr>
      </p:cxnSp>
      <p:cxnSp>
        <p:nvCxnSpPr>
          <p:cNvPr id="313" name="直接连接符 190"/>
          <p:cNvCxnSpPr/>
          <p:nvPr/>
        </p:nvCxnSpPr>
        <p:spPr>
          <a:xfrm flipV="1">
            <a:off x="3504233" y="4562519"/>
            <a:ext cx="699502" cy="1"/>
          </a:xfrm>
          <a:prstGeom prst="line">
            <a:avLst/>
          </a:prstGeom>
          <a:noFill/>
          <a:ln w="28575" cap="flat" cmpd="sng">
            <a:solidFill>
              <a:srgbClr val="FFC000"/>
            </a:solidFill>
            <a:prstDash val="solid"/>
            <a:miter/>
          </a:ln>
        </p:spPr>
      </p:cxnSp>
      <p:cxnSp>
        <p:nvCxnSpPr>
          <p:cNvPr id="314" name="直接连接符 187"/>
          <p:cNvCxnSpPr/>
          <p:nvPr/>
        </p:nvCxnSpPr>
        <p:spPr>
          <a:xfrm flipV="1">
            <a:off x="1024503" y="5727188"/>
            <a:ext cx="742628" cy="1"/>
          </a:xfrm>
          <a:prstGeom prst="line">
            <a:avLst/>
          </a:prstGeom>
          <a:noFill/>
          <a:ln w="28575" cap="flat" cmpd="sng">
            <a:solidFill>
              <a:srgbClr val="FFC000"/>
            </a:solidFill>
            <a:prstDash val="solid"/>
            <a:miter/>
          </a:ln>
        </p:spPr>
      </p:cxnSp>
      <p:cxnSp>
        <p:nvCxnSpPr>
          <p:cNvPr id="315" name="直接连接符 173"/>
          <p:cNvCxnSpPr/>
          <p:nvPr/>
        </p:nvCxnSpPr>
        <p:spPr>
          <a:xfrm flipV="1">
            <a:off x="6338986" y="2457397"/>
            <a:ext cx="722415" cy="1"/>
          </a:xfrm>
          <a:prstGeom prst="line">
            <a:avLst/>
          </a:prstGeom>
          <a:noFill/>
          <a:ln w="28575" cap="flat" cmpd="sng">
            <a:solidFill>
              <a:srgbClr val="002060"/>
            </a:solidFill>
            <a:prstDash val="solid"/>
            <a:miter/>
          </a:ln>
        </p:spPr>
      </p:cxnSp>
      <p:cxnSp>
        <p:nvCxnSpPr>
          <p:cNvPr id="316" name="直接连接符 174"/>
          <p:cNvCxnSpPr/>
          <p:nvPr/>
        </p:nvCxnSpPr>
        <p:spPr>
          <a:xfrm flipV="1">
            <a:off x="6419729" y="2097435"/>
            <a:ext cx="665754" cy="1"/>
          </a:xfrm>
          <a:prstGeom prst="line">
            <a:avLst/>
          </a:prstGeom>
          <a:noFill/>
          <a:ln w="28575" cap="flat" cmpd="sng">
            <a:solidFill>
              <a:srgbClr val="002060"/>
            </a:solidFill>
            <a:prstDash val="solid"/>
            <a:miter/>
          </a:ln>
        </p:spPr>
      </p:cxnSp>
      <p:cxnSp>
        <p:nvCxnSpPr>
          <p:cNvPr id="317" name="直接连接符 175"/>
          <p:cNvCxnSpPr/>
          <p:nvPr/>
        </p:nvCxnSpPr>
        <p:spPr>
          <a:xfrm flipV="1">
            <a:off x="6362689" y="1698837"/>
            <a:ext cx="716818" cy="1"/>
          </a:xfrm>
          <a:prstGeom prst="line">
            <a:avLst/>
          </a:prstGeom>
          <a:noFill/>
          <a:ln w="28575" cap="flat" cmpd="sng">
            <a:solidFill>
              <a:srgbClr val="002060"/>
            </a:solidFill>
            <a:prstDash val="solid"/>
            <a:miter/>
          </a:ln>
        </p:spPr>
      </p:cxnSp>
      <p:cxnSp>
        <p:nvCxnSpPr>
          <p:cNvPr id="318" name="直接连接符 176"/>
          <p:cNvCxnSpPr/>
          <p:nvPr/>
        </p:nvCxnSpPr>
        <p:spPr>
          <a:xfrm flipV="1">
            <a:off x="6272715" y="1335563"/>
            <a:ext cx="673840" cy="0"/>
          </a:xfrm>
          <a:prstGeom prst="line">
            <a:avLst/>
          </a:prstGeom>
          <a:noFill/>
          <a:ln w="28575" cap="flat" cmpd="sng">
            <a:solidFill>
              <a:srgbClr val="002060"/>
            </a:solidFill>
            <a:prstDash val="solid"/>
            <a:miter/>
          </a:ln>
        </p:spPr>
      </p:cxnSp>
      <p:cxnSp>
        <p:nvCxnSpPr>
          <p:cNvPr id="319" name="直接连接符 134"/>
          <p:cNvCxnSpPr/>
          <p:nvPr/>
        </p:nvCxnSpPr>
        <p:spPr>
          <a:xfrm flipV="1">
            <a:off x="3396877" y="4173853"/>
            <a:ext cx="716965" cy="1"/>
          </a:xfrm>
          <a:prstGeom prst="line">
            <a:avLst/>
          </a:prstGeom>
          <a:noFill/>
          <a:ln w="28575" cap="flat" cmpd="sng">
            <a:solidFill>
              <a:srgbClr val="002060"/>
            </a:solidFill>
            <a:prstDash val="solid"/>
            <a:miter/>
          </a:ln>
        </p:spPr>
      </p:cxnSp>
      <p:cxnSp>
        <p:nvCxnSpPr>
          <p:cNvPr id="320" name="直接连接符 143"/>
          <p:cNvCxnSpPr/>
          <p:nvPr/>
        </p:nvCxnSpPr>
        <p:spPr>
          <a:xfrm flipV="1">
            <a:off x="3396877" y="2459353"/>
            <a:ext cx="716965" cy="1"/>
          </a:xfrm>
          <a:prstGeom prst="line">
            <a:avLst/>
          </a:prstGeom>
          <a:noFill/>
          <a:ln w="28575" cap="flat" cmpd="sng">
            <a:solidFill>
              <a:srgbClr val="002060"/>
            </a:solidFill>
            <a:prstDash val="solid"/>
            <a:miter/>
          </a:ln>
        </p:spPr>
      </p:cxnSp>
      <p:cxnSp>
        <p:nvCxnSpPr>
          <p:cNvPr id="321" name="直接连接符 145"/>
          <p:cNvCxnSpPr/>
          <p:nvPr/>
        </p:nvCxnSpPr>
        <p:spPr>
          <a:xfrm flipV="1">
            <a:off x="3396877" y="2097403"/>
            <a:ext cx="716965" cy="1"/>
          </a:xfrm>
          <a:prstGeom prst="line">
            <a:avLst/>
          </a:prstGeom>
          <a:noFill/>
          <a:ln w="28575" cap="flat" cmpd="sng">
            <a:solidFill>
              <a:srgbClr val="002060"/>
            </a:solidFill>
            <a:prstDash val="solid"/>
            <a:miter/>
          </a:ln>
        </p:spPr>
      </p:cxnSp>
      <p:cxnSp>
        <p:nvCxnSpPr>
          <p:cNvPr id="322" name="直接连接符 147"/>
          <p:cNvCxnSpPr/>
          <p:nvPr/>
        </p:nvCxnSpPr>
        <p:spPr>
          <a:xfrm flipV="1">
            <a:off x="3448089" y="1725928"/>
            <a:ext cx="673840" cy="1"/>
          </a:xfrm>
          <a:prstGeom prst="line">
            <a:avLst/>
          </a:prstGeom>
          <a:noFill/>
          <a:ln w="28575" cap="flat" cmpd="sng">
            <a:solidFill>
              <a:srgbClr val="002060"/>
            </a:solidFill>
            <a:prstDash val="solid"/>
            <a:miter/>
          </a:ln>
        </p:spPr>
      </p:cxnSp>
      <p:cxnSp>
        <p:nvCxnSpPr>
          <p:cNvPr id="323" name="直接连接符 155"/>
          <p:cNvCxnSpPr/>
          <p:nvPr/>
        </p:nvCxnSpPr>
        <p:spPr>
          <a:xfrm flipV="1">
            <a:off x="3396877" y="1315161"/>
            <a:ext cx="716965" cy="0"/>
          </a:xfrm>
          <a:prstGeom prst="line">
            <a:avLst/>
          </a:prstGeom>
          <a:noFill/>
          <a:ln w="28575" cap="flat" cmpd="sng">
            <a:solidFill>
              <a:srgbClr val="002060"/>
            </a:solidFill>
            <a:prstDash val="solid"/>
            <a:miter/>
          </a:ln>
        </p:spPr>
      </p:cxnSp>
      <p:cxnSp>
        <p:nvCxnSpPr>
          <p:cNvPr id="324" name="直接连接符 132"/>
          <p:cNvCxnSpPr/>
          <p:nvPr/>
        </p:nvCxnSpPr>
        <p:spPr>
          <a:xfrm flipV="1">
            <a:off x="3448089" y="3430903"/>
            <a:ext cx="673840" cy="1"/>
          </a:xfrm>
          <a:prstGeom prst="line">
            <a:avLst/>
          </a:prstGeom>
          <a:noFill/>
          <a:ln w="28575" cap="flat" cmpd="sng">
            <a:solidFill>
              <a:srgbClr val="002060"/>
            </a:solidFill>
            <a:prstDash val="solid"/>
            <a:miter/>
          </a:ln>
        </p:spPr>
      </p:cxnSp>
      <p:cxnSp>
        <p:nvCxnSpPr>
          <p:cNvPr id="325" name="直接连接符 133"/>
          <p:cNvCxnSpPr/>
          <p:nvPr/>
        </p:nvCxnSpPr>
        <p:spPr>
          <a:xfrm flipV="1">
            <a:off x="3448089" y="3789897"/>
            <a:ext cx="673840" cy="1"/>
          </a:xfrm>
          <a:prstGeom prst="line">
            <a:avLst/>
          </a:prstGeom>
          <a:noFill/>
          <a:ln w="28575" cap="flat" cmpd="sng">
            <a:solidFill>
              <a:srgbClr val="002060"/>
            </a:solidFill>
            <a:prstDash val="solid"/>
            <a:miter/>
          </a:ln>
        </p:spPr>
      </p:cxnSp>
      <p:cxnSp>
        <p:nvCxnSpPr>
          <p:cNvPr id="326" name="直接连接符 91"/>
          <p:cNvCxnSpPr/>
          <p:nvPr/>
        </p:nvCxnSpPr>
        <p:spPr>
          <a:xfrm flipV="1">
            <a:off x="8700093" y="4196807"/>
            <a:ext cx="878263" cy="1467"/>
          </a:xfrm>
          <a:prstGeom prst="line">
            <a:avLst/>
          </a:prstGeom>
          <a:noFill/>
          <a:ln w="28575" cap="flat" cmpd="sng">
            <a:solidFill>
              <a:srgbClr val="FF0000"/>
            </a:solidFill>
            <a:prstDash val="sysDot"/>
            <a:miter/>
          </a:ln>
        </p:spPr>
      </p:cxnSp>
      <p:cxnSp>
        <p:nvCxnSpPr>
          <p:cNvPr id="327" name="直接连接符 92"/>
          <p:cNvCxnSpPr/>
          <p:nvPr/>
        </p:nvCxnSpPr>
        <p:spPr>
          <a:xfrm>
            <a:off x="8703220" y="3430987"/>
            <a:ext cx="802640" cy="2676"/>
          </a:xfrm>
          <a:prstGeom prst="line">
            <a:avLst/>
          </a:prstGeom>
          <a:noFill/>
          <a:ln w="28575" cap="flat" cmpd="sng">
            <a:solidFill>
              <a:srgbClr val="FFC000"/>
            </a:solidFill>
            <a:prstDash val="solid"/>
            <a:miter/>
          </a:ln>
        </p:spPr>
      </p:cxnSp>
      <p:cxnSp>
        <p:nvCxnSpPr>
          <p:cNvPr id="328" name="直接连接符 93"/>
          <p:cNvCxnSpPr/>
          <p:nvPr/>
        </p:nvCxnSpPr>
        <p:spPr>
          <a:xfrm>
            <a:off x="8646016" y="3831785"/>
            <a:ext cx="846130" cy="0"/>
          </a:xfrm>
          <a:prstGeom prst="line">
            <a:avLst/>
          </a:prstGeom>
          <a:noFill/>
          <a:ln w="28575" cap="flat" cmpd="sng">
            <a:solidFill>
              <a:srgbClr val="FFC000"/>
            </a:solidFill>
            <a:prstDash val="solid"/>
            <a:miter/>
          </a:ln>
        </p:spPr>
      </p:cxnSp>
      <p:cxnSp>
        <p:nvCxnSpPr>
          <p:cNvPr id="329" name="直接连接符 106"/>
          <p:cNvCxnSpPr/>
          <p:nvPr/>
        </p:nvCxnSpPr>
        <p:spPr>
          <a:xfrm flipV="1">
            <a:off x="8810432" y="3060546"/>
            <a:ext cx="688226" cy="2"/>
          </a:xfrm>
          <a:prstGeom prst="line">
            <a:avLst/>
          </a:prstGeom>
          <a:noFill/>
          <a:ln w="28575" cap="flat" cmpd="sng">
            <a:solidFill>
              <a:srgbClr val="00B050"/>
            </a:solidFill>
            <a:prstDash val="solid"/>
            <a:miter/>
          </a:ln>
        </p:spPr>
      </p:cxnSp>
      <p:cxnSp>
        <p:nvCxnSpPr>
          <p:cNvPr id="330" name="直接连接符 78"/>
          <p:cNvCxnSpPr/>
          <p:nvPr/>
        </p:nvCxnSpPr>
        <p:spPr>
          <a:xfrm flipV="1">
            <a:off x="1017811" y="4197449"/>
            <a:ext cx="738585" cy="1"/>
          </a:xfrm>
          <a:prstGeom prst="line">
            <a:avLst/>
          </a:prstGeom>
          <a:noFill/>
          <a:ln w="28575" cap="flat" cmpd="sng">
            <a:solidFill>
              <a:srgbClr val="FF0000"/>
            </a:solidFill>
            <a:prstDash val="sysDot"/>
            <a:miter/>
          </a:ln>
        </p:spPr>
      </p:cxnSp>
      <p:sp>
        <p:nvSpPr>
          <p:cNvPr id="331" name="文本框 26"/>
          <p:cNvSpPr txBox="1"/>
          <p:nvPr/>
        </p:nvSpPr>
        <p:spPr>
          <a:xfrm>
            <a:off x="3992059" y="2881750"/>
            <a:ext cx="501882" cy="173684"/>
          </a:xfrm>
          <a:prstGeom prst="rect">
            <a:avLst/>
          </a:prstGeom>
          <a:solidFill>
            <a:srgbClr val="A5A5A5">
              <a:lumMod val="40000"/>
              <a:lumOff val="60000"/>
            </a:srgbClr>
          </a:solidFill>
          <a:ln w="9525" cmpd="sng">
            <a:solidFill>
              <a:srgbClr val="FFFFFF">
                <a:shade val="50000"/>
              </a:srgbClr>
            </a:solidFill>
          </a:ln>
        </p:spPr>
        <p:txBody>
          <a:bodyPr wrap="square" anchor="ctr"/>
          <a:lstStyle>
            <a:lvl1pPr marL="0" lvl="0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B2B</a:t>
            </a:r>
            <a:endParaRPr lang="zh-CN" altLang="zh-CN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</p:txBody>
      </p:sp>
      <p:sp>
        <p:nvSpPr>
          <p:cNvPr id="332" name="文本框 27"/>
          <p:cNvSpPr txBox="1"/>
          <p:nvPr/>
        </p:nvSpPr>
        <p:spPr>
          <a:xfrm>
            <a:off x="2935266" y="2859404"/>
            <a:ext cx="828180" cy="381000"/>
          </a:xfrm>
          <a:prstGeom prst="rect">
            <a:avLst/>
          </a:prstGeom>
          <a:solidFill>
            <a:srgbClr val="FFFFFF"/>
          </a:solidFill>
          <a:ln w="9525" cmpd="sng">
            <a:solidFill>
              <a:srgbClr val="FFFFFF">
                <a:shade val="50000"/>
              </a:srgbClr>
            </a:solidFill>
          </a:ln>
        </p:spPr>
        <p:txBody>
          <a:bodyPr wrap="square" anchor="ctr"/>
          <a:lstStyle>
            <a:lvl1pPr marL="0" lvl="0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Phy Mode</a:t>
            </a:r>
            <a:r>
              <a:rPr lang="zh-CN" altLang="zh-CN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：</a:t>
            </a: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Master</a:t>
            </a:r>
            <a:endParaRPr lang="en-US" altLang="en-US" sz="8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8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IP</a:t>
            </a:r>
            <a:r>
              <a:rPr lang="zh-CN" altLang="zh-CN" sz="8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：</a:t>
            </a:r>
            <a:endParaRPr lang="en-US" altLang="en-US" sz="8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8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Vlan</a:t>
            </a:r>
            <a:r>
              <a:rPr lang="zh-CN" altLang="zh-CN" sz="8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：</a:t>
            </a:r>
            <a:endParaRPr lang="zh-CN" altLang="zh-CN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</p:txBody>
      </p:sp>
      <p:cxnSp>
        <p:nvCxnSpPr>
          <p:cNvPr id="333" name="直接连接符 33"/>
          <p:cNvCxnSpPr/>
          <p:nvPr/>
        </p:nvCxnSpPr>
        <p:spPr>
          <a:xfrm flipV="1">
            <a:off x="8866813" y="1537271"/>
            <a:ext cx="673840" cy="1"/>
          </a:xfrm>
          <a:prstGeom prst="line">
            <a:avLst/>
          </a:prstGeom>
          <a:noFill/>
          <a:ln w="28575" cap="flat" cmpd="sng">
            <a:solidFill>
              <a:srgbClr val="7030A0"/>
            </a:solidFill>
            <a:prstDash val="solid"/>
            <a:miter/>
          </a:ln>
        </p:spPr>
      </p:cxnSp>
      <p:sp>
        <p:nvSpPr>
          <p:cNvPr id="334" name="矩形 29"/>
          <p:cNvSpPr/>
          <p:nvPr/>
        </p:nvSpPr>
        <p:spPr>
          <a:xfrm>
            <a:off x="9388003" y="1402679"/>
            <a:ext cx="748020" cy="238126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ED7D31">
                <a:shade val="50000"/>
              </a:srgbClr>
            </a:solidFill>
            <a:prstDash val="solid"/>
            <a:miter/>
          </a:ln>
        </p:spPr>
        <p:txBody>
          <a:bodyPr anchor="ctr"/>
          <a:lstStyle>
            <a:lvl1pPr marL="0" lvl="0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Lidar Front</a:t>
            </a:r>
            <a:endParaRPr lang="zh-CN" altLang="zh-CN" sz="900" b="0" i="0" u="none" strike="noStrike" kern="0" spc="0" baseline="0">
              <a:ln>
                <a:noFill/>
              </a:ln>
              <a:solidFill>
                <a:srgbClr val="FFFFFF"/>
              </a:solidFill>
              <a:latin typeface="Calibri"/>
              <a:ea typeface="等线"/>
            </a:endParaRPr>
          </a:p>
        </p:txBody>
      </p:sp>
      <p:cxnSp>
        <p:nvCxnSpPr>
          <p:cNvPr id="335" name="直接连接符 36"/>
          <p:cNvCxnSpPr/>
          <p:nvPr/>
        </p:nvCxnSpPr>
        <p:spPr>
          <a:xfrm flipV="1">
            <a:off x="8897049" y="1912470"/>
            <a:ext cx="673840" cy="1"/>
          </a:xfrm>
          <a:prstGeom prst="line">
            <a:avLst/>
          </a:prstGeom>
          <a:noFill/>
          <a:ln w="28575" cap="flat" cmpd="sng">
            <a:solidFill>
              <a:srgbClr val="7030A0"/>
            </a:solidFill>
            <a:prstDash val="solid"/>
            <a:miter/>
          </a:ln>
        </p:spPr>
      </p:cxnSp>
      <p:cxnSp>
        <p:nvCxnSpPr>
          <p:cNvPr id="336" name="直接连接符 37"/>
          <p:cNvCxnSpPr/>
          <p:nvPr/>
        </p:nvCxnSpPr>
        <p:spPr>
          <a:xfrm flipV="1">
            <a:off x="8738784" y="2290984"/>
            <a:ext cx="718372" cy="1"/>
          </a:xfrm>
          <a:prstGeom prst="line">
            <a:avLst/>
          </a:prstGeom>
          <a:noFill/>
          <a:ln w="28575" cap="flat" cmpd="sng">
            <a:solidFill>
              <a:srgbClr val="7030A0"/>
            </a:solidFill>
            <a:prstDash val="solid"/>
            <a:miter/>
          </a:ln>
        </p:spPr>
      </p:cxnSp>
      <p:sp>
        <p:nvSpPr>
          <p:cNvPr id="337" name="矩形 31"/>
          <p:cNvSpPr/>
          <p:nvPr/>
        </p:nvSpPr>
        <p:spPr>
          <a:xfrm>
            <a:off x="9389058" y="1800449"/>
            <a:ext cx="743977" cy="219076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ED7D31">
                <a:shade val="50000"/>
              </a:srgbClr>
            </a:solidFill>
            <a:prstDash val="solid"/>
            <a:miter/>
          </a:ln>
        </p:spPr>
        <p:txBody>
          <a:bodyPr anchor="ctr"/>
          <a:lstStyle>
            <a:lvl1pPr marL="0" lvl="0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Lidar Right</a:t>
            </a:r>
            <a:endParaRPr lang="zh-CN" altLang="zh-CN" sz="900" b="0" i="0" u="none" strike="noStrike" kern="0" spc="0" baseline="0">
              <a:ln>
                <a:noFill/>
              </a:ln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338" name="矩形 32"/>
          <p:cNvSpPr/>
          <p:nvPr/>
        </p:nvSpPr>
        <p:spPr>
          <a:xfrm>
            <a:off x="9388530" y="2190972"/>
            <a:ext cx="746614" cy="209549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ED7D31">
                <a:shade val="50000"/>
              </a:srgbClr>
            </a:solidFill>
            <a:prstDash val="solid"/>
            <a:miter/>
          </a:ln>
        </p:spPr>
        <p:txBody>
          <a:bodyPr anchor="ctr"/>
          <a:lstStyle>
            <a:lvl1pPr marL="0" lvl="0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Lidar Left</a:t>
            </a:r>
            <a:endParaRPr lang="zh-CN" altLang="zh-CN" sz="900" b="0" i="0" u="none" strike="noStrike" kern="0" spc="0" baseline="0">
              <a:ln>
                <a:noFill/>
              </a:ln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339" name="矩形 2"/>
          <p:cNvSpPr/>
          <p:nvPr/>
        </p:nvSpPr>
        <p:spPr>
          <a:xfrm>
            <a:off x="6631307" y="838742"/>
            <a:ext cx="2315313" cy="5075988"/>
          </a:xfrm>
          <a:prstGeom prst="rect">
            <a:avLst/>
          </a:prstGeom>
          <a:solidFill>
            <a:srgbClr val="5B9BD5"/>
          </a:solidFill>
          <a:ln w="12700" cap="flat" cmpd="sng">
            <a:solidFill>
              <a:srgbClr val="5B9BD5">
                <a:shade val="50000"/>
              </a:srgbClr>
            </a:solidFill>
            <a:prstDash val="solid"/>
            <a:miter/>
          </a:ln>
        </p:spPr>
        <p:txBody>
          <a:bodyPr anchor="t"/>
          <a:lstStyle>
            <a:lvl1pPr marL="0" lvl="0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14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IPU04 B</a:t>
            </a:r>
            <a:r>
              <a:rPr lang="en-US" altLang="en-US" sz="8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(OrinX + TC397)</a:t>
            </a:r>
            <a:endParaRPr lang="zh-CN" altLang="zh-CN" sz="1400" b="0" i="0" u="none" strike="noStrike" kern="0" spc="0" baseline="0">
              <a:ln>
                <a:noFill/>
              </a:ln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340" name="文本框 28"/>
          <p:cNvSpPr txBox="1"/>
          <p:nvPr/>
        </p:nvSpPr>
        <p:spPr>
          <a:xfrm>
            <a:off x="6641257" y="2823118"/>
            <a:ext cx="1127385" cy="458107"/>
          </a:xfrm>
          <a:prstGeom prst="rect">
            <a:avLst/>
          </a:prstGeom>
          <a:solidFill>
            <a:srgbClr val="E1C5E0"/>
          </a:solidFill>
          <a:ln w="9525" cmpd="sng">
            <a:solidFill>
              <a:srgbClr val="FFFFFF">
                <a:shade val="50000"/>
              </a:srgbClr>
            </a:solidFill>
          </a:ln>
        </p:spPr>
        <p:txBody>
          <a:bodyPr wrap="square" anchor="ctr"/>
          <a:lstStyle>
            <a:lvl1pPr marL="0" lvl="0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Phy Mode</a:t>
            </a:r>
            <a:r>
              <a:rPr lang="zh-CN" altLang="zh-CN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：</a:t>
            </a: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Slave</a:t>
            </a:r>
            <a:endParaRPr lang="en-US" altLang="en-US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IP</a:t>
            </a:r>
            <a:r>
              <a:rPr lang="zh-CN" altLang="zh-CN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：</a:t>
            </a:r>
            <a:endParaRPr lang="en-US" altLang="en-US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Vlan</a:t>
            </a:r>
            <a:r>
              <a:rPr lang="zh-CN" altLang="zh-CN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：</a:t>
            </a:r>
            <a:endParaRPr lang="en-US" altLang="en-US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Channel:Stage 10 MDI 3</a:t>
            </a:r>
            <a:endParaRPr lang="en-US" altLang="en-US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</p:txBody>
      </p:sp>
      <p:sp>
        <p:nvSpPr>
          <p:cNvPr id="341" name="文本框 40"/>
          <p:cNvSpPr txBox="1"/>
          <p:nvPr/>
        </p:nvSpPr>
        <p:spPr>
          <a:xfrm>
            <a:off x="8090296" y="1212939"/>
            <a:ext cx="846130" cy="483153"/>
          </a:xfrm>
          <a:prstGeom prst="rect">
            <a:avLst/>
          </a:prstGeom>
          <a:solidFill>
            <a:srgbClr val="E1C5E0"/>
          </a:solidFill>
          <a:ln w="9525" cmpd="sng">
            <a:solidFill>
              <a:srgbClr val="FFFFFF">
                <a:shade val="50000"/>
              </a:srgbClr>
            </a:solidFill>
          </a:ln>
        </p:spPr>
        <p:txBody>
          <a:bodyPr wrap="square" anchor="ctr"/>
          <a:lstStyle>
            <a:lvl1pPr marL="0" lvl="0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Phy</a:t>
            </a: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 Mode</a:t>
            </a:r>
            <a:r>
              <a:rPr lang="zh-CN" altLang="zh-CN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：</a:t>
            </a: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Slave</a:t>
            </a:r>
            <a:endParaRPr lang="en-US" altLang="en-US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IP:</a:t>
            </a:r>
            <a:endParaRPr lang="en-US" altLang="en-US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Channel :stage 10 MDI1</a:t>
            </a:r>
            <a:endParaRPr lang="en-US" altLang="en-US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</p:txBody>
      </p:sp>
      <p:sp>
        <p:nvSpPr>
          <p:cNvPr id="342" name="文本框 41"/>
          <p:cNvSpPr txBox="1"/>
          <p:nvPr/>
        </p:nvSpPr>
        <p:spPr>
          <a:xfrm>
            <a:off x="8094337" y="1639296"/>
            <a:ext cx="846130" cy="469683"/>
          </a:xfrm>
          <a:prstGeom prst="rect">
            <a:avLst/>
          </a:prstGeom>
          <a:solidFill>
            <a:srgbClr val="E1C5E0"/>
          </a:solidFill>
          <a:ln w="9525" cmpd="sng">
            <a:solidFill>
              <a:srgbClr val="FFFFFF">
                <a:shade val="50000"/>
              </a:srgbClr>
            </a:solidFill>
          </a:ln>
        </p:spPr>
        <p:txBody>
          <a:bodyPr wrap="square" anchor="ctr"/>
          <a:lstStyle>
            <a:lvl1pPr marL="0" lvl="0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Phy Mode:Slave</a:t>
            </a:r>
            <a:endParaRPr lang="en-US" altLang="en-US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IP</a:t>
            </a:r>
            <a:r>
              <a:rPr lang="zh-CN" altLang="zh-CN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：</a:t>
            </a:r>
            <a:endParaRPr lang="en-US" altLang="en-US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Channel: stage10 MID5</a:t>
            </a:r>
            <a:endParaRPr lang="zh-CN" altLang="zh-CN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</p:txBody>
      </p:sp>
      <p:sp>
        <p:nvSpPr>
          <p:cNvPr id="343" name="文本框 42"/>
          <p:cNvSpPr txBox="1"/>
          <p:nvPr/>
        </p:nvSpPr>
        <p:spPr>
          <a:xfrm>
            <a:off x="8094338" y="2047510"/>
            <a:ext cx="846130" cy="453028"/>
          </a:xfrm>
          <a:prstGeom prst="rect">
            <a:avLst/>
          </a:prstGeom>
          <a:solidFill>
            <a:srgbClr val="E1C5E0"/>
          </a:solidFill>
          <a:ln w="9525" cmpd="sng">
            <a:solidFill>
              <a:srgbClr val="FFFFFF">
                <a:shade val="50000"/>
              </a:srgbClr>
            </a:solidFill>
          </a:ln>
        </p:spPr>
        <p:txBody>
          <a:bodyPr wrap="square" anchor="ctr"/>
          <a:lstStyle>
            <a:lvl1pPr marL="0" lvl="0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Phy Mode:Slave</a:t>
            </a:r>
            <a:endParaRPr lang="en-US" altLang="en-US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IP</a:t>
            </a:r>
            <a:r>
              <a:rPr lang="zh-CN" altLang="zh-CN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：</a:t>
            </a:r>
            <a:endParaRPr lang="en-US" altLang="en-US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Channel: stage 10 MDI6</a:t>
            </a:r>
            <a:endParaRPr lang="zh-CN" altLang="zh-CN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</p:txBody>
      </p:sp>
      <p:sp>
        <p:nvSpPr>
          <p:cNvPr id="344" name="矩形 44"/>
          <p:cNvSpPr/>
          <p:nvPr/>
        </p:nvSpPr>
        <p:spPr>
          <a:xfrm>
            <a:off x="293190" y="1600583"/>
            <a:ext cx="791145" cy="238125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ED7D31">
                <a:shade val="50000"/>
              </a:srgbClr>
            </a:solidFill>
            <a:prstDash val="solid"/>
            <a:miter/>
          </a:ln>
        </p:spPr>
        <p:txBody>
          <a:bodyPr anchor="ctr"/>
          <a:lstStyle>
            <a:lvl1pPr marL="0" lvl="0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VGM/HMI</a:t>
            </a:r>
            <a:endParaRPr lang="zh-CN" altLang="zh-CN" sz="900" b="0" i="0" u="none" strike="noStrike" kern="0" spc="0" baseline="0">
              <a:ln>
                <a:noFill/>
              </a:ln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345" name="矩形 53"/>
          <p:cNvSpPr/>
          <p:nvPr/>
        </p:nvSpPr>
        <p:spPr>
          <a:xfrm>
            <a:off x="280622" y="1953489"/>
            <a:ext cx="750656" cy="247650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ED7D31">
                <a:shade val="50000"/>
              </a:srgbClr>
            </a:solidFill>
            <a:prstDash val="solid"/>
            <a:miter/>
          </a:ln>
        </p:spPr>
        <p:txBody>
          <a:bodyPr anchor="ctr"/>
          <a:lstStyle>
            <a:lvl1pPr marL="0" lvl="0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T1 -&gt; RJ45 </a:t>
            </a:r>
            <a:r>
              <a:rPr lang="zh-CN" altLang="zh-CN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交换机</a:t>
            </a:r>
            <a:endParaRPr lang="zh-CN" altLang="zh-CN" sz="900" b="0" i="0" u="none" strike="noStrike" kern="0" spc="0" baseline="0">
              <a:ln>
                <a:noFill/>
              </a:ln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346" name="矩形 55"/>
          <p:cNvSpPr/>
          <p:nvPr/>
        </p:nvSpPr>
        <p:spPr>
          <a:xfrm>
            <a:off x="278141" y="2299284"/>
            <a:ext cx="798496" cy="469011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ED7D31">
                <a:shade val="50000"/>
              </a:srgbClr>
            </a:solidFill>
            <a:prstDash val="solid"/>
            <a:miter/>
          </a:ln>
        </p:spPr>
        <p:txBody>
          <a:bodyPr anchor="ctr"/>
          <a:lstStyle>
            <a:lvl1pPr marL="0" lvl="0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Smart Cam</a:t>
            </a:r>
            <a:endParaRPr lang="zh-CN" altLang="zh-CN" sz="900" b="0" i="0" u="none" strike="noStrike" kern="0" spc="0" baseline="0">
              <a:ln>
                <a:noFill/>
              </a:ln>
              <a:solidFill>
                <a:srgbClr val="FFFFFF"/>
              </a:solidFill>
              <a:latin typeface="Calibri"/>
              <a:ea typeface="等线"/>
            </a:endParaRPr>
          </a:p>
        </p:txBody>
      </p:sp>
      <p:cxnSp>
        <p:nvCxnSpPr>
          <p:cNvPr id="347" name="直接连接符 70"/>
          <p:cNvCxnSpPr/>
          <p:nvPr/>
        </p:nvCxnSpPr>
        <p:spPr>
          <a:xfrm flipV="1">
            <a:off x="1024585" y="3026570"/>
            <a:ext cx="726457" cy="1"/>
          </a:xfrm>
          <a:prstGeom prst="line">
            <a:avLst/>
          </a:prstGeom>
          <a:noFill/>
          <a:ln w="28575" cap="flat" cmpd="sng">
            <a:solidFill>
              <a:srgbClr val="00B050"/>
            </a:solidFill>
            <a:prstDash val="solid"/>
            <a:miter/>
          </a:ln>
        </p:spPr>
      </p:cxnSp>
      <p:cxnSp>
        <p:nvCxnSpPr>
          <p:cNvPr id="348" name="直接连接符 74"/>
          <p:cNvCxnSpPr/>
          <p:nvPr/>
        </p:nvCxnSpPr>
        <p:spPr>
          <a:xfrm flipV="1">
            <a:off x="1024981" y="3436678"/>
            <a:ext cx="726457" cy="1"/>
          </a:xfrm>
          <a:prstGeom prst="line">
            <a:avLst/>
          </a:prstGeom>
          <a:noFill/>
          <a:ln w="28575" cap="flat" cmpd="sng">
            <a:solidFill>
              <a:srgbClr val="FFC000"/>
            </a:solidFill>
            <a:prstDash val="solid"/>
            <a:miter/>
          </a:ln>
        </p:spPr>
      </p:cxnSp>
      <p:cxnSp>
        <p:nvCxnSpPr>
          <p:cNvPr id="349" name="直接连接符 76"/>
          <p:cNvCxnSpPr/>
          <p:nvPr/>
        </p:nvCxnSpPr>
        <p:spPr>
          <a:xfrm flipV="1">
            <a:off x="967777" y="3823178"/>
            <a:ext cx="726457" cy="1"/>
          </a:xfrm>
          <a:prstGeom prst="line">
            <a:avLst/>
          </a:prstGeom>
          <a:noFill/>
          <a:ln w="28575" cap="flat" cmpd="sng">
            <a:solidFill>
              <a:srgbClr val="FFC000"/>
            </a:solidFill>
            <a:prstDash val="solid"/>
            <a:miter/>
          </a:ln>
        </p:spPr>
      </p:cxnSp>
      <p:sp>
        <p:nvSpPr>
          <p:cNvPr id="350" name="矩形 1"/>
          <p:cNvSpPr/>
          <p:nvPr/>
        </p:nvSpPr>
        <p:spPr>
          <a:xfrm>
            <a:off x="1456219" y="872760"/>
            <a:ext cx="2315313" cy="5034644"/>
          </a:xfrm>
          <a:prstGeom prst="rect">
            <a:avLst/>
          </a:prstGeom>
          <a:solidFill>
            <a:srgbClr val="5B9BD5"/>
          </a:solidFill>
          <a:ln w="12700" cap="flat" cmpd="sng">
            <a:solidFill>
              <a:srgbClr val="5B9BD5">
                <a:shade val="50000"/>
              </a:srgbClr>
            </a:solidFill>
            <a:prstDash val="solid"/>
            <a:miter/>
          </a:ln>
        </p:spPr>
        <p:txBody>
          <a:bodyPr anchor="t"/>
          <a:lstStyle>
            <a:lvl1pPr marL="0" lvl="0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14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IPU04 A</a:t>
            </a:r>
            <a:r>
              <a:rPr lang="en-US" altLang="en-US" sz="8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(OrinX + TC397)</a:t>
            </a:r>
            <a:endParaRPr lang="zh-CN" altLang="zh-CN" sz="1400" b="0" i="0" u="none" strike="noStrike" kern="0" spc="0" baseline="0">
              <a:ln>
                <a:noFill/>
              </a:ln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351" name="文本框 57"/>
          <p:cNvSpPr txBox="1"/>
          <p:nvPr/>
        </p:nvSpPr>
        <p:spPr>
          <a:xfrm>
            <a:off x="1472917" y="1497733"/>
            <a:ext cx="1035922" cy="322184"/>
          </a:xfrm>
          <a:prstGeom prst="rect">
            <a:avLst/>
          </a:prstGeom>
          <a:solidFill>
            <a:srgbClr val="E1C5E0"/>
          </a:solidFill>
          <a:ln w="9525" cmpd="sng">
            <a:solidFill>
              <a:srgbClr val="FFFFFF">
                <a:shade val="50000"/>
              </a:srgbClr>
            </a:solidFill>
          </a:ln>
        </p:spPr>
        <p:txBody>
          <a:bodyPr wrap="square" anchor="ctr"/>
          <a:lstStyle>
            <a:lvl1pPr marL="0" lvl="0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Phy</a:t>
            </a: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 </a:t>
            </a: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Mode:Master</a:t>
            </a:r>
            <a:endParaRPr lang="en-US" altLang="en-US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IP:</a:t>
            </a:r>
            <a:endParaRPr lang="en-US" altLang="en-US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Channel: stage13 MDI5</a:t>
            </a:r>
            <a:endParaRPr lang="zh-CN" altLang="zh-CN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</p:txBody>
      </p:sp>
      <p:sp>
        <p:nvSpPr>
          <p:cNvPr id="352" name="文本框 58"/>
          <p:cNvSpPr txBox="1"/>
          <p:nvPr/>
        </p:nvSpPr>
        <p:spPr>
          <a:xfrm>
            <a:off x="1472917" y="1878733"/>
            <a:ext cx="1035922" cy="314238"/>
          </a:xfrm>
          <a:prstGeom prst="rect">
            <a:avLst/>
          </a:prstGeom>
          <a:solidFill>
            <a:srgbClr val="E1C5E0"/>
          </a:solidFill>
          <a:ln w="9525" cmpd="sng">
            <a:solidFill>
              <a:srgbClr val="FFFFFF">
                <a:shade val="50000"/>
              </a:srgbClr>
            </a:solidFill>
          </a:ln>
        </p:spPr>
        <p:txBody>
          <a:bodyPr wrap="square" anchor="ctr"/>
          <a:lstStyle>
            <a:lvl1pPr marL="0" lvl="0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Phy</a:t>
            </a: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 </a:t>
            </a: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Mode:Slave</a:t>
            </a:r>
            <a:endParaRPr lang="en-US" altLang="en-US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IP</a:t>
            </a:r>
            <a:r>
              <a:rPr lang="zh-CN" altLang="zh-CN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：</a:t>
            </a:r>
            <a:endParaRPr lang="en-US" altLang="en-US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Channel: stage13 MDI3</a:t>
            </a:r>
            <a:endParaRPr lang="zh-CN" altLang="zh-CN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</p:txBody>
      </p:sp>
      <p:sp>
        <p:nvSpPr>
          <p:cNvPr id="353" name="文本框 59"/>
          <p:cNvSpPr txBox="1"/>
          <p:nvPr/>
        </p:nvSpPr>
        <p:spPr>
          <a:xfrm>
            <a:off x="1472917" y="2240683"/>
            <a:ext cx="1025814" cy="381000"/>
          </a:xfrm>
          <a:prstGeom prst="rect">
            <a:avLst/>
          </a:prstGeom>
          <a:solidFill>
            <a:srgbClr val="E1C5E0"/>
          </a:solidFill>
          <a:ln w="9525" cmpd="sng">
            <a:solidFill>
              <a:srgbClr val="FFFFFF">
                <a:shade val="50000"/>
              </a:srgbClr>
            </a:solidFill>
          </a:ln>
        </p:spPr>
        <p:txBody>
          <a:bodyPr wrap="square" anchor="ctr"/>
          <a:lstStyle>
            <a:lvl1pPr marL="0" lvl="0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Phy</a:t>
            </a: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 </a:t>
            </a: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Mode:Master</a:t>
            </a:r>
            <a:endParaRPr lang="en-US" altLang="en-US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IP</a:t>
            </a:r>
            <a:r>
              <a:rPr lang="zh-CN" altLang="zh-CN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：</a:t>
            </a:r>
            <a:endParaRPr lang="en-US" altLang="en-US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Channel: stage13 MDI6</a:t>
            </a:r>
            <a:endParaRPr lang="zh-CN" altLang="zh-CN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</p:txBody>
      </p:sp>
      <p:sp>
        <p:nvSpPr>
          <p:cNvPr id="354" name="文本框 66"/>
          <p:cNvSpPr txBox="1"/>
          <p:nvPr/>
        </p:nvSpPr>
        <p:spPr>
          <a:xfrm>
            <a:off x="2793191" y="2876942"/>
            <a:ext cx="965628" cy="381001"/>
          </a:xfrm>
          <a:prstGeom prst="rect">
            <a:avLst/>
          </a:prstGeom>
          <a:solidFill>
            <a:srgbClr val="E1C5E0"/>
          </a:solidFill>
          <a:ln w="9525" cmpd="sng">
            <a:solidFill>
              <a:srgbClr val="FFFFFF">
                <a:shade val="50000"/>
              </a:srgbClr>
            </a:solidFill>
          </a:ln>
        </p:spPr>
        <p:txBody>
          <a:bodyPr wrap="square" anchor="ctr"/>
          <a:lstStyle>
            <a:lvl1pPr marL="0" lvl="0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Phy Mode:Master</a:t>
            </a:r>
            <a:endParaRPr lang="en-US" altLang="en-US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IP</a:t>
            </a:r>
            <a:r>
              <a:rPr lang="zh-CN" altLang="zh-CN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：</a:t>
            </a:r>
            <a:endParaRPr lang="en-US" altLang="en-US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Channel:stage 10 MDI1</a:t>
            </a:r>
            <a:endParaRPr lang="zh-CN" altLang="zh-CN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</p:txBody>
      </p:sp>
      <p:sp>
        <p:nvSpPr>
          <p:cNvPr id="355" name="矩形 69"/>
          <p:cNvSpPr/>
          <p:nvPr/>
        </p:nvSpPr>
        <p:spPr>
          <a:xfrm>
            <a:off x="285079" y="2879237"/>
            <a:ext cx="791145" cy="1459342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>
            <a:solidFill>
              <a:srgbClr val="ED7D31">
                <a:shade val="50000"/>
              </a:srgbClr>
            </a:solidFill>
            <a:prstDash val="solid"/>
            <a:miter/>
          </a:ln>
        </p:spPr>
        <p:txBody>
          <a:bodyPr anchor="ctr"/>
          <a:lstStyle>
            <a:lvl1pPr marL="0" lvl="0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9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Chassis</a:t>
            </a:r>
            <a:endParaRPr lang="zh-CN" altLang="zh-CN" sz="900" b="0" i="0" u="none" strike="noStrike" kern="0" spc="0" baseline="0">
              <a:ln>
                <a:noFill/>
              </a:ln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356" name="文本框 73"/>
          <p:cNvSpPr txBox="1"/>
          <p:nvPr/>
        </p:nvSpPr>
        <p:spPr>
          <a:xfrm>
            <a:off x="1463565" y="2887375"/>
            <a:ext cx="1118957" cy="307671"/>
          </a:xfrm>
          <a:prstGeom prst="rect">
            <a:avLst/>
          </a:prstGeom>
          <a:solidFill>
            <a:srgbClr val="70AD47">
              <a:lumMod val="40000"/>
              <a:lumOff val="60000"/>
            </a:srgbClr>
          </a:solidFill>
          <a:ln w="9525" cmpd="sng">
            <a:solidFill>
              <a:srgbClr val="FFFFFF">
                <a:shade val="50000"/>
              </a:srgbClr>
            </a:solidFill>
          </a:ln>
        </p:spPr>
        <p:txBody>
          <a:bodyPr wrap="square" anchor="ctr"/>
          <a:lstStyle>
            <a:lvl1pPr marL="0" lvl="0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Backbone FR</a:t>
            </a:r>
            <a:endParaRPr lang="en-US" altLang="en-US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Channel</a:t>
            </a:r>
            <a:r>
              <a:rPr lang="zh-CN" altLang="zh-CN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：</a:t>
            </a: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Stage3 pin37~40</a:t>
            </a:r>
            <a:endParaRPr lang="en-US" altLang="en-US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zh-CN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</p:txBody>
      </p:sp>
      <p:sp>
        <p:nvSpPr>
          <p:cNvPr id="357" name="文本框 75"/>
          <p:cNvSpPr txBox="1"/>
          <p:nvPr/>
        </p:nvSpPr>
        <p:spPr>
          <a:xfrm>
            <a:off x="1465693" y="3284541"/>
            <a:ext cx="826381" cy="284034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9525" cmpd="sng">
            <a:solidFill>
              <a:srgbClr val="FFFFFF">
                <a:shade val="50000"/>
              </a:srgbClr>
            </a:solidFill>
          </a:ln>
        </p:spPr>
        <p:txBody>
          <a:bodyPr wrap="square" anchor="ctr"/>
          <a:lstStyle>
            <a:lvl1pPr marL="0" lvl="0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Chassis Can 1</a:t>
            </a:r>
            <a:r>
              <a:rPr lang="zh-CN" altLang="zh-CN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（</a:t>
            </a: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Can</a:t>
            </a:r>
            <a:r>
              <a:rPr lang="zh-CN" altLang="zh-CN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）</a:t>
            </a:r>
            <a:endParaRPr lang="en-US" altLang="en-US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Channel</a:t>
            </a:r>
            <a:r>
              <a:rPr lang="zh-CN" altLang="zh-CN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：</a:t>
            </a: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CAN1</a:t>
            </a:r>
            <a:endParaRPr lang="en-US" altLang="en-US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zh-CN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</p:txBody>
      </p:sp>
      <p:sp>
        <p:nvSpPr>
          <p:cNvPr id="358" name="文本框 77"/>
          <p:cNvSpPr txBox="1"/>
          <p:nvPr/>
        </p:nvSpPr>
        <p:spPr>
          <a:xfrm>
            <a:off x="1465109" y="3662721"/>
            <a:ext cx="829572" cy="295745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9525" cmpd="sng">
            <a:solidFill>
              <a:srgbClr val="FFFFFF">
                <a:shade val="50000"/>
              </a:srgbClr>
            </a:solidFill>
          </a:ln>
        </p:spPr>
        <p:txBody>
          <a:bodyPr wrap="square" anchor="ctr"/>
          <a:lstStyle>
            <a:lvl1pPr marL="0" lvl="0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AD Can (can)</a:t>
            </a:r>
            <a:endParaRPr lang="en-US" altLang="en-US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Channel</a:t>
            </a:r>
            <a:r>
              <a:rPr lang="zh-CN" altLang="zh-CN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：</a:t>
            </a: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CAN2</a:t>
            </a:r>
            <a:endParaRPr lang="zh-CN" altLang="zh-CN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</p:txBody>
      </p:sp>
      <p:sp>
        <p:nvSpPr>
          <p:cNvPr id="359" name="文本框 79"/>
          <p:cNvSpPr txBox="1"/>
          <p:nvPr/>
        </p:nvSpPr>
        <p:spPr>
          <a:xfrm>
            <a:off x="1472381" y="4051187"/>
            <a:ext cx="835405" cy="294439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9525" cmpd="sng">
            <a:solidFill>
              <a:srgbClr val="FFFFFF">
                <a:shade val="50000"/>
              </a:srgbClr>
            </a:solidFill>
          </a:ln>
        </p:spPr>
        <p:txBody>
          <a:bodyPr wrap="square" anchor="ctr"/>
          <a:lstStyle>
            <a:lvl1pPr marL="0" lvl="0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1" i="0" u="none" strike="noStrike" kern="0" spc="0" baseline="0">
                <a:ln>
                  <a:noFill/>
                </a:ln>
                <a:solidFill>
                  <a:srgbClr val="FF0000"/>
                </a:solidFill>
                <a:latin typeface="Calibri"/>
                <a:ea typeface="等线"/>
              </a:rPr>
              <a:t>Passive Can(Can)</a:t>
            </a:r>
            <a:endParaRPr lang="en-US" altLang="en-US" sz="700" b="1" i="0" u="none" strike="noStrike" kern="0" spc="0" baseline="0">
              <a:ln>
                <a:noFill/>
              </a:ln>
              <a:solidFill>
                <a:srgbClr val="FF0000"/>
              </a:solidFill>
              <a:latin typeface="Calibri"/>
              <a:ea typeface="等线"/>
            </a:endParaRPr>
          </a:p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1" i="0" u="none" strike="noStrike" kern="0" spc="0" baseline="0">
                <a:ln>
                  <a:noFill/>
                </a:ln>
                <a:solidFill>
                  <a:srgbClr val="FF0000"/>
                </a:solidFill>
                <a:latin typeface="Calibri"/>
                <a:ea typeface="等线"/>
              </a:rPr>
              <a:t>Channel</a:t>
            </a:r>
            <a:r>
              <a:rPr lang="zh-CN" altLang="zh-CN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：</a:t>
            </a: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CAN3</a:t>
            </a:r>
            <a:endParaRPr lang="en-US" altLang="en-US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</p:txBody>
      </p:sp>
      <p:sp>
        <p:nvSpPr>
          <p:cNvPr id="360" name="文本框 94"/>
          <p:cNvSpPr txBox="1"/>
          <p:nvPr/>
        </p:nvSpPr>
        <p:spPr>
          <a:xfrm>
            <a:off x="8095562" y="3288029"/>
            <a:ext cx="833767" cy="305007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9525" cmpd="sng">
            <a:solidFill>
              <a:srgbClr val="FFFFFF">
                <a:shade val="50000"/>
              </a:srgbClr>
            </a:solidFill>
          </a:ln>
        </p:spPr>
        <p:txBody>
          <a:bodyPr wrap="square" anchor="ctr"/>
          <a:lstStyle>
            <a:lvl1pPr marL="0" lvl="0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Chassis Can 1</a:t>
            </a:r>
            <a:r>
              <a:rPr lang="zh-CN" altLang="zh-CN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（</a:t>
            </a: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Can</a:t>
            </a:r>
            <a:r>
              <a:rPr lang="zh-CN" altLang="zh-CN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）</a:t>
            </a:r>
            <a:endParaRPr lang="en-US" altLang="en-US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Channel</a:t>
            </a:r>
            <a:r>
              <a:rPr lang="zh-CN" altLang="zh-CN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：</a:t>
            </a: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CAN1</a:t>
            </a:r>
            <a:endParaRPr lang="en-US" altLang="en-US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</p:txBody>
      </p:sp>
      <p:sp>
        <p:nvSpPr>
          <p:cNvPr id="361" name="文本框 95"/>
          <p:cNvSpPr txBox="1"/>
          <p:nvPr/>
        </p:nvSpPr>
        <p:spPr>
          <a:xfrm>
            <a:off x="8111996" y="3696822"/>
            <a:ext cx="824344" cy="255885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9525" cmpd="sng">
            <a:solidFill>
              <a:srgbClr val="FFFFFF">
                <a:shade val="50000"/>
              </a:srgbClr>
            </a:solidFill>
          </a:ln>
        </p:spPr>
        <p:txBody>
          <a:bodyPr wrap="square" anchor="ctr"/>
          <a:lstStyle>
            <a:lvl1pPr marL="0" lvl="0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AD Can (can)</a:t>
            </a:r>
            <a:endParaRPr lang="en-US" altLang="en-US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Channel: CAN2</a:t>
            </a:r>
            <a:endParaRPr lang="zh-CN" altLang="zh-CN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</p:txBody>
      </p:sp>
      <p:sp>
        <p:nvSpPr>
          <p:cNvPr id="362" name="文本框 96"/>
          <p:cNvSpPr txBox="1"/>
          <p:nvPr/>
        </p:nvSpPr>
        <p:spPr>
          <a:xfrm>
            <a:off x="8102000" y="4056553"/>
            <a:ext cx="833769" cy="277154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9525" cmpd="sng">
            <a:solidFill>
              <a:srgbClr val="FFFFFF">
                <a:shade val="50000"/>
              </a:srgbClr>
            </a:solidFill>
          </a:ln>
        </p:spPr>
        <p:txBody>
          <a:bodyPr wrap="square" anchor="ctr"/>
          <a:lstStyle>
            <a:lvl1pPr marL="0" lvl="0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1" i="0" u="none" strike="noStrike" kern="0" spc="0" baseline="0">
                <a:ln>
                  <a:noFill/>
                </a:ln>
                <a:solidFill>
                  <a:srgbClr val="FF0000"/>
                </a:solidFill>
                <a:latin typeface="Calibri"/>
                <a:ea typeface="等线"/>
              </a:rPr>
              <a:t>Passive Can(Can)</a:t>
            </a:r>
            <a:endParaRPr lang="en-US" altLang="en-US" sz="700" b="1" i="0" u="none" strike="noStrike" kern="0" spc="0" baseline="0">
              <a:ln>
                <a:noFill/>
              </a:ln>
              <a:solidFill>
                <a:srgbClr val="FF0000"/>
              </a:solidFill>
              <a:latin typeface="Calibri"/>
              <a:ea typeface="等线"/>
            </a:endParaRPr>
          </a:p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1" i="0" u="none" strike="noStrike" kern="0" spc="0" baseline="0">
                <a:ln>
                  <a:noFill/>
                </a:ln>
                <a:solidFill>
                  <a:srgbClr val="FF0000"/>
                </a:solidFill>
                <a:latin typeface="Calibri"/>
                <a:ea typeface="等线"/>
              </a:rPr>
              <a:t>Channel</a:t>
            </a:r>
            <a:r>
              <a:rPr lang="zh-CN" altLang="zh-CN" sz="700" b="1" i="0" u="none" strike="noStrike" kern="0" spc="0" baseline="0">
                <a:ln>
                  <a:noFill/>
                </a:ln>
                <a:solidFill>
                  <a:srgbClr val="FF0000"/>
                </a:solidFill>
                <a:latin typeface="Calibri"/>
                <a:ea typeface="等线"/>
              </a:rPr>
              <a:t>：</a:t>
            </a:r>
            <a:r>
              <a:rPr lang="en-US" altLang="en-US" sz="700" b="1" i="0" u="none" strike="noStrike" kern="0" spc="0" baseline="0">
                <a:ln>
                  <a:noFill/>
                </a:ln>
                <a:solidFill>
                  <a:srgbClr val="FF0000"/>
                </a:solidFill>
                <a:latin typeface="Calibri"/>
                <a:ea typeface="等线"/>
              </a:rPr>
              <a:t>CAN3</a:t>
            </a:r>
            <a:endParaRPr lang="en-US" altLang="en-US" sz="700" b="1" i="0" u="none" strike="noStrike" kern="0" spc="0" baseline="0">
              <a:ln>
                <a:noFill/>
              </a:ln>
              <a:solidFill>
                <a:srgbClr val="FF0000"/>
              </a:solidFill>
              <a:latin typeface="Calibri"/>
              <a:ea typeface="等线"/>
            </a:endParaRPr>
          </a:p>
        </p:txBody>
      </p:sp>
      <p:sp>
        <p:nvSpPr>
          <p:cNvPr id="363" name="文本框 107"/>
          <p:cNvSpPr txBox="1"/>
          <p:nvPr/>
        </p:nvSpPr>
        <p:spPr>
          <a:xfrm>
            <a:off x="8092007" y="2878453"/>
            <a:ext cx="839034" cy="381001"/>
          </a:xfrm>
          <a:prstGeom prst="rect">
            <a:avLst/>
          </a:prstGeom>
          <a:solidFill>
            <a:srgbClr val="70AD47">
              <a:lumMod val="40000"/>
              <a:lumOff val="60000"/>
            </a:srgbClr>
          </a:solidFill>
          <a:ln w="9525" cmpd="sng">
            <a:solidFill>
              <a:srgbClr val="FFFFFF">
                <a:shade val="50000"/>
              </a:srgbClr>
            </a:solidFill>
          </a:ln>
        </p:spPr>
        <p:txBody>
          <a:bodyPr wrap="square" anchor="ctr"/>
          <a:lstStyle>
            <a:lvl1pPr marL="0" lvl="0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Phy Mode:Master</a:t>
            </a:r>
            <a:endParaRPr lang="en-US" altLang="en-US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IP</a:t>
            </a:r>
            <a:r>
              <a:rPr lang="zh-CN" altLang="zh-CN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：</a:t>
            </a:r>
            <a:endParaRPr lang="en-US" altLang="en-US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stage3 pin37~40</a:t>
            </a:r>
            <a:endParaRPr lang="zh-CN" altLang="zh-CN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</p:txBody>
      </p:sp>
      <p:sp>
        <p:nvSpPr>
          <p:cNvPr id="364" name="矩形 120"/>
          <p:cNvSpPr/>
          <p:nvPr/>
        </p:nvSpPr>
        <p:spPr>
          <a:xfrm>
            <a:off x="9388112" y="2925000"/>
            <a:ext cx="762377" cy="1475435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>
            <a:solidFill>
              <a:srgbClr val="ED7D31">
                <a:shade val="50000"/>
              </a:srgbClr>
            </a:solidFill>
            <a:prstDash val="solid"/>
            <a:miter/>
          </a:ln>
        </p:spPr>
        <p:txBody>
          <a:bodyPr anchor="ctr"/>
          <a:lstStyle>
            <a:lvl1pPr marL="0" lvl="0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9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Chassis</a:t>
            </a:r>
            <a:endParaRPr lang="zh-CN" altLang="zh-CN" sz="900" b="0" i="0" u="none" strike="noStrike" kern="0" spc="0" baseline="0">
              <a:ln>
                <a:noFill/>
              </a:ln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365" name="矩形 128"/>
          <p:cNvSpPr/>
          <p:nvPr/>
        </p:nvSpPr>
        <p:spPr>
          <a:xfrm>
            <a:off x="4049152" y="3297553"/>
            <a:ext cx="920777" cy="247650"/>
          </a:xfrm>
          <a:prstGeom prst="rect">
            <a:avLst/>
          </a:prstGeom>
          <a:solidFill>
            <a:srgbClr val="4472C4">
              <a:lumMod val="50000"/>
            </a:srgbClr>
          </a:solidFill>
          <a:ln w="12700" cap="flat" cmpd="sng">
            <a:solidFill>
              <a:srgbClr val="5B9BD5">
                <a:shade val="50000"/>
              </a:srgbClr>
            </a:solidFill>
            <a:prstDash val="solid"/>
            <a:miter/>
          </a:ln>
        </p:spPr>
        <p:txBody>
          <a:bodyPr anchor="ctr"/>
          <a:lstStyle>
            <a:lvl1pPr marL="0" lvl="0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zh-CN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前视摄像头长焦</a:t>
            </a:r>
            <a:r>
              <a:rPr lang="en-US" altLang="en-US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(8M</a:t>
            </a:r>
            <a:r>
              <a:rPr lang="zh-CN" altLang="zh-CN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）</a:t>
            </a:r>
            <a:endParaRPr lang="en-US" altLang="en-US" sz="900" b="0" i="0" u="none" strike="noStrike" kern="0" spc="0" baseline="0">
              <a:ln>
                <a:noFill/>
              </a:ln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366" name="矩形 131"/>
          <p:cNvSpPr/>
          <p:nvPr/>
        </p:nvSpPr>
        <p:spPr>
          <a:xfrm>
            <a:off x="4049153" y="3669028"/>
            <a:ext cx="926997" cy="247650"/>
          </a:xfrm>
          <a:prstGeom prst="rect">
            <a:avLst/>
          </a:prstGeom>
          <a:solidFill>
            <a:srgbClr val="4472C4">
              <a:lumMod val="50000"/>
            </a:srgbClr>
          </a:solidFill>
          <a:ln w="12700" cap="flat" cmpd="sng">
            <a:solidFill>
              <a:srgbClr val="5B9BD5">
                <a:shade val="50000"/>
              </a:srgbClr>
            </a:solidFill>
            <a:prstDash val="solid"/>
            <a:miter/>
          </a:ln>
        </p:spPr>
        <p:txBody>
          <a:bodyPr anchor="ctr"/>
          <a:lstStyle>
            <a:lvl1pPr marL="0" lvl="0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zh-CN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前视摄像头广角</a:t>
            </a:r>
            <a:r>
              <a:rPr lang="en-US" altLang="en-US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(8M)</a:t>
            </a:r>
            <a:endParaRPr lang="en-US" altLang="en-US" sz="900" b="0" i="0" u="none" strike="noStrike" kern="0" spc="0" baseline="0">
              <a:ln>
                <a:noFill/>
              </a:ln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367" name="矩形 135"/>
          <p:cNvSpPr/>
          <p:nvPr/>
        </p:nvSpPr>
        <p:spPr>
          <a:xfrm>
            <a:off x="4047598" y="4059553"/>
            <a:ext cx="934772" cy="247650"/>
          </a:xfrm>
          <a:prstGeom prst="rect">
            <a:avLst/>
          </a:prstGeom>
          <a:solidFill>
            <a:srgbClr val="4472C4">
              <a:lumMod val="50000"/>
            </a:srgbClr>
          </a:solidFill>
          <a:ln w="12700" cap="flat" cmpd="sng">
            <a:solidFill>
              <a:srgbClr val="5B9BD5">
                <a:shade val="50000"/>
              </a:srgbClr>
            </a:solidFill>
            <a:prstDash val="solid"/>
            <a:miter/>
          </a:ln>
        </p:spPr>
        <p:txBody>
          <a:bodyPr anchor="ctr"/>
          <a:lstStyle>
            <a:lvl1pPr marL="0" lvl="0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zh-CN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后视摄像头广角</a:t>
            </a:r>
            <a:r>
              <a:rPr lang="en-US" altLang="en-US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(</a:t>
            </a:r>
            <a:r>
              <a:rPr lang="en-US" altLang="en-US" sz="900" b="0" i="0" u="none" strike="noStrike" kern="0" spc="0" baseline="0">
                <a:ln>
                  <a:noFill/>
                </a:ln>
                <a:solidFill>
                  <a:srgbClr val="FF0000"/>
                </a:solidFill>
                <a:latin typeface="Calibri"/>
                <a:ea typeface="等线"/>
              </a:rPr>
              <a:t>2M</a:t>
            </a:r>
            <a:r>
              <a:rPr lang="en-US" altLang="en-US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)</a:t>
            </a:r>
            <a:endParaRPr lang="en-US" altLang="en-US" sz="900" b="0" i="0" u="none" strike="noStrike" kern="0" spc="0" baseline="0">
              <a:ln>
                <a:noFill/>
              </a:ln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368" name="矩形 144"/>
          <p:cNvSpPr/>
          <p:nvPr/>
        </p:nvSpPr>
        <p:spPr>
          <a:xfrm>
            <a:off x="3997941" y="2345053"/>
            <a:ext cx="975503" cy="275484"/>
          </a:xfrm>
          <a:prstGeom prst="rect">
            <a:avLst/>
          </a:prstGeom>
          <a:solidFill>
            <a:srgbClr val="4472C4">
              <a:lumMod val="50000"/>
            </a:srgbClr>
          </a:solidFill>
          <a:ln w="12700" cap="flat" cmpd="sng">
            <a:solidFill>
              <a:srgbClr val="5B9BD5">
                <a:shade val="50000"/>
              </a:srgbClr>
            </a:solidFill>
            <a:prstDash val="solid"/>
            <a:miter/>
          </a:ln>
        </p:spPr>
        <p:txBody>
          <a:bodyPr anchor="ctr"/>
          <a:lstStyle>
            <a:lvl1pPr marL="0" lvl="0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zh-CN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侧视</a:t>
            </a:r>
            <a:r>
              <a:rPr lang="en-US" altLang="en-US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_</a:t>
            </a:r>
            <a:r>
              <a:rPr lang="zh-CN" altLang="zh-CN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右后（</a:t>
            </a:r>
            <a:r>
              <a:rPr lang="en-US" altLang="en-US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2M</a:t>
            </a:r>
            <a:r>
              <a:rPr lang="zh-CN" altLang="zh-CN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）</a:t>
            </a:r>
            <a:endParaRPr lang="en-US" altLang="en-US" sz="900" b="0" i="0" u="none" strike="noStrike" kern="0" spc="0" baseline="0">
              <a:ln>
                <a:noFill/>
              </a:ln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369" name="矩形 146"/>
          <p:cNvSpPr/>
          <p:nvPr/>
        </p:nvSpPr>
        <p:spPr>
          <a:xfrm>
            <a:off x="3997941" y="1973577"/>
            <a:ext cx="975503" cy="267817"/>
          </a:xfrm>
          <a:prstGeom prst="rect">
            <a:avLst/>
          </a:prstGeom>
          <a:solidFill>
            <a:srgbClr val="4472C4">
              <a:lumMod val="50000"/>
            </a:srgbClr>
          </a:solidFill>
          <a:ln w="12700" cap="flat" cmpd="sng">
            <a:solidFill>
              <a:srgbClr val="5B9BD5">
                <a:shade val="50000"/>
              </a:srgbClr>
            </a:solidFill>
            <a:prstDash val="solid"/>
            <a:miter/>
          </a:ln>
        </p:spPr>
        <p:txBody>
          <a:bodyPr anchor="ctr"/>
          <a:lstStyle>
            <a:lvl1pPr marL="0" lvl="0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zh-CN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侧视</a:t>
            </a:r>
            <a:r>
              <a:rPr lang="en-US" altLang="en-US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_</a:t>
            </a:r>
            <a:r>
              <a:rPr lang="zh-CN" altLang="zh-CN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左后（</a:t>
            </a:r>
            <a:r>
              <a:rPr lang="en-US" altLang="en-US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2M</a:t>
            </a:r>
            <a:r>
              <a:rPr lang="zh-CN" altLang="zh-CN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）</a:t>
            </a:r>
            <a:endParaRPr lang="en-US" altLang="en-US" sz="900" b="0" i="0" u="none" strike="noStrike" kern="0" spc="0" baseline="0">
              <a:ln>
                <a:noFill/>
              </a:ln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370" name="矩形 148"/>
          <p:cNvSpPr/>
          <p:nvPr/>
        </p:nvSpPr>
        <p:spPr>
          <a:xfrm>
            <a:off x="4049153" y="1602102"/>
            <a:ext cx="924291" cy="260151"/>
          </a:xfrm>
          <a:prstGeom prst="rect">
            <a:avLst/>
          </a:prstGeom>
          <a:solidFill>
            <a:srgbClr val="4472C4">
              <a:lumMod val="50000"/>
            </a:srgbClr>
          </a:solidFill>
          <a:ln w="12700" cap="flat" cmpd="sng">
            <a:solidFill>
              <a:srgbClr val="5B9BD5">
                <a:shade val="50000"/>
              </a:srgbClr>
            </a:solidFill>
            <a:prstDash val="solid"/>
            <a:miter/>
          </a:ln>
        </p:spPr>
        <p:txBody>
          <a:bodyPr anchor="ctr"/>
          <a:lstStyle>
            <a:lvl1pPr marL="0" lvl="0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zh-CN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侧视</a:t>
            </a:r>
            <a:r>
              <a:rPr lang="en-US" altLang="en-US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_</a:t>
            </a:r>
            <a:r>
              <a:rPr lang="zh-CN" altLang="zh-CN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右（</a:t>
            </a:r>
            <a:r>
              <a:rPr lang="en-US" altLang="en-US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2M</a:t>
            </a:r>
            <a:r>
              <a:rPr lang="zh-CN" altLang="zh-CN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）</a:t>
            </a:r>
            <a:endParaRPr lang="en-US" altLang="en-US" sz="900" b="0" i="0" u="none" strike="noStrike" kern="0" spc="0" baseline="0">
              <a:ln>
                <a:noFill/>
              </a:ln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371" name="矩形 156"/>
          <p:cNvSpPr/>
          <p:nvPr/>
        </p:nvSpPr>
        <p:spPr>
          <a:xfrm>
            <a:off x="3997940" y="1190145"/>
            <a:ext cx="975503" cy="270665"/>
          </a:xfrm>
          <a:prstGeom prst="rect">
            <a:avLst/>
          </a:prstGeom>
          <a:solidFill>
            <a:srgbClr val="4472C4">
              <a:lumMod val="50000"/>
            </a:srgbClr>
          </a:solidFill>
          <a:ln w="12700" cap="flat" cmpd="sng">
            <a:solidFill>
              <a:srgbClr val="5B9BD5">
                <a:shade val="50000"/>
              </a:srgbClr>
            </a:solidFill>
            <a:prstDash val="solid"/>
            <a:miter/>
          </a:ln>
        </p:spPr>
        <p:txBody>
          <a:bodyPr anchor="ctr"/>
          <a:lstStyle>
            <a:lvl1pPr marL="0" lvl="0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zh-CN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侧视</a:t>
            </a:r>
            <a:r>
              <a:rPr lang="en-US" altLang="en-US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_</a:t>
            </a:r>
            <a:r>
              <a:rPr lang="zh-CN" altLang="zh-CN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左前（</a:t>
            </a:r>
            <a:r>
              <a:rPr lang="en-US" altLang="en-US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2M</a:t>
            </a:r>
            <a:r>
              <a:rPr lang="zh-CN" altLang="zh-CN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）</a:t>
            </a:r>
            <a:endParaRPr lang="en-US" altLang="en-US" sz="900" b="0" i="0" u="none" strike="noStrike" kern="0" spc="0" baseline="0">
              <a:ln>
                <a:noFill/>
              </a:ln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372" name="文本框 165"/>
          <p:cNvSpPr txBox="1"/>
          <p:nvPr/>
        </p:nvSpPr>
        <p:spPr>
          <a:xfrm>
            <a:off x="2924127" y="2307804"/>
            <a:ext cx="838934" cy="315514"/>
          </a:xfrm>
          <a:prstGeom prst="rect">
            <a:avLst/>
          </a:prstGeom>
          <a:solidFill>
            <a:srgbClr val="4472C4">
              <a:lumMod val="60000"/>
              <a:lumOff val="40000"/>
            </a:srgbClr>
          </a:solidFill>
          <a:ln w="9525" cmpd="sng">
            <a:solidFill>
              <a:srgbClr val="FFFFFF">
                <a:shade val="50000"/>
              </a:srgbClr>
            </a:solidFill>
          </a:ln>
        </p:spPr>
        <p:txBody>
          <a:bodyPr wrap="square" anchor="ctr"/>
          <a:lstStyle>
            <a:lvl1pPr marL="0" lvl="0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Channel:stage5 pin4</a:t>
            </a:r>
            <a:endParaRPr lang="en-US" altLang="en-US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Group:</a:t>
            </a:r>
            <a:endParaRPr lang="en-US" altLang="en-US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</p:txBody>
      </p:sp>
      <p:sp>
        <p:nvSpPr>
          <p:cNvPr id="373" name="文本框 166"/>
          <p:cNvSpPr txBox="1"/>
          <p:nvPr/>
        </p:nvSpPr>
        <p:spPr>
          <a:xfrm>
            <a:off x="2925733" y="3271755"/>
            <a:ext cx="831542" cy="315514"/>
          </a:xfrm>
          <a:prstGeom prst="rect">
            <a:avLst/>
          </a:prstGeom>
          <a:solidFill>
            <a:srgbClr val="4472C4">
              <a:lumMod val="60000"/>
              <a:lumOff val="40000"/>
            </a:srgbClr>
          </a:solidFill>
          <a:ln w="9525" cmpd="sng">
            <a:solidFill>
              <a:srgbClr val="FFFFFF">
                <a:shade val="50000"/>
              </a:srgbClr>
            </a:solidFill>
          </a:ln>
        </p:spPr>
        <p:txBody>
          <a:bodyPr wrap="square" anchor="ctr"/>
          <a:lstStyle>
            <a:lvl1pPr marL="0" lvl="0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Channel:stage4 pin2</a:t>
            </a:r>
            <a:endParaRPr lang="en-US" altLang="en-US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Group:</a:t>
            </a:r>
            <a:endParaRPr lang="en-US" altLang="en-US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</p:txBody>
      </p:sp>
      <p:sp>
        <p:nvSpPr>
          <p:cNvPr id="374" name="文本框 167"/>
          <p:cNvSpPr txBox="1"/>
          <p:nvPr/>
        </p:nvSpPr>
        <p:spPr>
          <a:xfrm>
            <a:off x="2918600" y="3647978"/>
            <a:ext cx="836696" cy="286942"/>
          </a:xfrm>
          <a:prstGeom prst="rect">
            <a:avLst/>
          </a:prstGeom>
          <a:solidFill>
            <a:srgbClr val="4472C4">
              <a:lumMod val="60000"/>
              <a:lumOff val="40000"/>
            </a:srgbClr>
          </a:solidFill>
          <a:ln w="9525" cmpd="sng">
            <a:solidFill>
              <a:srgbClr val="FFFFFF">
                <a:shade val="50000"/>
              </a:srgbClr>
            </a:solidFill>
          </a:ln>
        </p:spPr>
        <p:txBody>
          <a:bodyPr wrap="square" anchor="ctr"/>
          <a:lstStyle>
            <a:lvl1pPr marL="0" lvl="0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Channel:stage 4 pin1</a:t>
            </a:r>
            <a:endParaRPr lang="en-US" altLang="en-US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Group:</a:t>
            </a:r>
            <a:endParaRPr lang="en-US" altLang="en-US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</p:txBody>
      </p:sp>
      <p:sp>
        <p:nvSpPr>
          <p:cNvPr id="375" name="文本框 168"/>
          <p:cNvSpPr txBox="1"/>
          <p:nvPr/>
        </p:nvSpPr>
        <p:spPr>
          <a:xfrm>
            <a:off x="2918556" y="4015871"/>
            <a:ext cx="836696" cy="315514"/>
          </a:xfrm>
          <a:prstGeom prst="rect">
            <a:avLst/>
          </a:prstGeom>
          <a:solidFill>
            <a:srgbClr val="4472C4">
              <a:lumMod val="60000"/>
              <a:lumOff val="40000"/>
            </a:srgbClr>
          </a:solidFill>
          <a:ln w="9525" cmpd="sng">
            <a:solidFill>
              <a:srgbClr val="FFFFFF">
                <a:shade val="50000"/>
              </a:srgbClr>
            </a:solidFill>
          </a:ln>
        </p:spPr>
        <p:txBody>
          <a:bodyPr wrap="square" anchor="ctr"/>
          <a:lstStyle>
            <a:lvl1pPr marL="0" lvl="0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Channel:stage4 pin3</a:t>
            </a:r>
            <a:endParaRPr lang="en-US" altLang="en-US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Group:</a:t>
            </a:r>
            <a:endParaRPr lang="en-US" altLang="en-US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</p:txBody>
      </p:sp>
      <p:sp>
        <p:nvSpPr>
          <p:cNvPr id="376" name="矩形 169"/>
          <p:cNvSpPr/>
          <p:nvPr/>
        </p:nvSpPr>
        <p:spPr>
          <a:xfrm>
            <a:off x="5607982" y="2344200"/>
            <a:ext cx="811510" cy="247650"/>
          </a:xfrm>
          <a:prstGeom prst="rect">
            <a:avLst/>
          </a:prstGeom>
          <a:solidFill>
            <a:srgbClr val="4472C4">
              <a:lumMod val="50000"/>
            </a:srgbClr>
          </a:solidFill>
          <a:ln w="12700" cap="flat" cmpd="sng">
            <a:solidFill>
              <a:srgbClr val="5B9BD5">
                <a:shade val="50000"/>
              </a:srgbClr>
            </a:solidFill>
            <a:prstDash val="solid"/>
            <a:miter/>
          </a:ln>
        </p:spPr>
        <p:txBody>
          <a:bodyPr anchor="ctr"/>
          <a:lstStyle>
            <a:lvl1pPr marL="0" lvl="0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9pPr>
          </a:lstStyle>
          <a:p>
            <a:pPr marL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zh-CN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环视</a:t>
            </a:r>
            <a:r>
              <a:rPr lang="en-US" altLang="en-US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_</a:t>
            </a:r>
            <a:r>
              <a:rPr lang="zh-CN" altLang="zh-CN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右</a:t>
            </a:r>
            <a:r>
              <a:rPr lang="zh-CN" altLang="zh-CN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（</a:t>
            </a:r>
            <a:r>
              <a:rPr lang="en-US" altLang="en-US" sz="900">
                <a:solidFill>
                  <a:srgbClr val="FFFFFF"/>
                </a:solidFill>
                <a:latin typeface="Calibri"/>
                <a:ea typeface="等线"/>
              </a:rPr>
              <a:t>3</a:t>
            </a:r>
            <a:r>
              <a:rPr lang="en-US" altLang="en-US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M</a:t>
            </a:r>
            <a:r>
              <a:rPr lang="zh-CN" altLang="zh-CN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）</a:t>
            </a:r>
            <a:endParaRPr lang="zh-CN" altLang="zh-CN" sz="500" b="0" i="0" u="none" strike="noStrike" kern="0" spc="0" baseline="0">
              <a:ln>
                <a:noFill/>
              </a:ln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377" name="矩形 170"/>
          <p:cNvSpPr/>
          <p:nvPr/>
        </p:nvSpPr>
        <p:spPr>
          <a:xfrm>
            <a:off x="5599087" y="1982038"/>
            <a:ext cx="815553" cy="238127"/>
          </a:xfrm>
          <a:prstGeom prst="rect">
            <a:avLst/>
          </a:prstGeom>
          <a:solidFill>
            <a:srgbClr val="4472C4">
              <a:lumMod val="50000"/>
            </a:srgbClr>
          </a:solidFill>
          <a:ln w="12700" cap="flat" cmpd="sng">
            <a:solidFill>
              <a:srgbClr val="5B9BD5">
                <a:shade val="50000"/>
              </a:srgbClr>
            </a:solidFill>
            <a:prstDash val="solid"/>
            <a:miter/>
          </a:ln>
        </p:spPr>
        <p:txBody>
          <a:bodyPr anchor="ctr"/>
          <a:lstStyle>
            <a:lvl1pPr marL="0" lvl="0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9pPr>
          </a:lstStyle>
          <a:p>
            <a:pPr marL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zh-CN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环视</a:t>
            </a:r>
            <a:r>
              <a:rPr lang="en-US" altLang="en-US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_</a:t>
            </a:r>
            <a:r>
              <a:rPr lang="zh-CN" altLang="zh-CN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左</a:t>
            </a:r>
            <a:r>
              <a:rPr lang="zh-CN" altLang="zh-CN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（</a:t>
            </a:r>
            <a:r>
              <a:rPr lang="en-US" altLang="en-US" sz="900">
                <a:solidFill>
                  <a:srgbClr val="FFFFFF"/>
                </a:solidFill>
                <a:latin typeface="Calibri"/>
                <a:ea typeface="等线"/>
              </a:rPr>
              <a:t>3</a:t>
            </a:r>
            <a:r>
              <a:rPr lang="en-US" altLang="en-US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M</a:t>
            </a:r>
            <a:r>
              <a:rPr lang="zh-CN" altLang="zh-CN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）</a:t>
            </a:r>
            <a:endParaRPr lang="zh-CN" altLang="zh-CN" sz="900" b="0" i="0" u="none" strike="noStrike" kern="0" spc="0" baseline="0">
              <a:ln>
                <a:noFill/>
              </a:ln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378" name="矩形 171"/>
          <p:cNvSpPr/>
          <p:nvPr/>
        </p:nvSpPr>
        <p:spPr>
          <a:xfrm>
            <a:off x="5606548" y="1591725"/>
            <a:ext cx="813998" cy="228601"/>
          </a:xfrm>
          <a:prstGeom prst="rect">
            <a:avLst/>
          </a:prstGeom>
          <a:solidFill>
            <a:srgbClr val="4472C4">
              <a:lumMod val="50000"/>
            </a:srgbClr>
          </a:solidFill>
          <a:ln w="12700" cap="flat" cmpd="sng">
            <a:solidFill>
              <a:srgbClr val="5B9BD5">
                <a:shade val="50000"/>
              </a:srgbClr>
            </a:solidFill>
            <a:prstDash val="solid"/>
            <a:miter/>
          </a:ln>
        </p:spPr>
        <p:txBody>
          <a:bodyPr anchor="ctr"/>
          <a:lstStyle>
            <a:lvl1pPr marL="0" lvl="0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9pPr>
          </a:lstStyle>
          <a:p>
            <a:pPr marL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zh-CN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环视</a:t>
            </a:r>
            <a:r>
              <a:rPr lang="en-US" altLang="en-US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_</a:t>
            </a:r>
            <a:r>
              <a:rPr lang="zh-CN" altLang="zh-CN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后</a:t>
            </a:r>
            <a:r>
              <a:rPr lang="zh-CN" altLang="zh-CN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（</a:t>
            </a:r>
            <a:r>
              <a:rPr lang="en-US" altLang="en-US" sz="900">
                <a:solidFill>
                  <a:srgbClr val="FFFFFF"/>
                </a:solidFill>
                <a:latin typeface="Calibri"/>
                <a:ea typeface="等线"/>
              </a:rPr>
              <a:t>3</a:t>
            </a:r>
            <a:r>
              <a:rPr lang="en-US" altLang="en-US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M</a:t>
            </a:r>
            <a:r>
              <a:rPr lang="zh-CN" altLang="zh-CN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）</a:t>
            </a:r>
            <a:endParaRPr lang="zh-CN" altLang="zh-CN" sz="500" b="0" i="0" u="none" strike="noStrike" kern="0" spc="0" baseline="0">
              <a:ln>
                <a:noFill/>
              </a:ln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379" name="矩形 172"/>
          <p:cNvSpPr/>
          <p:nvPr/>
        </p:nvSpPr>
        <p:spPr>
          <a:xfrm>
            <a:off x="5614202" y="1202128"/>
            <a:ext cx="807467" cy="257174"/>
          </a:xfrm>
          <a:prstGeom prst="rect">
            <a:avLst/>
          </a:prstGeom>
          <a:solidFill>
            <a:srgbClr val="4472C4">
              <a:lumMod val="50000"/>
            </a:srgbClr>
          </a:solidFill>
          <a:ln w="12700" cap="flat" cmpd="sng">
            <a:solidFill>
              <a:srgbClr val="5B9BD5">
                <a:shade val="50000"/>
              </a:srgbClr>
            </a:solidFill>
            <a:prstDash val="solid"/>
            <a:miter/>
          </a:ln>
        </p:spPr>
        <p:txBody>
          <a:bodyPr anchor="ctr"/>
          <a:lstStyle>
            <a:lvl1pPr marL="0" lvl="0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zh-CN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环视</a:t>
            </a:r>
            <a:r>
              <a:rPr lang="en-US" altLang="en-US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_</a:t>
            </a:r>
            <a:r>
              <a:rPr lang="zh-CN" altLang="zh-CN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前（</a:t>
            </a:r>
            <a:r>
              <a:rPr lang="en-US" altLang="en-US" sz="900">
                <a:solidFill>
                  <a:srgbClr val="FFFFFF"/>
                </a:solidFill>
                <a:latin typeface="Calibri"/>
                <a:ea typeface="等线"/>
              </a:rPr>
              <a:t>3</a:t>
            </a:r>
            <a:r>
              <a:rPr lang="en-US" altLang="en-US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M</a:t>
            </a:r>
            <a:r>
              <a:rPr lang="zh-CN" altLang="zh-CN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）</a:t>
            </a:r>
            <a:endParaRPr lang="en-US" altLang="en-US" sz="900" b="0" i="0" u="none" strike="noStrike" kern="0" spc="0" baseline="0">
              <a:ln>
                <a:noFill/>
              </a:ln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380" name="文本框 177"/>
          <p:cNvSpPr txBox="1"/>
          <p:nvPr/>
        </p:nvSpPr>
        <p:spPr>
          <a:xfrm>
            <a:off x="6646632" y="1182466"/>
            <a:ext cx="918778" cy="289009"/>
          </a:xfrm>
          <a:prstGeom prst="rect">
            <a:avLst/>
          </a:prstGeom>
          <a:solidFill>
            <a:srgbClr val="4472C4">
              <a:lumMod val="60000"/>
              <a:lumOff val="40000"/>
            </a:srgbClr>
          </a:solidFill>
          <a:ln w="9525" cmpd="sng">
            <a:solidFill>
              <a:srgbClr val="FFFFFF">
                <a:shade val="50000"/>
              </a:srgbClr>
            </a:solidFill>
          </a:ln>
        </p:spPr>
        <p:txBody>
          <a:bodyPr wrap="square" anchor="ctr"/>
          <a:lstStyle>
            <a:lvl1pPr marL="0" lvl="0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Channel:  Stage 4 pin1</a:t>
            </a:r>
            <a:endParaRPr lang="en-US" altLang="en-US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Group: </a:t>
            </a:r>
            <a:endParaRPr lang="en-US" altLang="en-US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</p:txBody>
      </p:sp>
      <p:sp>
        <p:nvSpPr>
          <p:cNvPr id="381" name="文本框 178"/>
          <p:cNvSpPr txBox="1"/>
          <p:nvPr/>
        </p:nvSpPr>
        <p:spPr>
          <a:xfrm>
            <a:off x="6642841" y="1557588"/>
            <a:ext cx="864174" cy="320275"/>
          </a:xfrm>
          <a:prstGeom prst="rect">
            <a:avLst/>
          </a:prstGeom>
          <a:solidFill>
            <a:srgbClr val="4472C4">
              <a:lumMod val="60000"/>
              <a:lumOff val="40000"/>
            </a:srgbClr>
          </a:solidFill>
          <a:ln w="9525" cmpd="sng">
            <a:solidFill>
              <a:srgbClr val="FFFFFF">
                <a:shade val="50000"/>
              </a:srgbClr>
            </a:solidFill>
          </a:ln>
        </p:spPr>
        <p:txBody>
          <a:bodyPr wrap="square" anchor="ctr"/>
          <a:lstStyle>
            <a:lvl1pPr marL="0" lvl="0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Channel: Stage 4 pin2</a:t>
            </a:r>
            <a:endParaRPr lang="en-US" altLang="en-US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Group: </a:t>
            </a:r>
            <a:endParaRPr lang="en-US" altLang="en-US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</p:txBody>
      </p:sp>
      <p:sp>
        <p:nvSpPr>
          <p:cNvPr id="382" name="文本框 179"/>
          <p:cNvSpPr txBox="1"/>
          <p:nvPr/>
        </p:nvSpPr>
        <p:spPr>
          <a:xfrm>
            <a:off x="6646302" y="1953945"/>
            <a:ext cx="864174" cy="296468"/>
          </a:xfrm>
          <a:prstGeom prst="rect">
            <a:avLst/>
          </a:prstGeom>
          <a:solidFill>
            <a:srgbClr val="4472C4">
              <a:lumMod val="60000"/>
              <a:lumOff val="40000"/>
            </a:srgbClr>
          </a:solidFill>
          <a:ln w="9525" cmpd="sng">
            <a:solidFill>
              <a:srgbClr val="FFFFFF">
                <a:shade val="50000"/>
              </a:srgbClr>
            </a:solidFill>
          </a:ln>
        </p:spPr>
        <p:txBody>
          <a:bodyPr wrap="square" anchor="ctr"/>
          <a:lstStyle>
            <a:lvl1pPr marL="0" lvl="0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Channel: Stage 4 pin3</a:t>
            </a:r>
            <a:endParaRPr lang="en-US" altLang="en-US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Group: </a:t>
            </a:r>
            <a:endParaRPr lang="en-US" altLang="en-US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</p:txBody>
      </p:sp>
      <p:sp>
        <p:nvSpPr>
          <p:cNvPr id="383" name="文本框 180"/>
          <p:cNvSpPr txBox="1"/>
          <p:nvPr/>
        </p:nvSpPr>
        <p:spPr>
          <a:xfrm>
            <a:off x="6649333" y="2307814"/>
            <a:ext cx="858884" cy="310752"/>
          </a:xfrm>
          <a:prstGeom prst="rect">
            <a:avLst/>
          </a:prstGeom>
          <a:solidFill>
            <a:srgbClr val="4472C4">
              <a:lumMod val="60000"/>
              <a:lumOff val="40000"/>
            </a:srgbClr>
          </a:solidFill>
          <a:ln w="9525" cmpd="sng">
            <a:solidFill>
              <a:srgbClr val="FFFFFF">
                <a:shade val="50000"/>
              </a:srgbClr>
            </a:solidFill>
          </a:ln>
        </p:spPr>
        <p:txBody>
          <a:bodyPr wrap="square" anchor="ctr"/>
          <a:lstStyle>
            <a:lvl1pPr marL="0" lvl="0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Channel: Stage 4 pin4</a:t>
            </a:r>
            <a:endParaRPr lang="en-US" altLang="en-US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Group: </a:t>
            </a:r>
            <a:endParaRPr lang="en-US" altLang="en-US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</p:txBody>
      </p:sp>
      <p:sp>
        <p:nvSpPr>
          <p:cNvPr id="384" name="矩形 186"/>
          <p:cNvSpPr/>
          <p:nvPr/>
        </p:nvSpPr>
        <p:spPr>
          <a:xfrm>
            <a:off x="302605" y="5504024"/>
            <a:ext cx="773879" cy="428226"/>
          </a:xfrm>
          <a:prstGeom prst="rect">
            <a:avLst/>
          </a:prstGeom>
          <a:solidFill>
            <a:srgbClr val="FFC000">
              <a:lumMod val="75000"/>
            </a:srgbClr>
          </a:solidFill>
          <a:ln w="12700" cap="flat" cmpd="sng">
            <a:solidFill>
              <a:srgbClr val="5B9BD5">
                <a:shade val="50000"/>
              </a:srgbClr>
            </a:solidFill>
            <a:prstDash val="solid"/>
            <a:miter/>
          </a:ln>
        </p:spPr>
        <p:txBody>
          <a:bodyPr anchor="ctr"/>
          <a:lstStyle>
            <a:lvl1pPr marL="0" lvl="0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9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zh-CN" sz="900" b="1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前毫米波</a:t>
            </a:r>
            <a:endParaRPr lang="en-US" altLang="en-US" sz="900" b="1" i="0" u="none" strike="noStrike" kern="0" spc="0" baseline="0">
              <a:ln>
                <a:noFill/>
              </a:ln>
              <a:solidFill>
                <a:srgbClr val="FFFFFF"/>
              </a:solidFill>
              <a:latin typeface="Calibri"/>
              <a:ea typeface="等线"/>
            </a:endParaRPr>
          </a:p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900" b="1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Radar 510 </a:t>
            </a:r>
            <a:r>
              <a:rPr lang="zh-CN" altLang="zh-CN" sz="900" b="1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（</a:t>
            </a:r>
            <a:r>
              <a:rPr lang="en-US" altLang="en-US" sz="900" b="1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Demo</a:t>
            </a:r>
            <a:r>
              <a:rPr lang="zh-CN" altLang="zh-CN" sz="900" b="1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）</a:t>
            </a:r>
            <a:endParaRPr lang="en-US" altLang="en-US" sz="900" b="1" i="0" u="none" strike="noStrike" kern="0" spc="0" baseline="0">
              <a:ln>
                <a:noFill/>
              </a:ln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385" name="矩形 189"/>
          <p:cNvSpPr/>
          <p:nvPr/>
        </p:nvSpPr>
        <p:spPr>
          <a:xfrm>
            <a:off x="4049153" y="4440553"/>
            <a:ext cx="985431" cy="267940"/>
          </a:xfrm>
          <a:prstGeom prst="rect">
            <a:avLst/>
          </a:prstGeom>
          <a:solidFill>
            <a:srgbClr val="FFC000">
              <a:lumMod val="75000"/>
            </a:srgbClr>
          </a:solidFill>
          <a:ln w="12700" cap="flat" cmpd="sng">
            <a:solidFill>
              <a:srgbClr val="5B9BD5">
                <a:shade val="50000"/>
              </a:srgbClr>
            </a:solidFill>
            <a:prstDash val="solid"/>
            <a:miter/>
          </a:ln>
        </p:spPr>
        <p:txBody>
          <a:bodyPr anchor="ctr"/>
          <a:lstStyle>
            <a:lvl1pPr marL="0" lvl="0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Radar 520 </a:t>
            </a:r>
            <a:r>
              <a:rPr lang="zh-CN" altLang="zh-CN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左前</a:t>
            </a:r>
            <a:endParaRPr lang="en-US" altLang="en-US" sz="900" b="0" i="0" u="none" strike="noStrike" kern="0" spc="0" baseline="0">
              <a:ln>
                <a:noFill/>
              </a:ln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386" name="矩形 192"/>
          <p:cNvSpPr/>
          <p:nvPr/>
        </p:nvSpPr>
        <p:spPr>
          <a:xfrm>
            <a:off x="4046643" y="4821552"/>
            <a:ext cx="963537" cy="277739"/>
          </a:xfrm>
          <a:prstGeom prst="rect">
            <a:avLst/>
          </a:prstGeom>
          <a:solidFill>
            <a:srgbClr val="FFC000">
              <a:lumMod val="75000"/>
            </a:srgbClr>
          </a:solidFill>
          <a:ln w="12700" cap="flat" cmpd="sng">
            <a:solidFill>
              <a:srgbClr val="5B9BD5">
                <a:shade val="50000"/>
              </a:srgbClr>
            </a:solidFill>
            <a:prstDash val="solid"/>
            <a:miter/>
          </a:ln>
        </p:spPr>
        <p:txBody>
          <a:bodyPr anchor="ctr"/>
          <a:lstStyle>
            <a:lvl1pPr marL="0" lvl="0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Radar 520 </a:t>
            </a:r>
            <a:r>
              <a:rPr lang="zh-CN" altLang="zh-CN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右前</a:t>
            </a:r>
            <a:endParaRPr lang="en-US" altLang="en-US" sz="900" b="0" i="0" u="none" strike="noStrike" kern="0" spc="0" baseline="0">
              <a:ln>
                <a:noFill/>
              </a:ln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387" name="矩形 195"/>
          <p:cNvSpPr/>
          <p:nvPr/>
        </p:nvSpPr>
        <p:spPr>
          <a:xfrm>
            <a:off x="4049153" y="5202552"/>
            <a:ext cx="948426" cy="264021"/>
          </a:xfrm>
          <a:prstGeom prst="rect">
            <a:avLst/>
          </a:prstGeom>
          <a:solidFill>
            <a:srgbClr val="FFC000">
              <a:lumMod val="75000"/>
            </a:srgbClr>
          </a:solidFill>
          <a:ln w="12700" cap="flat" cmpd="sng">
            <a:solidFill>
              <a:srgbClr val="5B9BD5">
                <a:shade val="50000"/>
              </a:srgbClr>
            </a:solidFill>
            <a:prstDash val="solid"/>
            <a:miter/>
          </a:ln>
        </p:spPr>
        <p:txBody>
          <a:bodyPr anchor="ctr"/>
          <a:lstStyle>
            <a:lvl1pPr marL="0" lvl="0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Radar 520 </a:t>
            </a:r>
            <a:r>
              <a:rPr lang="zh-CN" altLang="zh-CN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左后</a:t>
            </a:r>
            <a:endParaRPr lang="en-US" altLang="en-US" sz="900" b="0" i="0" u="none" strike="noStrike" kern="0" spc="0" baseline="0">
              <a:ln>
                <a:noFill/>
              </a:ln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388" name="矩形 199"/>
          <p:cNvSpPr/>
          <p:nvPr/>
        </p:nvSpPr>
        <p:spPr>
          <a:xfrm>
            <a:off x="4057239" y="5612127"/>
            <a:ext cx="927145" cy="267205"/>
          </a:xfrm>
          <a:prstGeom prst="rect">
            <a:avLst/>
          </a:prstGeom>
          <a:solidFill>
            <a:srgbClr val="FFC000">
              <a:lumMod val="75000"/>
            </a:srgbClr>
          </a:solidFill>
          <a:ln w="12700" cap="flat" cmpd="sng">
            <a:solidFill>
              <a:srgbClr val="5B9BD5">
                <a:shade val="50000"/>
              </a:srgbClr>
            </a:solidFill>
            <a:prstDash val="solid"/>
            <a:miter/>
          </a:ln>
        </p:spPr>
        <p:txBody>
          <a:bodyPr anchor="ctr"/>
          <a:lstStyle>
            <a:lvl1pPr marL="0" lvl="0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Radar 520 </a:t>
            </a:r>
            <a:r>
              <a:rPr lang="zh-CN" altLang="zh-CN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右后</a:t>
            </a:r>
            <a:endParaRPr lang="en-US" altLang="en-US" sz="900" b="0" i="0" u="none" strike="noStrike" kern="0" spc="0" baseline="0">
              <a:ln>
                <a:noFill/>
              </a:ln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389" name="文本框 203"/>
          <p:cNvSpPr txBox="1"/>
          <p:nvPr/>
        </p:nvSpPr>
        <p:spPr>
          <a:xfrm>
            <a:off x="2950668" y="4438696"/>
            <a:ext cx="802672" cy="279272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9525" cmpd="sng">
            <a:solidFill>
              <a:srgbClr val="FFFFFF">
                <a:shade val="50000"/>
              </a:srgbClr>
            </a:solidFill>
          </a:ln>
        </p:spPr>
        <p:txBody>
          <a:bodyPr wrap="square" anchor="ctr"/>
          <a:lstStyle>
            <a:lvl1pPr marL="0" lvl="0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Radar 520 FL</a:t>
            </a:r>
            <a:endParaRPr lang="en-US" altLang="en-US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Channel</a:t>
            </a:r>
            <a:r>
              <a:rPr lang="zh-CN" altLang="zh-CN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：</a:t>
            </a: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CAN5</a:t>
            </a:r>
            <a:endParaRPr lang="en-US" altLang="en-US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</p:txBody>
      </p:sp>
      <p:sp>
        <p:nvSpPr>
          <p:cNvPr id="390" name="文本框 204"/>
          <p:cNvSpPr txBox="1"/>
          <p:nvPr/>
        </p:nvSpPr>
        <p:spPr>
          <a:xfrm>
            <a:off x="2949415" y="4794066"/>
            <a:ext cx="805771" cy="295745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9525" cmpd="sng">
            <a:solidFill>
              <a:srgbClr val="FFFFFF">
                <a:shade val="50000"/>
              </a:srgbClr>
            </a:solidFill>
          </a:ln>
        </p:spPr>
        <p:txBody>
          <a:bodyPr wrap="square" anchor="ctr"/>
          <a:lstStyle>
            <a:lvl1pPr marL="0" lvl="0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Radar 520 FR</a:t>
            </a:r>
            <a:endParaRPr lang="en-US" altLang="en-US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Channel</a:t>
            </a:r>
            <a:r>
              <a:rPr lang="zh-CN" altLang="zh-CN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：</a:t>
            </a: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CAN4</a:t>
            </a:r>
            <a:endParaRPr lang="zh-CN" altLang="zh-CN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</p:txBody>
      </p:sp>
      <p:sp>
        <p:nvSpPr>
          <p:cNvPr id="391" name="文本框 205"/>
          <p:cNvSpPr txBox="1"/>
          <p:nvPr/>
        </p:nvSpPr>
        <p:spPr>
          <a:xfrm>
            <a:off x="2945843" y="5163231"/>
            <a:ext cx="816592" cy="294439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9525" cmpd="sng">
            <a:solidFill>
              <a:srgbClr val="FFFFFF">
                <a:shade val="50000"/>
              </a:srgbClr>
            </a:solidFill>
          </a:ln>
        </p:spPr>
        <p:txBody>
          <a:bodyPr wrap="square" anchor="ctr"/>
          <a:lstStyle>
            <a:lvl1pPr marL="0" lvl="0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Radar 520 RL</a:t>
            </a:r>
            <a:endParaRPr lang="en-US" altLang="en-US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Channel</a:t>
            </a:r>
            <a:r>
              <a:rPr lang="zh-CN" altLang="zh-CN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：</a:t>
            </a: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CAN6</a:t>
            </a:r>
            <a:endParaRPr lang="en-US" altLang="en-US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</p:txBody>
      </p:sp>
      <p:sp>
        <p:nvSpPr>
          <p:cNvPr id="392" name="文本框 206"/>
          <p:cNvSpPr txBox="1"/>
          <p:nvPr/>
        </p:nvSpPr>
        <p:spPr>
          <a:xfrm>
            <a:off x="2945843" y="5572806"/>
            <a:ext cx="816592" cy="294439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9525" cmpd="sng">
            <a:solidFill>
              <a:srgbClr val="FFFFFF">
                <a:shade val="50000"/>
              </a:srgbClr>
            </a:solidFill>
          </a:ln>
        </p:spPr>
        <p:txBody>
          <a:bodyPr wrap="square" anchor="ctr"/>
          <a:lstStyle>
            <a:lvl1pPr marL="0" lvl="0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Radar 520 RR</a:t>
            </a:r>
            <a:endParaRPr lang="en-US" altLang="en-US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Channel</a:t>
            </a:r>
            <a:r>
              <a:rPr lang="zh-CN" altLang="zh-CN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：</a:t>
            </a: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CAN8</a:t>
            </a:r>
            <a:endParaRPr lang="en-US" altLang="en-US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</p:txBody>
      </p:sp>
      <p:sp>
        <p:nvSpPr>
          <p:cNvPr id="393" name="文本框 207"/>
          <p:cNvSpPr txBox="1"/>
          <p:nvPr/>
        </p:nvSpPr>
        <p:spPr>
          <a:xfrm>
            <a:off x="1480468" y="5568858"/>
            <a:ext cx="840712" cy="303963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9525" cmpd="sng">
            <a:solidFill>
              <a:srgbClr val="FFFFFF">
                <a:shade val="50000"/>
              </a:srgbClr>
            </a:solidFill>
          </a:ln>
        </p:spPr>
        <p:txBody>
          <a:bodyPr wrap="square" anchor="ctr"/>
          <a:lstStyle>
            <a:lvl1pPr marL="0" lvl="0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Radar 510</a:t>
            </a:r>
            <a:endParaRPr lang="en-US" altLang="en-US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Channel</a:t>
            </a:r>
            <a:r>
              <a:rPr lang="zh-CN" altLang="zh-CN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：</a:t>
            </a: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CAN10</a:t>
            </a:r>
            <a:endParaRPr lang="en-US" altLang="en-US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</p:txBody>
      </p:sp>
      <p:sp>
        <p:nvSpPr>
          <p:cNvPr id="394" name="文本框 209"/>
          <p:cNvSpPr txBox="1"/>
          <p:nvPr/>
        </p:nvSpPr>
        <p:spPr>
          <a:xfrm>
            <a:off x="2921187" y="1923340"/>
            <a:ext cx="838934" cy="315514"/>
          </a:xfrm>
          <a:prstGeom prst="rect">
            <a:avLst/>
          </a:prstGeom>
          <a:solidFill>
            <a:srgbClr val="4472C4">
              <a:lumMod val="60000"/>
              <a:lumOff val="40000"/>
            </a:srgbClr>
          </a:solidFill>
          <a:ln w="9525" cmpd="sng">
            <a:solidFill>
              <a:srgbClr val="FFFFFF">
                <a:shade val="50000"/>
              </a:srgbClr>
            </a:solidFill>
          </a:ln>
        </p:spPr>
        <p:txBody>
          <a:bodyPr wrap="square" anchor="ctr"/>
          <a:lstStyle>
            <a:lvl1pPr marL="0" lvl="0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Channel:stage5 pin3</a:t>
            </a:r>
            <a:endParaRPr lang="en-US" altLang="en-US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Group:</a:t>
            </a:r>
            <a:endParaRPr lang="en-US" altLang="en-US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</p:txBody>
      </p:sp>
      <p:sp>
        <p:nvSpPr>
          <p:cNvPr id="395" name="文本框 210"/>
          <p:cNvSpPr txBox="1"/>
          <p:nvPr/>
        </p:nvSpPr>
        <p:spPr>
          <a:xfrm>
            <a:off x="2920451" y="1547552"/>
            <a:ext cx="838934" cy="315514"/>
          </a:xfrm>
          <a:prstGeom prst="rect">
            <a:avLst/>
          </a:prstGeom>
          <a:solidFill>
            <a:srgbClr val="4472C4">
              <a:lumMod val="60000"/>
              <a:lumOff val="40000"/>
            </a:srgbClr>
          </a:solidFill>
          <a:ln w="9525" cmpd="sng">
            <a:solidFill>
              <a:srgbClr val="FFFFFF">
                <a:shade val="50000"/>
              </a:srgbClr>
            </a:solidFill>
          </a:ln>
        </p:spPr>
        <p:txBody>
          <a:bodyPr wrap="square" anchor="ctr"/>
          <a:lstStyle>
            <a:lvl1pPr marL="0" lvl="0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Channel:stage5 pin2</a:t>
            </a:r>
            <a:endParaRPr lang="en-US" altLang="en-US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Group:</a:t>
            </a:r>
            <a:endParaRPr lang="en-US" altLang="en-US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</p:txBody>
      </p:sp>
      <p:sp>
        <p:nvSpPr>
          <p:cNvPr id="396" name="文本框 211"/>
          <p:cNvSpPr txBox="1"/>
          <p:nvPr/>
        </p:nvSpPr>
        <p:spPr>
          <a:xfrm>
            <a:off x="2924495" y="1162222"/>
            <a:ext cx="838934" cy="315514"/>
          </a:xfrm>
          <a:prstGeom prst="rect">
            <a:avLst/>
          </a:prstGeom>
          <a:solidFill>
            <a:srgbClr val="4472C4">
              <a:lumMod val="60000"/>
              <a:lumOff val="40000"/>
            </a:srgbClr>
          </a:solidFill>
          <a:ln w="9525" cmpd="sng">
            <a:solidFill>
              <a:srgbClr val="FFFFFF">
                <a:shade val="50000"/>
              </a:srgbClr>
            </a:solidFill>
          </a:ln>
        </p:spPr>
        <p:txBody>
          <a:bodyPr wrap="square" anchor="ctr"/>
          <a:lstStyle>
            <a:lvl1pPr marL="0" lvl="0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Channel:stage5 pin1</a:t>
            </a:r>
            <a:endParaRPr lang="en-US" altLang="en-US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Group:</a:t>
            </a:r>
            <a:endParaRPr lang="en-US" altLang="en-US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</p:txBody>
      </p:sp>
      <p:sp>
        <p:nvSpPr>
          <p:cNvPr id="397" name="矩形 212"/>
          <p:cNvSpPr/>
          <p:nvPr/>
        </p:nvSpPr>
        <p:spPr>
          <a:xfrm>
            <a:off x="302187" y="4630715"/>
            <a:ext cx="728941" cy="723088"/>
          </a:xfrm>
          <a:prstGeom prst="rect">
            <a:avLst/>
          </a:prstGeom>
          <a:solidFill>
            <a:srgbClr val="FFFFFF">
              <a:lumMod val="50000"/>
            </a:srgbClr>
          </a:solidFill>
          <a:ln w="12700" cap="flat" cmpd="sng">
            <a:solidFill>
              <a:srgbClr val="5B9BD5">
                <a:shade val="50000"/>
              </a:srgbClr>
            </a:solidFill>
            <a:prstDash val="dash"/>
            <a:miter/>
          </a:ln>
        </p:spPr>
        <p:txBody>
          <a:bodyPr anchor="ctr"/>
          <a:lstStyle>
            <a:lvl1pPr marL="0" lvl="0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9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Smart Cam</a:t>
            </a:r>
            <a:endParaRPr lang="en-US" altLang="en-US" sz="900" b="0" i="0" u="none" strike="noStrike" kern="0" spc="0" baseline="0">
              <a:ln>
                <a:noFill/>
              </a:ln>
              <a:solidFill>
                <a:srgbClr val="FFFFFF"/>
              </a:solidFill>
              <a:latin typeface="Calibri"/>
              <a:ea typeface="等线"/>
            </a:endParaRPr>
          </a:p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zh-CN" sz="900" b="1" i="0" u="none" strike="noStrike" kern="0" spc="0" baseline="0">
                <a:ln>
                  <a:noFill/>
                </a:ln>
                <a:solidFill>
                  <a:srgbClr val="FF0000"/>
                </a:solidFill>
                <a:latin typeface="Calibri"/>
                <a:ea typeface="等线"/>
              </a:rPr>
              <a:t>（</a:t>
            </a:r>
            <a:r>
              <a:rPr lang="en-US" altLang="en-US" sz="900" b="1" i="0" u="none" strike="noStrike" kern="0" spc="0" baseline="0">
                <a:ln>
                  <a:noFill/>
                </a:ln>
                <a:solidFill>
                  <a:srgbClr val="FF0000"/>
                </a:solidFill>
                <a:latin typeface="Calibri"/>
                <a:ea typeface="等线"/>
              </a:rPr>
              <a:t> </a:t>
            </a:r>
            <a:r>
              <a:rPr lang="zh-CN" altLang="zh-CN" sz="900" b="1" i="0" u="none" strike="noStrike" kern="0" spc="0" baseline="0">
                <a:ln>
                  <a:noFill/>
                </a:ln>
                <a:solidFill>
                  <a:srgbClr val="FF0000"/>
                </a:solidFill>
                <a:latin typeface="Calibri"/>
                <a:ea typeface="等线"/>
              </a:rPr>
              <a:t>预留）</a:t>
            </a:r>
            <a:endParaRPr lang="en-US" altLang="en-US" sz="900" b="1" i="0" u="none" strike="noStrike" kern="0" spc="0" baseline="0">
              <a:ln>
                <a:noFill/>
              </a:ln>
              <a:solidFill>
                <a:srgbClr val="FF0000"/>
              </a:solidFill>
              <a:latin typeface="Calibri"/>
              <a:ea typeface="等线"/>
            </a:endParaRPr>
          </a:p>
        </p:txBody>
      </p:sp>
      <p:sp>
        <p:nvSpPr>
          <p:cNvPr id="398" name="文本框 215"/>
          <p:cNvSpPr txBox="1"/>
          <p:nvPr/>
        </p:nvSpPr>
        <p:spPr>
          <a:xfrm>
            <a:off x="1472785" y="4597896"/>
            <a:ext cx="829572" cy="290983"/>
          </a:xfrm>
          <a:prstGeom prst="rect">
            <a:avLst/>
          </a:prstGeom>
          <a:solidFill>
            <a:srgbClr val="FFFFFF">
              <a:lumMod val="65000"/>
            </a:srgbClr>
          </a:solidFill>
          <a:ln w="9525" cmpd="sng">
            <a:solidFill>
              <a:srgbClr val="FFFFFF">
                <a:shade val="50000"/>
              </a:srgbClr>
            </a:solidFill>
            <a:prstDash val="sysDot"/>
          </a:ln>
        </p:spPr>
        <p:txBody>
          <a:bodyPr wrap="square" anchor="ctr"/>
          <a:lstStyle>
            <a:lvl1pPr marL="0" lvl="0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PCAN</a:t>
            </a:r>
            <a:r>
              <a:rPr lang="zh-CN" altLang="zh-CN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（上行）</a:t>
            </a:r>
            <a:endParaRPr lang="en-US" altLang="en-US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Channel</a:t>
            </a:r>
            <a:r>
              <a:rPr lang="zh-CN" altLang="zh-CN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：</a:t>
            </a:r>
            <a:endParaRPr lang="zh-CN" altLang="zh-CN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</p:txBody>
      </p:sp>
      <p:sp>
        <p:nvSpPr>
          <p:cNvPr id="399" name="文本框 216"/>
          <p:cNvSpPr txBox="1"/>
          <p:nvPr/>
        </p:nvSpPr>
        <p:spPr>
          <a:xfrm>
            <a:off x="1471545" y="5010580"/>
            <a:ext cx="840712" cy="294439"/>
          </a:xfrm>
          <a:prstGeom prst="rect">
            <a:avLst/>
          </a:prstGeom>
          <a:solidFill>
            <a:srgbClr val="FFFFFF">
              <a:lumMod val="65000"/>
            </a:srgbClr>
          </a:solidFill>
          <a:ln w="9525" cmpd="sng">
            <a:solidFill>
              <a:srgbClr val="FFFFFF">
                <a:shade val="50000"/>
              </a:srgbClr>
            </a:solidFill>
          </a:ln>
        </p:spPr>
        <p:txBody>
          <a:bodyPr wrap="square" anchor="ctr"/>
          <a:lstStyle>
            <a:lvl1pPr marL="0" lvl="0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VCAN</a:t>
            </a:r>
            <a:r>
              <a:rPr lang="zh-CN" altLang="zh-CN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（下行）</a:t>
            </a:r>
            <a:endParaRPr lang="en-US" altLang="en-US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Channel</a:t>
            </a:r>
            <a:r>
              <a:rPr lang="zh-CN" altLang="zh-CN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：</a:t>
            </a:r>
            <a:endParaRPr lang="en-US" altLang="en-US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</p:txBody>
      </p:sp>
      <p:sp>
        <p:nvSpPr>
          <p:cNvPr id="400" name="矩形 219"/>
          <p:cNvSpPr/>
          <p:nvPr/>
        </p:nvSpPr>
        <p:spPr>
          <a:xfrm>
            <a:off x="5643912" y="3256734"/>
            <a:ext cx="724898" cy="1134951"/>
          </a:xfrm>
          <a:prstGeom prst="rect">
            <a:avLst/>
          </a:prstGeom>
          <a:solidFill>
            <a:srgbClr val="FFC000">
              <a:lumMod val="75000"/>
            </a:srgbClr>
          </a:solidFill>
          <a:ln w="12700" cap="flat" cmpd="sng">
            <a:solidFill>
              <a:srgbClr val="5B9BD5">
                <a:shade val="50000"/>
              </a:srgbClr>
            </a:solidFill>
            <a:prstDash val="solid"/>
            <a:miter/>
          </a:ln>
        </p:spPr>
        <p:txBody>
          <a:bodyPr anchor="ctr"/>
          <a:lstStyle>
            <a:lvl1pPr marL="0" lvl="0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9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ADPU</a:t>
            </a:r>
            <a:endParaRPr lang="en-US" altLang="en-US" sz="900" b="0" i="0" u="none" strike="noStrike" kern="0" spc="0" baseline="0">
              <a:ln>
                <a:noFill/>
              </a:ln>
              <a:solidFill>
                <a:srgbClr val="FFFFFF"/>
              </a:solidFill>
              <a:latin typeface="Calibri"/>
              <a:ea typeface="等线"/>
            </a:endParaRPr>
          </a:p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zh-CN" sz="900" b="1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（导远</a:t>
            </a:r>
            <a:r>
              <a:rPr lang="en-US" altLang="en-US" sz="900" b="1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570D</a:t>
            </a:r>
            <a:r>
              <a:rPr lang="zh-CN" altLang="zh-CN" sz="900" b="1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）</a:t>
            </a:r>
            <a:endParaRPr lang="en-US" altLang="en-US" sz="900" b="1" i="0" u="none" strike="noStrike" kern="0" spc="0" baseline="0">
              <a:ln>
                <a:noFill/>
              </a:ln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401" name="文本框 220"/>
          <p:cNvSpPr txBox="1"/>
          <p:nvPr/>
        </p:nvSpPr>
        <p:spPr>
          <a:xfrm>
            <a:off x="6649146" y="3269683"/>
            <a:ext cx="837719" cy="286222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9525" cmpd="sng">
            <a:solidFill>
              <a:srgbClr val="FFFFFF">
                <a:shade val="50000"/>
              </a:srgbClr>
            </a:solidFill>
          </a:ln>
        </p:spPr>
        <p:txBody>
          <a:bodyPr wrap="square" anchor="ctr"/>
          <a:lstStyle>
            <a:lvl1pPr marL="0" lvl="0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PCAN</a:t>
            </a:r>
            <a:r>
              <a:rPr lang="zh-CN" altLang="zh-CN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（上行）</a:t>
            </a:r>
            <a:endParaRPr lang="en-US" altLang="en-US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Channel</a:t>
            </a:r>
            <a:r>
              <a:rPr lang="zh-CN" altLang="zh-CN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：</a:t>
            </a: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CAN 6</a:t>
            </a:r>
            <a:endParaRPr lang="zh-CN" altLang="zh-CN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</p:txBody>
      </p:sp>
      <p:sp>
        <p:nvSpPr>
          <p:cNvPr id="402" name="文本框 221"/>
          <p:cNvSpPr txBox="1"/>
          <p:nvPr/>
        </p:nvSpPr>
        <p:spPr>
          <a:xfrm>
            <a:off x="6655992" y="3677606"/>
            <a:ext cx="838245" cy="303963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9525" cmpd="sng">
            <a:solidFill>
              <a:srgbClr val="FFFFFF">
                <a:shade val="50000"/>
              </a:srgbClr>
            </a:solidFill>
          </a:ln>
        </p:spPr>
        <p:txBody>
          <a:bodyPr wrap="square" anchor="ctr"/>
          <a:lstStyle>
            <a:lvl1pPr marL="0" lvl="0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VCAN</a:t>
            </a:r>
            <a:r>
              <a:rPr lang="zh-CN" altLang="zh-CN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（下行）</a:t>
            </a:r>
            <a:endParaRPr lang="en-US" altLang="en-US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Channel</a:t>
            </a:r>
            <a:r>
              <a:rPr lang="zh-CN" altLang="zh-CN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：</a:t>
            </a: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CAN 5</a:t>
            </a:r>
            <a:endParaRPr lang="en-US" altLang="en-US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zh-CN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</p:txBody>
      </p:sp>
      <p:sp>
        <p:nvSpPr>
          <p:cNvPr id="403" name="文本框 224"/>
          <p:cNvSpPr txBox="1"/>
          <p:nvPr/>
        </p:nvSpPr>
        <p:spPr>
          <a:xfrm>
            <a:off x="6661958" y="4012745"/>
            <a:ext cx="923914" cy="381000"/>
          </a:xfrm>
          <a:prstGeom prst="rect">
            <a:avLst/>
          </a:prstGeom>
          <a:solidFill>
            <a:srgbClr val="E1C5E0"/>
          </a:solidFill>
          <a:ln w="9525" cmpd="sng">
            <a:solidFill>
              <a:srgbClr val="FFFFFF">
                <a:shade val="50000"/>
              </a:srgbClr>
            </a:solidFill>
          </a:ln>
        </p:spPr>
        <p:txBody>
          <a:bodyPr wrap="square" anchor="ctr"/>
          <a:lstStyle>
            <a:lvl1pPr marL="0" lvl="0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Phy Mode</a:t>
            </a:r>
            <a:r>
              <a:rPr lang="zh-CN" altLang="zh-CN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：</a:t>
            </a:r>
            <a:endParaRPr lang="en-US" altLang="en-US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IP</a:t>
            </a:r>
            <a:r>
              <a:rPr lang="zh-CN" altLang="zh-CN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：</a:t>
            </a:r>
            <a:endParaRPr lang="en-US" altLang="en-US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CHannel: Stage 13 MDI 2</a:t>
            </a:r>
            <a:endParaRPr lang="en-US" altLang="en-US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</p:txBody>
      </p:sp>
      <p:sp>
        <p:nvSpPr>
          <p:cNvPr id="404" name="矩形 226"/>
          <p:cNvSpPr/>
          <p:nvPr/>
        </p:nvSpPr>
        <p:spPr>
          <a:xfrm>
            <a:off x="5657361" y="4713449"/>
            <a:ext cx="775286" cy="511258"/>
          </a:xfrm>
          <a:prstGeom prst="rect">
            <a:avLst/>
          </a:prstGeom>
          <a:solidFill>
            <a:srgbClr val="FFC000">
              <a:lumMod val="75000"/>
            </a:srgbClr>
          </a:solidFill>
          <a:ln w="12700" cap="flat" cmpd="sng">
            <a:solidFill>
              <a:srgbClr val="5B9BD5">
                <a:shade val="50000"/>
              </a:srgbClr>
            </a:solidFill>
            <a:prstDash val="solid"/>
            <a:miter/>
          </a:ln>
        </p:spPr>
        <p:txBody>
          <a:bodyPr anchor="ctr"/>
          <a:lstStyle>
            <a:lvl1pPr marL="0" lvl="0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9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WAM</a:t>
            </a:r>
            <a:endParaRPr lang="en-US" altLang="en-US" sz="900" b="0" i="0" u="none" strike="noStrike" kern="0" spc="0" baseline="0">
              <a:ln>
                <a:noFill/>
              </a:ln>
              <a:solidFill>
                <a:srgbClr val="FFFFFF"/>
              </a:solidFill>
              <a:latin typeface="Calibri"/>
              <a:ea typeface="等线"/>
            </a:endParaRPr>
          </a:p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zh-CN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（欧菲）</a:t>
            </a:r>
            <a:endParaRPr lang="en-US" altLang="en-US" sz="900" b="0" i="0" u="none" strike="noStrike" kern="0" spc="0" baseline="0">
              <a:ln>
                <a:noFill/>
              </a:ln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405" name="文本框 227"/>
          <p:cNvSpPr txBox="1"/>
          <p:nvPr/>
        </p:nvSpPr>
        <p:spPr>
          <a:xfrm>
            <a:off x="6634880" y="4791327"/>
            <a:ext cx="838247" cy="303964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9525" cmpd="sng">
            <a:solidFill>
              <a:srgbClr val="FFFFFF">
                <a:shade val="50000"/>
              </a:srgbClr>
            </a:solidFill>
          </a:ln>
        </p:spPr>
        <p:txBody>
          <a:bodyPr wrap="square" anchor="ctr"/>
          <a:lstStyle>
            <a:lvl1pPr marL="0" lvl="0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USS</a:t>
            </a:r>
            <a:endParaRPr lang="en-US" altLang="en-US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Channel</a:t>
            </a:r>
            <a:r>
              <a:rPr lang="zh-CN" altLang="zh-CN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：</a:t>
            </a: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CAN4</a:t>
            </a:r>
            <a:endParaRPr lang="en-US" altLang="en-US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zh-CN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</p:txBody>
      </p:sp>
      <p:sp>
        <p:nvSpPr>
          <p:cNvPr id="406" name="矩形 228"/>
          <p:cNvSpPr/>
          <p:nvPr/>
        </p:nvSpPr>
        <p:spPr>
          <a:xfrm>
            <a:off x="9384906" y="4640164"/>
            <a:ext cx="754699" cy="247649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ED7D31">
                <a:shade val="50000"/>
              </a:srgbClr>
            </a:solidFill>
            <a:prstDash val="solid"/>
            <a:miter/>
          </a:ln>
        </p:spPr>
        <p:txBody>
          <a:bodyPr anchor="ctr"/>
          <a:lstStyle>
            <a:lvl1pPr marL="0" lvl="0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T1 </a:t>
            </a:r>
            <a:r>
              <a:rPr lang="zh-CN" altLang="zh-CN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预留</a:t>
            </a:r>
            <a:endParaRPr lang="zh-CN" altLang="zh-CN" sz="900" b="0" i="0" u="none" strike="noStrike" kern="0" spc="0" baseline="0">
              <a:ln>
                <a:noFill/>
              </a:ln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407" name="矩形 230"/>
          <p:cNvSpPr/>
          <p:nvPr/>
        </p:nvSpPr>
        <p:spPr>
          <a:xfrm>
            <a:off x="286080" y="1232894"/>
            <a:ext cx="803273" cy="247649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ED7D31">
                <a:shade val="50000"/>
              </a:srgbClr>
            </a:solidFill>
            <a:prstDash val="solid"/>
            <a:miter/>
          </a:ln>
        </p:spPr>
        <p:txBody>
          <a:bodyPr anchor="ctr"/>
          <a:lstStyle>
            <a:lvl1pPr marL="0" lvl="0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T1 </a:t>
            </a:r>
            <a:r>
              <a:rPr lang="zh-CN" altLang="zh-CN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预留</a:t>
            </a:r>
            <a:endParaRPr lang="zh-CN" altLang="zh-CN" sz="900" b="0" i="0" u="none" strike="noStrike" kern="0" spc="0" baseline="0">
              <a:ln>
                <a:noFill/>
              </a:ln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408" name="文本框 233"/>
          <p:cNvSpPr txBox="1"/>
          <p:nvPr/>
        </p:nvSpPr>
        <p:spPr>
          <a:xfrm>
            <a:off x="1470280" y="1169752"/>
            <a:ext cx="1044437" cy="322481"/>
          </a:xfrm>
          <a:prstGeom prst="rect">
            <a:avLst/>
          </a:prstGeom>
          <a:solidFill>
            <a:srgbClr val="E1C5E0"/>
          </a:solidFill>
          <a:ln w="9525" cmpd="sng">
            <a:solidFill>
              <a:srgbClr val="FFFFFF">
                <a:shade val="50000"/>
              </a:srgbClr>
            </a:solidFill>
          </a:ln>
        </p:spPr>
        <p:txBody>
          <a:bodyPr wrap="square" anchor="ctr"/>
          <a:lstStyle>
            <a:lvl1pPr marL="0" lvl="0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Phy</a:t>
            </a: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 </a:t>
            </a: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Mode:Mater</a:t>
            </a:r>
            <a:endParaRPr lang="en-US" altLang="en-US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IP:</a:t>
            </a:r>
            <a:endParaRPr lang="en-US" altLang="en-US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Channel: stage13 MDI1</a:t>
            </a:r>
            <a:endParaRPr lang="zh-CN" altLang="zh-CN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</p:txBody>
      </p:sp>
      <p:sp>
        <p:nvSpPr>
          <p:cNvPr id="409" name="文本框 234"/>
          <p:cNvSpPr txBox="1"/>
          <p:nvPr/>
        </p:nvSpPr>
        <p:spPr>
          <a:xfrm>
            <a:off x="8092821" y="4577056"/>
            <a:ext cx="839034" cy="381000"/>
          </a:xfrm>
          <a:prstGeom prst="rect">
            <a:avLst/>
          </a:prstGeom>
          <a:solidFill>
            <a:srgbClr val="E1C5E0"/>
          </a:solidFill>
          <a:ln w="9525" cmpd="sng">
            <a:solidFill>
              <a:srgbClr val="FFFFFF">
                <a:shade val="50000"/>
              </a:srgbClr>
            </a:solidFill>
          </a:ln>
        </p:spPr>
        <p:txBody>
          <a:bodyPr wrap="square" anchor="ctr"/>
          <a:lstStyle>
            <a:lvl1pPr marL="0" lvl="0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Phy Mode:Mater</a:t>
            </a:r>
            <a:endParaRPr lang="en-US" altLang="en-US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IP:</a:t>
            </a:r>
            <a:endParaRPr lang="en-US" altLang="en-US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Channel: no port</a:t>
            </a:r>
            <a:endParaRPr lang="en-US" altLang="en-US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</p:txBody>
      </p:sp>
      <p:cxnSp>
        <p:nvCxnSpPr>
          <p:cNvPr id="410" name="直接连接符 61"/>
          <p:cNvCxnSpPr/>
          <p:nvPr/>
        </p:nvCxnSpPr>
        <p:spPr>
          <a:xfrm flipH="1">
            <a:off x="79376" y="2677187"/>
            <a:ext cx="190534" cy="0"/>
          </a:xfrm>
          <a:prstGeom prst="line">
            <a:avLst/>
          </a:prstGeom>
          <a:noFill/>
          <a:ln w="28575" cap="flat" cmpd="sng">
            <a:solidFill>
              <a:srgbClr val="FFC000"/>
            </a:solidFill>
            <a:prstDash val="solid"/>
            <a:miter/>
          </a:ln>
        </p:spPr>
      </p:cxnSp>
      <p:cxnSp>
        <p:nvCxnSpPr>
          <p:cNvPr id="411" name="直接连接符 63"/>
          <p:cNvCxnSpPr/>
          <p:nvPr/>
        </p:nvCxnSpPr>
        <p:spPr>
          <a:xfrm flipV="1">
            <a:off x="72449" y="580730"/>
            <a:ext cx="13855" cy="2080323"/>
          </a:xfrm>
          <a:prstGeom prst="line">
            <a:avLst/>
          </a:prstGeom>
          <a:noFill/>
          <a:ln w="28575" cap="flat" cmpd="sng">
            <a:solidFill>
              <a:srgbClr val="FFC000"/>
            </a:solidFill>
            <a:prstDash val="solid"/>
            <a:miter/>
          </a:ln>
        </p:spPr>
      </p:cxnSp>
      <p:cxnSp>
        <p:nvCxnSpPr>
          <p:cNvPr id="412" name="直接连接符 65"/>
          <p:cNvCxnSpPr/>
          <p:nvPr/>
        </p:nvCxnSpPr>
        <p:spPr>
          <a:xfrm flipV="1">
            <a:off x="86304" y="581686"/>
            <a:ext cx="5147753" cy="23566"/>
          </a:xfrm>
          <a:prstGeom prst="line">
            <a:avLst/>
          </a:prstGeom>
          <a:noFill/>
          <a:ln w="28575" cap="flat" cmpd="sng">
            <a:solidFill>
              <a:srgbClr val="FFC000"/>
            </a:solidFill>
            <a:prstDash val="solid"/>
            <a:miter/>
          </a:ln>
        </p:spPr>
      </p:cxnSp>
      <p:cxnSp>
        <p:nvCxnSpPr>
          <p:cNvPr id="413" name="直接连接符 68"/>
          <p:cNvCxnSpPr/>
          <p:nvPr/>
        </p:nvCxnSpPr>
        <p:spPr>
          <a:xfrm>
            <a:off x="5186130" y="580730"/>
            <a:ext cx="52049" cy="4006311"/>
          </a:xfrm>
          <a:prstGeom prst="line">
            <a:avLst/>
          </a:prstGeom>
          <a:noFill/>
          <a:ln w="28575" cap="flat" cmpd="sng">
            <a:solidFill>
              <a:srgbClr val="FFC000"/>
            </a:solidFill>
            <a:prstDash val="solid"/>
            <a:miter/>
          </a:ln>
        </p:spPr>
      </p:cxnSp>
      <p:cxnSp>
        <p:nvCxnSpPr>
          <p:cNvPr id="414" name="直接连接符 80"/>
          <p:cNvCxnSpPr/>
          <p:nvPr/>
        </p:nvCxnSpPr>
        <p:spPr>
          <a:xfrm>
            <a:off x="5233245" y="4581230"/>
            <a:ext cx="1310346" cy="956"/>
          </a:xfrm>
          <a:prstGeom prst="line">
            <a:avLst/>
          </a:prstGeom>
          <a:noFill/>
          <a:ln w="28575" cap="flat" cmpd="sng">
            <a:solidFill>
              <a:srgbClr val="FFC000"/>
            </a:solidFill>
            <a:prstDash val="solid"/>
            <a:miter/>
          </a:ln>
        </p:spPr>
      </p:cxnSp>
      <p:cxnSp>
        <p:nvCxnSpPr>
          <p:cNvPr id="415" name="直接连接符 83"/>
          <p:cNvCxnSpPr/>
          <p:nvPr/>
        </p:nvCxnSpPr>
        <p:spPr>
          <a:xfrm flipV="1">
            <a:off x="6542360" y="3818472"/>
            <a:ext cx="10038" cy="776522"/>
          </a:xfrm>
          <a:prstGeom prst="line">
            <a:avLst/>
          </a:prstGeom>
          <a:noFill/>
          <a:ln w="28575" cap="flat" cmpd="sng">
            <a:solidFill>
              <a:srgbClr val="FFC000"/>
            </a:solidFill>
            <a:prstDash val="solid"/>
            <a:miter/>
          </a:ln>
        </p:spPr>
      </p:cxnSp>
      <p:cxnSp>
        <p:nvCxnSpPr>
          <p:cNvPr id="416" name="直接连接符 22"/>
          <p:cNvCxnSpPr>
            <a:endCxn id="340" idx="1"/>
          </p:cNvCxnSpPr>
          <p:nvPr/>
        </p:nvCxnSpPr>
        <p:spPr>
          <a:xfrm>
            <a:off x="3759091" y="3027680"/>
            <a:ext cx="2882166" cy="24492"/>
          </a:xfrm>
          <a:prstGeom prst="line">
            <a:avLst/>
          </a:prstGeom>
          <a:noFill/>
          <a:ln w="28575" cap="flat" cmpd="sng">
            <a:solidFill>
              <a:srgbClr val="7030A0"/>
            </a:solidFill>
            <a:prstDash val="solid"/>
            <a:miter/>
          </a:ln>
        </p:spPr>
      </p:cxnSp>
      <p:sp>
        <p:nvSpPr>
          <p:cNvPr id="417" name="文本框 150"/>
          <p:cNvSpPr txBox="1"/>
          <p:nvPr/>
        </p:nvSpPr>
        <p:spPr>
          <a:xfrm>
            <a:off x="5559981" y="2797714"/>
            <a:ext cx="738136" cy="188031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9525" cmpd="sng">
            <a:solidFill>
              <a:srgbClr val="FFFFFF">
                <a:shade val="50000"/>
              </a:srgbClr>
            </a:solidFill>
          </a:ln>
        </p:spPr>
        <p:txBody>
          <a:bodyPr wrap="square" anchor="ctr"/>
          <a:lstStyle>
            <a:lvl1pPr marL="0" lvl="0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8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ChassisCan1</a:t>
            </a:r>
            <a:endParaRPr lang="en-US" altLang="en-US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</p:txBody>
      </p:sp>
      <p:sp>
        <p:nvSpPr>
          <p:cNvPr id="419" name="矩形 137"/>
          <p:cNvSpPr/>
          <p:nvPr/>
        </p:nvSpPr>
        <p:spPr>
          <a:xfrm>
            <a:off x="9375094" y="5117409"/>
            <a:ext cx="922635" cy="254219"/>
          </a:xfrm>
          <a:prstGeom prst="rect">
            <a:avLst/>
          </a:prstGeom>
          <a:solidFill>
            <a:srgbClr val="4472C4">
              <a:lumMod val="50000"/>
            </a:srgbClr>
          </a:solidFill>
          <a:ln w="12700" cap="flat" cmpd="sng">
            <a:solidFill>
              <a:srgbClr val="5B9BD5">
                <a:shade val="50000"/>
              </a:srgbClr>
            </a:solidFill>
            <a:prstDash val="solid"/>
            <a:miter/>
          </a:ln>
        </p:spPr>
        <p:txBody>
          <a:bodyPr anchor="ctr"/>
          <a:lstStyle>
            <a:lvl1pPr marL="0" lvl="0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DVR</a:t>
            </a:r>
            <a:endParaRPr lang="en-US" altLang="en-US" sz="900" b="0" i="0" u="none" strike="noStrike" kern="0" spc="0" baseline="0">
              <a:ln>
                <a:noFill/>
              </a:ln>
              <a:solidFill>
                <a:srgbClr val="FFFFFF"/>
              </a:solidFill>
              <a:latin typeface="Calibri"/>
              <a:ea typeface="等线"/>
            </a:endParaRPr>
          </a:p>
        </p:txBody>
      </p:sp>
      <p:cxnSp>
        <p:nvCxnSpPr>
          <p:cNvPr id="420" name="直接连接符 140"/>
          <p:cNvCxnSpPr/>
          <p:nvPr/>
        </p:nvCxnSpPr>
        <p:spPr>
          <a:xfrm>
            <a:off x="8965610" y="2714308"/>
            <a:ext cx="1383306" cy="25472"/>
          </a:xfrm>
          <a:prstGeom prst="line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</a:ln>
        </p:spPr>
      </p:cxnSp>
      <p:sp>
        <p:nvSpPr>
          <p:cNvPr id="421" name="文本框 141"/>
          <p:cNvSpPr txBox="1"/>
          <p:nvPr/>
        </p:nvSpPr>
        <p:spPr>
          <a:xfrm>
            <a:off x="8101832" y="2544582"/>
            <a:ext cx="833769" cy="277155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9525" cmpd="sng">
            <a:solidFill>
              <a:srgbClr val="FFFFFF">
                <a:shade val="50000"/>
              </a:srgbClr>
            </a:solidFill>
          </a:ln>
        </p:spPr>
        <p:txBody>
          <a:bodyPr wrap="square" anchor="ctr"/>
          <a:lstStyle>
            <a:lvl1pPr marL="0" lvl="0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1" i="0" u="none" strike="noStrike" kern="0" spc="0" baseline="0">
                <a:ln>
                  <a:noFill/>
                </a:ln>
                <a:solidFill>
                  <a:srgbClr val="FF0000"/>
                </a:solidFill>
                <a:latin typeface="Calibri"/>
                <a:ea typeface="等线"/>
              </a:rPr>
              <a:t>Passive Can01(Can)</a:t>
            </a:r>
            <a:endParaRPr lang="en-US" altLang="en-US" sz="700" b="1" i="0" u="none" strike="noStrike" kern="0" spc="0" baseline="0">
              <a:ln>
                <a:noFill/>
              </a:ln>
              <a:solidFill>
                <a:srgbClr val="FF0000"/>
              </a:solidFill>
              <a:latin typeface="Calibri"/>
              <a:ea typeface="等线"/>
            </a:endParaRPr>
          </a:p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1" i="0" u="none" strike="noStrike" kern="0" spc="0" baseline="0">
                <a:ln>
                  <a:noFill/>
                </a:ln>
                <a:solidFill>
                  <a:srgbClr val="FF0000"/>
                </a:solidFill>
                <a:latin typeface="Calibri"/>
                <a:ea typeface="等线"/>
              </a:rPr>
              <a:t>Channel</a:t>
            </a:r>
            <a:r>
              <a:rPr lang="zh-CN" altLang="zh-CN" sz="700" b="1" i="0" u="none" strike="noStrike" kern="0" spc="0" baseline="0">
                <a:ln>
                  <a:noFill/>
                </a:ln>
                <a:solidFill>
                  <a:srgbClr val="FF0000"/>
                </a:solidFill>
                <a:latin typeface="Calibri"/>
                <a:ea typeface="等线"/>
              </a:rPr>
              <a:t>：</a:t>
            </a:r>
            <a:r>
              <a:rPr lang="en-US" altLang="en-US" sz="700" b="1" i="0" u="none" strike="noStrike" kern="0" spc="0" baseline="0">
                <a:ln>
                  <a:noFill/>
                </a:ln>
                <a:solidFill>
                  <a:srgbClr val="FF0000"/>
                </a:solidFill>
                <a:latin typeface="Calibri"/>
                <a:ea typeface="等线"/>
              </a:rPr>
              <a:t>CAN10</a:t>
            </a:r>
            <a:endParaRPr lang="en-US" altLang="en-US" sz="700" b="1" i="0" u="none" strike="noStrike" kern="0" spc="0" baseline="0">
              <a:ln>
                <a:noFill/>
              </a:ln>
              <a:solidFill>
                <a:srgbClr val="FF0000"/>
              </a:solidFill>
              <a:latin typeface="Calibri"/>
              <a:ea typeface="等线"/>
            </a:endParaRPr>
          </a:p>
        </p:txBody>
      </p:sp>
      <p:cxnSp>
        <p:nvCxnSpPr>
          <p:cNvPr id="422" name="直接连接符 142"/>
          <p:cNvCxnSpPr/>
          <p:nvPr/>
        </p:nvCxnSpPr>
        <p:spPr>
          <a:xfrm flipH="1">
            <a:off x="10337365" y="2725176"/>
            <a:ext cx="11551" cy="2512785"/>
          </a:xfrm>
          <a:prstGeom prst="line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</a:ln>
        </p:spPr>
      </p:cxnSp>
      <p:cxnSp>
        <p:nvCxnSpPr>
          <p:cNvPr id="423" name="直接连接符 151"/>
          <p:cNvCxnSpPr/>
          <p:nvPr/>
        </p:nvCxnSpPr>
        <p:spPr>
          <a:xfrm>
            <a:off x="10300198" y="5207139"/>
            <a:ext cx="60923" cy="17568"/>
          </a:xfrm>
          <a:prstGeom prst="line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</a:ln>
        </p:spPr>
      </p:cxnSp>
      <p:sp>
        <p:nvSpPr>
          <p:cNvPr id="424" name="文本框 152"/>
          <p:cNvSpPr txBox="1"/>
          <p:nvPr/>
        </p:nvSpPr>
        <p:spPr>
          <a:xfrm>
            <a:off x="7806448" y="5039267"/>
            <a:ext cx="1127079" cy="449036"/>
          </a:xfrm>
          <a:prstGeom prst="rect">
            <a:avLst/>
          </a:prstGeom>
          <a:solidFill>
            <a:srgbClr val="E1C5E0"/>
          </a:solidFill>
          <a:ln w="9525" cmpd="sng">
            <a:solidFill>
              <a:srgbClr val="FFFFFF">
                <a:shade val="50000"/>
              </a:srgbClr>
            </a:solidFill>
          </a:ln>
        </p:spPr>
        <p:txBody>
          <a:bodyPr wrap="square" anchor="ctr"/>
          <a:lstStyle>
            <a:lvl1pPr marL="0" lvl="0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Phy Mode</a:t>
            </a:r>
            <a:r>
              <a:rPr lang="zh-CN" altLang="zh-CN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：</a:t>
            </a: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TBD</a:t>
            </a:r>
            <a:endParaRPr lang="en-US" altLang="en-US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IP</a:t>
            </a:r>
            <a:r>
              <a:rPr lang="zh-CN" altLang="zh-CN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：</a:t>
            </a:r>
            <a:endParaRPr lang="en-US" altLang="en-US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Vlan</a:t>
            </a:r>
            <a:r>
              <a:rPr lang="zh-CN" altLang="zh-CN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：</a:t>
            </a:r>
            <a:endParaRPr lang="en-US" altLang="en-US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Channel:Stage 13 MDI 3</a:t>
            </a:r>
            <a:endParaRPr lang="en-US" altLang="en-US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直接连接符 22"/>
          <p:cNvCxnSpPr/>
          <p:nvPr/>
        </p:nvCxnSpPr>
        <p:spPr>
          <a:xfrm>
            <a:off x="7283450" y="2347595"/>
            <a:ext cx="19050" cy="905510"/>
          </a:xfrm>
          <a:prstGeom prst="line">
            <a:avLst/>
          </a:prstGeom>
          <a:noFill/>
          <a:ln w="28575" cap="flat" cmpd="sng">
            <a:solidFill>
              <a:srgbClr val="7030A0"/>
            </a:solidFill>
            <a:prstDash val="solid"/>
            <a:miter/>
          </a:ln>
        </p:spPr>
      </p:cxnSp>
      <p:cxnSp>
        <p:nvCxnSpPr>
          <p:cNvPr id="60" name="直接连接符 74"/>
          <p:cNvCxnSpPr/>
          <p:nvPr/>
        </p:nvCxnSpPr>
        <p:spPr>
          <a:xfrm flipV="1">
            <a:off x="5731510" y="3373120"/>
            <a:ext cx="0" cy="544195"/>
          </a:xfrm>
          <a:prstGeom prst="line">
            <a:avLst/>
          </a:prstGeom>
          <a:noFill/>
          <a:ln w="28575" cap="flat" cmpd="sng">
            <a:solidFill>
              <a:srgbClr val="FFC000"/>
            </a:solidFill>
            <a:prstDash val="solid"/>
            <a:miter/>
          </a:ln>
        </p:spPr>
      </p:cxnSp>
      <p:cxnSp>
        <p:nvCxnSpPr>
          <p:cNvPr id="26" name="直接连接符 74"/>
          <p:cNvCxnSpPr>
            <a:stCxn id="21" idx="3"/>
          </p:cNvCxnSpPr>
          <p:nvPr/>
        </p:nvCxnSpPr>
        <p:spPr>
          <a:xfrm>
            <a:off x="8154670" y="5048885"/>
            <a:ext cx="917575" cy="0"/>
          </a:xfrm>
          <a:prstGeom prst="line">
            <a:avLst/>
          </a:prstGeom>
          <a:noFill/>
          <a:ln w="28575" cap="flat" cmpd="sng">
            <a:solidFill>
              <a:srgbClr val="FFC000"/>
            </a:solidFill>
            <a:prstDash val="solid"/>
            <a:miter/>
          </a:ln>
        </p:spPr>
      </p:cxnSp>
      <p:cxnSp>
        <p:nvCxnSpPr>
          <p:cNvPr id="27" name="直接连接符 76"/>
          <p:cNvCxnSpPr>
            <a:stCxn id="22" idx="3"/>
          </p:cNvCxnSpPr>
          <p:nvPr/>
        </p:nvCxnSpPr>
        <p:spPr>
          <a:xfrm>
            <a:off x="8171815" y="5372735"/>
            <a:ext cx="878205" cy="0"/>
          </a:xfrm>
          <a:prstGeom prst="line">
            <a:avLst/>
          </a:prstGeom>
          <a:noFill/>
          <a:ln w="28575" cap="flat" cmpd="sng">
            <a:solidFill>
              <a:srgbClr val="FFC000"/>
            </a:solidFill>
            <a:prstDash val="solid"/>
            <a:miter/>
          </a:ln>
        </p:spPr>
      </p:cxnSp>
      <p:cxnSp>
        <p:nvCxnSpPr>
          <p:cNvPr id="48" name="直接连接符 37"/>
          <p:cNvCxnSpPr/>
          <p:nvPr/>
        </p:nvCxnSpPr>
        <p:spPr>
          <a:xfrm flipV="1">
            <a:off x="8154670" y="1988185"/>
            <a:ext cx="718185" cy="0"/>
          </a:xfrm>
          <a:prstGeom prst="line">
            <a:avLst/>
          </a:prstGeom>
          <a:noFill/>
          <a:ln w="28575" cap="flat" cmpd="sng">
            <a:solidFill>
              <a:srgbClr val="7030A0"/>
            </a:solidFill>
            <a:prstDash val="solid"/>
            <a:miter/>
          </a:ln>
        </p:spPr>
      </p:cxnSp>
      <p:cxnSp>
        <p:nvCxnSpPr>
          <p:cNvPr id="416" name="直接连接符 22"/>
          <p:cNvCxnSpPr>
            <a:endCxn id="340" idx="1"/>
          </p:cNvCxnSpPr>
          <p:nvPr/>
        </p:nvCxnSpPr>
        <p:spPr>
          <a:xfrm>
            <a:off x="3816350" y="2195830"/>
            <a:ext cx="2858135" cy="0"/>
          </a:xfrm>
          <a:prstGeom prst="line">
            <a:avLst/>
          </a:prstGeom>
          <a:noFill/>
          <a:ln w="28575" cap="flat" cmpd="sng">
            <a:solidFill>
              <a:srgbClr val="7030A0"/>
            </a:solidFill>
            <a:prstDash val="solid"/>
            <a:miter/>
          </a:ln>
        </p:spPr>
      </p:cxnSp>
      <p:cxnSp>
        <p:nvCxnSpPr>
          <p:cNvPr id="52" name="直接连接符 54"/>
          <p:cNvCxnSpPr/>
          <p:nvPr/>
        </p:nvCxnSpPr>
        <p:spPr>
          <a:xfrm flipV="1">
            <a:off x="2682240" y="2179955"/>
            <a:ext cx="0" cy="471170"/>
          </a:xfrm>
          <a:prstGeom prst="line">
            <a:avLst/>
          </a:prstGeom>
          <a:noFill/>
          <a:ln w="28575" cap="flat" cmpd="sng">
            <a:solidFill>
              <a:srgbClr val="7030A0"/>
            </a:solidFill>
            <a:prstDash val="solid"/>
            <a:miter/>
          </a:ln>
        </p:spPr>
      </p:cxnSp>
      <p:cxnSp>
        <p:nvCxnSpPr>
          <p:cNvPr id="50" name="直接连接符 54"/>
          <p:cNvCxnSpPr/>
          <p:nvPr/>
        </p:nvCxnSpPr>
        <p:spPr>
          <a:xfrm flipV="1">
            <a:off x="1943735" y="1440180"/>
            <a:ext cx="710565" cy="0"/>
          </a:xfrm>
          <a:prstGeom prst="line">
            <a:avLst/>
          </a:prstGeom>
          <a:noFill/>
          <a:ln w="28575" cap="flat" cmpd="sng">
            <a:solidFill>
              <a:srgbClr val="7030A0"/>
            </a:solidFill>
            <a:prstDash val="solid"/>
            <a:miter/>
          </a:ln>
        </p:spPr>
      </p:cxnSp>
      <p:sp>
        <p:nvSpPr>
          <p:cNvPr id="32" name="矩形 1"/>
          <p:cNvSpPr/>
          <p:nvPr/>
        </p:nvSpPr>
        <p:spPr>
          <a:xfrm>
            <a:off x="6259195" y="776605"/>
            <a:ext cx="1888490" cy="1598930"/>
          </a:xfrm>
          <a:prstGeom prst="rect">
            <a:avLst/>
          </a:prstGeom>
          <a:solidFill>
            <a:srgbClr val="5B9BD5"/>
          </a:solidFill>
          <a:ln w="12700" cap="flat" cmpd="sng">
            <a:solidFill>
              <a:srgbClr val="5B9BD5">
                <a:shade val="50000"/>
              </a:srgbClr>
            </a:solidFill>
            <a:prstDash val="solid"/>
            <a:miter/>
          </a:ln>
        </p:spPr>
        <p:txBody>
          <a:bodyPr anchor="t"/>
          <a:lstStyle>
            <a:lvl1pPr marL="0" lvl="0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14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OrinX-</a:t>
            </a:r>
            <a:r>
              <a:rPr lang="en-US" altLang="en-US" sz="14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B</a:t>
            </a:r>
            <a:endParaRPr lang="en-US" altLang="en-US" sz="1400" b="0" i="0" u="none" strike="noStrike" kern="0" spc="0" baseline="0">
              <a:ln>
                <a:noFill/>
              </a:ln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31" name="矩形 1"/>
          <p:cNvSpPr/>
          <p:nvPr/>
        </p:nvSpPr>
        <p:spPr>
          <a:xfrm>
            <a:off x="6268720" y="3098800"/>
            <a:ext cx="1878965" cy="2660650"/>
          </a:xfrm>
          <a:prstGeom prst="rect">
            <a:avLst/>
          </a:prstGeom>
          <a:solidFill>
            <a:srgbClr val="5B9BD5"/>
          </a:solidFill>
          <a:ln w="12700" cap="flat" cmpd="sng">
            <a:solidFill>
              <a:srgbClr val="5B9BD5">
                <a:shade val="50000"/>
              </a:srgbClr>
            </a:solidFill>
            <a:prstDash val="solid"/>
            <a:miter/>
          </a:ln>
        </p:spPr>
        <p:txBody>
          <a:bodyPr anchor="t"/>
          <a:lstStyle>
            <a:lvl1pPr marL="0" lvl="0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14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TC397-</a:t>
            </a:r>
            <a:r>
              <a:rPr lang="en-US" altLang="en-US" sz="14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B</a:t>
            </a:r>
            <a:endParaRPr lang="en-US" altLang="en-US" sz="1400" b="0" i="0" u="none" strike="noStrike" kern="0" spc="0" baseline="0">
              <a:ln>
                <a:noFill/>
              </a:ln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208" name="Slide Number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/>
            </a:fld>
          </a:p>
        </p:txBody>
      </p:sp>
      <p:sp>
        <p:nvSpPr>
          <p:cNvPr id="210" name="Platshållare för text 6"/>
          <p:cNvSpPr>
            <a:spLocks noGrp="1"/>
          </p:cNvSpPr>
          <p:nvPr>
            <p:ph type="body" idx="21"/>
          </p:nvPr>
        </p:nvSpPr>
        <p:spPr>
          <a:xfrm>
            <a:off x="501967" y="34325"/>
            <a:ext cx="11165306" cy="652763"/>
          </a:xfrm>
          <a:prstGeom prst="rect">
            <a:avLst/>
          </a:prstGeom>
        </p:spPr>
        <p:txBody>
          <a:bodyPr/>
          <a:lstStyle/>
          <a:p>
            <a:r>
              <a:rPr lang="en-US" altLang="en-US"/>
              <a:t>ORIN-X</a:t>
            </a:r>
            <a:r>
              <a:rPr lang="zh-CN" altLang="zh-CN"/>
              <a:t>硬件拓扑图</a:t>
            </a:r>
            <a:r>
              <a:rPr lang="en-US" altLang="en-US"/>
              <a:t>-</a:t>
            </a:r>
            <a:r>
              <a:rPr lang="zh-CN" altLang="zh-CN"/>
              <a:t>网络</a:t>
            </a:r>
            <a:r>
              <a:rPr lang="zh-CN" altLang="zh-CN"/>
              <a:t>配置</a:t>
            </a:r>
            <a:endParaRPr lang="zh-CN" altLang="zh-CN"/>
          </a:p>
        </p:txBody>
      </p:sp>
      <p:grpSp>
        <p:nvGrpSpPr>
          <p:cNvPr id="418" name="组合 12"/>
          <p:cNvGrpSpPr/>
          <p:nvPr/>
        </p:nvGrpSpPr>
        <p:grpSpPr>
          <a:xfrm>
            <a:off x="10322671" y="687088"/>
            <a:ext cx="1653739" cy="2348619"/>
            <a:chOff x="14315455" y="183254"/>
            <a:chExt cx="2443914" cy="2617717"/>
          </a:xfrm>
        </p:grpSpPr>
        <p:grpSp>
          <p:nvGrpSpPr>
            <p:cNvPr id="425" name="组合 5"/>
            <p:cNvGrpSpPr/>
            <p:nvPr/>
          </p:nvGrpSpPr>
          <p:grpSpPr>
            <a:xfrm>
              <a:off x="14315455" y="183254"/>
              <a:ext cx="2442261" cy="2100883"/>
              <a:chOff x="14315455" y="183254"/>
              <a:chExt cx="2747077" cy="2190750"/>
            </a:xfrm>
          </p:grpSpPr>
          <p:sp>
            <p:nvSpPr>
              <p:cNvPr id="427" name="矩形 3"/>
              <p:cNvSpPr/>
              <p:nvPr/>
            </p:nvSpPr>
            <p:spPr>
              <a:xfrm>
                <a:off x="14315455" y="183254"/>
                <a:ext cx="2747077" cy="2190750"/>
              </a:xfrm>
              <a:prstGeom prst="rect">
                <a:avLst/>
              </a:prstGeom>
              <a:solidFill>
                <a:srgbClr val="FFFFFF"/>
              </a:solidFill>
              <a:ln w="12700" cap="flat" cmpd="sng">
                <a:solidFill>
                  <a:srgbClr val="5B9BD5">
                    <a:shade val="50000"/>
                  </a:srgbClr>
                </a:solidFill>
                <a:prstDash val="solid"/>
                <a:miter/>
              </a:ln>
            </p:spPr>
            <p:txBody>
              <a:bodyPr anchor="t"/>
              <a:lstStyle>
                <a:lvl1pPr marL="0" lvl="0" indent="0">
                  <a:defRPr sz="1100">
                    <a:solidFill>
                      <a:schemeClr val="lt1"/>
                    </a:solidFill>
                    <a:latin typeface="Calibri"/>
                    <a:ea typeface="Calibri"/>
                  </a:defRPr>
                </a:lvl1pPr>
                <a:lvl2pPr marL="457200" lvl="1" indent="0">
                  <a:defRPr sz="1100">
                    <a:solidFill>
                      <a:schemeClr val="lt1"/>
                    </a:solidFill>
                    <a:latin typeface="Calibri"/>
                    <a:ea typeface="Calibri"/>
                  </a:defRPr>
                </a:lvl2pPr>
                <a:lvl3pPr marL="914400" lvl="2" indent="0">
                  <a:defRPr sz="1100">
                    <a:solidFill>
                      <a:schemeClr val="lt1"/>
                    </a:solidFill>
                    <a:latin typeface="Calibri"/>
                    <a:ea typeface="Calibri"/>
                  </a:defRPr>
                </a:lvl3pPr>
                <a:lvl4pPr marL="1371600" lvl="3" indent="0">
                  <a:defRPr sz="1100">
                    <a:solidFill>
                      <a:schemeClr val="lt1"/>
                    </a:solidFill>
                    <a:latin typeface="Calibri"/>
                    <a:ea typeface="Calibri"/>
                  </a:defRPr>
                </a:lvl4pPr>
                <a:lvl5pPr marL="1828800" lvl="4" indent="0">
                  <a:defRPr sz="1100">
                    <a:solidFill>
                      <a:schemeClr val="lt1"/>
                    </a:solidFill>
                    <a:latin typeface="Calibri"/>
                    <a:ea typeface="Calibri"/>
                  </a:defRPr>
                </a:lvl5pPr>
                <a:lvl6pPr marL="2286000" lvl="5" indent="0">
                  <a:defRPr sz="1100">
                    <a:solidFill>
                      <a:schemeClr val="lt1"/>
                    </a:solidFill>
                    <a:latin typeface="Calibri"/>
                    <a:ea typeface="Calibri"/>
                  </a:defRPr>
                </a:lvl6pPr>
                <a:lvl7pPr marL="2743200" lvl="6" indent="0">
                  <a:defRPr sz="1100">
                    <a:solidFill>
                      <a:schemeClr val="lt1"/>
                    </a:solidFill>
                    <a:latin typeface="Calibri"/>
                    <a:ea typeface="Calibri"/>
                  </a:defRPr>
                </a:lvl7pPr>
                <a:lvl8pPr marL="3200400" lvl="7" indent="0">
                  <a:defRPr sz="1100">
                    <a:solidFill>
                      <a:schemeClr val="lt1"/>
                    </a:solidFill>
                    <a:latin typeface="Calibri"/>
                    <a:ea typeface="Calibri"/>
                  </a:defRPr>
                </a:lvl8pPr>
                <a:lvl9pPr marL="3657600" lvl="8" indent="0">
                  <a:defRPr sz="1100">
                    <a:solidFill>
                      <a:schemeClr val="lt1"/>
                    </a:solidFill>
                    <a:latin typeface="Calibri"/>
                    <a:ea typeface="Calibri"/>
                  </a:defRPr>
                </a:lvl9pPr>
              </a:lstStyle>
              <a:p>
                <a:pPr marL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zh-CN" altLang="zh-CN" sz="1100" b="1" i="0" u="none" strike="noStrike" kern="0" spc="0" baseline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等线"/>
                  </a:rPr>
                  <a:t>图例</a:t>
                </a:r>
                <a:endParaRPr lang="zh-CN" altLang="zh-CN" sz="1100" b="1" i="0" u="none" strike="noStrike" kern="0" spc="0" baseline="0">
                  <a:ln>
                    <a:noFill/>
                  </a:ln>
                  <a:solidFill>
                    <a:srgbClr val="000000"/>
                  </a:solidFill>
                  <a:latin typeface="Calibri"/>
                  <a:ea typeface="等线"/>
                </a:endParaRPr>
              </a:p>
            </p:txBody>
          </p:sp>
          <p:cxnSp>
            <p:nvCxnSpPr>
              <p:cNvPr id="428" name="直接连接符 4"/>
              <p:cNvCxnSpPr/>
              <p:nvPr/>
            </p:nvCxnSpPr>
            <p:spPr>
              <a:xfrm flipV="1">
                <a:off x="14587892" y="573778"/>
                <a:ext cx="742950" cy="1"/>
              </a:xfrm>
              <a:prstGeom prst="line">
                <a:avLst/>
              </a:prstGeom>
              <a:noFill/>
              <a:ln w="28575" cap="flat" cmpd="sng">
                <a:solidFill>
                  <a:srgbClr val="00B050"/>
                </a:solidFill>
                <a:prstDash val="solid"/>
                <a:miter/>
              </a:ln>
            </p:spPr>
          </p:cxnSp>
          <p:sp>
            <p:nvSpPr>
              <p:cNvPr id="429" name="文本框 6"/>
              <p:cNvSpPr txBox="1"/>
              <p:nvPr/>
            </p:nvSpPr>
            <p:spPr>
              <a:xfrm>
                <a:off x="15502291" y="440428"/>
                <a:ext cx="1152526" cy="247650"/>
              </a:xfrm>
              <a:prstGeom prst="rect">
                <a:avLst/>
              </a:prstGeom>
              <a:solidFill>
                <a:srgbClr val="FFFFFF"/>
              </a:solidFill>
              <a:ln w="9525" cmpd="sng">
                <a:solidFill>
                  <a:srgbClr val="FFFFFF">
                    <a:shade val="50000"/>
                  </a:srgbClr>
                </a:solidFill>
              </a:ln>
            </p:spPr>
            <p:txBody>
              <a:bodyPr wrap="square" anchor="ctr"/>
              <a:lstStyle>
                <a:lvl1pPr marL="0" lvl="0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1pPr>
                <a:lvl2pPr marL="457200" lvl="1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2pPr>
                <a:lvl3pPr marL="914400" lvl="2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3pPr>
                <a:lvl4pPr marL="1371600" lvl="3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4pPr>
                <a:lvl5pPr marL="1828800" lvl="4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5pPr>
                <a:lvl6pPr marL="2286000" lvl="5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6pPr>
                <a:lvl7pPr marL="2743200" lvl="6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7pPr>
                <a:lvl8pPr marL="3200400" lvl="7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8pPr>
                <a:lvl9pPr marL="3657600" lvl="8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9pPr>
              </a:lstStyle>
              <a:p>
                <a:pPr marL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en-US" sz="1100" b="0" i="0" u="none" strike="noStrike" kern="0" spc="0" baseline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等线"/>
                  </a:rPr>
                  <a:t>FlexRay</a:t>
                </a:r>
                <a:endParaRPr lang="zh-CN" altLang="zh-CN" sz="1100" b="0" i="0" u="none" strike="noStrike" kern="0" spc="0" baseline="0">
                  <a:ln>
                    <a:noFill/>
                  </a:ln>
                  <a:solidFill>
                    <a:srgbClr val="000000"/>
                  </a:solidFill>
                  <a:latin typeface="Calibri"/>
                  <a:ea typeface="等线"/>
                </a:endParaRPr>
              </a:p>
            </p:txBody>
          </p:sp>
          <p:cxnSp>
            <p:nvCxnSpPr>
              <p:cNvPr id="430" name="直接连接符 7"/>
              <p:cNvCxnSpPr/>
              <p:nvPr/>
            </p:nvCxnSpPr>
            <p:spPr>
              <a:xfrm flipV="1">
                <a:off x="14587892" y="954778"/>
                <a:ext cx="742950" cy="1"/>
              </a:xfrm>
              <a:prstGeom prst="line">
                <a:avLst/>
              </a:prstGeom>
              <a:noFill/>
              <a:ln w="28575" cap="flat" cmpd="sng">
                <a:solidFill>
                  <a:srgbClr val="FFC000"/>
                </a:solidFill>
                <a:prstDash val="solid"/>
                <a:miter/>
              </a:ln>
            </p:spPr>
          </p:cxnSp>
          <p:sp>
            <p:nvSpPr>
              <p:cNvPr id="431" name="文本框 8"/>
              <p:cNvSpPr txBox="1"/>
              <p:nvPr/>
            </p:nvSpPr>
            <p:spPr>
              <a:xfrm>
                <a:off x="15502291" y="821428"/>
                <a:ext cx="1143000" cy="247650"/>
              </a:xfrm>
              <a:prstGeom prst="rect">
                <a:avLst/>
              </a:prstGeom>
              <a:solidFill>
                <a:srgbClr val="FFFFFF"/>
              </a:solidFill>
              <a:ln w="9525" cmpd="sng">
                <a:solidFill>
                  <a:srgbClr val="FFFFFF">
                    <a:shade val="50000"/>
                  </a:srgbClr>
                </a:solidFill>
              </a:ln>
            </p:spPr>
            <p:txBody>
              <a:bodyPr wrap="square" anchor="ctr"/>
              <a:lstStyle>
                <a:lvl1pPr marL="0" lvl="0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1pPr>
                <a:lvl2pPr marL="457200" lvl="1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2pPr>
                <a:lvl3pPr marL="914400" lvl="2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3pPr>
                <a:lvl4pPr marL="1371600" lvl="3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4pPr>
                <a:lvl5pPr marL="1828800" lvl="4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5pPr>
                <a:lvl6pPr marL="2286000" lvl="5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6pPr>
                <a:lvl7pPr marL="2743200" lvl="6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7pPr>
                <a:lvl8pPr marL="3200400" lvl="7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8pPr>
                <a:lvl9pPr marL="3657600" lvl="8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9pPr>
              </a:lstStyle>
              <a:p>
                <a:pPr marL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en-US" sz="1100" b="0" i="0" u="none" strike="noStrike" kern="0" spc="0" baseline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等线"/>
                  </a:rPr>
                  <a:t>CanFD/CAN</a:t>
                </a:r>
                <a:endParaRPr lang="zh-CN" altLang="zh-CN" sz="1100" b="0" i="0" u="none" strike="noStrike" kern="0" spc="0" baseline="0">
                  <a:ln>
                    <a:noFill/>
                  </a:ln>
                  <a:solidFill>
                    <a:srgbClr val="000000"/>
                  </a:solidFill>
                  <a:latin typeface="Calibri"/>
                  <a:ea typeface="等线"/>
                </a:endParaRPr>
              </a:p>
            </p:txBody>
          </p:sp>
          <p:cxnSp>
            <p:nvCxnSpPr>
              <p:cNvPr id="432" name="直接连接符 9"/>
              <p:cNvCxnSpPr/>
              <p:nvPr/>
            </p:nvCxnSpPr>
            <p:spPr>
              <a:xfrm flipV="1">
                <a:off x="14597417" y="1307203"/>
                <a:ext cx="742950" cy="1"/>
              </a:xfrm>
              <a:prstGeom prst="line">
                <a:avLst/>
              </a:prstGeom>
              <a:noFill/>
              <a:ln w="28575" cap="flat" cmpd="sng">
                <a:solidFill>
                  <a:srgbClr val="7030A0"/>
                </a:solidFill>
                <a:prstDash val="solid"/>
                <a:miter/>
              </a:ln>
            </p:spPr>
          </p:cxnSp>
          <p:sp>
            <p:nvSpPr>
              <p:cNvPr id="433" name="文本框 10"/>
              <p:cNvSpPr txBox="1"/>
              <p:nvPr/>
            </p:nvSpPr>
            <p:spPr>
              <a:xfrm>
                <a:off x="15511816" y="1173853"/>
                <a:ext cx="1162051" cy="247650"/>
              </a:xfrm>
              <a:prstGeom prst="rect">
                <a:avLst/>
              </a:prstGeom>
              <a:solidFill>
                <a:srgbClr val="FFFFFF"/>
              </a:solidFill>
              <a:ln w="9525" cmpd="sng">
                <a:solidFill>
                  <a:srgbClr val="FFFFFF">
                    <a:shade val="50000"/>
                  </a:srgbClr>
                </a:solidFill>
              </a:ln>
            </p:spPr>
            <p:txBody>
              <a:bodyPr wrap="square" anchor="ctr"/>
              <a:lstStyle>
                <a:lvl1pPr marL="0" lvl="0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1pPr>
                <a:lvl2pPr marL="457200" lvl="1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2pPr>
                <a:lvl3pPr marL="914400" lvl="2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3pPr>
                <a:lvl4pPr marL="1371600" lvl="3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4pPr>
                <a:lvl5pPr marL="1828800" lvl="4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5pPr>
                <a:lvl6pPr marL="2286000" lvl="5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6pPr>
                <a:lvl7pPr marL="2743200" lvl="6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7pPr>
                <a:lvl8pPr marL="3200400" lvl="7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8pPr>
                <a:lvl9pPr marL="3657600" lvl="8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9pPr>
              </a:lstStyle>
              <a:p>
                <a:pPr marL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en-US" sz="1100" b="0" i="0" u="none" strike="noStrike" kern="0" spc="0" baseline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等线"/>
                  </a:rPr>
                  <a:t>1G ETH</a:t>
                </a:r>
                <a:endParaRPr lang="zh-CN" altLang="zh-CN" sz="1100" b="0" i="0" u="none" strike="noStrike" kern="0" spc="0" baseline="0">
                  <a:ln>
                    <a:noFill/>
                  </a:ln>
                  <a:solidFill>
                    <a:srgbClr val="000000"/>
                  </a:solidFill>
                  <a:latin typeface="Calibri"/>
                  <a:ea typeface="等线"/>
                </a:endParaRPr>
              </a:p>
            </p:txBody>
          </p:sp>
          <p:cxnSp>
            <p:nvCxnSpPr>
              <p:cNvPr id="434" name="直接连接符 13"/>
              <p:cNvCxnSpPr/>
              <p:nvPr/>
            </p:nvCxnSpPr>
            <p:spPr>
              <a:xfrm flipV="1">
                <a:off x="14597417" y="1650103"/>
                <a:ext cx="742950" cy="1"/>
              </a:xfrm>
              <a:prstGeom prst="line">
                <a:avLst/>
              </a:prstGeom>
              <a:noFill/>
              <a:ln w="28575" cap="flat" cmpd="sng">
                <a:solidFill>
                  <a:srgbClr val="00B0F0"/>
                </a:solidFill>
                <a:prstDash val="solid"/>
                <a:miter/>
              </a:ln>
            </p:spPr>
          </p:cxnSp>
          <p:sp>
            <p:nvSpPr>
              <p:cNvPr id="435" name="文本框 14"/>
              <p:cNvSpPr txBox="1"/>
              <p:nvPr/>
            </p:nvSpPr>
            <p:spPr>
              <a:xfrm>
                <a:off x="15511816" y="1516753"/>
                <a:ext cx="1181101" cy="247650"/>
              </a:xfrm>
              <a:prstGeom prst="rect">
                <a:avLst/>
              </a:prstGeom>
              <a:solidFill>
                <a:srgbClr val="FFFFFF"/>
              </a:solidFill>
              <a:ln w="9525" cmpd="sng">
                <a:solidFill>
                  <a:srgbClr val="FFFFFF">
                    <a:shade val="50000"/>
                  </a:srgbClr>
                </a:solidFill>
              </a:ln>
            </p:spPr>
            <p:txBody>
              <a:bodyPr wrap="square" anchor="ctr"/>
              <a:lstStyle>
                <a:lvl1pPr marL="0" lvl="0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1pPr>
                <a:lvl2pPr marL="457200" lvl="1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2pPr>
                <a:lvl3pPr marL="914400" lvl="2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3pPr>
                <a:lvl4pPr marL="1371600" lvl="3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4pPr>
                <a:lvl5pPr marL="1828800" lvl="4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5pPr>
                <a:lvl6pPr marL="2286000" lvl="5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6pPr>
                <a:lvl7pPr marL="2743200" lvl="6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7pPr>
                <a:lvl8pPr marL="3200400" lvl="7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8pPr>
                <a:lvl9pPr marL="3657600" lvl="8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9pPr>
              </a:lstStyle>
              <a:p>
                <a:pPr marL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en-US" sz="1100" b="0" i="0" u="none" strike="noStrike" kern="0" spc="0" baseline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等线"/>
                  </a:rPr>
                  <a:t>100M ETH</a:t>
                </a:r>
                <a:endParaRPr lang="zh-CN" altLang="zh-CN" sz="1100" b="0" i="0" u="none" strike="noStrike" kern="0" spc="0" baseline="0">
                  <a:ln>
                    <a:noFill/>
                  </a:ln>
                  <a:solidFill>
                    <a:srgbClr val="000000"/>
                  </a:solidFill>
                  <a:latin typeface="Calibri"/>
                  <a:ea typeface="等线"/>
                </a:endParaRPr>
              </a:p>
            </p:txBody>
          </p:sp>
          <p:cxnSp>
            <p:nvCxnSpPr>
              <p:cNvPr id="436" name="直接连接符 129"/>
              <p:cNvCxnSpPr/>
              <p:nvPr/>
            </p:nvCxnSpPr>
            <p:spPr>
              <a:xfrm flipV="1">
                <a:off x="14606942" y="2031103"/>
                <a:ext cx="742950" cy="1"/>
              </a:xfrm>
              <a:prstGeom prst="line">
                <a:avLst/>
              </a:prstGeom>
              <a:noFill/>
              <a:ln w="28575" cap="flat" cmpd="sng">
                <a:solidFill>
                  <a:srgbClr val="002060"/>
                </a:solidFill>
                <a:prstDash val="solid"/>
                <a:miter/>
              </a:ln>
            </p:spPr>
          </p:cxnSp>
          <p:sp>
            <p:nvSpPr>
              <p:cNvPr id="437" name="文本框 130"/>
              <p:cNvSpPr txBox="1"/>
              <p:nvPr/>
            </p:nvSpPr>
            <p:spPr>
              <a:xfrm>
                <a:off x="15521341" y="1897753"/>
                <a:ext cx="1181101" cy="247650"/>
              </a:xfrm>
              <a:prstGeom prst="rect">
                <a:avLst/>
              </a:prstGeom>
              <a:solidFill>
                <a:srgbClr val="FFFFFF"/>
              </a:solidFill>
              <a:ln w="9525" cmpd="sng">
                <a:solidFill>
                  <a:srgbClr val="FFFFFF">
                    <a:shade val="50000"/>
                  </a:srgbClr>
                </a:solidFill>
              </a:ln>
            </p:spPr>
            <p:txBody>
              <a:bodyPr wrap="square" anchor="ctr"/>
              <a:lstStyle>
                <a:lvl1pPr marL="0" lvl="0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1pPr>
                <a:lvl2pPr marL="457200" lvl="1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2pPr>
                <a:lvl3pPr marL="914400" lvl="2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3pPr>
                <a:lvl4pPr marL="1371600" lvl="3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4pPr>
                <a:lvl5pPr marL="1828800" lvl="4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5pPr>
                <a:lvl6pPr marL="2286000" lvl="5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6pPr>
                <a:lvl7pPr marL="2743200" lvl="6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7pPr>
                <a:lvl8pPr marL="3200400" lvl="7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8pPr>
                <a:lvl9pPr marL="3657600" lvl="8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9pPr>
              </a:lstStyle>
              <a:p>
                <a:pPr marL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en-US" sz="1100" b="0" i="0" u="none" strike="noStrike" kern="0" spc="0" baseline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等线"/>
                  </a:rPr>
                  <a:t>GMSL</a:t>
                </a:r>
                <a:endParaRPr lang="zh-CN" altLang="zh-CN" sz="1100" b="0" i="0" u="none" strike="noStrike" kern="0" spc="0" baseline="0">
                  <a:ln>
                    <a:noFill/>
                  </a:ln>
                  <a:solidFill>
                    <a:srgbClr val="000000"/>
                  </a:solidFill>
                  <a:latin typeface="Calibri"/>
                  <a:ea typeface="等线"/>
                </a:endParaRPr>
              </a:p>
            </p:txBody>
          </p:sp>
        </p:grpSp>
        <p:sp>
          <p:nvSpPr>
            <p:cNvPr id="426" name="文本框 11"/>
            <p:cNvSpPr txBox="1"/>
            <p:nvPr/>
          </p:nvSpPr>
          <p:spPr>
            <a:xfrm>
              <a:off x="14901277" y="2303187"/>
              <a:ext cx="1858092" cy="497784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FFFFFF">
                  <a:shade val="50000"/>
                </a:srgbClr>
              </a:solidFill>
            </a:ln>
          </p:spPr>
          <p:txBody>
            <a:bodyPr wrap="square" anchor="t"/>
            <a:lstStyle>
              <a:lvl1pPr marL="0" lvl="0" indent="0">
                <a:defRPr sz="1100">
                  <a:solidFill>
                    <a:schemeClr val="dk1"/>
                  </a:solidFill>
                  <a:latin typeface="Calibri"/>
                  <a:ea typeface="Calibri"/>
                </a:defRPr>
              </a:lvl1pPr>
              <a:lvl2pPr marL="457200" lvl="1" indent="0">
                <a:defRPr sz="1100">
                  <a:solidFill>
                    <a:schemeClr val="dk1"/>
                  </a:solidFill>
                  <a:latin typeface="Calibri"/>
                  <a:ea typeface="Calibri"/>
                </a:defRPr>
              </a:lvl2pPr>
              <a:lvl3pPr marL="914400" lvl="2" indent="0">
                <a:defRPr sz="1100">
                  <a:solidFill>
                    <a:schemeClr val="dk1"/>
                  </a:solidFill>
                  <a:latin typeface="Calibri"/>
                  <a:ea typeface="Calibri"/>
                </a:defRPr>
              </a:lvl3pPr>
              <a:lvl4pPr marL="1371600" lvl="3" indent="0">
                <a:defRPr sz="1100">
                  <a:solidFill>
                    <a:schemeClr val="dk1"/>
                  </a:solidFill>
                  <a:latin typeface="Calibri"/>
                  <a:ea typeface="Calibri"/>
                </a:defRPr>
              </a:lvl4pPr>
              <a:lvl5pPr marL="1828800" lvl="4" indent="0">
                <a:defRPr sz="1100">
                  <a:solidFill>
                    <a:schemeClr val="dk1"/>
                  </a:solidFill>
                  <a:latin typeface="Calibri"/>
                  <a:ea typeface="Calibri"/>
                </a:defRPr>
              </a:lvl5pPr>
              <a:lvl6pPr marL="2286000" lvl="5" indent="0">
                <a:defRPr sz="1100">
                  <a:solidFill>
                    <a:schemeClr val="dk1"/>
                  </a:solidFill>
                  <a:latin typeface="Calibri"/>
                  <a:ea typeface="Calibri"/>
                </a:defRPr>
              </a:lvl6pPr>
              <a:lvl7pPr marL="2743200" lvl="6" indent="0">
                <a:defRPr sz="1100">
                  <a:solidFill>
                    <a:schemeClr val="dk1"/>
                  </a:solidFill>
                  <a:latin typeface="Calibri"/>
                  <a:ea typeface="Calibri"/>
                </a:defRPr>
              </a:lvl7pPr>
              <a:lvl8pPr marL="3200400" lvl="7" indent="0">
                <a:defRPr sz="1100">
                  <a:solidFill>
                    <a:schemeClr val="dk1"/>
                  </a:solidFill>
                  <a:latin typeface="Calibri"/>
                  <a:ea typeface="Calibri"/>
                </a:defRPr>
              </a:lvl8pPr>
              <a:lvl9pPr marL="3657600" lvl="8" indent="0">
                <a:defRPr sz="1100">
                  <a:solidFill>
                    <a:schemeClr val="dk1"/>
                  </a:solidFill>
                  <a:latin typeface="Calibri"/>
                  <a:ea typeface="Calibri"/>
                </a:defRPr>
              </a:lvl9pPr>
            </a:lstStyle>
            <a:p>
              <a:pPr marL="0" lvl="0" indent="0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en-US" sz="1000" b="0" i="0" u="none" strike="noStrike" kern="0" spc="0" baseline="0">
                  <a:ln>
                    <a:noFill/>
                  </a:ln>
                  <a:solidFill>
                    <a:srgbClr val="000000"/>
                  </a:solidFill>
                  <a:latin typeface="Calibri"/>
                  <a:ea typeface="等线"/>
                </a:rPr>
                <a:t>*</a:t>
              </a:r>
              <a:r>
                <a:rPr lang="zh-CN" altLang="zh-CN" sz="1000" b="0" i="0" u="none" strike="noStrike" kern="0" spc="0" baseline="0">
                  <a:ln>
                    <a:noFill/>
                  </a:ln>
                  <a:solidFill>
                    <a:srgbClr val="000000"/>
                  </a:solidFill>
                  <a:latin typeface="Calibri"/>
                  <a:ea typeface="等线"/>
                </a:rPr>
                <a:t>备注：</a:t>
              </a:r>
              <a:endParaRPr lang="en-US" altLang="en-US" sz="10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endParaRPr>
            </a:p>
            <a:p>
              <a:pPr marL="0" lvl="0" indent="0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zh-CN" sz="1000" b="0" i="0" u="none" strike="noStrike" kern="0" spc="0" baseline="0">
                  <a:ln>
                    <a:noFill/>
                  </a:ln>
                  <a:solidFill>
                    <a:srgbClr val="000000"/>
                  </a:solidFill>
                  <a:latin typeface="Calibri"/>
                  <a:ea typeface="等线"/>
                </a:rPr>
                <a:t>虚线为预留线路</a:t>
              </a:r>
              <a:endParaRPr lang="zh-CN" altLang="zh-CN" sz="10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endParaRPr>
            </a:p>
          </p:txBody>
        </p:sp>
      </p:grpSp>
      <p:cxnSp>
        <p:nvCxnSpPr>
          <p:cNvPr id="5" name="直接连接符 4"/>
          <p:cNvCxnSpPr/>
          <p:nvPr/>
        </p:nvCxnSpPr>
        <p:spPr>
          <a:xfrm>
            <a:off x="391795" y="650240"/>
            <a:ext cx="9556750" cy="0"/>
          </a:xfrm>
          <a:prstGeom prst="line">
            <a:avLst/>
          </a:prstGeom>
          <a:ln w="9525" cap="flat" cmpd="sng">
            <a:solidFill>
              <a:schemeClr val="accent3">
                <a:shade val="95000"/>
              </a:schemeClr>
            </a:solidFill>
            <a:prstDash val="solid"/>
          </a:ln>
        </p:spPr>
      </p:cxnSp>
      <p:cxnSp>
        <p:nvCxnSpPr>
          <p:cNvPr id="299" name="直接连接符 218"/>
          <p:cNvCxnSpPr/>
          <p:nvPr/>
        </p:nvCxnSpPr>
        <p:spPr>
          <a:xfrm flipV="1">
            <a:off x="5982335" y="4534535"/>
            <a:ext cx="705485" cy="0"/>
          </a:xfrm>
          <a:prstGeom prst="line">
            <a:avLst/>
          </a:prstGeom>
          <a:noFill/>
          <a:ln w="28575" cap="flat" cmpd="sng">
            <a:solidFill>
              <a:srgbClr val="FFC000"/>
            </a:solidFill>
            <a:prstDash val="solid"/>
            <a:miter/>
          </a:ln>
        </p:spPr>
      </p:cxnSp>
      <p:cxnSp>
        <p:nvCxnSpPr>
          <p:cNvPr id="301" name="直接连接符 49"/>
          <p:cNvCxnSpPr/>
          <p:nvPr/>
        </p:nvCxnSpPr>
        <p:spPr>
          <a:xfrm flipV="1">
            <a:off x="2461895" y="1670685"/>
            <a:ext cx="718185" cy="0"/>
          </a:xfrm>
          <a:prstGeom prst="line">
            <a:avLst/>
          </a:prstGeom>
          <a:noFill/>
          <a:ln w="28575" cap="flat" cmpd="sng">
            <a:solidFill>
              <a:srgbClr val="7030A0"/>
            </a:solidFill>
            <a:prstDash val="solid"/>
            <a:miter/>
          </a:ln>
        </p:spPr>
      </p:cxnSp>
      <p:cxnSp>
        <p:nvCxnSpPr>
          <p:cNvPr id="302" name="直接连接符 54"/>
          <p:cNvCxnSpPr/>
          <p:nvPr/>
        </p:nvCxnSpPr>
        <p:spPr>
          <a:xfrm flipV="1">
            <a:off x="1971675" y="1923415"/>
            <a:ext cx="710565" cy="0"/>
          </a:xfrm>
          <a:prstGeom prst="line">
            <a:avLst/>
          </a:prstGeom>
          <a:noFill/>
          <a:ln w="28575" cap="flat" cmpd="sng">
            <a:solidFill>
              <a:srgbClr val="7030A0"/>
            </a:solidFill>
            <a:prstDash val="solid"/>
            <a:miter/>
          </a:ln>
        </p:spPr>
      </p:cxnSp>
      <p:cxnSp>
        <p:nvCxnSpPr>
          <p:cNvPr id="306" name="直接连接符 225"/>
          <p:cNvCxnSpPr/>
          <p:nvPr/>
        </p:nvCxnSpPr>
        <p:spPr>
          <a:xfrm flipV="1">
            <a:off x="5945505" y="5627370"/>
            <a:ext cx="742315" cy="0"/>
          </a:xfrm>
          <a:prstGeom prst="line">
            <a:avLst/>
          </a:prstGeom>
          <a:noFill/>
          <a:ln w="28575" cap="flat" cmpd="sng">
            <a:solidFill>
              <a:srgbClr val="FFC000"/>
            </a:solidFill>
            <a:prstDash val="solid"/>
            <a:miter/>
          </a:ln>
        </p:spPr>
      </p:cxnSp>
      <p:cxnSp>
        <p:nvCxnSpPr>
          <p:cNvPr id="310" name="直接连接符 191"/>
          <p:cNvCxnSpPr/>
          <p:nvPr/>
        </p:nvCxnSpPr>
        <p:spPr>
          <a:xfrm flipV="1">
            <a:off x="4107180" y="4743450"/>
            <a:ext cx="695325" cy="0"/>
          </a:xfrm>
          <a:prstGeom prst="line">
            <a:avLst/>
          </a:prstGeom>
          <a:noFill/>
          <a:ln w="28575" cap="flat" cmpd="sng">
            <a:solidFill>
              <a:srgbClr val="FFC000"/>
            </a:solidFill>
            <a:prstDash val="solid"/>
            <a:miter/>
          </a:ln>
        </p:spPr>
      </p:cxnSp>
      <p:cxnSp>
        <p:nvCxnSpPr>
          <p:cNvPr id="311" name="直接连接符 194"/>
          <p:cNvCxnSpPr/>
          <p:nvPr/>
        </p:nvCxnSpPr>
        <p:spPr>
          <a:xfrm flipV="1">
            <a:off x="4105275" y="5166995"/>
            <a:ext cx="699770" cy="0"/>
          </a:xfrm>
          <a:prstGeom prst="line">
            <a:avLst/>
          </a:prstGeom>
          <a:noFill/>
          <a:ln w="28575" cap="flat" cmpd="sng">
            <a:solidFill>
              <a:srgbClr val="FFC000"/>
            </a:solidFill>
            <a:prstDash val="solid"/>
            <a:miter/>
          </a:ln>
        </p:spPr>
      </p:cxnSp>
      <p:cxnSp>
        <p:nvCxnSpPr>
          <p:cNvPr id="312" name="直接连接符 198"/>
          <p:cNvCxnSpPr/>
          <p:nvPr/>
        </p:nvCxnSpPr>
        <p:spPr>
          <a:xfrm flipV="1">
            <a:off x="4113530" y="5683885"/>
            <a:ext cx="699770" cy="0"/>
          </a:xfrm>
          <a:prstGeom prst="line">
            <a:avLst/>
          </a:prstGeom>
          <a:noFill/>
          <a:ln w="28575" cap="flat" cmpd="sng">
            <a:solidFill>
              <a:srgbClr val="FFC000"/>
            </a:solidFill>
            <a:prstDash val="solid"/>
            <a:miter/>
          </a:ln>
        </p:spPr>
      </p:cxnSp>
      <p:cxnSp>
        <p:nvCxnSpPr>
          <p:cNvPr id="313" name="直接连接符 190"/>
          <p:cNvCxnSpPr/>
          <p:nvPr/>
        </p:nvCxnSpPr>
        <p:spPr>
          <a:xfrm flipV="1">
            <a:off x="4102735" y="4322445"/>
            <a:ext cx="699770" cy="0"/>
          </a:xfrm>
          <a:prstGeom prst="line">
            <a:avLst/>
          </a:prstGeom>
          <a:noFill/>
          <a:ln w="28575" cap="flat" cmpd="sng">
            <a:solidFill>
              <a:srgbClr val="FFC000"/>
            </a:solidFill>
            <a:prstDash val="solid"/>
            <a:miter/>
          </a:ln>
        </p:spPr>
      </p:cxnSp>
      <p:cxnSp>
        <p:nvCxnSpPr>
          <p:cNvPr id="314" name="直接连接符 187"/>
          <p:cNvCxnSpPr/>
          <p:nvPr/>
        </p:nvCxnSpPr>
        <p:spPr>
          <a:xfrm flipV="1">
            <a:off x="1986915" y="5408295"/>
            <a:ext cx="742315" cy="0"/>
          </a:xfrm>
          <a:prstGeom prst="line">
            <a:avLst/>
          </a:prstGeom>
          <a:noFill/>
          <a:ln w="28575" cap="flat" cmpd="sng">
            <a:solidFill>
              <a:srgbClr val="FFC000"/>
            </a:solidFill>
            <a:prstDash val="solid"/>
            <a:miter/>
          </a:ln>
        </p:spPr>
      </p:cxnSp>
      <p:sp>
        <p:nvSpPr>
          <p:cNvPr id="334" name="矩形 29"/>
          <p:cNvSpPr/>
          <p:nvPr/>
        </p:nvSpPr>
        <p:spPr>
          <a:xfrm>
            <a:off x="8430895" y="687070"/>
            <a:ext cx="1442085" cy="513715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ED7D31">
                <a:shade val="50000"/>
              </a:srgbClr>
            </a:solidFill>
            <a:prstDash val="solid"/>
            <a:miter/>
          </a:ln>
        </p:spPr>
        <p:txBody>
          <a:bodyPr anchor="ctr"/>
          <a:lstStyle>
            <a:lvl1pPr marL="0" lvl="0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Lidar Front</a:t>
            </a:r>
            <a:endParaRPr lang="en-US" altLang="en-US" sz="900" b="0" i="0" u="none" strike="noStrike" kern="0" spc="0" baseline="0">
              <a:ln>
                <a:noFill/>
              </a:ln>
              <a:solidFill>
                <a:srgbClr val="FFFFFF"/>
              </a:solidFill>
              <a:latin typeface="Calibri"/>
              <a:ea typeface="等线"/>
            </a:endParaRPr>
          </a:p>
          <a:p>
            <a:pPr marL="0" lvl="0" indent="0" algn="l" defTabSz="914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zh-CN" sz="900" b="0" i="0" u="none" strike="noStrike" kern="0" spc="0" baseline="0">
              <a:ln>
                <a:noFill/>
              </a:ln>
              <a:solidFill>
                <a:srgbClr val="FFFFFF"/>
              </a:solidFill>
              <a:latin typeface="Calibri"/>
              <a:ea typeface="等线"/>
            </a:endParaRPr>
          </a:p>
          <a:p>
            <a:pPr marL="0" lvl="0" indent="0" algn="l" defTabSz="914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zh-CN" sz="900" b="0" i="0" u="none" strike="noStrike" kern="0" spc="0" baseline="0">
              <a:ln>
                <a:noFill/>
              </a:ln>
              <a:solidFill>
                <a:srgbClr val="FFFFFF"/>
              </a:solidFill>
              <a:latin typeface="Calibri"/>
              <a:ea typeface="等线"/>
            </a:endParaRPr>
          </a:p>
        </p:txBody>
      </p:sp>
      <p:cxnSp>
        <p:nvCxnSpPr>
          <p:cNvPr id="336" name="直接连接符 37"/>
          <p:cNvCxnSpPr/>
          <p:nvPr/>
        </p:nvCxnSpPr>
        <p:spPr>
          <a:xfrm flipV="1">
            <a:off x="8154670" y="1049020"/>
            <a:ext cx="718185" cy="0"/>
          </a:xfrm>
          <a:prstGeom prst="line">
            <a:avLst/>
          </a:prstGeom>
          <a:noFill/>
          <a:ln w="28575" cap="flat" cmpd="sng">
            <a:solidFill>
              <a:srgbClr val="7030A0"/>
            </a:solidFill>
            <a:prstDash val="solid"/>
            <a:miter/>
          </a:ln>
        </p:spPr>
      </p:cxnSp>
      <p:sp>
        <p:nvSpPr>
          <p:cNvPr id="337" name="矩形 31"/>
          <p:cNvSpPr/>
          <p:nvPr/>
        </p:nvSpPr>
        <p:spPr>
          <a:xfrm>
            <a:off x="8430895" y="1257300"/>
            <a:ext cx="1442720" cy="446405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ED7D31">
                <a:shade val="50000"/>
              </a:srgbClr>
            </a:solidFill>
            <a:prstDash val="solid"/>
            <a:miter/>
          </a:ln>
        </p:spPr>
        <p:txBody>
          <a:bodyPr anchor="ctr"/>
          <a:lstStyle>
            <a:lvl1pPr marL="0" lvl="0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Lidar Right</a:t>
            </a:r>
            <a:endParaRPr lang="en-US" altLang="en-US" sz="900" b="0" i="0" u="none" strike="noStrike" kern="0" spc="0" baseline="0">
              <a:ln>
                <a:noFill/>
              </a:ln>
              <a:solidFill>
                <a:srgbClr val="FFFFFF"/>
              </a:solidFill>
              <a:latin typeface="Calibri"/>
              <a:ea typeface="等线"/>
            </a:endParaRPr>
          </a:p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zh-CN" sz="900" b="0" i="0" u="none" strike="noStrike" kern="0" spc="0" baseline="0">
              <a:ln>
                <a:noFill/>
              </a:ln>
              <a:solidFill>
                <a:srgbClr val="FFFFFF"/>
              </a:solidFill>
              <a:latin typeface="Calibri"/>
              <a:ea typeface="等线"/>
            </a:endParaRPr>
          </a:p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zh-CN" sz="900" b="0" i="0" u="none" strike="noStrike" kern="0" spc="0" baseline="0">
              <a:ln>
                <a:noFill/>
              </a:ln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338" name="矩形 32"/>
          <p:cNvSpPr/>
          <p:nvPr/>
        </p:nvSpPr>
        <p:spPr>
          <a:xfrm>
            <a:off x="8430260" y="1752600"/>
            <a:ext cx="1456055" cy="471805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ED7D31">
                <a:shade val="50000"/>
              </a:srgbClr>
            </a:solidFill>
            <a:prstDash val="solid"/>
            <a:miter/>
          </a:ln>
        </p:spPr>
        <p:txBody>
          <a:bodyPr anchor="ctr"/>
          <a:lstStyle>
            <a:lvl1pPr marL="0" lvl="0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Lidar Left</a:t>
            </a:r>
            <a:endParaRPr lang="en-US" altLang="en-US" sz="900" b="0" i="0" u="none" strike="noStrike" kern="0" spc="0" baseline="0">
              <a:ln>
                <a:noFill/>
              </a:ln>
              <a:solidFill>
                <a:srgbClr val="FFFFFF"/>
              </a:solidFill>
              <a:latin typeface="Calibri"/>
              <a:ea typeface="等线"/>
            </a:endParaRPr>
          </a:p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zh-CN" sz="900" b="0" i="0" u="none" strike="noStrike" kern="0" spc="0" baseline="0">
              <a:ln>
                <a:noFill/>
              </a:ln>
              <a:solidFill>
                <a:srgbClr val="FFFFFF"/>
              </a:solidFill>
              <a:latin typeface="Calibri"/>
              <a:ea typeface="等线"/>
            </a:endParaRPr>
          </a:p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zh-CN" sz="900" b="0" i="0" u="none" strike="noStrike" kern="0" spc="0" baseline="0">
              <a:ln>
                <a:noFill/>
              </a:ln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344" name="矩形 44"/>
          <p:cNvSpPr/>
          <p:nvPr/>
        </p:nvSpPr>
        <p:spPr>
          <a:xfrm>
            <a:off x="735965" y="1184275"/>
            <a:ext cx="1324610" cy="333375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ED7D31">
                <a:shade val="50000"/>
              </a:srgbClr>
            </a:solidFill>
            <a:prstDash val="solid"/>
            <a:miter/>
          </a:ln>
        </p:spPr>
        <p:txBody>
          <a:bodyPr anchor="ctr"/>
          <a:lstStyle>
            <a:lvl1pPr marL="0" lvl="0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VGM/HMI</a:t>
            </a:r>
            <a:endParaRPr lang="zh-CN" altLang="zh-CN" sz="900" b="0" i="0" u="none" strike="noStrike" kern="0" spc="0" baseline="0">
              <a:ln>
                <a:noFill/>
              </a:ln>
              <a:solidFill>
                <a:srgbClr val="FFFFFF"/>
              </a:solidFill>
              <a:latin typeface="Calibri"/>
              <a:ea typeface="宋体"/>
            </a:endParaRPr>
          </a:p>
        </p:txBody>
      </p:sp>
      <p:sp>
        <p:nvSpPr>
          <p:cNvPr id="345" name="矩形 53"/>
          <p:cNvSpPr/>
          <p:nvPr/>
        </p:nvSpPr>
        <p:spPr>
          <a:xfrm>
            <a:off x="774700" y="1651000"/>
            <a:ext cx="1285875" cy="396240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ED7D31">
                <a:shade val="50000"/>
              </a:srgbClr>
            </a:solidFill>
            <a:prstDash val="solid"/>
            <a:miter/>
          </a:ln>
        </p:spPr>
        <p:txBody>
          <a:bodyPr anchor="ctr"/>
          <a:lstStyle>
            <a:lvl1pPr marL="0" lvl="0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T1 -&gt; RJ45 </a:t>
            </a:r>
            <a:r>
              <a:rPr lang="zh-CN" altLang="zh-CN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交换机</a:t>
            </a:r>
            <a:endParaRPr lang="zh-CN" altLang="zh-CN" sz="900" b="0" i="0" u="none" strike="noStrike" kern="0" spc="0" baseline="0">
              <a:ln>
                <a:noFill/>
              </a:ln>
              <a:solidFill>
                <a:srgbClr val="FFFFFF"/>
              </a:solidFill>
              <a:latin typeface="Calibri"/>
              <a:ea typeface="等线"/>
            </a:endParaRPr>
          </a:p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zh-CN" sz="900" b="0" i="0" u="none" strike="noStrike" kern="0" spc="0" baseline="0">
              <a:ln>
                <a:noFill/>
              </a:ln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346" name="矩形 55"/>
          <p:cNvSpPr/>
          <p:nvPr/>
        </p:nvSpPr>
        <p:spPr>
          <a:xfrm>
            <a:off x="735965" y="2224405"/>
            <a:ext cx="1286510" cy="690880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ED7D31">
                <a:shade val="50000"/>
              </a:srgbClr>
            </a:solidFill>
            <a:prstDash val="solid"/>
            <a:miter/>
          </a:ln>
        </p:spPr>
        <p:txBody>
          <a:bodyPr anchor="ctr"/>
          <a:lstStyle>
            <a:lvl1pPr marL="0" lvl="0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Smart Cam</a:t>
            </a:r>
            <a:endParaRPr lang="en-US" altLang="en-US" sz="900" b="0" i="0" u="none" strike="noStrike" kern="0" spc="0" baseline="0">
              <a:ln>
                <a:noFill/>
              </a:ln>
              <a:solidFill>
                <a:srgbClr val="FFFFFF"/>
              </a:solidFill>
              <a:latin typeface="Calibri"/>
              <a:ea typeface="等线"/>
            </a:endParaRPr>
          </a:p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en-US" sz="900" b="0" i="0" u="none" strike="noStrike" kern="0" spc="0" baseline="0">
              <a:ln>
                <a:noFill/>
              </a:ln>
              <a:solidFill>
                <a:srgbClr val="FFFFFF"/>
              </a:solidFill>
              <a:latin typeface="Calibri"/>
              <a:ea typeface="等线"/>
            </a:endParaRPr>
          </a:p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en-US" sz="900" b="0" i="0" u="none" strike="noStrike" kern="0" spc="0" baseline="0">
              <a:ln>
                <a:noFill/>
              </a:ln>
              <a:solidFill>
                <a:srgbClr val="FFFFFF"/>
              </a:solidFill>
              <a:latin typeface="Calibri"/>
              <a:ea typeface="等线"/>
            </a:endParaRPr>
          </a:p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zh-CN" sz="900" b="0" i="0" u="none" strike="noStrike" kern="0" spc="0" baseline="0">
              <a:ln>
                <a:noFill/>
              </a:ln>
              <a:solidFill>
                <a:srgbClr val="FFFFFF"/>
              </a:solidFill>
              <a:latin typeface="Calibri"/>
              <a:ea typeface="宋体"/>
            </a:endParaRPr>
          </a:p>
        </p:txBody>
      </p:sp>
      <p:cxnSp>
        <p:nvCxnSpPr>
          <p:cNvPr id="348" name="直接连接符 74"/>
          <p:cNvCxnSpPr/>
          <p:nvPr/>
        </p:nvCxnSpPr>
        <p:spPr>
          <a:xfrm flipV="1">
            <a:off x="1827530" y="4409440"/>
            <a:ext cx="726440" cy="0"/>
          </a:xfrm>
          <a:prstGeom prst="line">
            <a:avLst/>
          </a:prstGeom>
          <a:noFill/>
          <a:ln w="28575" cap="flat" cmpd="sng">
            <a:solidFill>
              <a:srgbClr val="FFC000"/>
            </a:solidFill>
            <a:prstDash val="solid"/>
            <a:miter/>
          </a:ln>
        </p:spPr>
      </p:cxnSp>
      <p:cxnSp>
        <p:nvCxnSpPr>
          <p:cNvPr id="349" name="直接连接符 76"/>
          <p:cNvCxnSpPr/>
          <p:nvPr/>
        </p:nvCxnSpPr>
        <p:spPr>
          <a:xfrm flipV="1">
            <a:off x="1827530" y="4652645"/>
            <a:ext cx="726440" cy="0"/>
          </a:xfrm>
          <a:prstGeom prst="line">
            <a:avLst/>
          </a:prstGeom>
          <a:noFill/>
          <a:ln w="28575" cap="flat" cmpd="sng">
            <a:solidFill>
              <a:srgbClr val="FFC000"/>
            </a:solidFill>
            <a:prstDash val="solid"/>
            <a:miter/>
          </a:ln>
        </p:spPr>
      </p:cxnSp>
      <p:sp>
        <p:nvSpPr>
          <p:cNvPr id="350" name="矩形 1"/>
          <p:cNvSpPr/>
          <p:nvPr/>
        </p:nvSpPr>
        <p:spPr>
          <a:xfrm>
            <a:off x="2462530" y="760095"/>
            <a:ext cx="1888490" cy="1598930"/>
          </a:xfrm>
          <a:prstGeom prst="rect">
            <a:avLst/>
          </a:prstGeom>
          <a:solidFill>
            <a:srgbClr val="5B9BD5"/>
          </a:solidFill>
          <a:ln w="12700" cap="flat" cmpd="sng">
            <a:solidFill>
              <a:srgbClr val="5B9BD5">
                <a:shade val="50000"/>
              </a:srgbClr>
            </a:solidFill>
            <a:prstDash val="solid"/>
            <a:miter/>
          </a:ln>
        </p:spPr>
        <p:txBody>
          <a:bodyPr anchor="t"/>
          <a:lstStyle>
            <a:lvl1pPr marL="0" lvl="0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14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OrinX-A</a:t>
            </a:r>
            <a:endParaRPr lang="zh-CN" altLang="zh-CN" sz="1400" b="0" i="0" u="none" strike="noStrike" kern="0" spc="0" baseline="0">
              <a:ln>
                <a:noFill/>
              </a:ln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355" name="矩形 69"/>
          <p:cNvSpPr/>
          <p:nvPr/>
        </p:nvSpPr>
        <p:spPr>
          <a:xfrm>
            <a:off x="1050290" y="4106545"/>
            <a:ext cx="791210" cy="652780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>
            <a:solidFill>
              <a:srgbClr val="ED7D31">
                <a:shade val="50000"/>
              </a:srgbClr>
            </a:solidFill>
            <a:prstDash val="solid"/>
            <a:miter/>
          </a:ln>
        </p:spPr>
        <p:txBody>
          <a:bodyPr anchor="ctr"/>
          <a:lstStyle>
            <a:lvl1pPr marL="0" lvl="0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9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Chassis</a:t>
            </a:r>
            <a:endParaRPr lang="zh-CN" altLang="zh-CN" sz="900" b="0" i="0" u="none" strike="noStrike" kern="0" spc="0" baseline="0">
              <a:ln>
                <a:noFill/>
              </a:ln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364" name="矩形 120"/>
          <p:cNvSpPr/>
          <p:nvPr/>
        </p:nvSpPr>
        <p:spPr>
          <a:xfrm>
            <a:off x="8813800" y="4619625"/>
            <a:ext cx="991235" cy="963930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>
            <a:solidFill>
              <a:srgbClr val="ED7D31">
                <a:shade val="50000"/>
              </a:srgbClr>
            </a:solidFill>
            <a:prstDash val="solid"/>
            <a:miter/>
          </a:ln>
        </p:spPr>
        <p:txBody>
          <a:bodyPr anchor="ctr"/>
          <a:lstStyle>
            <a:lvl1pPr marL="0" lvl="0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9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Chassis</a:t>
            </a:r>
            <a:endParaRPr lang="zh-CN" altLang="zh-CN" sz="900" b="0" i="0" u="none" strike="noStrike" kern="0" spc="0" baseline="0">
              <a:ln>
                <a:noFill/>
              </a:ln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384" name="矩形 186"/>
          <p:cNvSpPr/>
          <p:nvPr/>
        </p:nvSpPr>
        <p:spPr>
          <a:xfrm>
            <a:off x="988060" y="5266055"/>
            <a:ext cx="1127125" cy="334010"/>
          </a:xfrm>
          <a:prstGeom prst="rect">
            <a:avLst/>
          </a:prstGeom>
          <a:solidFill>
            <a:srgbClr val="FFC000">
              <a:lumMod val="75000"/>
            </a:srgbClr>
          </a:solidFill>
          <a:ln w="12700" cap="flat" cmpd="sng">
            <a:solidFill>
              <a:srgbClr val="5B9BD5">
                <a:shade val="50000"/>
              </a:srgbClr>
            </a:solidFill>
            <a:prstDash val="solid"/>
            <a:miter/>
          </a:ln>
        </p:spPr>
        <p:txBody>
          <a:bodyPr anchor="ctr"/>
          <a:lstStyle>
            <a:lvl1pPr marL="0" lvl="0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9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zh-CN" sz="900" b="1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前毫米波</a:t>
            </a:r>
            <a:endParaRPr lang="en-US" altLang="en-US" sz="900" b="1" i="0" u="none" strike="noStrike" kern="0" spc="0" baseline="0">
              <a:ln>
                <a:noFill/>
              </a:ln>
              <a:solidFill>
                <a:srgbClr val="FFFFFF"/>
              </a:solidFill>
              <a:latin typeface="Calibri"/>
              <a:ea typeface="等线"/>
            </a:endParaRPr>
          </a:p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900" b="1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Radar 510 </a:t>
            </a:r>
            <a:r>
              <a:rPr lang="zh-CN" altLang="zh-CN" sz="900" b="1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（</a:t>
            </a:r>
            <a:r>
              <a:rPr lang="en-US" altLang="en-US" sz="900" b="1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Demo</a:t>
            </a:r>
            <a:r>
              <a:rPr lang="zh-CN" altLang="zh-CN" sz="900" b="1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）</a:t>
            </a:r>
            <a:endParaRPr lang="en-US" altLang="en-US" sz="900" b="1" i="0" u="none" strike="noStrike" kern="0" spc="0" baseline="0">
              <a:ln>
                <a:noFill/>
              </a:ln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388" name="矩形 199"/>
          <p:cNvSpPr/>
          <p:nvPr/>
        </p:nvSpPr>
        <p:spPr>
          <a:xfrm>
            <a:off x="4533265" y="5436870"/>
            <a:ext cx="683260" cy="395605"/>
          </a:xfrm>
          <a:prstGeom prst="rect">
            <a:avLst/>
          </a:prstGeom>
          <a:solidFill>
            <a:srgbClr val="FFC000">
              <a:lumMod val="75000"/>
            </a:srgbClr>
          </a:solidFill>
          <a:ln w="12700" cap="flat" cmpd="sng">
            <a:solidFill>
              <a:srgbClr val="5B9BD5">
                <a:shade val="50000"/>
              </a:srgbClr>
            </a:solidFill>
            <a:prstDash val="solid"/>
            <a:miter/>
          </a:ln>
        </p:spPr>
        <p:txBody>
          <a:bodyPr anchor="ctr"/>
          <a:lstStyle>
            <a:lvl1pPr marL="0" lvl="0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Radar 520 </a:t>
            </a:r>
            <a:r>
              <a:rPr lang="zh-CN" altLang="zh-CN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右后</a:t>
            </a:r>
            <a:endParaRPr lang="en-US" altLang="en-US" sz="900" b="0" i="0" u="none" strike="noStrike" kern="0" spc="0" baseline="0">
              <a:ln>
                <a:noFill/>
              </a:ln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400" name="矩形 219"/>
          <p:cNvSpPr/>
          <p:nvPr/>
        </p:nvSpPr>
        <p:spPr>
          <a:xfrm>
            <a:off x="5480685" y="3695065"/>
            <a:ext cx="501650" cy="1129030"/>
          </a:xfrm>
          <a:prstGeom prst="rect">
            <a:avLst/>
          </a:prstGeom>
          <a:solidFill>
            <a:srgbClr val="FFC000">
              <a:lumMod val="75000"/>
            </a:srgbClr>
          </a:solidFill>
          <a:ln w="12700" cap="flat" cmpd="sng">
            <a:solidFill>
              <a:srgbClr val="5B9BD5">
                <a:shade val="50000"/>
              </a:srgbClr>
            </a:solidFill>
            <a:prstDash val="solid"/>
            <a:miter/>
          </a:ln>
        </p:spPr>
        <p:txBody>
          <a:bodyPr anchor="ctr"/>
          <a:lstStyle>
            <a:lvl1pPr marL="0" lvl="0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9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ADPU</a:t>
            </a:r>
            <a:endParaRPr lang="en-US" altLang="en-US" sz="900" b="0" i="0" u="none" strike="noStrike" kern="0" spc="0" baseline="0">
              <a:ln>
                <a:noFill/>
              </a:ln>
              <a:solidFill>
                <a:srgbClr val="FFFFFF"/>
              </a:solidFill>
              <a:latin typeface="Calibri"/>
              <a:ea typeface="等线"/>
            </a:endParaRPr>
          </a:p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zh-CN" sz="900" b="1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（导远</a:t>
            </a:r>
            <a:r>
              <a:rPr lang="en-US" altLang="en-US" sz="900" b="1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570D</a:t>
            </a:r>
            <a:r>
              <a:rPr lang="zh-CN" altLang="zh-CN" sz="900" b="1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）</a:t>
            </a:r>
            <a:endParaRPr lang="en-US" altLang="en-US" sz="900" b="1" i="0" u="none" strike="noStrike" kern="0" spc="0" baseline="0">
              <a:ln>
                <a:noFill/>
              </a:ln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404" name="矩形 226"/>
          <p:cNvSpPr/>
          <p:nvPr/>
        </p:nvSpPr>
        <p:spPr>
          <a:xfrm>
            <a:off x="5480685" y="5358765"/>
            <a:ext cx="501650" cy="428625"/>
          </a:xfrm>
          <a:prstGeom prst="rect">
            <a:avLst/>
          </a:prstGeom>
          <a:solidFill>
            <a:srgbClr val="FFC000">
              <a:lumMod val="75000"/>
            </a:srgbClr>
          </a:solidFill>
          <a:ln w="12700" cap="flat" cmpd="sng">
            <a:solidFill>
              <a:srgbClr val="5B9BD5">
                <a:shade val="50000"/>
              </a:srgbClr>
            </a:solidFill>
            <a:prstDash val="solid"/>
            <a:miter/>
          </a:ln>
        </p:spPr>
        <p:txBody>
          <a:bodyPr anchor="ctr"/>
          <a:lstStyle>
            <a:lvl1pPr marL="0" lvl="0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9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WAM</a:t>
            </a:r>
            <a:endParaRPr lang="en-US" altLang="en-US" sz="900" b="0" i="0" u="none" strike="noStrike" kern="0" spc="0" baseline="0">
              <a:ln>
                <a:noFill/>
              </a:ln>
              <a:solidFill>
                <a:srgbClr val="FFFFFF"/>
              </a:solidFill>
              <a:latin typeface="Calibri"/>
              <a:ea typeface="等线"/>
            </a:endParaRPr>
          </a:p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zh-CN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（欧菲）</a:t>
            </a:r>
            <a:endParaRPr lang="en-US" altLang="en-US" sz="900" b="0" i="0" u="none" strike="noStrike" kern="0" spc="0" baseline="0">
              <a:ln>
                <a:noFill/>
              </a:ln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406" name="矩形 228"/>
          <p:cNvSpPr/>
          <p:nvPr/>
        </p:nvSpPr>
        <p:spPr>
          <a:xfrm>
            <a:off x="8444865" y="3729990"/>
            <a:ext cx="1441450" cy="592455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ED7D31">
                <a:shade val="50000"/>
              </a:srgbClr>
            </a:solidFill>
            <a:prstDash val="solid"/>
            <a:miter/>
          </a:ln>
        </p:spPr>
        <p:txBody>
          <a:bodyPr anchor="ctr"/>
          <a:lstStyle>
            <a:lvl1pPr marL="0" lvl="0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T1 </a:t>
            </a:r>
            <a:r>
              <a:rPr lang="zh-CN" altLang="zh-CN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预留</a:t>
            </a:r>
            <a:endParaRPr lang="zh-CN" altLang="zh-CN" sz="900" b="0" i="0" u="none" strike="noStrike" kern="0" spc="0" baseline="0">
              <a:ln>
                <a:noFill/>
              </a:ln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407" name="矩形 230"/>
          <p:cNvSpPr/>
          <p:nvPr/>
        </p:nvSpPr>
        <p:spPr>
          <a:xfrm>
            <a:off x="791210" y="3508375"/>
            <a:ext cx="1310005" cy="508000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ED7D31">
                <a:shade val="50000"/>
              </a:srgbClr>
            </a:solidFill>
            <a:prstDash val="solid"/>
            <a:miter/>
          </a:ln>
        </p:spPr>
        <p:txBody>
          <a:bodyPr anchor="ctr"/>
          <a:lstStyle>
            <a:lvl1pPr marL="0" lvl="0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T1 </a:t>
            </a:r>
            <a:r>
              <a:rPr lang="zh-CN" altLang="zh-CN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预留</a:t>
            </a:r>
            <a:endParaRPr lang="zh-CN" altLang="zh-CN" sz="900" b="0" i="0" u="none" strike="noStrike" kern="0" spc="0" baseline="0">
              <a:ln>
                <a:noFill/>
              </a:ln>
              <a:solidFill>
                <a:srgbClr val="FFFFFF"/>
              </a:solidFill>
              <a:latin typeface="Calibri"/>
              <a:ea typeface="等线"/>
            </a:endParaRPr>
          </a:p>
        </p:txBody>
      </p:sp>
      <p:cxnSp>
        <p:nvCxnSpPr>
          <p:cNvPr id="412" name="直接连接符 65"/>
          <p:cNvCxnSpPr/>
          <p:nvPr/>
        </p:nvCxnSpPr>
        <p:spPr>
          <a:xfrm>
            <a:off x="2005965" y="2839720"/>
            <a:ext cx="3283585" cy="0"/>
          </a:xfrm>
          <a:prstGeom prst="line">
            <a:avLst/>
          </a:prstGeom>
          <a:noFill/>
          <a:ln w="28575" cap="flat" cmpd="sng">
            <a:solidFill>
              <a:srgbClr val="FFC000"/>
            </a:solidFill>
            <a:prstDash val="solid"/>
            <a:miter/>
          </a:ln>
        </p:spPr>
      </p:cxnSp>
      <p:cxnSp>
        <p:nvCxnSpPr>
          <p:cNvPr id="413" name="直接连接符 68"/>
          <p:cNvCxnSpPr/>
          <p:nvPr/>
        </p:nvCxnSpPr>
        <p:spPr>
          <a:xfrm>
            <a:off x="5321300" y="2844800"/>
            <a:ext cx="0" cy="2235835"/>
          </a:xfrm>
          <a:prstGeom prst="line">
            <a:avLst/>
          </a:prstGeom>
          <a:noFill/>
          <a:ln w="28575" cap="flat" cmpd="sng">
            <a:solidFill>
              <a:srgbClr val="FFC000"/>
            </a:solidFill>
            <a:prstDash val="solid"/>
            <a:miter/>
          </a:ln>
        </p:spPr>
      </p:cxnSp>
      <p:cxnSp>
        <p:nvCxnSpPr>
          <p:cNvPr id="414" name="直接连接符 80"/>
          <p:cNvCxnSpPr/>
          <p:nvPr/>
        </p:nvCxnSpPr>
        <p:spPr>
          <a:xfrm>
            <a:off x="5340350" y="5100955"/>
            <a:ext cx="1310640" cy="635"/>
          </a:xfrm>
          <a:prstGeom prst="line">
            <a:avLst/>
          </a:prstGeom>
          <a:noFill/>
          <a:ln w="28575" cap="flat" cmpd="sng">
            <a:solidFill>
              <a:srgbClr val="FFC000"/>
            </a:solidFill>
            <a:prstDash val="solid"/>
            <a:miter/>
          </a:ln>
        </p:spPr>
      </p:cxnSp>
      <p:sp>
        <p:nvSpPr>
          <p:cNvPr id="419" name="矩形 137"/>
          <p:cNvSpPr/>
          <p:nvPr/>
        </p:nvSpPr>
        <p:spPr>
          <a:xfrm>
            <a:off x="8507730" y="2375535"/>
            <a:ext cx="1440815" cy="508635"/>
          </a:xfrm>
          <a:prstGeom prst="rect">
            <a:avLst/>
          </a:prstGeom>
          <a:solidFill>
            <a:srgbClr val="4472C4">
              <a:lumMod val="50000"/>
            </a:srgbClr>
          </a:solidFill>
          <a:ln w="12700" cap="flat" cmpd="sng">
            <a:solidFill>
              <a:srgbClr val="5B9BD5">
                <a:shade val="50000"/>
              </a:srgbClr>
            </a:solidFill>
            <a:prstDash val="solid"/>
            <a:miter/>
          </a:ln>
        </p:spPr>
        <p:txBody>
          <a:bodyPr anchor="ctr"/>
          <a:lstStyle>
            <a:lvl1pPr marL="0" lvl="0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DVR</a:t>
            </a:r>
            <a:endParaRPr lang="en-US" altLang="en-US" sz="900" b="0" i="0" u="none" strike="noStrike" kern="0" spc="0" baseline="0">
              <a:ln>
                <a:noFill/>
              </a:ln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3" name="矩形 1"/>
          <p:cNvSpPr/>
          <p:nvPr/>
        </p:nvSpPr>
        <p:spPr>
          <a:xfrm>
            <a:off x="2486025" y="3098165"/>
            <a:ext cx="1878965" cy="2672715"/>
          </a:xfrm>
          <a:prstGeom prst="rect">
            <a:avLst/>
          </a:prstGeom>
          <a:solidFill>
            <a:srgbClr val="5B9BD5"/>
          </a:solidFill>
          <a:ln w="12700" cap="flat" cmpd="sng">
            <a:solidFill>
              <a:srgbClr val="5B9BD5">
                <a:shade val="50000"/>
              </a:srgbClr>
            </a:solidFill>
            <a:prstDash val="solid"/>
            <a:miter/>
          </a:ln>
        </p:spPr>
        <p:txBody>
          <a:bodyPr anchor="t"/>
          <a:lstStyle>
            <a:lvl1pPr marL="0" lvl="0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14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TC397-</a:t>
            </a:r>
            <a:r>
              <a:rPr lang="en-US" altLang="en-US" sz="14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A</a:t>
            </a:r>
            <a:endParaRPr lang="en-US" altLang="en-US" sz="1400" b="0" i="0" u="none" strike="noStrike" kern="0" spc="0" baseline="0">
              <a:ln>
                <a:noFill/>
              </a:ln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6" name="文本框 203"/>
          <p:cNvSpPr txBox="1"/>
          <p:nvPr/>
        </p:nvSpPr>
        <p:spPr>
          <a:xfrm>
            <a:off x="3938905" y="4239260"/>
            <a:ext cx="426085" cy="259080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9525" cmpd="sng">
            <a:solidFill>
              <a:srgbClr val="FFFFFF">
                <a:shade val="50000"/>
              </a:srgbClr>
            </a:solidFill>
          </a:ln>
        </p:spPr>
        <p:txBody>
          <a:bodyPr wrap="square" anchor="ctr"/>
          <a:lstStyle>
            <a:lvl1pPr marL="0" lvl="0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CAN</a:t>
            </a:r>
            <a:endParaRPr lang="en-US" altLang="en-US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</p:txBody>
      </p:sp>
      <p:sp>
        <p:nvSpPr>
          <p:cNvPr id="8" name="文本框 203"/>
          <p:cNvSpPr txBox="1"/>
          <p:nvPr/>
        </p:nvSpPr>
        <p:spPr>
          <a:xfrm>
            <a:off x="3938905" y="4662170"/>
            <a:ext cx="426085" cy="259080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9525" cmpd="sng">
            <a:solidFill>
              <a:srgbClr val="FFFFFF">
                <a:shade val="50000"/>
              </a:srgbClr>
            </a:solidFill>
          </a:ln>
        </p:spPr>
        <p:txBody>
          <a:bodyPr wrap="square" anchor="ctr"/>
          <a:lstStyle>
            <a:lvl1pPr marL="0" lvl="0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CAN</a:t>
            </a:r>
            <a:endParaRPr lang="en-US" altLang="en-US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</p:txBody>
      </p:sp>
      <p:sp>
        <p:nvSpPr>
          <p:cNvPr id="9" name="文本框 203"/>
          <p:cNvSpPr txBox="1"/>
          <p:nvPr/>
        </p:nvSpPr>
        <p:spPr>
          <a:xfrm>
            <a:off x="3924935" y="5085715"/>
            <a:ext cx="426085" cy="259080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9525" cmpd="sng">
            <a:solidFill>
              <a:srgbClr val="FFFFFF">
                <a:shade val="50000"/>
              </a:srgbClr>
            </a:solidFill>
          </a:ln>
        </p:spPr>
        <p:txBody>
          <a:bodyPr wrap="square" anchor="ctr"/>
          <a:lstStyle>
            <a:lvl1pPr marL="0" lvl="0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CAN</a:t>
            </a:r>
            <a:endParaRPr lang="en-US" altLang="en-US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</p:txBody>
      </p:sp>
      <p:sp>
        <p:nvSpPr>
          <p:cNvPr id="10" name="文本框 203"/>
          <p:cNvSpPr txBox="1"/>
          <p:nvPr/>
        </p:nvSpPr>
        <p:spPr>
          <a:xfrm>
            <a:off x="3924935" y="5453380"/>
            <a:ext cx="426085" cy="259080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9525" cmpd="sng">
            <a:solidFill>
              <a:srgbClr val="FFFFFF">
                <a:shade val="50000"/>
              </a:srgbClr>
            </a:solidFill>
          </a:ln>
        </p:spPr>
        <p:txBody>
          <a:bodyPr wrap="square" anchor="ctr"/>
          <a:lstStyle>
            <a:lvl1pPr marL="0" lvl="0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CAN</a:t>
            </a:r>
            <a:endParaRPr lang="en-US" altLang="en-US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</p:txBody>
      </p:sp>
      <p:sp>
        <p:nvSpPr>
          <p:cNvPr id="11" name="文本框 203"/>
          <p:cNvSpPr txBox="1"/>
          <p:nvPr/>
        </p:nvSpPr>
        <p:spPr>
          <a:xfrm>
            <a:off x="2493645" y="5342255"/>
            <a:ext cx="447675" cy="161925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9525" cmpd="sng">
            <a:solidFill>
              <a:srgbClr val="FFFFFF">
                <a:shade val="50000"/>
              </a:srgbClr>
            </a:solidFill>
          </a:ln>
        </p:spPr>
        <p:txBody>
          <a:bodyPr wrap="square" anchor="ctr"/>
          <a:lstStyle>
            <a:lvl1pPr marL="0" lvl="0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CAN</a:t>
            </a:r>
            <a:endParaRPr lang="en-US" altLang="en-US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</p:txBody>
      </p:sp>
      <p:sp>
        <p:nvSpPr>
          <p:cNvPr id="12" name="文本框 203"/>
          <p:cNvSpPr txBox="1"/>
          <p:nvPr/>
        </p:nvSpPr>
        <p:spPr>
          <a:xfrm>
            <a:off x="2500630" y="4563745"/>
            <a:ext cx="426085" cy="161925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9525" cmpd="sng">
            <a:solidFill>
              <a:srgbClr val="FFFFFF">
                <a:shade val="50000"/>
              </a:srgbClr>
            </a:solidFill>
          </a:ln>
        </p:spPr>
        <p:txBody>
          <a:bodyPr wrap="square" anchor="ctr"/>
          <a:lstStyle>
            <a:lvl1pPr marL="0" lvl="0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CAN</a:t>
            </a:r>
            <a:endParaRPr lang="en-US" altLang="en-US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</p:txBody>
      </p:sp>
      <p:sp>
        <p:nvSpPr>
          <p:cNvPr id="13" name="文本框 203"/>
          <p:cNvSpPr txBox="1"/>
          <p:nvPr/>
        </p:nvSpPr>
        <p:spPr>
          <a:xfrm>
            <a:off x="2503170" y="4302760"/>
            <a:ext cx="426085" cy="161925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9525" cmpd="sng">
            <a:solidFill>
              <a:srgbClr val="FFFFFF">
                <a:shade val="50000"/>
              </a:srgbClr>
            </a:solidFill>
          </a:ln>
        </p:spPr>
        <p:txBody>
          <a:bodyPr wrap="square" anchor="ctr"/>
          <a:lstStyle>
            <a:lvl1pPr marL="0" lvl="0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CAN</a:t>
            </a:r>
            <a:endParaRPr lang="en-US" altLang="en-US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</p:txBody>
      </p:sp>
      <p:sp>
        <p:nvSpPr>
          <p:cNvPr id="18" name="矩形: 圆角 142"/>
          <p:cNvSpPr/>
          <p:nvPr/>
        </p:nvSpPr>
        <p:spPr>
          <a:xfrm>
            <a:off x="2941955" y="3714750"/>
            <a:ext cx="1409065" cy="272415"/>
          </a:xfrm>
          <a:prstGeom prst="roundRect">
            <a:avLst/>
          </a:prstGeom>
          <a:solidFill>
            <a:srgbClr val="FFFFFF"/>
          </a:solidFill>
          <a:ln w="12700" cap="flat" cmpd="sng">
            <a:solidFill>
              <a:srgbClr val="4472C4">
                <a:shade val="5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1000" b="0" i="0" u="none" strike="noStrike" kern="1200" spc="0" baseline="0">
                <a:ln>
                  <a:noFill/>
                </a:ln>
                <a:solidFill>
                  <a:schemeClr val="bg1"/>
                </a:solidFill>
                <a:latin typeface="等线"/>
                <a:ea typeface="等线"/>
              </a:rPr>
              <a:t>vlan</a:t>
            </a:r>
            <a:r>
              <a:rPr lang="zh-CN" altLang="zh-CN" sz="1000" b="0" i="0" u="none" strike="noStrike" kern="1200" spc="0" baseline="0">
                <a:ln>
                  <a:noFill/>
                </a:ln>
                <a:solidFill>
                  <a:schemeClr val="bg1"/>
                </a:solidFill>
                <a:latin typeface="等线"/>
                <a:ea typeface="宋体"/>
              </a:rPr>
              <a:t>：</a:t>
            </a:r>
            <a:endParaRPr lang="zh-CN" altLang="zh-CN" sz="1000" b="0" i="0" u="none" strike="noStrike" kern="1200" spc="0" baseline="0">
              <a:ln>
                <a:noFill/>
              </a:ln>
              <a:solidFill>
                <a:schemeClr val="bg1"/>
              </a:solidFill>
              <a:latin typeface="等线"/>
              <a:ea typeface="宋体"/>
            </a:endParaRPr>
          </a:p>
        </p:txBody>
      </p:sp>
      <p:sp>
        <p:nvSpPr>
          <p:cNvPr id="19" name="矩形: 圆角 64"/>
          <p:cNvSpPr/>
          <p:nvPr/>
        </p:nvSpPr>
        <p:spPr>
          <a:xfrm>
            <a:off x="2971800" y="3422650"/>
            <a:ext cx="1365885" cy="272415"/>
          </a:xfrm>
          <a:prstGeom prst="roundRect">
            <a:avLst/>
          </a:prstGeom>
          <a:solidFill>
            <a:srgbClr val="FFFFFF"/>
          </a:solidFill>
          <a:ln w="12700" cap="flat" cmpd="sng">
            <a:solidFill>
              <a:srgbClr val="4472C4">
                <a:shade val="5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1000" kern="1200">
                <a:solidFill>
                  <a:schemeClr val="bg1"/>
                </a:solidFill>
                <a:latin typeface="等线"/>
                <a:ea typeface="等线"/>
              </a:rPr>
              <a:t>eth0</a:t>
            </a:r>
            <a:r>
              <a:rPr lang="zh-CN" altLang="zh-CN" sz="1000" kern="1200">
                <a:solidFill>
                  <a:schemeClr val="bg1"/>
                </a:solidFill>
                <a:latin typeface="等线"/>
                <a:ea typeface="宋体"/>
              </a:rPr>
              <a:t>：</a:t>
            </a:r>
            <a:r>
              <a:rPr lang="en-US" altLang="en-US" sz="1000" kern="1200">
                <a:solidFill>
                  <a:schemeClr val="bg1"/>
                </a:solidFill>
                <a:latin typeface="等线"/>
                <a:ea typeface="宋体"/>
              </a:rPr>
              <a:t>192.168.1.52</a:t>
            </a:r>
            <a:endParaRPr lang="zh-CN" altLang="zh-CN" sz="1000" b="0" i="0" u="none" strike="noStrike" kern="1200" spc="0" baseline="0">
              <a:ln>
                <a:noFill/>
              </a:ln>
              <a:solidFill>
                <a:schemeClr val="bg1"/>
              </a:solidFill>
              <a:latin typeface="等线"/>
              <a:ea typeface="等线"/>
            </a:endParaRPr>
          </a:p>
        </p:txBody>
      </p:sp>
      <p:sp>
        <p:nvSpPr>
          <p:cNvPr id="20" name="文本框 203"/>
          <p:cNvSpPr txBox="1"/>
          <p:nvPr/>
        </p:nvSpPr>
        <p:spPr>
          <a:xfrm>
            <a:off x="6279515" y="5539740"/>
            <a:ext cx="426085" cy="161925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9525" cmpd="sng">
            <a:solidFill>
              <a:srgbClr val="FFFFFF">
                <a:shade val="50000"/>
              </a:srgbClr>
            </a:solidFill>
          </a:ln>
        </p:spPr>
        <p:txBody>
          <a:bodyPr wrap="square" anchor="ctr"/>
          <a:lstStyle>
            <a:lvl1pPr marL="0" lvl="0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CAN</a:t>
            </a:r>
            <a:endParaRPr lang="en-US" altLang="en-US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</p:txBody>
      </p:sp>
      <p:sp>
        <p:nvSpPr>
          <p:cNvPr id="21" name="文本框 203"/>
          <p:cNvSpPr txBox="1"/>
          <p:nvPr/>
        </p:nvSpPr>
        <p:spPr>
          <a:xfrm>
            <a:off x="7728585" y="4967605"/>
            <a:ext cx="426085" cy="161925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9525" cmpd="sng">
            <a:solidFill>
              <a:srgbClr val="FFFFFF">
                <a:shade val="50000"/>
              </a:srgbClr>
            </a:solidFill>
          </a:ln>
        </p:spPr>
        <p:txBody>
          <a:bodyPr wrap="square" anchor="ctr"/>
          <a:lstStyle>
            <a:lvl1pPr marL="0" lvl="0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CAN</a:t>
            </a:r>
            <a:endParaRPr lang="en-US" altLang="en-US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</p:txBody>
      </p:sp>
      <p:sp>
        <p:nvSpPr>
          <p:cNvPr id="22" name="文本框 203"/>
          <p:cNvSpPr txBox="1"/>
          <p:nvPr/>
        </p:nvSpPr>
        <p:spPr>
          <a:xfrm>
            <a:off x="7745730" y="5291455"/>
            <a:ext cx="426085" cy="161925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9525" cmpd="sng">
            <a:solidFill>
              <a:srgbClr val="FFFFFF">
                <a:shade val="50000"/>
              </a:srgbClr>
            </a:solidFill>
          </a:ln>
        </p:spPr>
        <p:txBody>
          <a:bodyPr wrap="square" anchor="ctr"/>
          <a:lstStyle>
            <a:lvl1pPr marL="0" lvl="0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CAN</a:t>
            </a:r>
            <a:endParaRPr lang="en-US" altLang="en-US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</p:txBody>
      </p:sp>
      <p:sp>
        <p:nvSpPr>
          <p:cNvPr id="23" name="文本框 220"/>
          <p:cNvSpPr txBox="1"/>
          <p:nvPr/>
        </p:nvSpPr>
        <p:spPr>
          <a:xfrm>
            <a:off x="6268720" y="4061460"/>
            <a:ext cx="511175" cy="611505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9525" cmpd="sng">
            <a:solidFill>
              <a:srgbClr val="FFFFFF">
                <a:shade val="50000"/>
              </a:srgbClr>
            </a:solidFill>
          </a:ln>
        </p:spPr>
        <p:txBody>
          <a:bodyPr wrap="square" anchor="ctr"/>
          <a:lstStyle>
            <a:lvl1pPr marL="0" lvl="0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PCAN</a:t>
            </a:r>
            <a:r>
              <a:rPr lang="zh-CN" altLang="zh-CN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（上行）</a:t>
            </a:r>
            <a:endParaRPr lang="zh-CN" altLang="zh-CN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</p:txBody>
      </p:sp>
      <p:sp>
        <p:nvSpPr>
          <p:cNvPr id="25" name="文本框 221"/>
          <p:cNvSpPr txBox="1"/>
          <p:nvPr/>
        </p:nvSpPr>
        <p:spPr>
          <a:xfrm>
            <a:off x="6279515" y="4768850"/>
            <a:ext cx="525145" cy="395605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9525" cmpd="sng">
            <a:solidFill>
              <a:srgbClr val="FFFFFF">
                <a:shade val="50000"/>
              </a:srgbClr>
            </a:solidFill>
          </a:ln>
        </p:spPr>
        <p:txBody>
          <a:bodyPr wrap="square" anchor="ctr"/>
          <a:lstStyle>
            <a:lvl1pPr marL="0" lvl="0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VCAN</a:t>
            </a:r>
            <a:r>
              <a:rPr lang="zh-CN" altLang="zh-CN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（下行）</a:t>
            </a:r>
            <a:endParaRPr lang="zh-CN" altLang="zh-CN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</p:txBody>
      </p:sp>
      <p:sp>
        <p:nvSpPr>
          <p:cNvPr id="30" name="矩形: 圆角 64"/>
          <p:cNvSpPr/>
          <p:nvPr/>
        </p:nvSpPr>
        <p:spPr>
          <a:xfrm>
            <a:off x="774700" y="2642235"/>
            <a:ext cx="1247775" cy="300990"/>
          </a:xfrm>
          <a:prstGeom prst="roundRect">
            <a:avLst/>
          </a:prstGeom>
          <a:solidFill>
            <a:srgbClr val="FFFFFF"/>
          </a:solidFill>
          <a:ln w="12700" cap="flat" cmpd="sng">
            <a:solidFill>
              <a:srgbClr val="4472C4">
                <a:shade val="5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1000" kern="1200">
                <a:solidFill>
                  <a:schemeClr val="bg1"/>
                </a:solidFill>
                <a:latin typeface="等线"/>
                <a:ea typeface="等线"/>
              </a:rPr>
              <a:t>eth0</a:t>
            </a:r>
            <a:r>
              <a:rPr lang="zh-CN" altLang="zh-CN" sz="1000" kern="1200">
                <a:solidFill>
                  <a:schemeClr val="bg1"/>
                </a:solidFill>
                <a:latin typeface="等线"/>
                <a:ea typeface="宋体"/>
              </a:rPr>
              <a:t>：</a:t>
            </a:r>
            <a:r>
              <a:rPr lang="en-US" altLang="en-US" sz="1000" kern="1200">
                <a:solidFill>
                  <a:schemeClr val="bg1"/>
                </a:solidFill>
                <a:latin typeface="等线"/>
                <a:ea typeface="宋体"/>
              </a:rPr>
              <a:t>192.168.1.10</a:t>
            </a:r>
            <a:endParaRPr lang="zh-CN" altLang="zh-CN" sz="1000" b="0" i="0" u="none" strike="noStrike" kern="1200" spc="0" baseline="0">
              <a:ln>
                <a:noFill/>
              </a:ln>
              <a:solidFill>
                <a:schemeClr val="bg1"/>
              </a:solidFill>
              <a:latin typeface="等线"/>
              <a:ea typeface="等线"/>
            </a:endParaRPr>
          </a:p>
        </p:txBody>
      </p:sp>
      <p:sp>
        <p:nvSpPr>
          <p:cNvPr id="33" name="矩形 199"/>
          <p:cNvSpPr/>
          <p:nvPr/>
        </p:nvSpPr>
        <p:spPr>
          <a:xfrm>
            <a:off x="4535805" y="5020945"/>
            <a:ext cx="683260" cy="395605"/>
          </a:xfrm>
          <a:prstGeom prst="rect">
            <a:avLst/>
          </a:prstGeom>
          <a:solidFill>
            <a:srgbClr val="FFC000">
              <a:lumMod val="75000"/>
            </a:srgbClr>
          </a:solidFill>
          <a:ln w="12700" cap="flat" cmpd="sng">
            <a:solidFill>
              <a:srgbClr val="5B9BD5">
                <a:shade val="50000"/>
              </a:srgbClr>
            </a:solidFill>
            <a:prstDash val="solid"/>
            <a:miter/>
          </a:ln>
        </p:spPr>
        <p:txBody>
          <a:bodyPr anchor="ctr"/>
          <a:lstStyle>
            <a:lvl1pPr marL="0" lvl="0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Radar 520 </a:t>
            </a:r>
            <a:r>
              <a:rPr lang="zh-CN" altLang="zh-CN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右</a:t>
            </a:r>
            <a:r>
              <a:rPr lang="zh-CN" altLang="zh-CN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前</a:t>
            </a:r>
            <a:endParaRPr lang="zh-CN" altLang="zh-CN" sz="900" b="0" i="0" u="none" strike="noStrike" kern="0" spc="0" baseline="0">
              <a:ln>
                <a:noFill/>
              </a:ln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34" name="矩形 199"/>
          <p:cNvSpPr/>
          <p:nvPr/>
        </p:nvSpPr>
        <p:spPr>
          <a:xfrm>
            <a:off x="4533265" y="4580255"/>
            <a:ext cx="683260" cy="395605"/>
          </a:xfrm>
          <a:prstGeom prst="rect">
            <a:avLst/>
          </a:prstGeom>
          <a:solidFill>
            <a:srgbClr val="FFC000">
              <a:lumMod val="75000"/>
            </a:srgbClr>
          </a:solidFill>
          <a:ln w="12700" cap="flat" cmpd="sng">
            <a:solidFill>
              <a:srgbClr val="5B9BD5">
                <a:shade val="50000"/>
              </a:srgbClr>
            </a:solidFill>
            <a:prstDash val="solid"/>
            <a:miter/>
          </a:ln>
        </p:spPr>
        <p:txBody>
          <a:bodyPr anchor="ctr"/>
          <a:lstStyle>
            <a:lvl1pPr marL="0" lvl="0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Radar 520 </a:t>
            </a:r>
            <a:r>
              <a:rPr lang="zh-CN" altLang="zh-CN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左后</a:t>
            </a:r>
            <a:endParaRPr lang="en-US" altLang="en-US" sz="900" b="0" i="0" u="none" strike="noStrike" kern="0" spc="0" baseline="0">
              <a:ln>
                <a:noFill/>
              </a:ln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35" name="矩形 199"/>
          <p:cNvSpPr/>
          <p:nvPr/>
        </p:nvSpPr>
        <p:spPr>
          <a:xfrm>
            <a:off x="4535805" y="4122420"/>
            <a:ext cx="683260" cy="395605"/>
          </a:xfrm>
          <a:prstGeom prst="rect">
            <a:avLst/>
          </a:prstGeom>
          <a:solidFill>
            <a:srgbClr val="FFC000">
              <a:lumMod val="75000"/>
            </a:srgbClr>
          </a:solidFill>
          <a:ln w="12700" cap="flat" cmpd="sng">
            <a:solidFill>
              <a:srgbClr val="5B9BD5">
                <a:shade val="50000"/>
              </a:srgbClr>
            </a:solidFill>
            <a:prstDash val="solid"/>
            <a:miter/>
          </a:ln>
        </p:spPr>
        <p:txBody>
          <a:bodyPr anchor="ctr"/>
          <a:lstStyle>
            <a:lvl1pPr marL="0" lvl="0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Radar 520 </a:t>
            </a:r>
            <a:r>
              <a:rPr lang="zh-CN" altLang="zh-CN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左</a:t>
            </a:r>
            <a:r>
              <a:rPr lang="zh-CN" altLang="zh-CN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前</a:t>
            </a:r>
            <a:endParaRPr lang="zh-CN" altLang="zh-CN" sz="900" b="0" i="0" u="none" strike="noStrike" kern="0" spc="0" baseline="0">
              <a:ln>
                <a:noFill/>
              </a:ln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36" name="矩形: 圆角 142"/>
          <p:cNvSpPr/>
          <p:nvPr/>
        </p:nvSpPr>
        <p:spPr>
          <a:xfrm>
            <a:off x="2789555" y="1549400"/>
            <a:ext cx="1310640" cy="272415"/>
          </a:xfrm>
          <a:prstGeom prst="roundRect">
            <a:avLst/>
          </a:prstGeom>
          <a:solidFill>
            <a:srgbClr val="FFFFFF"/>
          </a:solidFill>
          <a:ln w="12700" cap="flat" cmpd="sng">
            <a:solidFill>
              <a:srgbClr val="4472C4">
                <a:shade val="5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1000" b="0" i="0" u="none" strike="noStrike" kern="1200" spc="0" baseline="0">
                <a:ln>
                  <a:noFill/>
                </a:ln>
                <a:solidFill>
                  <a:schemeClr val="bg1"/>
                </a:solidFill>
                <a:latin typeface="等线"/>
                <a:ea typeface="等线"/>
              </a:rPr>
              <a:t>vlan</a:t>
            </a:r>
            <a:r>
              <a:rPr lang="zh-CN" altLang="zh-CN" sz="1000" b="0" i="0" u="none" strike="noStrike" kern="1200" spc="0" baseline="0">
                <a:ln>
                  <a:noFill/>
                </a:ln>
                <a:solidFill>
                  <a:schemeClr val="bg1"/>
                </a:solidFill>
                <a:latin typeface="等线"/>
                <a:ea typeface="宋体"/>
              </a:rPr>
              <a:t>：</a:t>
            </a:r>
            <a:endParaRPr lang="zh-CN" altLang="zh-CN" sz="1000" b="0" i="0" u="none" strike="noStrike" kern="1200" spc="0" baseline="0">
              <a:ln>
                <a:noFill/>
              </a:ln>
              <a:solidFill>
                <a:schemeClr val="bg1"/>
              </a:solidFill>
              <a:latin typeface="等线"/>
              <a:ea typeface="宋体"/>
            </a:endParaRPr>
          </a:p>
        </p:txBody>
      </p:sp>
      <p:sp>
        <p:nvSpPr>
          <p:cNvPr id="37" name="矩形: 圆角 64"/>
          <p:cNvSpPr/>
          <p:nvPr/>
        </p:nvSpPr>
        <p:spPr>
          <a:xfrm>
            <a:off x="2789555" y="1257300"/>
            <a:ext cx="1323975" cy="272415"/>
          </a:xfrm>
          <a:prstGeom prst="roundRect">
            <a:avLst/>
          </a:prstGeom>
          <a:solidFill>
            <a:srgbClr val="FFFFFF"/>
          </a:solidFill>
          <a:ln w="12700" cap="flat" cmpd="sng">
            <a:solidFill>
              <a:srgbClr val="4472C4">
                <a:shade val="5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1000" b="0" i="0" u="none" strike="noStrike" kern="1200" spc="0" baseline="0">
                <a:ln>
                  <a:noFill/>
                </a:ln>
                <a:solidFill>
                  <a:schemeClr val="bg1"/>
                </a:solidFill>
                <a:latin typeface="等线"/>
                <a:ea typeface="等线"/>
              </a:rPr>
              <a:t>eth0</a:t>
            </a:r>
            <a:r>
              <a:rPr lang="zh-CN" altLang="zh-CN" sz="1000" b="0" i="0" u="none" strike="noStrike" kern="1200" spc="0" baseline="0">
                <a:ln>
                  <a:noFill/>
                </a:ln>
                <a:solidFill>
                  <a:schemeClr val="bg1"/>
                </a:solidFill>
                <a:latin typeface="等线"/>
                <a:ea typeface="宋体"/>
              </a:rPr>
              <a:t>：</a:t>
            </a:r>
            <a:r>
              <a:rPr lang="en-US" altLang="en-US" sz="1000" b="0" i="0" u="none" strike="noStrike" kern="1200" spc="0" baseline="0">
                <a:ln>
                  <a:noFill/>
                </a:ln>
                <a:solidFill>
                  <a:schemeClr val="bg1"/>
                </a:solidFill>
                <a:latin typeface="等线"/>
                <a:ea typeface="宋体"/>
              </a:rPr>
              <a:t>192.168.1.51</a:t>
            </a:r>
            <a:endParaRPr lang="en-US" altLang="en-US" sz="1000" b="0" i="0" u="none" strike="noStrike" kern="1200" spc="0" baseline="0">
              <a:ln>
                <a:noFill/>
              </a:ln>
              <a:solidFill>
                <a:schemeClr val="bg1"/>
              </a:solidFill>
              <a:latin typeface="等线"/>
              <a:ea typeface="宋体"/>
            </a:endParaRPr>
          </a:p>
        </p:txBody>
      </p:sp>
      <p:sp>
        <p:nvSpPr>
          <p:cNvPr id="38" name="矩形: 圆角 142"/>
          <p:cNvSpPr/>
          <p:nvPr/>
        </p:nvSpPr>
        <p:spPr>
          <a:xfrm>
            <a:off x="6430645" y="1562100"/>
            <a:ext cx="1366520" cy="272415"/>
          </a:xfrm>
          <a:prstGeom prst="roundRect">
            <a:avLst/>
          </a:prstGeom>
          <a:solidFill>
            <a:srgbClr val="FFFFFF"/>
          </a:solidFill>
          <a:ln w="12700" cap="flat" cmpd="sng">
            <a:solidFill>
              <a:srgbClr val="4472C4">
                <a:shade val="5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1000" b="0" i="0" u="none" strike="noStrike" kern="1200" spc="0" baseline="0">
                <a:ln>
                  <a:noFill/>
                </a:ln>
                <a:solidFill>
                  <a:schemeClr val="bg1"/>
                </a:solidFill>
                <a:latin typeface="等线"/>
                <a:ea typeface="等线"/>
              </a:rPr>
              <a:t>vlan</a:t>
            </a:r>
            <a:r>
              <a:rPr lang="zh-CN" altLang="zh-CN" sz="1000" b="0" i="0" u="none" strike="noStrike" kern="1200" spc="0" baseline="0">
                <a:ln>
                  <a:noFill/>
                </a:ln>
                <a:solidFill>
                  <a:schemeClr val="bg1"/>
                </a:solidFill>
                <a:latin typeface="等线"/>
                <a:ea typeface="宋体"/>
              </a:rPr>
              <a:t>：</a:t>
            </a:r>
            <a:endParaRPr lang="zh-CN" altLang="zh-CN" sz="1000" b="0" i="0" u="none" strike="noStrike" kern="1200" spc="0" baseline="0">
              <a:ln>
                <a:noFill/>
              </a:ln>
              <a:solidFill>
                <a:schemeClr val="bg1"/>
              </a:solidFill>
              <a:latin typeface="等线"/>
              <a:ea typeface="宋体"/>
            </a:endParaRPr>
          </a:p>
        </p:txBody>
      </p:sp>
      <p:sp>
        <p:nvSpPr>
          <p:cNvPr id="39" name="矩形: 圆角 64"/>
          <p:cNvSpPr/>
          <p:nvPr/>
        </p:nvSpPr>
        <p:spPr>
          <a:xfrm>
            <a:off x="6430010" y="1270000"/>
            <a:ext cx="1366520" cy="272415"/>
          </a:xfrm>
          <a:prstGeom prst="roundRect">
            <a:avLst/>
          </a:prstGeom>
          <a:solidFill>
            <a:srgbClr val="FFFFFF"/>
          </a:solidFill>
          <a:ln w="12700" cap="flat" cmpd="sng">
            <a:solidFill>
              <a:srgbClr val="4472C4">
                <a:shade val="5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1000" b="0" i="0" u="none" strike="noStrike" kern="1200" spc="0" baseline="0">
                <a:ln>
                  <a:noFill/>
                </a:ln>
                <a:solidFill>
                  <a:schemeClr val="bg1"/>
                </a:solidFill>
                <a:latin typeface="等线"/>
                <a:ea typeface="等线"/>
              </a:rPr>
              <a:t>eth0</a:t>
            </a:r>
            <a:r>
              <a:rPr lang="zh-CN" altLang="zh-CN" sz="1000" b="0" i="0" u="none" strike="noStrike" kern="1200" spc="0" baseline="0">
                <a:ln>
                  <a:noFill/>
                </a:ln>
                <a:solidFill>
                  <a:schemeClr val="bg1"/>
                </a:solidFill>
                <a:latin typeface="等线"/>
                <a:ea typeface="宋体"/>
              </a:rPr>
              <a:t>：</a:t>
            </a:r>
            <a:r>
              <a:rPr lang="en-US" altLang="en-US" sz="1000" b="0" i="0" u="none" strike="noStrike" kern="1200" spc="0" baseline="0">
                <a:ln>
                  <a:noFill/>
                </a:ln>
                <a:solidFill>
                  <a:schemeClr val="bg1"/>
                </a:solidFill>
                <a:latin typeface="等线"/>
                <a:ea typeface="宋体"/>
              </a:rPr>
              <a:t>192.168.1.53</a:t>
            </a:r>
            <a:endParaRPr lang="en-US" altLang="en-US" sz="1000" b="0" i="0" u="none" strike="noStrike" kern="1200" spc="0" baseline="0">
              <a:ln>
                <a:noFill/>
              </a:ln>
              <a:solidFill>
                <a:schemeClr val="bg1"/>
              </a:solidFill>
              <a:latin typeface="等线"/>
              <a:ea typeface="宋体"/>
            </a:endParaRPr>
          </a:p>
        </p:txBody>
      </p:sp>
      <p:sp>
        <p:nvSpPr>
          <p:cNvPr id="40" name="矩形: 圆角 142"/>
          <p:cNvSpPr/>
          <p:nvPr/>
        </p:nvSpPr>
        <p:spPr>
          <a:xfrm>
            <a:off x="6609715" y="3714750"/>
            <a:ext cx="1469390" cy="272415"/>
          </a:xfrm>
          <a:prstGeom prst="roundRect">
            <a:avLst/>
          </a:prstGeom>
          <a:solidFill>
            <a:srgbClr val="FFFFFF"/>
          </a:solidFill>
          <a:ln w="12700" cap="flat" cmpd="sng">
            <a:solidFill>
              <a:srgbClr val="4472C4">
                <a:shade val="5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1000" b="0" i="0" u="none" strike="noStrike" kern="1200" spc="0" baseline="0">
                <a:ln>
                  <a:noFill/>
                </a:ln>
                <a:solidFill>
                  <a:schemeClr val="bg1"/>
                </a:solidFill>
                <a:latin typeface="等线"/>
                <a:ea typeface="等线"/>
              </a:rPr>
              <a:t>vlan</a:t>
            </a:r>
            <a:r>
              <a:rPr lang="zh-CN" altLang="zh-CN" sz="1000" b="0" i="0" u="none" strike="noStrike" kern="1200" spc="0" baseline="0">
                <a:ln>
                  <a:noFill/>
                </a:ln>
                <a:solidFill>
                  <a:schemeClr val="bg1"/>
                </a:solidFill>
                <a:latin typeface="等线"/>
                <a:ea typeface="宋体"/>
              </a:rPr>
              <a:t>：</a:t>
            </a:r>
            <a:endParaRPr lang="zh-CN" altLang="zh-CN" sz="1000" b="0" i="0" u="none" strike="noStrike" kern="1200" spc="0" baseline="0">
              <a:ln>
                <a:noFill/>
              </a:ln>
              <a:solidFill>
                <a:schemeClr val="bg1"/>
              </a:solidFill>
              <a:latin typeface="等线"/>
              <a:ea typeface="宋体"/>
            </a:endParaRPr>
          </a:p>
        </p:txBody>
      </p:sp>
      <p:sp>
        <p:nvSpPr>
          <p:cNvPr id="41" name="矩形: 圆角 64"/>
          <p:cNvSpPr/>
          <p:nvPr/>
        </p:nvSpPr>
        <p:spPr>
          <a:xfrm>
            <a:off x="6610350" y="3422650"/>
            <a:ext cx="1455420" cy="272415"/>
          </a:xfrm>
          <a:prstGeom prst="roundRect">
            <a:avLst/>
          </a:prstGeom>
          <a:solidFill>
            <a:srgbClr val="FFFFFF"/>
          </a:solidFill>
          <a:ln w="12700" cap="flat" cmpd="sng">
            <a:solidFill>
              <a:srgbClr val="4472C4">
                <a:shade val="5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1000" kern="1200">
                <a:solidFill>
                  <a:schemeClr val="bg1"/>
                </a:solidFill>
                <a:latin typeface="等线"/>
                <a:ea typeface="等线"/>
              </a:rPr>
              <a:t>eth0</a:t>
            </a:r>
            <a:r>
              <a:rPr lang="zh-CN" altLang="zh-CN" sz="1000" kern="1200">
                <a:solidFill>
                  <a:schemeClr val="bg1"/>
                </a:solidFill>
                <a:latin typeface="等线"/>
                <a:ea typeface="宋体"/>
              </a:rPr>
              <a:t>：</a:t>
            </a:r>
            <a:r>
              <a:rPr lang="en-US" altLang="en-US" sz="1000" kern="1200">
                <a:solidFill>
                  <a:schemeClr val="bg1"/>
                </a:solidFill>
                <a:latin typeface="等线"/>
                <a:ea typeface="宋体"/>
              </a:rPr>
              <a:t>192.168.1.54</a:t>
            </a:r>
            <a:endParaRPr lang="zh-CN" altLang="zh-CN" sz="1000" b="0" i="0" u="none" strike="noStrike" kern="1200" spc="0" baseline="0">
              <a:ln>
                <a:noFill/>
              </a:ln>
              <a:solidFill>
                <a:schemeClr val="bg1"/>
              </a:solidFill>
              <a:latin typeface="等线"/>
              <a:ea typeface="等线"/>
            </a:endParaRPr>
          </a:p>
        </p:txBody>
      </p:sp>
      <p:sp>
        <p:nvSpPr>
          <p:cNvPr id="42" name="矩形: 圆角 64"/>
          <p:cNvSpPr/>
          <p:nvPr/>
        </p:nvSpPr>
        <p:spPr>
          <a:xfrm>
            <a:off x="8745855" y="913130"/>
            <a:ext cx="1127125" cy="272415"/>
          </a:xfrm>
          <a:prstGeom prst="roundRect">
            <a:avLst/>
          </a:prstGeom>
          <a:solidFill>
            <a:srgbClr val="FFFFFF"/>
          </a:solidFill>
          <a:ln w="12700" cap="flat" cmpd="sng">
            <a:solidFill>
              <a:srgbClr val="4472C4">
                <a:shade val="5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1000" b="0" i="0" u="none" strike="noStrike" kern="1200" spc="0" baseline="0">
                <a:ln>
                  <a:noFill/>
                </a:ln>
                <a:solidFill>
                  <a:schemeClr val="bg1"/>
                </a:solidFill>
                <a:latin typeface="等线"/>
                <a:ea typeface="等线"/>
              </a:rPr>
              <a:t>eth0</a:t>
            </a:r>
            <a:r>
              <a:rPr lang="zh-CN" altLang="zh-CN" sz="1000" b="0" i="0" u="none" strike="noStrike" kern="1200" spc="0" baseline="0">
                <a:ln>
                  <a:noFill/>
                </a:ln>
                <a:solidFill>
                  <a:schemeClr val="bg1"/>
                </a:solidFill>
                <a:latin typeface="等线"/>
                <a:ea typeface="宋体"/>
              </a:rPr>
              <a:t>：</a:t>
            </a:r>
            <a:r>
              <a:rPr lang="en-US" altLang="en-US" sz="1000" b="0" i="0" u="none" strike="noStrike" kern="1200" spc="0" baseline="0">
                <a:ln>
                  <a:noFill/>
                </a:ln>
                <a:solidFill>
                  <a:schemeClr val="bg1"/>
                </a:solidFill>
                <a:latin typeface="等线"/>
                <a:ea typeface="宋体"/>
              </a:rPr>
              <a:t>192.168.1.59</a:t>
            </a:r>
            <a:endParaRPr lang="en-US" altLang="en-US" sz="1000" b="0" i="0" u="none" strike="noStrike" kern="1200" spc="0" baseline="0">
              <a:ln>
                <a:noFill/>
              </a:ln>
              <a:solidFill>
                <a:schemeClr val="bg1"/>
              </a:solidFill>
              <a:latin typeface="等线"/>
              <a:ea typeface="宋体"/>
            </a:endParaRPr>
          </a:p>
        </p:txBody>
      </p:sp>
      <p:cxnSp>
        <p:nvCxnSpPr>
          <p:cNvPr id="45" name="直接连接符 37"/>
          <p:cNvCxnSpPr/>
          <p:nvPr/>
        </p:nvCxnSpPr>
        <p:spPr>
          <a:xfrm flipV="1">
            <a:off x="8154670" y="1539240"/>
            <a:ext cx="718185" cy="0"/>
          </a:xfrm>
          <a:prstGeom prst="line">
            <a:avLst/>
          </a:prstGeom>
          <a:noFill/>
          <a:ln w="28575" cap="flat" cmpd="sng">
            <a:solidFill>
              <a:srgbClr val="7030A0"/>
            </a:solidFill>
            <a:prstDash val="solid"/>
            <a:miter/>
          </a:ln>
        </p:spPr>
      </p:cxnSp>
      <p:sp>
        <p:nvSpPr>
          <p:cNvPr id="46" name="矩形: 圆角 64"/>
          <p:cNvSpPr/>
          <p:nvPr/>
        </p:nvSpPr>
        <p:spPr>
          <a:xfrm>
            <a:off x="8747760" y="1379220"/>
            <a:ext cx="1127125" cy="333375"/>
          </a:xfrm>
          <a:prstGeom prst="roundRect">
            <a:avLst/>
          </a:prstGeom>
          <a:solidFill>
            <a:srgbClr val="FFFFFF"/>
          </a:solidFill>
          <a:ln w="12700" cap="flat" cmpd="sng">
            <a:solidFill>
              <a:srgbClr val="4472C4">
                <a:shade val="5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1000" b="0" i="0" u="none" strike="noStrike" kern="1200" spc="0" baseline="0">
                <a:ln>
                  <a:noFill/>
                </a:ln>
                <a:solidFill>
                  <a:schemeClr val="bg1"/>
                </a:solidFill>
                <a:latin typeface="等线"/>
                <a:ea typeface="等线"/>
              </a:rPr>
              <a:t>eth0</a:t>
            </a:r>
            <a:r>
              <a:rPr lang="zh-CN" altLang="zh-CN" sz="1000" b="0" i="0" u="none" strike="noStrike" kern="1200" spc="0" baseline="0">
                <a:ln>
                  <a:noFill/>
                </a:ln>
                <a:solidFill>
                  <a:schemeClr val="bg1"/>
                </a:solidFill>
                <a:latin typeface="等线"/>
                <a:ea typeface="宋体"/>
              </a:rPr>
              <a:t>：</a:t>
            </a:r>
            <a:r>
              <a:rPr lang="en-US" altLang="en-US" sz="1000" kern="1200">
                <a:solidFill>
                  <a:schemeClr val="bg1"/>
                </a:solidFill>
                <a:latin typeface="等线"/>
                <a:ea typeface="宋体"/>
              </a:rPr>
              <a:t>192.168.1.60</a:t>
            </a:r>
            <a:endParaRPr lang="zh-CN" altLang="zh-CN" sz="1000" b="0" i="0" u="none" strike="noStrike" kern="1200" spc="0" baseline="0">
              <a:ln>
                <a:noFill/>
              </a:ln>
              <a:solidFill>
                <a:schemeClr val="bg1"/>
              </a:solidFill>
              <a:latin typeface="等线"/>
              <a:ea typeface="宋体"/>
            </a:endParaRPr>
          </a:p>
        </p:txBody>
      </p:sp>
      <p:sp>
        <p:nvSpPr>
          <p:cNvPr id="47" name="矩形: 圆角 64"/>
          <p:cNvSpPr/>
          <p:nvPr/>
        </p:nvSpPr>
        <p:spPr>
          <a:xfrm>
            <a:off x="8748395" y="1923415"/>
            <a:ext cx="1124585" cy="300990"/>
          </a:xfrm>
          <a:prstGeom prst="roundRect">
            <a:avLst/>
          </a:prstGeom>
          <a:solidFill>
            <a:srgbClr val="FFFFFF"/>
          </a:solidFill>
          <a:ln w="12700" cap="flat" cmpd="sng">
            <a:solidFill>
              <a:srgbClr val="4472C4">
                <a:shade val="5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1000" b="0" i="0" u="none" strike="noStrike" kern="1200" spc="0" baseline="0">
                <a:ln>
                  <a:noFill/>
                </a:ln>
                <a:solidFill>
                  <a:schemeClr val="bg1"/>
                </a:solidFill>
                <a:latin typeface="等线"/>
                <a:ea typeface="等线"/>
              </a:rPr>
              <a:t>eth0</a:t>
            </a:r>
            <a:r>
              <a:rPr lang="zh-CN" altLang="zh-CN" sz="1000" b="0" i="0" u="none" strike="noStrike" kern="1200" spc="0" baseline="0">
                <a:ln>
                  <a:noFill/>
                </a:ln>
                <a:solidFill>
                  <a:schemeClr val="bg1"/>
                </a:solidFill>
                <a:latin typeface="等线"/>
                <a:ea typeface="宋体"/>
              </a:rPr>
              <a:t>：</a:t>
            </a:r>
            <a:r>
              <a:rPr lang="en-US" altLang="en-US" sz="1000" kern="1200">
                <a:solidFill>
                  <a:schemeClr val="bg1"/>
                </a:solidFill>
                <a:latin typeface="等线"/>
                <a:ea typeface="宋体"/>
              </a:rPr>
              <a:t>192.168.1.61</a:t>
            </a:r>
            <a:endParaRPr lang="zh-CN" altLang="zh-CN" sz="1000" b="0" i="0" u="none" strike="noStrike" kern="1200" spc="0" baseline="0">
              <a:ln>
                <a:noFill/>
              </a:ln>
              <a:solidFill>
                <a:schemeClr val="bg1"/>
              </a:solidFill>
              <a:latin typeface="等线"/>
              <a:ea typeface="宋体"/>
            </a:endParaRPr>
          </a:p>
        </p:txBody>
      </p:sp>
      <p:sp>
        <p:nvSpPr>
          <p:cNvPr id="49" name="矩形: 圆角 64"/>
          <p:cNvSpPr/>
          <p:nvPr/>
        </p:nvSpPr>
        <p:spPr>
          <a:xfrm>
            <a:off x="9361805" y="2611755"/>
            <a:ext cx="511175" cy="272415"/>
          </a:xfrm>
          <a:prstGeom prst="roundRect">
            <a:avLst/>
          </a:prstGeom>
          <a:solidFill>
            <a:srgbClr val="FFFFFF"/>
          </a:solidFill>
          <a:ln w="12700" cap="flat" cmpd="sng">
            <a:solidFill>
              <a:srgbClr val="4472C4">
                <a:shade val="5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1000" b="0" i="0" u="none" strike="noStrike" kern="1200" spc="0" baseline="0">
                <a:ln>
                  <a:noFill/>
                </a:ln>
                <a:solidFill>
                  <a:schemeClr val="bg1"/>
                </a:solidFill>
                <a:latin typeface="等线"/>
                <a:ea typeface="等线"/>
              </a:rPr>
              <a:t>eth0</a:t>
            </a:r>
            <a:endParaRPr lang="zh-CN" altLang="zh-CN" sz="1000" b="0" i="0" u="none" strike="noStrike" kern="1200" spc="0" baseline="0">
              <a:ln>
                <a:noFill/>
              </a:ln>
              <a:solidFill>
                <a:schemeClr val="bg1"/>
              </a:solidFill>
              <a:latin typeface="等线"/>
              <a:ea typeface="等线"/>
            </a:endParaRPr>
          </a:p>
        </p:txBody>
      </p:sp>
      <p:cxnSp>
        <p:nvCxnSpPr>
          <p:cNvPr id="51" name="直接连接符 54"/>
          <p:cNvCxnSpPr/>
          <p:nvPr/>
        </p:nvCxnSpPr>
        <p:spPr>
          <a:xfrm flipV="1">
            <a:off x="1989455" y="2650490"/>
            <a:ext cx="710565" cy="0"/>
          </a:xfrm>
          <a:prstGeom prst="line">
            <a:avLst/>
          </a:prstGeom>
          <a:noFill/>
          <a:ln w="28575" cap="flat" cmpd="sng">
            <a:solidFill>
              <a:srgbClr val="7030A0"/>
            </a:solidFill>
            <a:prstDash val="solid"/>
            <a:miter/>
          </a:ln>
        </p:spPr>
      </p:cxnSp>
      <p:sp>
        <p:nvSpPr>
          <p:cNvPr id="53" name="矩形: 圆角 142"/>
          <p:cNvSpPr/>
          <p:nvPr/>
        </p:nvSpPr>
        <p:spPr>
          <a:xfrm rot="5400000">
            <a:off x="2967990" y="4814570"/>
            <a:ext cx="1577340" cy="337185"/>
          </a:xfrm>
          <a:prstGeom prst="roundRect">
            <a:avLst/>
          </a:prstGeom>
          <a:solidFill>
            <a:srgbClr val="7030A0"/>
          </a:solidFill>
          <a:ln w="12700" cap="flat" cmpd="sng">
            <a:solidFill>
              <a:srgbClr val="ED7D31">
                <a:shade val="50000"/>
              </a:srgbClr>
            </a:solidFill>
            <a:prstDash val="solid"/>
            <a:miter/>
          </a:ln>
        </p:spPr>
        <p:txBody>
          <a:bodyPr anchor="ctr"/>
          <a:lstStyle>
            <a:lvl1pPr marL="0" lvl="0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9pPr>
          </a:lstStyle>
          <a:p>
            <a:pPr lvl="0" algn="l"/>
            <a:r>
              <a:rPr lang="en-US" altLang="en-US" sz="900">
                <a:solidFill>
                  <a:srgbClr val="FFFFFF"/>
                </a:solidFill>
                <a:latin typeface="Calibri"/>
                <a:ea typeface="等线"/>
              </a:rPr>
              <a:t>Port</a:t>
            </a:r>
            <a:r>
              <a:rPr lang="en-US" altLang="en-US" sz="900">
                <a:solidFill>
                  <a:srgbClr val="FFFFFF"/>
                </a:solidFill>
                <a:latin typeface="Calibri"/>
                <a:ea typeface="等线"/>
              </a:rPr>
              <a:t>:</a:t>
            </a:r>
            <a:endParaRPr lang="en-US" altLang="en-US" sz="900"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54" name="矩形: 圆角 142"/>
          <p:cNvSpPr/>
          <p:nvPr/>
        </p:nvSpPr>
        <p:spPr>
          <a:xfrm rot="5400000">
            <a:off x="2699385" y="4343400"/>
            <a:ext cx="705485" cy="250825"/>
          </a:xfrm>
          <a:prstGeom prst="roundRect">
            <a:avLst/>
          </a:prstGeom>
          <a:solidFill>
            <a:srgbClr val="7030A0"/>
          </a:solidFill>
          <a:ln w="12700" cap="flat" cmpd="sng">
            <a:solidFill>
              <a:srgbClr val="ED7D31">
                <a:shade val="50000"/>
              </a:srgbClr>
            </a:solidFill>
            <a:prstDash val="solid"/>
            <a:miter/>
          </a:ln>
        </p:spPr>
        <p:txBody>
          <a:bodyPr anchor="ctr"/>
          <a:lstStyle>
            <a:lvl1pPr marL="0" lvl="0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9pPr>
          </a:lstStyle>
          <a:p>
            <a:pPr lvl="0" algn="l"/>
            <a:r>
              <a:rPr lang="en-US" altLang="en-US" sz="900">
                <a:solidFill>
                  <a:srgbClr val="FFFFFF"/>
                </a:solidFill>
                <a:latin typeface="Calibri"/>
                <a:ea typeface="等线"/>
              </a:rPr>
              <a:t>Port</a:t>
            </a:r>
            <a:r>
              <a:rPr lang="en-US" altLang="en-US" sz="900">
                <a:solidFill>
                  <a:srgbClr val="FFFFFF"/>
                </a:solidFill>
                <a:latin typeface="Calibri"/>
                <a:ea typeface="等线"/>
              </a:rPr>
              <a:t>:</a:t>
            </a:r>
            <a:endParaRPr lang="en-US" altLang="en-US" sz="900"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55" name="矩形: 圆角 142"/>
          <p:cNvSpPr/>
          <p:nvPr/>
        </p:nvSpPr>
        <p:spPr>
          <a:xfrm rot="5400000">
            <a:off x="2701925" y="5292725"/>
            <a:ext cx="705485" cy="250825"/>
          </a:xfrm>
          <a:prstGeom prst="roundRect">
            <a:avLst/>
          </a:prstGeom>
          <a:solidFill>
            <a:srgbClr val="7030A0"/>
          </a:solidFill>
          <a:ln w="12700" cap="flat" cmpd="sng">
            <a:solidFill>
              <a:srgbClr val="ED7D31">
                <a:shade val="50000"/>
              </a:srgbClr>
            </a:solidFill>
            <a:prstDash val="solid"/>
            <a:miter/>
          </a:ln>
        </p:spPr>
        <p:txBody>
          <a:bodyPr anchor="ctr"/>
          <a:lstStyle>
            <a:lvl1pPr marL="0" lvl="0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9pPr>
          </a:lstStyle>
          <a:p>
            <a:pPr lvl="0" algn="l"/>
            <a:r>
              <a:rPr lang="en-US" altLang="en-US" sz="900">
                <a:solidFill>
                  <a:srgbClr val="FFFFFF"/>
                </a:solidFill>
                <a:latin typeface="Calibri"/>
                <a:ea typeface="等线"/>
              </a:rPr>
              <a:t>Port:</a:t>
            </a:r>
            <a:endParaRPr lang="en-US" altLang="en-US" sz="900"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56" name="矩形: 圆角 142"/>
          <p:cNvSpPr/>
          <p:nvPr/>
        </p:nvSpPr>
        <p:spPr>
          <a:xfrm rot="5400000">
            <a:off x="7169150" y="5019040"/>
            <a:ext cx="867410" cy="251460"/>
          </a:xfrm>
          <a:prstGeom prst="roundRect">
            <a:avLst/>
          </a:prstGeom>
          <a:solidFill>
            <a:srgbClr val="7030A0"/>
          </a:solidFill>
          <a:ln w="12700" cap="flat" cmpd="sng">
            <a:solidFill>
              <a:srgbClr val="ED7D31">
                <a:shade val="50000"/>
              </a:srgbClr>
            </a:solidFill>
            <a:prstDash val="solid"/>
            <a:miter/>
          </a:ln>
        </p:spPr>
        <p:txBody>
          <a:bodyPr anchor="ctr"/>
          <a:lstStyle>
            <a:lvl1pPr marL="0" lvl="0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9pPr>
          </a:lstStyle>
          <a:p>
            <a:pPr lvl="0" algn="l"/>
            <a:r>
              <a:rPr lang="en-US" altLang="en-US" sz="900">
                <a:solidFill>
                  <a:srgbClr val="FFFFFF"/>
                </a:solidFill>
                <a:latin typeface="Calibri"/>
                <a:ea typeface="等线"/>
              </a:rPr>
              <a:t>Port:</a:t>
            </a:r>
            <a:endParaRPr lang="en-US" altLang="en-US" sz="900"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57" name="矩形: 圆角 142"/>
          <p:cNvSpPr/>
          <p:nvPr/>
        </p:nvSpPr>
        <p:spPr>
          <a:xfrm rot="5400000">
            <a:off x="6576695" y="5420995"/>
            <a:ext cx="509270" cy="250825"/>
          </a:xfrm>
          <a:prstGeom prst="roundRect">
            <a:avLst/>
          </a:prstGeom>
          <a:solidFill>
            <a:srgbClr val="7030A0"/>
          </a:solidFill>
          <a:ln w="12700" cap="flat" cmpd="sng">
            <a:solidFill>
              <a:srgbClr val="ED7D31">
                <a:shade val="50000"/>
              </a:srgbClr>
            </a:solidFill>
            <a:prstDash val="solid"/>
            <a:miter/>
          </a:ln>
        </p:spPr>
        <p:txBody>
          <a:bodyPr anchor="ctr"/>
          <a:lstStyle>
            <a:lvl1pPr marL="0" lvl="0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9pPr>
          </a:lstStyle>
          <a:p>
            <a:pPr lvl="0" algn="l"/>
            <a:r>
              <a:rPr lang="en-US" altLang="en-US" sz="900">
                <a:solidFill>
                  <a:srgbClr val="FFFFFF"/>
                </a:solidFill>
                <a:latin typeface="Calibri"/>
                <a:ea typeface="等线"/>
              </a:rPr>
              <a:t>Port:</a:t>
            </a:r>
            <a:endParaRPr lang="en-US" altLang="en-US" sz="900"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58" name="矩形: 圆角 142"/>
          <p:cNvSpPr/>
          <p:nvPr/>
        </p:nvSpPr>
        <p:spPr>
          <a:xfrm rot="5400000">
            <a:off x="6577330" y="4243705"/>
            <a:ext cx="705485" cy="250825"/>
          </a:xfrm>
          <a:prstGeom prst="roundRect">
            <a:avLst/>
          </a:prstGeom>
          <a:solidFill>
            <a:srgbClr val="7030A0"/>
          </a:solidFill>
          <a:ln w="12700" cap="flat" cmpd="sng">
            <a:solidFill>
              <a:srgbClr val="ED7D31">
                <a:shade val="50000"/>
              </a:srgbClr>
            </a:solidFill>
            <a:prstDash val="solid"/>
            <a:miter/>
          </a:ln>
        </p:spPr>
        <p:txBody>
          <a:bodyPr anchor="ctr"/>
          <a:lstStyle>
            <a:lvl1pPr marL="0" lvl="0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9pPr>
          </a:lstStyle>
          <a:p>
            <a:pPr lvl="0" algn="l"/>
            <a:r>
              <a:rPr lang="en-US" altLang="en-US" sz="900">
                <a:solidFill>
                  <a:srgbClr val="FFFFFF"/>
                </a:solidFill>
                <a:latin typeface="Calibri"/>
                <a:ea typeface="等线"/>
              </a:rPr>
              <a:t>Port:</a:t>
            </a:r>
            <a:endParaRPr lang="en-US" altLang="en-US" sz="900"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59" name="矩形 120"/>
          <p:cNvSpPr/>
          <p:nvPr/>
        </p:nvSpPr>
        <p:spPr>
          <a:xfrm>
            <a:off x="5440045" y="2647315"/>
            <a:ext cx="582930" cy="842010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>
            <a:solidFill>
              <a:srgbClr val="ED7D31">
                <a:shade val="50000"/>
              </a:srgbClr>
            </a:solidFill>
            <a:prstDash val="solid"/>
            <a:miter/>
          </a:ln>
        </p:spPr>
        <p:txBody>
          <a:bodyPr anchor="ctr"/>
          <a:lstStyle>
            <a:lvl1pPr marL="0" lvl="0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9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9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Chassis</a:t>
            </a:r>
            <a:endParaRPr lang="zh-CN" altLang="zh-CN" sz="900" b="0" i="0" u="none" strike="noStrike" kern="0" spc="0" baseline="0">
              <a:ln>
                <a:noFill/>
              </a:ln>
              <a:solidFill>
                <a:srgbClr val="FFFFFF"/>
              </a:solidFill>
              <a:latin typeface="Calibri"/>
              <a:ea typeface="等线"/>
            </a:endParaRPr>
          </a:p>
        </p:txBody>
      </p:sp>
      <p:cxnSp>
        <p:nvCxnSpPr>
          <p:cNvPr id="61" name="直接连接符 4"/>
          <p:cNvCxnSpPr/>
          <p:nvPr/>
        </p:nvCxnSpPr>
        <p:spPr>
          <a:xfrm>
            <a:off x="1841500" y="4204335"/>
            <a:ext cx="654050" cy="0"/>
          </a:xfrm>
          <a:prstGeom prst="line">
            <a:avLst/>
          </a:prstGeom>
          <a:noFill/>
          <a:ln w="28575" cap="flat" cmpd="sng">
            <a:solidFill>
              <a:srgbClr val="00B050"/>
            </a:solidFill>
            <a:prstDash val="solid"/>
            <a:miter/>
          </a:ln>
        </p:spPr>
      </p:cxnSp>
      <p:sp>
        <p:nvSpPr>
          <p:cNvPr id="62" name="文本框 203"/>
          <p:cNvSpPr txBox="1"/>
          <p:nvPr/>
        </p:nvSpPr>
        <p:spPr>
          <a:xfrm>
            <a:off x="2495550" y="4116070"/>
            <a:ext cx="426085" cy="161925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9525" cmpd="sng">
            <a:solidFill>
              <a:srgbClr val="FFFFFF">
                <a:shade val="50000"/>
              </a:srgbClr>
            </a:solidFill>
          </a:ln>
        </p:spPr>
        <p:txBody>
          <a:bodyPr wrap="square" anchor="ctr"/>
          <a:lstStyle>
            <a:lvl1pPr marL="0" lvl="0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FR</a:t>
            </a:r>
            <a:endParaRPr lang="en-US" altLang="en-US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</p:txBody>
      </p:sp>
      <p:cxnSp>
        <p:nvCxnSpPr>
          <p:cNvPr id="63" name="直接连接符 4"/>
          <p:cNvCxnSpPr/>
          <p:nvPr/>
        </p:nvCxnSpPr>
        <p:spPr>
          <a:xfrm>
            <a:off x="8147685" y="4791710"/>
            <a:ext cx="654050" cy="0"/>
          </a:xfrm>
          <a:prstGeom prst="line">
            <a:avLst/>
          </a:prstGeom>
          <a:noFill/>
          <a:ln w="28575" cap="flat" cmpd="sng">
            <a:solidFill>
              <a:srgbClr val="00B050"/>
            </a:solidFill>
            <a:prstDash val="solid"/>
            <a:miter/>
          </a:ln>
        </p:spPr>
      </p:cxnSp>
      <p:sp>
        <p:nvSpPr>
          <p:cNvPr id="64" name="文本框 203"/>
          <p:cNvSpPr txBox="1"/>
          <p:nvPr/>
        </p:nvSpPr>
        <p:spPr>
          <a:xfrm>
            <a:off x="7721600" y="4700270"/>
            <a:ext cx="426085" cy="161925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9525" cmpd="sng">
            <a:solidFill>
              <a:srgbClr val="FFFFFF">
                <a:shade val="50000"/>
              </a:srgbClr>
            </a:solidFill>
          </a:ln>
        </p:spPr>
        <p:txBody>
          <a:bodyPr wrap="square" anchor="ctr"/>
          <a:lstStyle>
            <a:lvl1pPr marL="0" lvl="0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FR</a:t>
            </a:r>
            <a:endParaRPr lang="en-US" altLang="en-US" sz="7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</p:txBody>
      </p:sp>
      <p:cxnSp>
        <p:nvCxnSpPr>
          <p:cNvPr id="65" name="直接连接符 22"/>
          <p:cNvCxnSpPr>
            <a:stCxn id="350" idx="2"/>
            <a:endCxn id="3" idx="0"/>
          </p:cNvCxnSpPr>
          <p:nvPr/>
        </p:nvCxnSpPr>
        <p:spPr>
          <a:xfrm>
            <a:off x="3406775" y="2359025"/>
            <a:ext cx="19050" cy="739140"/>
          </a:xfrm>
          <a:prstGeom prst="line">
            <a:avLst/>
          </a:prstGeom>
          <a:noFill/>
          <a:ln w="28575" cap="flat" cmpd="sng">
            <a:solidFill>
              <a:srgbClr val="7030A0"/>
            </a:solidFill>
            <a:prstDash val="solid"/>
            <a:miter/>
          </a:ln>
        </p:spPr>
      </p:cxnSp>
      <p:cxnSp>
        <p:nvCxnSpPr>
          <p:cNvPr id="67" name="直接连接符 54"/>
          <p:cNvCxnSpPr/>
          <p:nvPr/>
        </p:nvCxnSpPr>
        <p:spPr>
          <a:xfrm>
            <a:off x="2115185" y="3850640"/>
            <a:ext cx="414655" cy="0"/>
          </a:xfrm>
          <a:prstGeom prst="line">
            <a:avLst/>
          </a:prstGeom>
          <a:noFill/>
          <a:ln w="28575" cap="flat" cmpd="sng">
            <a:solidFill>
              <a:srgbClr val="7030A0"/>
            </a:solidFill>
            <a:prstDash val="solid"/>
            <a:miter/>
          </a:ln>
        </p:spPr>
      </p:cxnSp>
      <p:cxnSp>
        <p:nvCxnSpPr>
          <p:cNvPr id="68" name="直接连接符 54"/>
          <p:cNvCxnSpPr/>
          <p:nvPr/>
        </p:nvCxnSpPr>
        <p:spPr>
          <a:xfrm>
            <a:off x="8093075" y="4061460"/>
            <a:ext cx="414655" cy="0"/>
          </a:xfrm>
          <a:prstGeom prst="line">
            <a:avLst/>
          </a:prstGeom>
          <a:noFill/>
          <a:ln w="28575" cap="flat" cmpd="sng">
            <a:solidFill>
              <a:srgbClr val="7030A0"/>
            </a:solidFill>
            <a:prstDash val="solid"/>
            <a:miter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接连接符 33"/>
          <p:cNvCxnSpPr/>
          <p:nvPr/>
        </p:nvCxnSpPr>
        <p:spPr>
          <a:xfrm flipV="1">
            <a:off x="9147039" y="1454873"/>
            <a:ext cx="667269" cy="1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</p:cxnSp>
      <p:cxnSp>
        <p:nvCxnSpPr>
          <p:cNvPr id="9" name="直接连接符 218"/>
          <p:cNvCxnSpPr/>
          <p:nvPr/>
        </p:nvCxnSpPr>
        <p:spPr>
          <a:xfrm flipV="1">
            <a:off x="6527321" y="3471189"/>
            <a:ext cx="699062" cy="1"/>
          </a:xfrm>
          <a:prstGeom prst="line">
            <a:avLst/>
          </a:prstGeom>
          <a:ln w="28575">
            <a:solidFill>
              <a:srgbClr val="FFC000"/>
            </a:solidFill>
            <a:prstDash val="solid"/>
          </a:ln>
        </p:spPr>
      </p:cxnSp>
      <p:cxnSp>
        <p:nvCxnSpPr>
          <p:cNvPr id="10" name="直接连接符 217"/>
          <p:cNvCxnSpPr/>
          <p:nvPr/>
        </p:nvCxnSpPr>
        <p:spPr>
          <a:xfrm flipV="1">
            <a:off x="6527321" y="3916783"/>
            <a:ext cx="707111" cy="1"/>
          </a:xfrm>
          <a:prstGeom prst="line">
            <a:avLst/>
          </a:prstGeom>
          <a:ln w="28575">
            <a:solidFill>
              <a:srgbClr val="FFC000"/>
            </a:solidFill>
            <a:prstDash val="sysDot"/>
          </a:ln>
        </p:spPr>
      </p:cxnSp>
      <p:cxnSp>
        <p:nvCxnSpPr>
          <p:cNvPr id="17" name="直接连接符 222"/>
          <p:cNvCxnSpPr/>
          <p:nvPr/>
        </p:nvCxnSpPr>
        <p:spPr>
          <a:xfrm flipV="1">
            <a:off x="6535197" y="4287760"/>
            <a:ext cx="675319" cy="1"/>
          </a:xfrm>
          <a:prstGeom prst="line">
            <a:avLst/>
          </a:prstGeom>
          <a:ln w="28575">
            <a:solidFill>
              <a:srgbClr val="00B0F0"/>
            </a:solidFill>
            <a:prstDash val="sysDot"/>
          </a:ln>
        </p:spPr>
      </p:cxnSp>
      <p:cxnSp>
        <p:nvCxnSpPr>
          <p:cNvPr id="28" name="直接连接符 176"/>
          <p:cNvCxnSpPr/>
          <p:nvPr/>
        </p:nvCxnSpPr>
        <p:spPr>
          <a:xfrm flipV="1">
            <a:off x="6582352" y="1238172"/>
            <a:ext cx="667270" cy="0"/>
          </a:xfrm>
          <a:prstGeom prst="line">
            <a:avLst/>
          </a:prstGeom>
          <a:ln w="28575">
            <a:solidFill>
              <a:srgbClr val="002060"/>
            </a:solidFill>
            <a:prstDash val="solid"/>
          </a:ln>
        </p:spPr>
      </p:cxnSp>
      <p:cxnSp>
        <p:nvCxnSpPr>
          <p:cNvPr id="125" name="直接连接符 83"/>
          <p:cNvCxnSpPr/>
          <p:nvPr/>
        </p:nvCxnSpPr>
        <p:spPr>
          <a:xfrm flipV="1">
            <a:off x="6847222" y="3902431"/>
            <a:ext cx="9993" cy="833544"/>
          </a:xfrm>
          <a:prstGeom prst="line">
            <a:avLst/>
          </a:prstGeom>
          <a:ln w="28575">
            <a:solidFill>
              <a:srgbClr val="FFC000"/>
            </a:solidFill>
            <a:prstDash val="solid"/>
          </a:ln>
        </p:spPr>
      </p:cxnSp>
      <p:cxnSp>
        <p:nvCxnSpPr>
          <p:cNvPr id="6" name="直接连接符 139"/>
          <p:cNvCxnSpPr/>
          <p:nvPr/>
        </p:nvCxnSpPr>
        <p:spPr>
          <a:xfrm flipV="1">
            <a:off x="9136781" y="5460912"/>
            <a:ext cx="594460" cy="1"/>
          </a:xfrm>
          <a:prstGeom prst="line">
            <a:avLst/>
          </a:prstGeom>
          <a:ln w="28575">
            <a:solidFill>
              <a:srgbClr val="00B0F0"/>
            </a:solidFill>
            <a:prstDash val="solid"/>
          </a:ln>
        </p:spPr>
      </p:cxnSp>
      <p:cxnSp>
        <p:nvCxnSpPr>
          <p:cNvPr id="15" name="直接连接符 229"/>
          <p:cNvCxnSpPr/>
          <p:nvPr/>
        </p:nvCxnSpPr>
        <p:spPr>
          <a:xfrm flipV="1">
            <a:off x="9034878" y="4913189"/>
            <a:ext cx="673592" cy="1"/>
          </a:xfrm>
          <a:prstGeom prst="line">
            <a:avLst/>
          </a:prstGeom>
          <a:ln w="28575">
            <a:solidFill>
              <a:srgbClr val="00B0F0"/>
            </a:solidFill>
            <a:prstDash val="solid"/>
          </a:ln>
        </p:spPr>
      </p:cxnSp>
      <p:cxnSp>
        <p:nvCxnSpPr>
          <p:cNvPr id="36" name="直接连接符 91"/>
          <p:cNvCxnSpPr/>
          <p:nvPr/>
        </p:nvCxnSpPr>
        <p:spPr>
          <a:xfrm flipV="1">
            <a:off x="8984637" y="4308312"/>
            <a:ext cx="867206" cy="161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</p:cxnSp>
      <p:cxnSp>
        <p:nvCxnSpPr>
          <p:cNvPr id="37" name="直接连接符 92"/>
          <p:cNvCxnSpPr/>
          <p:nvPr/>
        </p:nvCxnSpPr>
        <p:spPr>
          <a:xfrm>
            <a:off x="8987750" y="3486511"/>
            <a:ext cx="791919" cy="2937"/>
          </a:xfrm>
          <a:prstGeom prst="line">
            <a:avLst/>
          </a:prstGeom>
          <a:ln w="28575">
            <a:solidFill>
              <a:srgbClr val="FFC000"/>
            </a:solidFill>
            <a:prstDash val="solid"/>
          </a:ln>
        </p:spPr>
      </p:cxnSp>
      <p:cxnSp>
        <p:nvCxnSpPr>
          <p:cNvPr id="38" name="直接连接符 93"/>
          <p:cNvCxnSpPr/>
          <p:nvPr/>
        </p:nvCxnSpPr>
        <p:spPr>
          <a:xfrm>
            <a:off x="8930800" y="3917040"/>
            <a:ext cx="835216" cy="0"/>
          </a:xfrm>
          <a:prstGeom prst="line">
            <a:avLst/>
          </a:prstGeom>
          <a:ln w="28575">
            <a:solidFill>
              <a:srgbClr val="FFC000"/>
            </a:solidFill>
            <a:prstDash val="solid"/>
          </a:ln>
        </p:spPr>
      </p:cxnSp>
      <p:cxnSp>
        <p:nvCxnSpPr>
          <p:cNvPr id="39" name="直接连接符 106"/>
          <p:cNvCxnSpPr/>
          <p:nvPr/>
        </p:nvCxnSpPr>
        <p:spPr>
          <a:xfrm flipV="1">
            <a:off x="9090908" y="3089294"/>
            <a:ext cx="681592" cy="2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</p:cxnSp>
      <p:cxnSp>
        <p:nvCxnSpPr>
          <p:cNvPr id="16" name="直接连接符 225"/>
          <p:cNvCxnSpPr>
            <a:stCxn id="218" idx="3"/>
          </p:cNvCxnSpPr>
          <p:nvPr/>
        </p:nvCxnSpPr>
        <p:spPr>
          <a:xfrm>
            <a:off x="6544808" y="5120052"/>
            <a:ext cx="828237" cy="7415"/>
          </a:xfrm>
          <a:prstGeom prst="line">
            <a:avLst/>
          </a:prstGeom>
          <a:ln w="28575">
            <a:solidFill>
              <a:srgbClr val="FFC000"/>
            </a:solidFill>
            <a:prstDash val="solid"/>
          </a:ln>
        </p:spPr>
      </p:cxnSp>
      <p:cxnSp>
        <p:nvCxnSpPr>
          <p:cNvPr id="57" name="直接连接符 70"/>
          <p:cNvCxnSpPr/>
          <p:nvPr/>
        </p:nvCxnSpPr>
        <p:spPr>
          <a:xfrm flipV="1">
            <a:off x="1389735" y="3056656"/>
            <a:ext cx="716074" cy="1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</p:cxnSp>
      <p:cxnSp>
        <p:nvCxnSpPr>
          <p:cNvPr id="11" name="直接连接符 49"/>
          <p:cNvCxnSpPr/>
          <p:nvPr/>
        </p:nvCxnSpPr>
        <p:spPr>
          <a:xfrm flipV="1">
            <a:off x="1390809" y="1656557"/>
            <a:ext cx="708025" cy="1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</p:cxnSp>
      <p:cxnSp>
        <p:nvCxnSpPr>
          <p:cNvPr id="12" name="直接连接符 54"/>
          <p:cNvCxnSpPr/>
          <p:nvPr/>
        </p:nvCxnSpPr>
        <p:spPr>
          <a:xfrm flipV="1">
            <a:off x="1382323" y="2061799"/>
            <a:ext cx="699976" cy="1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</p:cxnSp>
      <p:cxnSp>
        <p:nvCxnSpPr>
          <p:cNvPr id="13" name="直接连接符 56"/>
          <p:cNvCxnSpPr/>
          <p:nvPr/>
        </p:nvCxnSpPr>
        <p:spPr>
          <a:xfrm flipV="1">
            <a:off x="1383877" y="2464465"/>
            <a:ext cx="704000" cy="1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</p:cxnSp>
      <p:cxnSp>
        <p:nvCxnSpPr>
          <p:cNvPr id="58" name="直接连接符 74"/>
          <p:cNvCxnSpPr/>
          <p:nvPr/>
        </p:nvCxnSpPr>
        <p:spPr>
          <a:xfrm flipV="1">
            <a:off x="1390130" y="3492756"/>
            <a:ext cx="716074" cy="1"/>
          </a:xfrm>
          <a:prstGeom prst="line">
            <a:avLst/>
          </a:prstGeom>
          <a:ln w="28575">
            <a:solidFill>
              <a:srgbClr val="FFC000"/>
            </a:solidFill>
            <a:prstDash val="solid"/>
          </a:ln>
        </p:spPr>
      </p:cxnSp>
      <p:cxnSp>
        <p:nvCxnSpPr>
          <p:cNvPr id="59" name="直接连接符 76"/>
          <p:cNvCxnSpPr/>
          <p:nvPr/>
        </p:nvCxnSpPr>
        <p:spPr>
          <a:xfrm flipV="1">
            <a:off x="1333179" y="3907595"/>
            <a:ext cx="716074" cy="1"/>
          </a:xfrm>
          <a:prstGeom prst="line">
            <a:avLst/>
          </a:prstGeom>
          <a:ln w="28575">
            <a:solidFill>
              <a:srgbClr val="FFC000"/>
            </a:solidFill>
            <a:prstDash val="solid"/>
          </a:ln>
        </p:spPr>
      </p:cxnSp>
      <p:sp>
        <p:nvSpPr>
          <p:cNvPr id="49" name="矩形 2"/>
          <p:cNvSpPr/>
          <p:nvPr/>
        </p:nvSpPr>
        <p:spPr>
          <a:xfrm>
            <a:off x="6935774" y="706916"/>
            <a:ext cx="2290716" cy="5444770"/>
          </a:xfrm>
          <a:prstGeom prst="rect">
            <a:avLst/>
          </a:prstGeom>
          <a:solidFill>
            <a:schemeClr val="tx2"/>
          </a:solidFill>
          <a:ln w="25400" cap="flat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anchor="t"/>
          <a:lstStyle>
            <a:lvl1pPr marL="0" lvl="0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9pPr>
          </a:lstStyle>
          <a:p>
            <a:pPr algn="l"/>
            <a:r>
              <a:rPr lang="en-US" altLang="en-US" sz="1100"/>
              <a:t>IPU04 B</a:t>
            </a:r>
            <a:r>
              <a:rPr lang="en-US" altLang="en-US" sz="600" baseline="0">
                <a:solidFill>
                  <a:schemeClr val="lt1"/>
                </a:solidFill>
                <a:latin typeface="Calibri"/>
                <a:ea typeface="Calibri"/>
              </a:rPr>
              <a:t>(OrinX + TC397)</a:t>
            </a:r>
            <a:endParaRPr lang="zh-CN" altLang="zh-CN" sz="1100"/>
          </a:p>
        </p:txBody>
      </p:sp>
      <p:sp>
        <p:nvSpPr>
          <p:cNvPr id="60" name="矩形 1"/>
          <p:cNvSpPr/>
          <p:nvPr/>
        </p:nvSpPr>
        <p:spPr>
          <a:xfrm>
            <a:off x="1815874" y="744246"/>
            <a:ext cx="2290716" cy="5399401"/>
          </a:xfrm>
          <a:prstGeom prst="rect">
            <a:avLst/>
          </a:prstGeom>
          <a:solidFill>
            <a:schemeClr val="tx2"/>
          </a:solidFill>
          <a:ln w="25400" cap="flat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anchor="t"/>
          <a:lstStyle>
            <a:lvl1pPr marL="0" lvl="0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9pPr>
          </a:lstStyle>
          <a:p>
            <a:pPr algn="l"/>
            <a:r>
              <a:rPr lang="en-US" altLang="en-US" sz="1100" baseline="0"/>
              <a:t>IPU04 A</a:t>
            </a:r>
            <a:r>
              <a:rPr lang="en-US" altLang="en-US" sz="600" baseline="0"/>
              <a:t>(OrinX + TC397)</a:t>
            </a:r>
            <a:endParaRPr lang="zh-CN" altLang="zh-CN" sz="1100"/>
          </a:p>
        </p:txBody>
      </p:sp>
      <p:sp>
        <p:nvSpPr>
          <p:cNvPr id="2" name="矩形 226"/>
          <p:cNvSpPr/>
          <p:nvPr/>
        </p:nvSpPr>
        <p:spPr>
          <a:xfrm>
            <a:off x="6935470" y="5182870"/>
            <a:ext cx="1259205" cy="969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>
            <a:solidFill>
              <a:srgbClr val="5B9BD5">
                <a:shade val="50000"/>
              </a:srgbClr>
            </a:solidFill>
            <a:prstDash val="solid"/>
            <a:miter/>
          </a:ln>
        </p:spPr>
        <p:txBody>
          <a:bodyPr anchor="ctr"/>
          <a:lstStyle>
            <a:lvl1pPr marL="0" lvl="0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9pPr>
          </a:lstStyle>
          <a:p>
            <a:pPr lvl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en-US"/>
              <a:t>TC397</a:t>
            </a:r>
            <a:endParaRPr lang="en-US" altLang="en-US"/>
          </a:p>
        </p:txBody>
      </p:sp>
      <p:sp>
        <p:nvSpPr>
          <p:cNvPr id="208" name="Slide Number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/>
            </a:fld>
          </a:p>
        </p:txBody>
      </p:sp>
      <p:sp>
        <p:nvSpPr>
          <p:cNvPr id="210" name="Platshållare för text 6"/>
          <p:cNvSpPr>
            <a:spLocks noGrp="1"/>
          </p:cNvSpPr>
          <p:nvPr>
            <p:ph type="body" idx="21"/>
          </p:nvPr>
        </p:nvSpPr>
        <p:spPr>
          <a:xfrm>
            <a:off x="501967" y="34325"/>
            <a:ext cx="11165306" cy="652763"/>
          </a:xfrm>
          <a:prstGeom prst="rect">
            <a:avLst/>
          </a:prstGeom>
        </p:spPr>
        <p:txBody>
          <a:bodyPr/>
          <a:lstStyle/>
          <a:p>
            <a:r>
              <a:rPr lang="en-US" altLang="en-US"/>
              <a:t>ORIN-X</a:t>
            </a:r>
            <a:r>
              <a:rPr lang="zh-CN" altLang="zh-CN"/>
              <a:t>软件部署图</a:t>
            </a:r>
            <a:endParaRPr lang="en-US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409654" y="687088"/>
            <a:ext cx="11257619" cy="0"/>
          </a:xfrm>
          <a:prstGeom prst="line">
            <a:avLst/>
          </a:prstGeom>
          <a:ln w="9525" cap="flat" cmpd="sng">
            <a:solidFill>
              <a:schemeClr val="accent3">
                <a:shade val="95000"/>
              </a:schemeClr>
            </a:solidFill>
            <a:prstDash val="solid"/>
          </a:ln>
        </p:spPr>
      </p:cxnSp>
      <p:cxnSp>
        <p:nvCxnSpPr>
          <p:cNvPr id="8" name="直接连接符 136"/>
          <p:cNvCxnSpPr/>
          <p:nvPr/>
        </p:nvCxnSpPr>
        <p:spPr>
          <a:xfrm>
            <a:off x="6851650" y="3916680"/>
            <a:ext cx="49530" cy="0"/>
          </a:xfrm>
          <a:prstGeom prst="line">
            <a:avLst/>
          </a:prstGeom>
          <a:ln w="28575">
            <a:solidFill>
              <a:srgbClr val="FFC000"/>
            </a:solidFill>
            <a:prstDash val="solid"/>
          </a:ln>
        </p:spPr>
      </p:cxnSp>
      <p:cxnSp>
        <p:nvCxnSpPr>
          <p:cNvPr id="14" name="直接连接符 232"/>
          <p:cNvCxnSpPr/>
          <p:nvPr/>
        </p:nvCxnSpPr>
        <p:spPr>
          <a:xfrm flipV="1">
            <a:off x="1389895" y="1249996"/>
            <a:ext cx="708025" cy="1"/>
          </a:xfrm>
          <a:prstGeom prst="line">
            <a:avLst/>
          </a:prstGeom>
          <a:ln w="28575">
            <a:solidFill>
              <a:srgbClr val="00B0F0"/>
            </a:solidFill>
            <a:prstDash val="solid"/>
          </a:ln>
        </p:spPr>
      </p:cxnSp>
      <p:cxnSp>
        <p:nvCxnSpPr>
          <p:cNvPr id="18" name="直接连接符 214"/>
          <p:cNvCxnSpPr/>
          <p:nvPr/>
        </p:nvCxnSpPr>
        <p:spPr>
          <a:xfrm flipV="1">
            <a:off x="1446909" y="5341794"/>
            <a:ext cx="699061" cy="1"/>
          </a:xfrm>
          <a:prstGeom prst="line">
            <a:avLst/>
          </a:prstGeom>
          <a:ln w="28575" cap="flat" cmpd="sng">
            <a:solidFill>
              <a:schemeClr val="accent4"/>
            </a:solidFill>
            <a:prstDash val="sysDot"/>
            <a:round/>
            <a:headEnd type="none" w="med" len="med"/>
            <a:tailEnd type="none" w="med" len="med"/>
          </a:ln>
        </p:spPr>
      </p:cxnSp>
      <p:cxnSp>
        <p:nvCxnSpPr>
          <p:cNvPr id="19" name="直接连接符 213"/>
          <p:cNvCxnSpPr/>
          <p:nvPr/>
        </p:nvCxnSpPr>
        <p:spPr>
          <a:xfrm>
            <a:off x="1447165" y="4909185"/>
            <a:ext cx="391795" cy="0"/>
          </a:xfrm>
          <a:prstGeom prst="line">
            <a:avLst/>
          </a:prstGeom>
          <a:ln w="28575" cap="flat" cmpd="sng">
            <a:solidFill>
              <a:schemeClr val="accent4"/>
            </a:solidFill>
            <a:prstDash val="sysDot"/>
            <a:round/>
            <a:headEnd type="none" w="med" len="med"/>
            <a:tailEnd type="none" w="med" len="med"/>
          </a:ln>
        </p:spPr>
      </p:cxnSp>
      <p:cxnSp>
        <p:nvCxnSpPr>
          <p:cNvPr id="23" name="直接连接符 190"/>
          <p:cNvCxnSpPr/>
          <p:nvPr/>
        </p:nvCxnSpPr>
        <p:spPr>
          <a:xfrm>
            <a:off x="4124960" y="4704715"/>
            <a:ext cx="408305" cy="0"/>
          </a:xfrm>
          <a:prstGeom prst="line">
            <a:avLst/>
          </a:prstGeom>
          <a:ln w="28575">
            <a:solidFill>
              <a:srgbClr val="FFC000"/>
            </a:solidFill>
            <a:prstDash val="solid"/>
          </a:ln>
        </p:spPr>
      </p:cxnSp>
      <p:cxnSp>
        <p:nvCxnSpPr>
          <p:cNvPr id="24" name="直接连接符 187"/>
          <p:cNvCxnSpPr/>
          <p:nvPr/>
        </p:nvCxnSpPr>
        <p:spPr>
          <a:xfrm flipV="1">
            <a:off x="1389654" y="5950530"/>
            <a:ext cx="732173" cy="1"/>
          </a:xfrm>
          <a:prstGeom prst="line">
            <a:avLst/>
          </a:prstGeom>
          <a:ln w="28575">
            <a:solidFill>
              <a:srgbClr val="FFC000"/>
            </a:solidFill>
            <a:prstDash val="solid"/>
          </a:ln>
        </p:spPr>
      </p:cxnSp>
      <p:cxnSp>
        <p:nvCxnSpPr>
          <p:cNvPr id="29" name="直接连接符 134"/>
          <p:cNvCxnSpPr/>
          <p:nvPr/>
        </p:nvCxnSpPr>
        <p:spPr>
          <a:xfrm>
            <a:off x="4124960" y="4287520"/>
            <a:ext cx="840740" cy="0"/>
          </a:xfrm>
          <a:prstGeom prst="line">
            <a:avLst/>
          </a:prstGeom>
          <a:ln w="28575">
            <a:solidFill>
              <a:srgbClr val="002060"/>
            </a:solidFill>
            <a:prstDash val="solid"/>
          </a:ln>
        </p:spPr>
      </p:cxnSp>
      <p:cxnSp>
        <p:nvCxnSpPr>
          <p:cNvPr id="33" name="直接连接符 155"/>
          <p:cNvCxnSpPr/>
          <p:nvPr/>
        </p:nvCxnSpPr>
        <p:spPr>
          <a:xfrm flipV="1">
            <a:off x="3737178" y="1220429"/>
            <a:ext cx="706625" cy="0"/>
          </a:xfrm>
          <a:prstGeom prst="line">
            <a:avLst/>
          </a:prstGeom>
          <a:ln w="28575">
            <a:solidFill>
              <a:srgbClr val="002060"/>
            </a:solidFill>
            <a:prstDash val="solid"/>
          </a:ln>
        </p:spPr>
      </p:cxnSp>
      <p:cxnSp>
        <p:nvCxnSpPr>
          <p:cNvPr id="34" name="直接连接符 132"/>
          <p:cNvCxnSpPr/>
          <p:nvPr/>
        </p:nvCxnSpPr>
        <p:spPr>
          <a:xfrm>
            <a:off x="4116070" y="3486150"/>
            <a:ext cx="335915" cy="0"/>
          </a:xfrm>
          <a:prstGeom prst="line">
            <a:avLst/>
          </a:prstGeom>
          <a:ln w="28575">
            <a:solidFill>
              <a:srgbClr val="002060"/>
            </a:solidFill>
            <a:prstDash val="solid"/>
          </a:ln>
        </p:spPr>
      </p:cxnSp>
      <p:cxnSp>
        <p:nvCxnSpPr>
          <p:cNvPr id="35" name="直接连接符 133"/>
          <p:cNvCxnSpPr/>
          <p:nvPr/>
        </p:nvCxnSpPr>
        <p:spPr>
          <a:xfrm>
            <a:off x="4124960" y="3875405"/>
            <a:ext cx="327025" cy="0"/>
          </a:xfrm>
          <a:prstGeom prst="line">
            <a:avLst/>
          </a:prstGeom>
          <a:ln w="28575">
            <a:solidFill>
              <a:srgbClr val="002060"/>
            </a:solidFill>
            <a:prstDash val="solid"/>
          </a:ln>
        </p:spPr>
      </p:cxnSp>
      <p:cxnSp>
        <p:nvCxnSpPr>
          <p:cNvPr id="40" name="直接连接符 78"/>
          <p:cNvCxnSpPr/>
          <p:nvPr/>
        </p:nvCxnSpPr>
        <p:spPr>
          <a:xfrm flipV="1">
            <a:off x="1382991" y="4309016"/>
            <a:ext cx="728148" cy="1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</p:cxnSp>
      <p:cxnSp>
        <p:nvCxnSpPr>
          <p:cNvPr id="120" name="直接连接符 61"/>
          <p:cNvCxnSpPr/>
          <p:nvPr/>
        </p:nvCxnSpPr>
        <p:spPr>
          <a:xfrm flipH="1">
            <a:off x="1051478" y="2677901"/>
            <a:ext cx="361966" cy="0"/>
          </a:xfrm>
          <a:prstGeom prst="line">
            <a:avLst/>
          </a:prstGeom>
          <a:ln w="28575">
            <a:solidFill>
              <a:srgbClr val="FFC000"/>
            </a:solidFill>
            <a:prstDash val="solid"/>
          </a:ln>
        </p:spPr>
      </p:cxnSp>
      <p:cxnSp>
        <p:nvCxnSpPr>
          <p:cNvPr id="121" name="直接连接符 63"/>
          <p:cNvCxnSpPr/>
          <p:nvPr/>
        </p:nvCxnSpPr>
        <p:spPr>
          <a:xfrm flipV="1">
            <a:off x="270491" y="658105"/>
            <a:ext cx="0" cy="2051120"/>
          </a:xfrm>
          <a:prstGeom prst="line">
            <a:avLst/>
          </a:prstGeom>
          <a:ln w="28575">
            <a:solidFill>
              <a:srgbClr val="FFC000"/>
            </a:solidFill>
            <a:prstDash val="solid"/>
          </a:ln>
        </p:spPr>
      </p:cxnSp>
      <p:cxnSp>
        <p:nvCxnSpPr>
          <p:cNvPr id="122" name="直接连接符 65"/>
          <p:cNvCxnSpPr/>
          <p:nvPr/>
        </p:nvCxnSpPr>
        <p:spPr>
          <a:xfrm>
            <a:off x="254923" y="674258"/>
            <a:ext cx="5290886" cy="0"/>
          </a:xfrm>
          <a:prstGeom prst="line">
            <a:avLst/>
          </a:prstGeom>
          <a:ln w="28575">
            <a:solidFill>
              <a:srgbClr val="FFC000"/>
            </a:solidFill>
            <a:prstDash val="solid"/>
          </a:ln>
        </p:spPr>
      </p:cxnSp>
      <p:cxnSp>
        <p:nvCxnSpPr>
          <p:cNvPr id="123" name="直接连接符 68"/>
          <p:cNvCxnSpPr/>
          <p:nvPr/>
        </p:nvCxnSpPr>
        <p:spPr>
          <a:xfrm>
            <a:off x="5545809" y="658105"/>
            <a:ext cx="0" cy="4061302"/>
          </a:xfrm>
          <a:prstGeom prst="line">
            <a:avLst/>
          </a:prstGeom>
          <a:ln w="28575">
            <a:solidFill>
              <a:srgbClr val="FFC000"/>
            </a:solidFill>
            <a:prstDash val="solid"/>
          </a:ln>
        </p:spPr>
      </p:cxnSp>
      <p:cxnSp>
        <p:nvCxnSpPr>
          <p:cNvPr id="124" name="直接连接符 80"/>
          <p:cNvCxnSpPr/>
          <p:nvPr/>
        </p:nvCxnSpPr>
        <p:spPr>
          <a:xfrm>
            <a:off x="5551077" y="4720872"/>
            <a:ext cx="1297370" cy="1049"/>
          </a:xfrm>
          <a:prstGeom prst="line">
            <a:avLst/>
          </a:prstGeom>
          <a:ln w="28575">
            <a:solidFill>
              <a:srgbClr val="FFC000"/>
            </a:solidFill>
            <a:prstDash val="solid"/>
          </a:ln>
        </p:spPr>
      </p:cxnSp>
      <p:cxnSp>
        <p:nvCxnSpPr>
          <p:cNvPr id="126" name="直接连接符 22"/>
          <p:cNvCxnSpPr/>
          <p:nvPr/>
        </p:nvCxnSpPr>
        <p:spPr>
          <a:xfrm>
            <a:off x="4094206" y="3057874"/>
            <a:ext cx="2851475" cy="24553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</p:spPr>
      </p:cxnSp>
      <p:cxnSp>
        <p:nvCxnSpPr>
          <p:cNvPr id="130" name="直接连接符 140"/>
          <p:cNvCxnSpPr/>
          <p:nvPr/>
        </p:nvCxnSpPr>
        <p:spPr>
          <a:xfrm flipV="1">
            <a:off x="9245397" y="2718635"/>
            <a:ext cx="1541803" cy="1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</p:cxnSp>
      <p:cxnSp>
        <p:nvCxnSpPr>
          <p:cNvPr id="132" name="直接连接符 142"/>
          <p:cNvCxnSpPr/>
          <p:nvPr/>
        </p:nvCxnSpPr>
        <p:spPr>
          <a:xfrm flipH="1">
            <a:off x="10771866" y="2713607"/>
            <a:ext cx="11500" cy="2697045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</p:cxnSp>
      <p:cxnSp>
        <p:nvCxnSpPr>
          <p:cNvPr id="133" name="直接连接符 151"/>
          <p:cNvCxnSpPr/>
          <p:nvPr/>
        </p:nvCxnSpPr>
        <p:spPr>
          <a:xfrm flipV="1">
            <a:off x="10566901" y="5393783"/>
            <a:ext cx="212631" cy="1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</p:cxnSp>
      <p:sp>
        <p:nvSpPr>
          <p:cNvPr id="149" name="Rounded Rectangle 148"/>
          <p:cNvSpPr/>
          <p:nvPr/>
        </p:nvSpPr>
        <p:spPr>
          <a:xfrm>
            <a:off x="1889741" y="1042710"/>
            <a:ext cx="893656" cy="272413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vert="horz" wrap="square" lIns="45719" tIns="45719" rIns="45719" bIns="45719" numCol="1" spcCol="38100" anchor="ctr">
            <a:spAutoFit/>
          </a:bodyPr>
          <a:lstStyle/>
          <a:p>
            <a:r>
              <a:rPr lang="zh-CN" altLang="zh-CN" sz="1000"/>
              <a:t>红绿灯检测</a:t>
            </a:r>
            <a:endParaRPr lang="en-US" altLang="en-US" sz="1000" b="0" i="0" u="none" strike="noStrike" spc="0" baseline="0">
              <a:ln>
                <a:noFill/>
              </a:ln>
              <a:solidFill>
                <a:srgbClr val="111313"/>
              </a:solidFill>
              <a:latin typeface="Arial"/>
              <a:ea typeface="Arial"/>
            </a:endParaRPr>
          </a:p>
        </p:txBody>
      </p:sp>
      <p:sp>
        <p:nvSpPr>
          <p:cNvPr id="150" name="Rounded Rectangle 149"/>
          <p:cNvSpPr/>
          <p:nvPr/>
        </p:nvSpPr>
        <p:spPr>
          <a:xfrm>
            <a:off x="1889741" y="1948919"/>
            <a:ext cx="860245" cy="272413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vert="horz" wrap="square" lIns="45719" tIns="45719" rIns="45719" bIns="45719" numCol="1" spcCol="38100" anchor="ctr">
            <a:spAutoFit/>
          </a:bodyPr>
          <a:lstStyle/>
          <a:p>
            <a:r>
              <a:rPr lang="zh-CN" altLang="zh-CN" sz="1000"/>
              <a:t>前视驱动</a:t>
            </a:r>
            <a:endParaRPr lang="en-US" altLang="en-US" sz="1000" b="0" i="0" u="none" strike="noStrike" spc="0" baseline="0">
              <a:ln>
                <a:noFill/>
              </a:ln>
              <a:solidFill>
                <a:srgbClr val="111313"/>
              </a:solidFill>
              <a:latin typeface="Arial"/>
              <a:ea typeface="Arial"/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1889741" y="2269778"/>
            <a:ext cx="860245" cy="442672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vert="horz" wrap="square" lIns="45719" tIns="45719" rIns="45719" bIns="45719" numCol="1" spcCol="38100" anchor="ctr">
            <a:spAutoFit/>
          </a:bodyPr>
          <a:lstStyle/>
          <a:p>
            <a:r>
              <a:rPr lang="zh-CN" altLang="zh-CN" sz="1000"/>
              <a:t>前视</a:t>
            </a:r>
            <a:r>
              <a:rPr lang="en-US" altLang="en-US" sz="1000"/>
              <a:t>H264</a:t>
            </a:r>
            <a:r>
              <a:rPr lang="zh-CN" altLang="zh-CN" sz="1000"/>
              <a:t>压缩</a:t>
            </a:r>
            <a:endParaRPr lang="en-US" altLang="en-US" sz="1000" b="0" i="0" u="none" strike="noStrike" spc="0" baseline="0">
              <a:ln>
                <a:noFill/>
              </a:ln>
              <a:solidFill>
                <a:srgbClr val="111313"/>
              </a:solidFill>
              <a:latin typeface="Arial"/>
              <a:ea typeface="Arial"/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3124835" y="1056556"/>
            <a:ext cx="860245" cy="272413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vert="horz" wrap="square" lIns="45719" tIns="45719" rIns="45719" bIns="45719" numCol="1" spcCol="38100" anchor="ctr">
            <a:spAutoFit/>
          </a:bodyPr>
          <a:lstStyle/>
          <a:p>
            <a:pPr algn="ctr"/>
            <a:r>
              <a:rPr lang="zh-CN" altLang="zh-CN" sz="1000"/>
              <a:t>高精地图</a:t>
            </a:r>
            <a:endParaRPr lang="en-US" altLang="en-US" sz="1000" b="0" i="0" u="none" strike="noStrike" spc="0" baseline="0">
              <a:ln>
                <a:noFill/>
              </a:ln>
              <a:solidFill>
                <a:srgbClr val="111313"/>
              </a:solidFill>
              <a:latin typeface="Arial"/>
              <a:ea typeface="Arial"/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6985029" y="2171657"/>
            <a:ext cx="860245" cy="272413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vert="horz" wrap="square" lIns="45719" tIns="45719" rIns="45719" bIns="45719" numCol="1" spcCol="38100" anchor="ctr">
            <a:spAutoFit/>
          </a:bodyPr>
          <a:lstStyle/>
          <a:p>
            <a:r>
              <a:rPr lang="zh-CN" altLang="zh-CN" sz="1000"/>
              <a:t>泊车位检测</a:t>
            </a:r>
            <a:endParaRPr lang="en-US" altLang="en-US" sz="1000" b="0" i="0" u="none" strike="noStrike" spc="0" baseline="0">
              <a:ln>
                <a:noFill/>
              </a:ln>
              <a:solidFill>
                <a:srgbClr val="111313"/>
              </a:solidFill>
              <a:latin typeface="Arial"/>
              <a:ea typeface="Arial"/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7006619" y="3764135"/>
            <a:ext cx="860245" cy="440518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vert="horz" wrap="square" lIns="45719" tIns="45719" rIns="45719" bIns="45719" numCol="1" spcCol="38100" anchor="ctr">
            <a:spAutoFit/>
          </a:bodyPr>
          <a:lstStyle/>
          <a:p>
            <a:r>
              <a:rPr lang="zh-CN" altLang="zh-CN" sz="1000"/>
              <a:t>超声波感知融合</a:t>
            </a:r>
            <a:endParaRPr lang="zh-CN" altLang="zh-CN" sz="1000"/>
          </a:p>
        </p:txBody>
      </p:sp>
      <p:sp>
        <p:nvSpPr>
          <p:cNvPr id="155" name="Rounded Rectangle 154"/>
          <p:cNvSpPr/>
          <p:nvPr/>
        </p:nvSpPr>
        <p:spPr>
          <a:xfrm>
            <a:off x="8272405" y="3241678"/>
            <a:ext cx="860245" cy="272413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vert="horz" wrap="square" lIns="45719" tIns="45719" rIns="45719" bIns="45719" numCol="1" spcCol="38100" anchor="ctr">
            <a:spAutoFit/>
          </a:bodyPr>
          <a:lstStyle/>
          <a:p>
            <a:r>
              <a:rPr lang="zh-CN" altLang="zh-CN" sz="1000"/>
              <a:t>预测</a:t>
            </a:r>
            <a:endParaRPr lang="en-US" altLang="en-US" sz="1000" b="0" i="0" u="none" strike="noStrike" spc="0" baseline="0">
              <a:ln>
                <a:noFill/>
              </a:ln>
              <a:solidFill>
                <a:srgbClr val="111313"/>
              </a:solidFill>
              <a:latin typeface="Arial"/>
              <a:ea typeface="Arial"/>
            </a:endParaRPr>
          </a:p>
        </p:txBody>
      </p:sp>
      <p:sp>
        <p:nvSpPr>
          <p:cNvPr id="157" name="Rounded Rectangle 156"/>
          <p:cNvSpPr/>
          <p:nvPr/>
        </p:nvSpPr>
        <p:spPr>
          <a:xfrm>
            <a:off x="8272405" y="2635607"/>
            <a:ext cx="860245" cy="272413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vert="horz" wrap="square" lIns="45719" tIns="45719" rIns="45719" bIns="45719" numCol="1" spcCol="38100" anchor="ctr">
            <a:spAutoFit/>
          </a:bodyPr>
          <a:lstStyle/>
          <a:p>
            <a:r>
              <a:rPr lang="en-US" altLang="en-US" sz="1000"/>
              <a:t>BDM</a:t>
            </a:r>
            <a:r>
              <a:rPr lang="zh-CN" altLang="zh-CN" sz="1000"/>
              <a:t>决策</a:t>
            </a:r>
            <a:endParaRPr lang="en-US" altLang="en-US" sz="1000" b="0" i="0" u="none" strike="noStrike" spc="0" baseline="0">
              <a:ln>
                <a:noFill/>
              </a:ln>
              <a:solidFill>
                <a:srgbClr val="111313"/>
              </a:solidFill>
              <a:latin typeface="Arial"/>
              <a:ea typeface="Arial"/>
            </a:endParaRPr>
          </a:p>
        </p:txBody>
      </p:sp>
      <p:sp>
        <p:nvSpPr>
          <p:cNvPr id="158" name="Rounded Rectangle 157"/>
          <p:cNvSpPr/>
          <p:nvPr/>
        </p:nvSpPr>
        <p:spPr>
          <a:xfrm>
            <a:off x="1889741" y="2897102"/>
            <a:ext cx="860245" cy="272413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vert="horz" wrap="square" lIns="45719" tIns="45719" rIns="45719" bIns="45719" numCol="1" spcCol="38100" anchor="ctr">
            <a:spAutoFit/>
          </a:bodyPr>
          <a:lstStyle/>
          <a:p>
            <a:r>
              <a:rPr lang="zh-CN" altLang="zh-CN" sz="1000"/>
              <a:t>目标融合</a:t>
            </a:r>
            <a:endParaRPr lang="en-US" altLang="en-US" sz="1000" b="0" i="0" u="none" strike="noStrike" spc="0" baseline="0">
              <a:ln>
                <a:noFill/>
              </a:ln>
              <a:solidFill>
                <a:srgbClr val="111313"/>
              </a:solidFill>
              <a:latin typeface="Arial"/>
              <a:ea typeface="Arial"/>
            </a:endParaRPr>
          </a:p>
        </p:txBody>
      </p:sp>
      <p:sp>
        <p:nvSpPr>
          <p:cNvPr id="160" name="Rounded Rectangle 159"/>
          <p:cNvSpPr/>
          <p:nvPr/>
        </p:nvSpPr>
        <p:spPr>
          <a:xfrm>
            <a:off x="3113244" y="1372931"/>
            <a:ext cx="860245" cy="272413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vert="horz" wrap="square" lIns="45719" tIns="45719" rIns="45719" bIns="45719" numCol="1" spcCol="38100" anchor="ctr">
            <a:spAutoFit/>
          </a:bodyPr>
          <a:lstStyle/>
          <a:p>
            <a:pPr algn="ctr"/>
            <a:r>
              <a:rPr lang="zh-CN" altLang="zh-CN" sz="1000"/>
              <a:t>侧视驱动</a:t>
            </a:r>
            <a:r>
              <a:rPr lang="en-US" altLang="en-US" sz="1000"/>
              <a:t>(4)</a:t>
            </a:r>
            <a:endParaRPr lang="en-US" altLang="en-US" sz="1000" b="0" i="0" u="none" strike="noStrike" spc="0" baseline="0">
              <a:ln>
                <a:noFill/>
              </a:ln>
              <a:solidFill>
                <a:srgbClr val="111313"/>
              </a:solidFill>
              <a:latin typeface="Arial"/>
              <a:ea typeface="Arial"/>
            </a:endParaRPr>
          </a:p>
        </p:txBody>
      </p:sp>
      <p:sp>
        <p:nvSpPr>
          <p:cNvPr id="161" name="Rounded Rectangle 160"/>
          <p:cNvSpPr/>
          <p:nvPr/>
        </p:nvSpPr>
        <p:spPr>
          <a:xfrm>
            <a:off x="8272405" y="1135157"/>
            <a:ext cx="860245" cy="442672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vert="horz" wrap="square" lIns="45719" tIns="45719" rIns="45719" bIns="45719" numCol="1" spcCol="38100" anchor="ctr">
            <a:spAutoFit/>
          </a:bodyPr>
          <a:lstStyle/>
          <a:p>
            <a:r>
              <a:rPr lang="zh-CN" altLang="zh-CN" sz="1000"/>
              <a:t>激光雷达目标检测</a:t>
            </a:r>
            <a:endParaRPr lang="en-US" altLang="en-US" sz="1000" b="0" i="0" u="none" strike="noStrike" spc="0" baseline="0">
              <a:ln>
                <a:noFill/>
              </a:ln>
              <a:solidFill>
                <a:srgbClr val="111313"/>
              </a:solidFill>
              <a:latin typeface="Arial"/>
              <a:ea typeface="Arial"/>
            </a:endParaRPr>
          </a:p>
        </p:txBody>
      </p:sp>
      <p:sp>
        <p:nvSpPr>
          <p:cNvPr id="162" name="Rounded Rectangle 161"/>
          <p:cNvSpPr/>
          <p:nvPr/>
        </p:nvSpPr>
        <p:spPr>
          <a:xfrm>
            <a:off x="8272405" y="1598680"/>
            <a:ext cx="860245" cy="442672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vert="horz" wrap="square" lIns="45719" tIns="45719" rIns="45719" bIns="45719" numCol="1" spcCol="38100" anchor="ctr">
            <a:spAutoFit/>
          </a:bodyPr>
          <a:lstStyle/>
          <a:p>
            <a:r>
              <a:rPr lang="zh-CN" altLang="zh-CN" sz="1000"/>
              <a:t>激光雷达点云拼接</a:t>
            </a:r>
            <a:endParaRPr lang="en-US" altLang="en-US" sz="1000" b="0" i="0" u="none" strike="noStrike" spc="0" baseline="0">
              <a:ln>
                <a:noFill/>
              </a:ln>
              <a:solidFill>
                <a:srgbClr val="111313"/>
              </a:solidFill>
              <a:latin typeface="Arial"/>
              <a:ea typeface="Arial"/>
            </a:endParaRPr>
          </a:p>
        </p:txBody>
      </p:sp>
      <p:sp>
        <p:nvSpPr>
          <p:cNvPr id="163" name="Rounded Rectangle 162"/>
          <p:cNvSpPr/>
          <p:nvPr/>
        </p:nvSpPr>
        <p:spPr>
          <a:xfrm>
            <a:off x="1879004" y="3185907"/>
            <a:ext cx="876973" cy="272413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vert="horz" wrap="square" lIns="45719" tIns="45719" rIns="45719" bIns="45719" numCol="1" spcCol="38100" anchor="ctr">
            <a:spAutoFit/>
          </a:bodyPr>
          <a:lstStyle/>
          <a:p>
            <a:r>
              <a:rPr lang="zh-CN" altLang="zh-CN" sz="1000"/>
              <a:t>后视驱动</a:t>
            </a:r>
            <a:endParaRPr lang="en-US" altLang="en-US" sz="1000" b="0" i="0" u="none" strike="noStrike" spc="0" baseline="0">
              <a:ln>
                <a:noFill/>
              </a:ln>
              <a:solidFill>
                <a:srgbClr val="111313"/>
              </a:solidFill>
              <a:latin typeface="Arial"/>
              <a:ea typeface="Arial"/>
            </a:endParaRPr>
          </a:p>
        </p:txBody>
      </p:sp>
      <p:sp>
        <p:nvSpPr>
          <p:cNvPr id="164" name="Rounded Rectangle 163"/>
          <p:cNvSpPr/>
          <p:nvPr/>
        </p:nvSpPr>
        <p:spPr>
          <a:xfrm>
            <a:off x="1869091" y="3468721"/>
            <a:ext cx="860245" cy="442672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vert="horz" wrap="square" lIns="45719" tIns="45719" rIns="45719" bIns="45719" numCol="1" spcCol="38100" anchor="ctr">
            <a:spAutoFit/>
          </a:bodyPr>
          <a:lstStyle/>
          <a:p>
            <a:r>
              <a:rPr lang="zh-CN" altLang="zh-CN" sz="1000"/>
              <a:t>后视</a:t>
            </a:r>
            <a:r>
              <a:rPr lang="en-US" altLang="en-US" sz="1000"/>
              <a:t>H264</a:t>
            </a:r>
            <a:r>
              <a:rPr lang="zh-CN" altLang="zh-CN" sz="1000"/>
              <a:t>压缩</a:t>
            </a:r>
            <a:endParaRPr lang="en-US" altLang="en-US" sz="1000" b="0" i="0" u="none" strike="noStrike" spc="0" baseline="0">
              <a:ln>
                <a:noFill/>
              </a:ln>
              <a:solidFill>
                <a:srgbClr val="111313"/>
              </a:solidFill>
              <a:latin typeface="Arial"/>
              <a:ea typeface="Arial"/>
            </a:endParaRPr>
          </a:p>
        </p:txBody>
      </p:sp>
      <p:sp>
        <p:nvSpPr>
          <p:cNvPr id="165" name="Rounded Rectangle 164"/>
          <p:cNvSpPr/>
          <p:nvPr/>
        </p:nvSpPr>
        <p:spPr>
          <a:xfrm>
            <a:off x="6985029" y="3391761"/>
            <a:ext cx="860245" cy="272413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vert="horz" wrap="square" lIns="45719" tIns="45719" rIns="45719" bIns="45719" numCol="1" spcCol="38100" anchor="ctr">
            <a:spAutoFit/>
          </a:bodyPr>
          <a:lstStyle/>
          <a:p>
            <a:r>
              <a:rPr lang="zh-CN" altLang="zh-CN" sz="1000"/>
              <a:t>导远驱动</a:t>
            </a:r>
            <a:endParaRPr lang="en-US" altLang="en-US" sz="1000" b="0" i="0" u="none" strike="noStrike" spc="0" baseline="0">
              <a:ln>
                <a:noFill/>
              </a:ln>
              <a:solidFill>
                <a:srgbClr val="111313"/>
              </a:solidFill>
              <a:latin typeface="Arial"/>
              <a:ea typeface="Arial"/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8260678" y="3838183"/>
            <a:ext cx="860245" cy="270222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vert="horz" wrap="square" lIns="45719" tIns="45719" rIns="45719" bIns="45719" numCol="1" spcCol="38100" anchor="ctr">
            <a:spAutoFit/>
          </a:bodyPr>
          <a:lstStyle/>
          <a:p>
            <a:pPr algn="l"/>
            <a:r>
              <a:rPr lang="zh-CN" altLang="zh-CN" sz="1000" b="0" i="0" u="none" strike="noStrike" spc="0" baseline="0">
                <a:ln>
                  <a:noFill/>
                </a:ln>
                <a:solidFill>
                  <a:srgbClr val="111313"/>
                </a:solidFill>
                <a:latin typeface="Arial"/>
                <a:ea typeface="Arial"/>
              </a:rPr>
              <a:t>规划</a:t>
            </a:r>
            <a:endParaRPr lang="zh-CN" altLang="zh-CN" sz="1000" b="0" i="0" u="none" strike="noStrike" spc="0" baseline="0">
              <a:ln>
                <a:noFill/>
              </a:ln>
              <a:solidFill>
                <a:srgbClr val="111313"/>
              </a:solidFill>
              <a:latin typeface="Arial"/>
              <a:ea typeface="Arial"/>
            </a:endParaRPr>
          </a:p>
        </p:txBody>
      </p:sp>
      <p:sp>
        <p:nvSpPr>
          <p:cNvPr id="170" name="Rounded Rectangle 169"/>
          <p:cNvSpPr/>
          <p:nvPr/>
        </p:nvSpPr>
        <p:spPr>
          <a:xfrm>
            <a:off x="8260679" y="3524315"/>
            <a:ext cx="860245" cy="272413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vert="horz" wrap="square" lIns="45719" tIns="45719" rIns="45719" bIns="45719" numCol="1" spcCol="38100" anchor="ctr">
            <a:spAutoFit/>
          </a:bodyPr>
          <a:lstStyle/>
          <a:p>
            <a:r>
              <a:rPr lang="zh-CN" altLang="zh-CN" sz="1000"/>
              <a:t>控制</a:t>
            </a:r>
            <a:endParaRPr lang="en-US" altLang="en-US" sz="1000" b="0" i="0" u="none" strike="noStrike" spc="0" baseline="0">
              <a:ln>
                <a:noFill/>
              </a:ln>
              <a:solidFill>
                <a:srgbClr val="111313"/>
              </a:solidFill>
              <a:latin typeface="Arial"/>
              <a:ea typeface="Arial"/>
            </a:endParaRPr>
          </a:p>
        </p:txBody>
      </p:sp>
      <p:sp>
        <p:nvSpPr>
          <p:cNvPr id="171" name="Rounded Rectangle 170"/>
          <p:cNvSpPr/>
          <p:nvPr/>
        </p:nvSpPr>
        <p:spPr>
          <a:xfrm>
            <a:off x="7430135" y="5288756"/>
            <a:ext cx="643890" cy="269558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2700" cap="flat">
            <a:solidFill>
              <a:schemeClr val="accent1"/>
            </a:solidFill>
            <a:prstDash val="solid"/>
            <a:miter/>
          </a:ln>
        </p:spPr>
        <p:txBody>
          <a:bodyPr vert="horz" wrap="square" lIns="45719" tIns="45719" rIns="45719" bIns="45719" numCol="1" spcCol="38100" anchor="ctr">
            <a:spAutoFit/>
          </a:bodyPr>
          <a:lstStyle/>
          <a:p>
            <a:pPr algn="ctr"/>
            <a:r>
              <a:rPr lang="zh-CN" altLang="zh-CN" sz="1000"/>
              <a:t>线控</a:t>
            </a:r>
            <a:endParaRPr lang="en-US" altLang="en-US" sz="1000"/>
          </a:p>
        </p:txBody>
      </p:sp>
      <p:sp>
        <p:nvSpPr>
          <p:cNvPr id="172" name="Rounded Rectangle 171"/>
          <p:cNvSpPr/>
          <p:nvPr/>
        </p:nvSpPr>
        <p:spPr>
          <a:xfrm>
            <a:off x="6985029" y="1541089"/>
            <a:ext cx="860245" cy="272413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vert="horz" wrap="square" lIns="45719" tIns="45719" rIns="45719" bIns="45719" numCol="1" spcCol="38100" anchor="ctr">
            <a:spAutoFit/>
          </a:bodyPr>
          <a:lstStyle/>
          <a:p>
            <a:r>
              <a:rPr lang="zh-CN" altLang="zh-CN" sz="1000"/>
              <a:t>环视驱动</a:t>
            </a:r>
            <a:r>
              <a:rPr lang="en-US" altLang="en-US" sz="1000"/>
              <a:t>(4)</a:t>
            </a:r>
            <a:endParaRPr lang="en-US" altLang="en-US" sz="1000" b="0" i="0" u="none" strike="noStrike" spc="0" baseline="0">
              <a:ln>
                <a:noFill/>
              </a:ln>
              <a:solidFill>
                <a:srgbClr val="111313"/>
              </a:solidFill>
              <a:latin typeface="Arial"/>
              <a:ea typeface="Arial"/>
            </a:endParaRPr>
          </a:p>
        </p:txBody>
      </p:sp>
      <p:sp>
        <p:nvSpPr>
          <p:cNvPr id="173" name="Rounded Rectangle 172"/>
          <p:cNvSpPr/>
          <p:nvPr/>
        </p:nvSpPr>
        <p:spPr>
          <a:xfrm>
            <a:off x="6985029" y="1844849"/>
            <a:ext cx="1109880" cy="272413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vert="horz" wrap="square" lIns="45719" tIns="45719" rIns="45719" bIns="45719" numCol="1" spcCol="38100" anchor="ctr">
            <a:spAutoFit/>
          </a:bodyPr>
          <a:lstStyle/>
          <a:p>
            <a:r>
              <a:rPr lang="zh-CN" altLang="zh-CN" sz="1000"/>
              <a:t>环视</a:t>
            </a:r>
            <a:r>
              <a:rPr lang="en-US" altLang="en-US" sz="1000"/>
              <a:t>H264</a:t>
            </a:r>
            <a:r>
              <a:rPr lang="zh-CN" altLang="zh-CN" sz="1000"/>
              <a:t>压缩</a:t>
            </a:r>
            <a:r>
              <a:rPr lang="en-US" altLang="en-US" sz="1000"/>
              <a:t>(4)</a:t>
            </a:r>
            <a:endParaRPr lang="en-US" altLang="en-US" sz="1000" b="0" i="0" u="none" strike="noStrike" spc="0" baseline="0">
              <a:ln>
                <a:noFill/>
              </a:ln>
              <a:solidFill>
                <a:srgbClr val="111313"/>
              </a:solidFill>
              <a:latin typeface="Arial"/>
              <a:ea typeface="Arial"/>
            </a:endParaRPr>
          </a:p>
        </p:txBody>
      </p:sp>
      <p:sp>
        <p:nvSpPr>
          <p:cNvPr id="174" name="Rounded Rectangle 173"/>
          <p:cNvSpPr/>
          <p:nvPr/>
        </p:nvSpPr>
        <p:spPr>
          <a:xfrm>
            <a:off x="8272405" y="2104710"/>
            <a:ext cx="860245" cy="442672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vert="horz" wrap="square" lIns="45719" tIns="45719" rIns="45719" bIns="45719" numCol="1" spcCol="38100" anchor="ctr">
            <a:spAutoFit/>
          </a:bodyPr>
          <a:lstStyle/>
          <a:p>
            <a:r>
              <a:rPr lang="zh-CN" altLang="zh-CN" sz="1000"/>
              <a:t>激光雷达驱动</a:t>
            </a:r>
            <a:r>
              <a:rPr lang="en-US" altLang="en-US" sz="1000"/>
              <a:t>(4)</a:t>
            </a:r>
            <a:endParaRPr lang="en-US" altLang="en-US" sz="1000" b="0" i="0" u="none" strike="noStrike" spc="0" baseline="0">
              <a:ln>
                <a:noFill/>
              </a:ln>
              <a:solidFill>
                <a:srgbClr val="111313"/>
              </a:solidFill>
              <a:latin typeface="Arial"/>
              <a:ea typeface="Arial"/>
            </a:endParaRPr>
          </a:p>
        </p:txBody>
      </p:sp>
      <p:sp>
        <p:nvSpPr>
          <p:cNvPr id="175" name="Rounded Rectangle 174"/>
          <p:cNvSpPr/>
          <p:nvPr/>
        </p:nvSpPr>
        <p:spPr>
          <a:xfrm>
            <a:off x="8272405" y="5250206"/>
            <a:ext cx="860245" cy="272413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vert="horz" wrap="square" lIns="45719" tIns="45719" rIns="45719" bIns="45719" numCol="1" spcCol="38100" anchor="ctr">
            <a:spAutoFit/>
          </a:bodyPr>
          <a:lstStyle/>
          <a:p>
            <a:r>
              <a:rPr lang="zh-CN" altLang="zh-CN" sz="1000"/>
              <a:t>融合定位</a:t>
            </a:r>
            <a:endParaRPr lang="en-US" altLang="en-US" sz="1000" b="0" i="0" u="none" strike="noStrike" spc="0" baseline="0">
              <a:ln>
                <a:noFill/>
              </a:ln>
              <a:solidFill>
                <a:srgbClr val="111313"/>
              </a:solidFill>
              <a:latin typeface="Arial"/>
              <a:ea typeface="Arial"/>
            </a:endParaRPr>
          </a:p>
        </p:txBody>
      </p:sp>
      <p:sp>
        <p:nvSpPr>
          <p:cNvPr id="176" name="Rounded Rectangle 175"/>
          <p:cNvSpPr/>
          <p:nvPr/>
        </p:nvSpPr>
        <p:spPr>
          <a:xfrm>
            <a:off x="8272405" y="4146472"/>
            <a:ext cx="860245" cy="272413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vert="horz" wrap="square" lIns="45719" tIns="45719" rIns="45719" bIns="45719" numCol="1" spcCol="38100" anchor="ctr">
            <a:spAutoFit/>
          </a:bodyPr>
          <a:lstStyle/>
          <a:p>
            <a:r>
              <a:rPr lang="zh-CN" altLang="zh-CN" sz="1000"/>
              <a:t>激光定位</a:t>
            </a:r>
            <a:endParaRPr lang="en-US" altLang="en-US" sz="1000" b="0" i="0" u="none" strike="noStrike" spc="0" baseline="0">
              <a:ln>
                <a:noFill/>
              </a:ln>
              <a:solidFill>
                <a:srgbClr val="111313"/>
              </a:solidFill>
              <a:latin typeface="Arial"/>
              <a:ea typeface="Arial"/>
            </a:endParaRPr>
          </a:p>
        </p:txBody>
      </p:sp>
      <p:sp>
        <p:nvSpPr>
          <p:cNvPr id="177" name="Rounded Rectangle 176"/>
          <p:cNvSpPr/>
          <p:nvPr/>
        </p:nvSpPr>
        <p:spPr>
          <a:xfrm>
            <a:off x="8272405" y="4867072"/>
            <a:ext cx="860245" cy="272413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vert="horz" wrap="square" lIns="45719" tIns="45719" rIns="45719" bIns="45719" numCol="1" spcCol="38100" anchor="ctr">
            <a:spAutoFit/>
          </a:bodyPr>
          <a:lstStyle/>
          <a:p>
            <a:r>
              <a:rPr lang="zh-CN" altLang="zh-CN" sz="1000"/>
              <a:t>相对定位</a:t>
            </a:r>
            <a:endParaRPr lang="en-US" altLang="en-US" sz="1000" b="0" i="0" u="none" strike="noStrike" spc="0" baseline="0">
              <a:ln>
                <a:noFill/>
              </a:ln>
              <a:solidFill>
                <a:srgbClr val="111313"/>
              </a:solidFill>
              <a:latin typeface="Arial"/>
              <a:ea typeface="Arial"/>
            </a:endParaRPr>
          </a:p>
        </p:txBody>
      </p:sp>
      <p:sp>
        <p:nvSpPr>
          <p:cNvPr id="178" name="Rounded Rectangle 177"/>
          <p:cNvSpPr/>
          <p:nvPr/>
        </p:nvSpPr>
        <p:spPr>
          <a:xfrm>
            <a:off x="8272405" y="4548917"/>
            <a:ext cx="860245" cy="272413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vert="horz" wrap="square" lIns="45719" tIns="45719" rIns="45719" bIns="45719" numCol="1" spcCol="38100" anchor="ctr">
            <a:spAutoFit/>
          </a:bodyPr>
          <a:lstStyle/>
          <a:p>
            <a:r>
              <a:rPr lang="zh-CN" altLang="zh-CN" sz="1000"/>
              <a:t>矢量定位</a:t>
            </a:r>
            <a:endParaRPr lang="en-US" altLang="en-US" sz="1000" b="0" i="0" u="none" strike="noStrike" spc="0" baseline="0">
              <a:ln>
                <a:noFill/>
              </a:ln>
              <a:solidFill>
                <a:srgbClr val="111313"/>
              </a:solidFill>
              <a:latin typeface="Arial"/>
              <a:ea typeface="Arial"/>
            </a:endParaRPr>
          </a:p>
        </p:txBody>
      </p:sp>
      <p:grpSp>
        <p:nvGrpSpPr>
          <p:cNvPr id="115" name="组合 12"/>
          <p:cNvGrpSpPr/>
          <p:nvPr/>
        </p:nvGrpSpPr>
        <p:grpSpPr>
          <a:xfrm>
            <a:off x="10680330" y="515100"/>
            <a:ext cx="1500171" cy="2348619"/>
            <a:chOff x="14315455" y="183254"/>
            <a:chExt cx="2443914" cy="2617717"/>
          </a:xfrm>
        </p:grpSpPr>
        <p:grpSp>
          <p:nvGrpSpPr>
            <p:cNvPr id="118" name="组合 5"/>
            <p:cNvGrpSpPr/>
            <p:nvPr/>
          </p:nvGrpSpPr>
          <p:grpSpPr>
            <a:xfrm>
              <a:off x="14315455" y="183254"/>
              <a:ext cx="2442261" cy="2100883"/>
              <a:chOff x="14315455" y="183254"/>
              <a:chExt cx="2747077" cy="2190750"/>
            </a:xfrm>
          </p:grpSpPr>
          <p:sp>
            <p:nvSpPr>
              <p:cNvPr id="131" name="矩形 3"/>
              <p:cNvSpPr/>
              <p:nvPr/>
            </p:nvSpPr>
            <p:spPr>
              <a:xfrm>
                <a:off x="14315455" y="183254"/>
                <a:ext cx="2747077" cy="2190750"/>
              </a:xfrm>
              <a:prstGeom prst="rect">
                <a:avLst/>
              </a:prstGeom>
              <a:solidFill>
                <a:srgbClr val="FFFFFF"/>
              </a:solidFill>
              <a:ln w="12700" cap="flat" cmpd="sng">
                <a:solidFill>
                  <a:srgbClr val="5B9BD5">
                    <a:shade val="50000"/>
                  </a:srgbClr>
                </a:solidFill>
                <a:prstDash val="solid"/>
                <a:miter/>
              </a:ln>
            </p:spPr>
            <p:txBody>
              <a:bodyPr anchor="t"/>
              <a:lstStyle>
                <a:lvl1pPr marL="0" lvl="0" indent="0">
                  <a:defRPr sz="1100">
                    <a:solidFill>
                      <a:schemeClr val="lt1"/>
                    </a:solidFill>
                    <a:latin typeface="Calibri"/>
                    <a:ea typeface="Calibri"/>
                  </a:defRPr>
                </a:lvl1pPr>
                <a:lvl2pPr marL="457200" lvl="1" indent="0">
                  <a:defRPr sz="1100">
                    <a:solidFill>
                      <a:schemeClr val="lt1"/>
                    </a:solidFill>
                    <a:latin typeface="Calibri"/>
                    <a:ea typeface="Calibri"/>
                  </a:defRPr>
                </a:lvl2pPr>
                <a:lvl3pPr marL="914400" lvl="2" indent="0">
                  <a:defRPr sz="1100">
                    <a:solidFill>
                      <a:schemeClr val="lt1"/>
                    </a:solidFill>
                    <a:latin typeface="Calibri"/>
                    <a:ea typeface="Calibri"/>
                  </a:defRPr>
                </a:lvl3pPr>
                <a:lvl4pPr marL="1371600" lvl="3" indent="0">
                  <a:defRPr sz="1100">
                    <a:solidFill>
                      <a:schemeClr val="lt1"/>
                    </a:solidFill>
                    <a:latin typeface="Calibri"/>
                    <a:ea typeface="Calibri"/>
                  </a:defRPr>
                </a:lvl4pPr>
                <a:lvl5pPr marL="1828800" lvl="4" indent="0">
                  <a:defRPr sz="1100">
                    <a:solidFill>
                      <a:schemeClr val="lt1"/>
                    </a:solidFill>
                    <a:latin typeface="Calibri"/>
                    <a:ea typeface="Calibri"/>
                  </a:defRPr>
                </a:lvl5pPr>
                <a:lvl6pPr marL="2286000" lvl="5" indent="0">
                  <a:defRPr sz="1100">
                    <a:solidFill>
                      <a:schemeClr val="lt1"/>
                    </a:solidFill>
                    <a:latin typeface="Calibri"/>
                    <a:ea typeface="Calibri"/>
                  </a:defRPr>
                </a:lvl6pPr>
                <a:lvl7pPr marL="2743200" lvl="6" indent="0">
                  <a:defRPr sz="1100">
                    <a:solidFill>
                      <a:schemeClr val="lt1"/>
                    </a:solidFill>
                    <a:latin typeface="Calibri"/>
                    <a:ea typeface="Calibri"/>
                  </a:defRPr>
                </a:lvl7pPr>
                <a:lvl8pPr marL="3200400" lvl="7" indent="0">
                  <a:defRPr sz="1100">
                    <a:solidFill>
                      <a:schemeClr val="lt1"/>
                    </a:solidFill>
                    <a:latin typeface="Calibri"/>
                    <a:ea typeface="Calibri"/>
                  </a:defRPr>
                </a:lvl8pPr>
                <a:lvl9pPr marL="3657600" lvl="8" indent="0">
                  <a:defRPr sz="1100">
                    <a:solidFill>
                      <a:schemeClr val="lt1"/>
                    </a:solidFill>
                    <a:latin typeface="Calibri"/>
                    <a:ea typeface="Calibri"/>
                  </a:defRPr>
                </a:lvl9pPr>
              </a:lstStyle>
              <a:p>
                <a:pPr marL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zh-CN" altLang="zh-CN" sz="1100" b="1" i="0" u="none" strike="noStrike" kern="0" spc="0" baseline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等线"/>
                  </a:rPr>
                  <a:t>图例</a:t>
                </a:r>
                <a:endParaRPr lang="zh-CN" altLang="zh-CN" sz="1100" b="1" i="0" u="none" strike="noStrike" kern="0" spc="0" baseline="0">
                  <a:ln>
                    <a:noFill/>
                  </a:ln>
                  <a:solidFill>
                    <a:srgbClr val="000000"/>
                  </a:solidFill>
                  <a:latin typeface="Calibri"/>
                  <a:ea typeface="等线"/>
                </a:endParaRPr>
              </a:p>
            </p:txBody>
          </p:sp>
          <p:cxnSp>
            <p:nvCxnSpPr>
              <p:cNvPr id="134" name="直接连接符 4"/>
              <p:cNvCxnSpPr/>
              <p:nvPr/>
            </p:nvCxnSpPr>
            <p:spPr>
              <a:xfrm flipV="1">
                <a:off x="14587892" y="573778"/>
                <a:ext cx="742950" cy="1"/>
              </a:xfrm>
              <a:prstGeom prst="line">
                <a:avLst/>
              </a:prstGeom>
              <a:noFill/>
              <a:ln w="28575" cap="flat" cmpd="sng">
                <a:solidFill>
                  <a:srgbClr val="00B050"/>
                </a:solidFill>
                <a:prstDash val="solid"/>
                <a:miter/>
              </a:ln>
            </p:spPr>
          </p:cxnSp>
          <p:sp>
            <p:nvSpPr>
              <p:cNvPr id="148" name="文本框 6"/>
              <p:cNvSpPr txBox="1"/>
              <p:nvPr/>
            </p:nvSpPr>
            <p:spPr>
              <a:xfrm>
                <a:off x="15502290" y="440429"/>
                <a:ext cx="1333366" cy="247648"/>
              </a:xfrm>
              <a:prstGeom prst="rect">
                <a:avLst/>
              </a:prstGeom>
              <a:solidFill>
                <a:srgbClr val="FFFFFF"/>
              </a:solidFill>
              <a:ln w="9525" cmpd="sng">
                <a:solidFill>
                  <a:srgbClr val="FFFFFF">
                    <a:shade val="50000"/>
                  </a:srgbClr>
                </a:solidFill>
              </a:ln>
            </p:spPr>
            <p:txBody>
              <a:bodyPr wrap="square" anchor="ctr"/>
              <a:lstStyle>
                <a:lvl1pPr marL="0" lvl="0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1pPr>
                <a:lvl2pPr marL="457200" lvl="1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2pPr>
                <a:lvl3pPr marL="914400" lvl="2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3pPr>
                <a:lvl4pPr marL="1371600" lvl="3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4pPr>
                <a:lvl5pPr marL="1828800" lvl="4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5pPr>
                <a:lvl6pPr marL="2286000" lvl="5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6pPr>
                <a:lvl7pPr marL="2743200" lvl="6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7pPr>
                <a:lvl8pPr marL="3200400" lvl="7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8pPr>
                <a:lvl9pPr marL="3657600" lvl="8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9pPr>
              </a:lstStyle>
              <a:p>
                <a:pPr marL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en-US" sz="1100" b="0" i="0" u="none" strike="noStrike" kern="0" spc="0" baseline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等线"/>
                  </a:rPr>
                  <a:t>FlexRay</a:t>
                </a:r>
                <a:endParaRPr lang="zh-CN" altLang="zh-CN" sz="1100" b="0" i="0" u="none" strike="noStrike" kern="0" spc="0" baseline="0">
                  <a:ln>
                    <a:noFill/>
                  </a:ln>
                  <a:solidFill>
                    <a:srgbClr val="000000"/>
                  </a:solidFill>
                  <a:latin typeface="Calibri"/>
                  <a:ea typeface="等线"/>
                </a:endParaRPr>
              </a:p>
            </p:txBody>
          </p:sp>
          <p:cxnSp>
            <p:nvCxnSpPr>
              <p:cNvPr id="179" name="直接连接符 7"/>
              <p:cNvCxnSpPr/>
              <p:nvPr/>
            </p:nvCxnSpPr>
            <p:spPr>
              <a:xfrm flipV="1">
                <a:off x="14587892" y="954778"/>
                <a:ext cx="742950" cy="1"/>
              </a:xfrm>
              <a:prstGeom prst="line">
                <a:avLst/>
              </a:prstGeom>
              <a:noFill/>
              <a:ln w="28575" cap="flat" cmpd="sng">
                <a:solidFill>
                  <a:srgbClr val="FFC000"/>
                </a:solidFill>
                <a:prstDash val="solid"/>
                <a:miter/>
              </a:ln>
            </p:spPr>
          </p:cxnSp>
          <p:sp>
            <p:nvSpPr>
              <p:cNvPr id="180" name="文本框 8"/>
              <p:cNvSpPr txBox="1"/>
              <p:nvPr/>
            </p:nvSpPr>
            <p:spPr>
              <a:xfrm>
                <a:off x="15502290" y="821428"/>
                <a:ext cx="1560242" cy="247650"/>
              </a:xfrm>
              <a:prstGeom prst="rect">
                <a:avLst/>
              </a:prstGeom>
              <a:solidFill>
                <a:srgbClr val="FFFFFF"/>
              </a:solidFill>
              <a:ln w="9525" cmpd="sng">
                <a:solidFill>
                  <a:srgbClr val="FFFFFF">
                    <a:shade val="50000"/>
                  </a:srgbClr>
                </a:solidFill>
              </a:ln>
            </p:spPr>
            <p:txBody>
              <a:bodyPr wrap="square" anchor="ctr"/>
              <a:lstStyle>
                <a:lvl1pPr marL="0" lvl="0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1pPr>
                <a:lvl2pPr marL="457200" lvl="1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2pPr>
                <a:lvl3pPr marL="914400" lvl="2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3pPr>
                <a:lvl4pPr marL="1371600" lvl="3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4pPr>
                <a:lvl5pPr marL="1828800" lvl="4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5pPr>
                <a:lvl6pPr marL="2286000" lvl="5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6pPr>
                <a:lvl7pPr marL="2743200" lvl="6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7pPr>
                <a:lvl8pPr marL="3200400" lvl="7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8pPr>
                <a:lvl9pPr marL="3657600" lvl="8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9pPr>
              </a:lstStyle>
              <a:p>
                <a:pPr marL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en-US" sz="1100" b="0" i="0" u="none" strike="noStrike" kern="0" spc="0" baseline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等线"/>
                  </a:rPr>
                  <a:t>CanFD/CAN</a:t>
                </a:r>
                <a:endParaRPr lang="zh-CN" altLang="zh-CN" sz="1100" b="0" i="0" u="none" strike="noStrike" kern="0" spc="0" baseline="0">
                  <a:ln>
                    <a:noFill/>
                  </a:ln>
                  <a:solidFill>
                    <a:srgbClr val="000000"/>
                  </a:solidFill>
                  <a:latin typeface="Calibri"/>
                  <a:ea typeface="等线"/>
                </a:endParaRPr>
              </a:p>
            </p:txBody>
          </p:sp>
          <p:cxnSp>
            <p:nvCxnSpPr>
              <p:cNvPr id="181" name="直接连接符 9"/>
              <p:cNvCxnSpPr/>
              <p:nvPr/>
            </p:nvCxnSpPr>
            <p:spPr>
              <a:xfrm flipV="1">
                <a:off x="14597417" y="1307203"/>
                <a:ext cx="742950" cy="1"/>
              </a:xfrm>
              <a:prstGeom prst="line">
                <a:avLst/>
              </a:prstGeom>
              <a:noFill/>
              <a:ln w="28575" cap="flat" cmpd="sng">
                <a:solidFill>
                  <a:srgbClr val="7030A0"/>
                </a:solidFill>
                <a:prstDash val="solid"/>
                <a:miter/>
              </a:ln>
            </p:spPr>
          </p:cxnSp>
          <p:sp>
            <p:nvSpPr>
              <p:cNvPr id="182" name="文本框 10"/>
              <p:cNvSpPr txBox="1"/>
              <p:nvPr/>
            </p:nvSpPr>
            <p:spPr>
              <a:xfrm>
                <a:off x="15511815" y="1173854"/>
                <a:ext cx="1323842" cy="323031"/>
              </a:xfrm>
              <a:prstGeom prst="rect">
                <a:avLst/>
              </a:prstGeom>
              <a:solidFill>
                <a:srgbClr val="FFFFFF"/>
              </a:solidFill>
              <a:ln w="9525" cmpd="sng">
                <a:solidFill>
                  <a:srgbClr val="FFFFFF">
                    <a:shade val="50000"/>
                  </a:srgbClr>
                </a:solidFill>
              </a:ln>
            </p:spPr>
            <p:txBody>
              <a:bodyPr wrap="square" anchor="ctr"/>
              <a:lstStyle>
                <a:lvl1pPr marL="0" lvl="0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1pPr>
                <a:lvl2pPr marL="457200" lvl="1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2pPr>
                <a:lvl3pPr marL="914400" lvl="2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3pPr>
                <a:lvl4pPr marL="1371600" lvl="3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4pPr>
                <a:lvl5pPr marL="1828800" lvl="4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5pPr>
                <a:lvl6pPr marL="2286000" lvl="5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6pPr>
                <a:lvl7pPr marL="2743200" lvl="6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7pPr>
                <a:lvl8pPr marL="3200400" lvl="7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8pPr>
                <a:lvl9pPr marL="3657600" lvl="8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9pPr>
              </a:lstStyle>
              <a:p>
                <a:pPr marL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en-US" sz="1100" b="0" i="0" u="none" strike="noStrike" kern="0" spc="0" baseline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等线"/>
                  </a:rPr>
                  <a:t>1G ETH</a:t>
                </a:r>
                <a:endParaRPr lang="zh-CN" altLang="zh-CN" sz="1100" b="0" i="0" u="none" strike="noStrike" kern="0" spc="0" baseline="0">
                  <a:ln>
                    <a:noFill/>
                  </a:ln>
                  <a:solidFill>
                    <a:srgbClr val="000000"/>
                  </a:solidFill>
                  <a:latin typeface="Calibri"/>
                  <a:ea typeface="等线"/>
                </a:endParaRPr>
              </a:p>
            </p:txBody>
          </p:sp>
          <p:cxnSp>
            <p:nvCxnSpPr>
              <p:cNvPr id="183" name="直接连接符 13"/>
              <p:cNvCxnSpPr/>
              <p:nvPr/>
            </p:nvCxnSpPr>
            <p:spPr>
              <a:xfrm flipV="1">
                <a:off x="14597417" y="1650103"/>
                <a:ext cx="742950" cy="1"/>
              </a:xfrm>
              <a:prstGeom prst="line">
                <a:avLst/>
              </a:prstGeom>
              <a:noFill/>
              <a:ln w="28575" cap="flat" cmpd="sng">
                <a:solidFill>
                  <a:srgbClr val="00B0F0"/>
                </a:solidFill>
                <a:prstDash val="solid"/>
                <a:miter/>
              </a:ln>
            </p:spPr>
          </p:cxnSp>
          <p:sp>
            <p:nvSpPr>
              <p:cNvPr id="184" name="文本框 14"/>
              <p:cNvSpPr txBox="1"/>
              <p:nvPr/>
            </p:nvSpPr>
            <p:spPr>
              <a:xfrm>
                <a:off x="15511815" y="1516753"/>
                <a:ext cx="1323840" cy="315328"/>
              </a:xfrm>
              <a:prstGeom prst="rect">
                <a:avLst/>
              </a:prstGeom>
              <a:solidFill>
                <a:srgbClr val="FFFFFF"/>
              </a:solidFill>
              <a:ln w="9525" cmpd="sng">
                <a:solidFill>
                  <a:srgbClr val="FFFFFF">
                    <a:shade val="50000"/>
                  </a:srgbClr>
                </a:solidFill>
              </a:ln>
            </p:spPr>
            <p:txBody>
              <a:bodyPr wrap="square" anchor="ctr"/>
              <a:lstStyle>
                <a:lvl1pPr marL="0" lvl="0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1pPr>
                <a:lvl2pPr marL="457200" lvl="1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2pPr>
                <a:lvl3pPr marL="914400" lvl="2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3pPr>
                <a:lvl4pPr marL="1371600" lvl="3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4pPr>
                <a:lvl5pPr marL="1828800" lvl="4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5pPr>
                <a:lvl6pPr marL="2286000" lvl="5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6pPr>
                <a:lvl7pPr marL="2743200" lvl="6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7pPr>
                <a:lvl8pPr marL="3200400" lvl="7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8pPr>
                <a:lvl9pPr marL="3657600" lvl="8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9pPr>
              </a:lstStyle>
              <a:p>
                <a:pPr marL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en-US" sz="1100" b="0" i="0" u="none" strike="noStrike" kern="0" spc="0" baseline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等线"/>
                  </a:rPr>
                  <a:t>100M ETH</a:t>
                </a:r>
                <a:endParaRPr lang="zh-CN" altLang="zh-CN" sz="1100" b="0" i="0" u="none" strike="noStrike" kern="0" spc="0" baseline="0">
                  <a:ln>
                    <a:noFill/>
                  </a:ln>
                  <a:solidFill>
                    <a:srgbClr val="000000"/>
                  </a:solidFill>
                  <a:latin typeface="Calibri"/>
                  <a:ea typeface="等线"/>
                </a:endParaRPr>
              </a:p>
            </p:txBody>
          </p:sp>
          <p:cxnSp>
            <p:nvCxnSpPr>
              <p:cNvPr id="185" name="直接连接符 129"/>
              <p:cNvCxnSpPr/>
              <p:nvPr/>
            </p:nvCxnSpPr>
            <p:spPr>
              <a:xfrm flipV="1">
                <a:off x="14606942" y="2031103"/>
                <a:ext cx="742950" cy="1"/>
              </a:xfrm>
              <a:prstGeom prst="line">
                <a:avLst/>
              </a:prstGeom>
              <a:noFill/>
              <a:ln w="28575" cap="flat" cmpd="sng">
                <a:solidFill>
                  <a:srgbClr val="002060"/>
                </a:solidFill>
                <a:prstDash val="solid"/>
                <a:miter/>
              </a:ln>
            </p:spPr>
          </p:cxnSp>
          <p:sp>
            <p:nvSpPr>
              <p:cNvPr id="186" name="文本框 130"/>
              <p:cNvSpPr txBox="1"/>
              <p:nvPr/>
            </p:nvSpPr>
            <p:spPr>
              <a:xfrm>
                <a:off x="15521341" y="1897753"/>
                <a:ext cx="1181101" cy="247650"/>
              </a:xfrm>
              <a:prstGeom prst="rect">
                <a:avLst/>
              </a:prstGeom>
              <a:solidFill>
                <a:srgbClr val="FFFFFF"/>
              </a:solidFill>
              <a:ln w="9525" cmpd="sng">
                <a:solidFill>
                  <a:srgbClr val="FFFFFF">
                    <a:shade val="50000"/>
                  </a:srgbClr>
                </a:solidFill>
              </a:ln>
            </p:spPr>
            <p:txBody>
              <a:bodyPr wrap="square" anchor="ctr"/>
              <a:lstStyle>
                <a:lvl1pPr marL="0" lvl="0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1pPr>
                <a:lvl2pPr marL="457200" lvl="1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2pPr>
                <a:lvl3pPr marL="914400" lvl="2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3pPr>
                <a:lvl4pPr marL="1371600" lvl="3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4pPr>
                <a:lvl5pPr marL="1828800" lvl="4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5pPr>
                <a:lvl6pPr marL="2286000" lvl="5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6pPr>
                <a:lvl7pPr marL="2743200" lvl="6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7pPr>
                <a:lvl8pPr marL="3200400" lvl="7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8pPr>
                <a:lvl9pPr marL="3657600" lvl="8" indent="0">
                  <a:defRPr sz="1100">
                    <a:solidFill>
                      <a:schemeClr val="dk1"/>
                    </a:solidFill>
                    <a:latin typeface="Calibri"/>
                    <a:ea typeface="Calibri"/>
                  </a:defRPr>
                </a:lvl9pPr>
              </a:lstStyle>
              <a:p>
                <a:pPr marL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en-US" sz="1100" b="0" i="0" u="none" strike="noStrike" kern="0" spc="0" baseline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等线"/>
                  </a:rPr>
                  <a:t>GMSL</a:t>
                </a:r>
                <a:endParaRPr lang="zh-CN" altLang="zh-CN" sz="1100" b="0" i="0" u="none" strike="noStrike" kern="0" spc="0" baseline="0">
                  <a:ln>
                    <a:noFill/>
                  </a:ln>
                  <a:solidFill>
                    <a:srgbClr val="000000"/>
                  </a:solidFill>
                  <a:latin typeface="Calibri"/>
                  <a:ea typeface="等线"/>
                </a:endParaRPr>
              </a:p>
            </p:txBody>
          </p:sp>
        </p:grpSp>
        <p:sp>
          <p:nvSpPr>
            <p:cNvPr id="119" name="文本框 11"/>
            <p:cNvSpPr txBox="1"/>
            <p:nvPr/>
          </p:nvSpPr>
          <p:spPr>
            <a:xfrm>
              <a:off x="14675526" y="2303187"/>
              <a:ext cx="2083843" cy="497784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rgbClr val="FFFFFF">
                  <a:shade val="50000"/>
                </a:srgbClr>
              </a:solidFill>
            </a:ln>
          </p:spPr>
          <p:txBody>
            <a:bodyPr wrap="square" anchor="t"/>
            <a:lstStyle>
              <a:lvl1pPr marL="0" lvl="0" indent="0">
                <a:defRPr sz="1100">
                  <a:solidFill>
                    <a:schemeClr val="dk1"/>
                  </a:solidFill>
                  <a:latin typeface="Calibri"/>
                  <a:ea typeface="Calibri"/>
                </a:defRPr>
              </a:lvl1pPr>
              <a:lvl2pPr marL="457200" lvl="1" indent="0">
                <a:defRPr sz="1100">
                  <a:solidFill>
                    <a:schemeClr val="dk1"/>
                  </a:solidFill>
                  <a:latin typeface="Calibri"/>
                  <a:ea typeface="Calibri"/>
                </a:defRPr>
              </a:lvl2pPr>
              <a:lvl3pPr marL="914400" lvl="2" indent="0">
                <a:defRPr sz="1100">
                  <a:solidFill>
                    <a:schemeClr val="dk1"/>
                  </a:solidFill>
                  <a:latin typeface="Calibri"/>
                  <a:ea typeface="Calibri"/>
                </a:defRPr>
              </a:lvl3pPr>
              <a:lvl4pPr marL="1371600" lvl="3" indent="0">
                <a:defRPr sz="1100">
                  <a:solidFill>
                    <a:schemeClr val="dk1"/>
                  </a:solidFill>
                  <a:latin typeface="Calibri"/>
                  <a:ea typeface="Calibri"/>
                </a:defRPr>
              </a:lvl4pPr>
              <a:lvl5pPr marL="1828800" lvl="4" indent="0">
                <a:defRPr sz="1100">
                  <a:solidFill>
                    <a:schemeClr val="dk1"/>
                  </a:solidFill>
                  <a:latin typeface="Calibri"/>
                  <a:ea typeface="Calibri"/>
                </a:defRPr>
              </a:lvl5pPr>
              <a:lvl6pPr marL="2286000" lvl="5" indent="0">
                <a:defRPr sz="1100">
                  <a:solidFill>
                    <a:schemeClr val="dk1"/>
                  </a:solidFill>
                  <a:latin typeface="Calibri"/>
                  <a:ea typeface="Calibri"/>
                </a:defRPr>
              </a:lvl6pPr>
              <a:lvl7pPr marL="2743200" lvl="6" indent="0">
                <a:defRPr sz="1100">
                  <a:solidFill>
                    <a:schemeClr val="dk1"/>
                  </a:solidFill>
                  <a:latin typeface="Calibri"/>
                  <a:ea typeface="Calibri"/>
                </a:defRPr>
              </a:lvl7pPr>
              <a:lvl8pPr marL="3200400" lvl="7" indent="0">
                <a:defRPr sz="1100">
                  <a:solidFill>
                    <a:schemeClr val="dk1"/>
                  </a:solidFill>
                  <a:latin typeface="Calibri"/>
                  <a:ea typeface="Calibri"/>
                </a:defRPr>
              </a:lvl8pPr>
              <a:lvl9pPr marL="3657600" lvl="8" indent="0">
                <a:defRPr sz="1100">
                  <a:solidFill>
                    <a:schemeClr val="dk1"/>
                  </a:solidFill>
                  <a:latin typeface="Calibri"/>
                  <a:ea typeface="Calibri"/>
                </a:defRPr>
              </a:lvl9pPr>
            </a:lstStyle>
            <a:p>
              <a:pPr marL="0" lvl="0" indent="0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en-US" sz="1000" b="0" i="0" u="none" strike="noStrike" kern="0" spc="0" baseline="0">
                  <a:ln>
                    <a:noFill/>
                  </a:ln>
                  <a:solidFill>
                    <a:srgbClr val="000000"/>
                  </a:solidFill>
                  <a:latin typeface="Calibri"/>
                  <a:ea typeface="等线"/>
                </a:rPr>
                <a:t>*</a:t>
              </a:r>
              <a:r>
                <a:rPr lang="zh-CN" altLang="zh-CN" sz="1000" b="0" i="0" u="none" strike="noStrike" kern="0" spc="0" baseline="0">
                  <a:ln>
                    <a:noFill/>
                  </a:ln>
                  <a:solidFill>
                    <a:srgbClr val="000000"/>
                  </a:solidFill>
                  <a:latin typeface="Calibri"/>
                  <a:ea typeface="等线"/>
                </a:rPr>
                <a:t>备注：</a:t>
              </a:r>
              <a:endParaRPr lang="en-US" altLang="en-US" sz="10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endParaRPr>
            </a:p>
            <a:p>
              <a:pPr marL="0" lvl="0" indent="0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zh-CN" sz="1000" b="0" i="0" u="none" strike="noStrike" kern="0" spc="0" baseline="0">
                  <a:ln>
                    <a:noFill/>
                  </a:ln>
                  <a:solidFill>
                    <a:srgbClr val="000000"/>
                  </a:solidFill>
                  <a:latin typeface="Calibri"/>
                  <a:ea typeface="等线"/>
                </a:rPr>
                <a:t>虚线为预留线路</a:t>
              </a:r>
              <a:endParaRPr lang="zh-CN" altLang="zh-CN" sz="10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endParaRPr>
            </a:p>
          </p:txBody>
        </p:sp>
      </p:grpSp>
      <p:sp>
        <p:nvSpPr>
          <p:cNvPr id="187" name="矩形 44"/>
          <p:cNvSpPr/>
          <p:nvPr/>
        </p:nvSpPr>
        <p:spPr>
          <a:xfrm>
            <a:off x="622299" y="1496987"/>
            <a:ext cx="791145" cy="238125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ED7D31">
                <a:shade val="50000"/>
              </a:srgbClr>
            </a:solidFill>
            <a:prstDash val="solid"/>
            <a:miter/>
          </a:ln>
        </p:spPr>
        <p:txBody>
          <a:bodyPr anchor="ctr"/>
          <a:lstStyle>
            <a:lvl1pPr marL="0" lvl="0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8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VGM/HMI</a:t>
            </a:r>
            <a:endParaRPr lang="zh-CN" altLang="zh-CN" sz="800" b="0" i="0" u="none" strike="noStrike" kern="0" spc="0" baseline="0">
              <a:ln>
                <a:noFill/>
              </a:ln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188" name="矩形 53"/>
          <p:cNvSpPr/>
          <p:nvPr/>
        </p:nvSpPr>
        <p:spPr>
          <a:xfrm>
            <a:off x="662788" y="1849893"/>
            <a:ext cx="750656" cy="247650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ED7D31">
                <a:shade val="50000"/>
              </a:srgbClr>
            </a:solidFill>
            <a:prstDash val="solid"/>
            <a:miter/>
          </a:ln>
        </p:spPr>
        <p:txBody>
          <a:bodyPr anchor="ctr"/>
          <a:lstStyle>
            <a:lvl1pPr marL="0" lvl="0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8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T1 -&gt; RJ45 </a:t>
            </a:r>
            <a:r>
              <a:rPr lang="zh-CN" altLang="zh-CN" sz="8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交换机</a:t>
            </a:r>
            <a:endParaRPr lang="zh-CN" altLang="zh-CN" sz="800" b="0" i="0" u="none" strike="noStrike" kern="0" spc="0" baseline="0">
              <a:ln>
                <a:noFill/>
              </a:ln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189" name="矩形 55"/>
          <p:cNvSpPr/>
          <p:nvPr/>
        </p:nvSpPr>
        <p:spPr>
          <a:xfrm>
            <a:off x="251584" y="2274395"/>
            <a:ext cx="1161860" cy="469011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ED7D31">
                <a:shade val="50000"/>
              </a:srgbClr>
            </a:solidFill>
            <a:prstDash val="solid"/>
            <a:miter/>
          </a:ln>
        </p:spPr>
        <p:txBody>
          <a:bodyPr anchor="ctr"/>
          <a:lstStyle>
            <a:lvl1pPr marL="0" lvl="0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8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Smart Cam</a:t>
            </a:r>
            <a:endParaRPr lang="zh-CN" altLang="zh-CN" sz="800" b="0" i="0" u="none" strike="noStrike" kern="0" spc="0" baseline="0">
              <a:ln>
                <a:noFill/>
              </a:ln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190" name="矩形 69"/>
          <p:cNvSpPr/>
          <p:nvPr/>
        </p:nvSpPr>
        <p:spPr>
          <a:xfrm>
            <a:off x="622299" y="2911183"/>
            <a:ext cx="791145" cy="1459342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>
            <a:solidFill>
              <a:srgbClr val="ED7D31">
                <a:shade val="50000"/>
              </a:srgbClr>
            </a:solidFill>
            <a:prstDash val="solid"/>
            <a:miter/>
          </a:ln>
        </p:spPr>
        <p:txBody>
          <a:bodyPr anchor="ctr"/>
          <a:lstStyle>
            <a:lvl1pPr marL="0" lvl="0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9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8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Chassis</a:t>
            </a:r>
            <a:endParaRPr lang="zh-CN" altLang="zh-CN" sz="800" b="0" i="0" u="none" strike="noStrike" kern="0" spc="0" baseline="0">
              <a:ln>
                <a:noFill/>
              </a:ln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191" name="矩形 186"/>
          <p:cNvSpPr/>
          <p:nvPr/>
        </p:nvSpPr>
        <p:spPr>
          <a:xfrm>
            <a:off x="639565" y="5611133"/>
            <a:ext cx="773879" cy="428226"/>
          </a:xfrm>
          <a:prstGeom prst="rect">
            <a:avLst/>
          </a:prstGeom>
          <a:solidFill>
            <a:srgbClr val="FFC000">
              <a:lumMod val="75000"/>
            </a:srgbClr>
          </a:solidFill>
          <a:ln w="12700" cap="flat" cmpd="sng">
            <a:solidFill>
              <a:srgbClr val="5B9BD5">
                <a:shade val="50000"/>
              </a:srgbClr>
            </a:solidFill>
            <a:prstDash val="solid"/>
            <a:miter/>
          </a:ln>
        </p:spPr>
        <p:txBody>
          <a:bodyPr anchor="ctr"/>
          <a:lstStyle>
            <a:lvl1pPr marL="0" lvl="0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9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zh-CN" sz="800" b="1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前毫米波</a:t>
            </a:r>
            <a:endParaRPr lang="en-US" altLang="en-US" sz="800" b="1" i="0" u="none" strike="noStrike" kern="0" spc="0" baseline="0">
              <a:ln>
                <a:noFill/>
              </a:ln>
              <a:solidFill>
                <a:srgbClr val="FFFFFF"/>
              </a:solidFill>
              <a:latin typeface="Calibri"/>
              <a:ea typeface="等线"/>
            </a:endParaRPr>
          </a:p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800" b="1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Radar 510 </a:t>
            </a:r>
            <a:r>
              <a:rPr lang="zh-CN" altLang="zh-CN" sz="800" b="1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（</a:t>
            </a:r>
            <a:r>
              <a:rPr lang="en-US" altLang="en-US" sz="800" b="1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Demo</a:t>
            </a:r>
            <a:r>
              <a:rPr lang="zh-CN" altLang="zh-CN" sz="800" b="1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）</a:t>
            </a:r>
            <a:endParaRPr lang="en-US" altLang="en-US" sz="800" b="1" i="0" u="none" strike="noStrike" kern="0" spc="0" baseline="0">
              <a:ln>
                <a:noFill/>
              </a:ln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192" name="矩形 212"/>
          <p:cNvSpPr/>
          <p:nvPr/>
        </p:nvSpPr>
        <p:spPr>
          <a:xfrm>
            <a:off x="684503" y="4737824"/>
            <a:ext cx="728941" cy="723088"/>
          </a:xfrm>
          <a:prstGeom prst="rect">
            <a:avLst/>
          </a:prstGeom>
          <a:solidFill>
            <a:srgbClr val="FFFFFF">
              <a:lumMod val="50000"/>
            </a:srgbClr>
          </a:solidFill>
          <a:ln w="12700" cap="flat" cmpd="sng">
            <a:solidFill>
              <a:srgbClr val="5B9BD5">
                <a:shade val="50000"/>
              </a:srgbClr>
            </a:solidFill>
            <a:prstDash val="dash"/>
            <a:miter/>
          </a:ln>
        </p:spPr>
        <p:txBody>
          <a:bodyPr anchor="ctr"/>
          <a:lstStyle>
            <a:lvl1pPr marL="0" lvl="0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9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8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Smart Cam</a:t>
            </a:r>
            <a:endParaRPr lang="en-US" altLang="en-US" sz="800" b="0" i="0" u="none" strike="noStrike" kern="0" spc="0" baseline="0">
              <a:ln>
                <a:noFill/>
              </a:ln>
              <a:solidFill>
                <a:srgbClr val="FFFFFF"/>
              </a:solidFill>
              <a:latin typeface="Calibri"/>
              <a:ea typeface="等线"/>
            </a:endParaRPr>
          </a:p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zh-CN" sz="800" b="1" i="0" u="none" strike="noStrike" kern="0" spc="0" baseline="0">
                <a:ln>
                  <a:noFill/>
                </a:ln>
                <a:solidFill>
                  <a:srgbClr val="FF0000"/>
                </a:solidFill>
                <a:latin typeface="Calibri"/>
                <a:ea typeface="等线"/>
              </a:rPr>
              <a:t>（</a:t>
            </a:r>
            <a:r>
              <a:rPr lang="en-US" altLang="en-US" sz="800" b="1" i="0" u="none" strike="noStrike" kern="0" spc="0" baseline="0">
                <a:ln>
                  <a:noFill/>
                </a:ln>
                <a:solidFill>
                  <a:srgbClr val="FF0000"/>
                </a:solidFill>
                <a:latin typeface="Calibri"/>
                <a:ea typeface="等线"/>
              </a:rPr>
              <a:t> </a:t>
            </a:r>
            <a:r>
              <a:rPr lang="zh-CN" altLang="zh-CN" sz="800" b="1" i="0" u="none" strike="noStrike" kern="0" spc="0" baseline="0">
                <a:ln>
                  <a:noFill/>
                </a:ln>
                <a:solidFill>
                  <a:srgbClr val="FF0000"/>
                </a:solidFill>
                <a:latin typeface="Calibri"/>
                <a:ea typeface="等线"/>
              </a:rPr>
              <a:t>预留）</a:t>
            </a:r>
            <a:endParaRPr lang="en-US" altLang="en-US" sz="800" b="1" i="0" u="none" strike="noStrike" kern="0" spc="0" baseline="0">
              <a:ln>
                <a:noFill/>
              </a:ln>
              <a:solidFill>
                <a:srgbClr val="FF0000"/>
              </a:solidFill>
              <a:latin typeface="Calibri"/>
              <a:ea typeface="等线"/>
            </a:endParaRPr>
          </a:p>
        </p:txBody>
      </p:sp>
      <p:sp>
        <p:nvSpPr>
          <p:cNvPr id="193" name="矩形 230"/>
          <p:cNvSpPr/>
          <p:nvPr/>
        </p:nvSpPr>
        <p:spPr>
          <a:xfrm>
            <a:off x="610171" y="1129298"/>
            <a:ext cx="803273" cy="247649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ED7D31">
                <a:shade val="50000"/>
              </a:srgbClr>
            </a:solidFill>
            <a:prstDash val="solid"/>
            <a:miter/>
          </a:ln>
        </p:spPr>
        <p:txBody>
          <a:bodyPr anchor="ctr"/>
          <a:lstStyle>
            <a:lvl1pPr marL="0" lvl="0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8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T1 </a:t>
            </a:r>
            <a:r>
              <a:rPr lang="zh-CN" altLang="zh-CN" sz="8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预留</a:t>
            </a:r>
            <a:endParaRPr lang="zh-CN" altLang="zh-CN" sz="800" b="0" i="0" u="none" strike="noStrike" kern="0" spc="0" baseline="0">
              <a:ln>
                <a:noFill/>
              </a:ln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195" name="文本框 26"/>
          <p:cNvSpPr txBox="1"/>
          <p:nvPr/>
        </p:nvSpPr>
        <p:spPr>
          <a:xfrm>
            <a:off x="4361420" y="2845790"/>
            <a:ext cx="501882" cy="173684"/>
          </a:xfrm>
          <a:prstGeom prst="rect">
            <a:avLst/>
          </a:prstGeom>
          <a:solidFill>
            <a:srgbClr val="A5A5A5">
              <a:lumMod val="40000"/>
              <a:lumOff val="60000"/>
            </a:srgbClr>
          </a:solidFill>
          <a:ln w="9525" cmpd="sng">
            <a:solidFill>
              <a:srgbClr val="FFFFFF">
                <a:shade val="50000"/>
              </a:srgbClr>
            </a:solidFill>
          </a:ln>
        </p:spPr>
        <p:txBody>
          <a:bodyPr wrap="square" anchor="ctr"/>
          <a:lstStyle>
            <a:lvl1pPr marL="0" lvl="0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105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B2B</a:t>
            </a:r>
            <a:endParaRPr lang="zh-CN" altLang="zh-CN" sz="105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</p:txBody>
      </p:sp>
      <p:sp>
        <p:nvSpPr>
          <p:cNvPr id="196" name="矩形 128"/>
          <p:cNvSpPr/>
          <p:nvPr/>
        </p:nvSpPr>
        <p:spPr>
          <a:xfrm>
            <a:off x="4417884" y="3391246"/>
            <a:ext cx="920777" cy="247650"/>
          </a:xfrm>
          <a:prstGeom prst="rect">
            <a:avLst/>
          </a:prstGeom>
          <a:solidFill>
            <a:srgbClr val="4472C4">
              <a:lumMod val="50000"/>
            </a:srgbClr>
          </a:solidFill>
          <a:ln w="12700" cap="flat" cmpd="sng">
            <a:solidFill>
              <a:srgbClr val="5B9BD5">
                <a:shade val="50000"/>
              </a:srgbClr>
            </a:solidFill>
            <a:prstDash val="solid"/>
            <a:miter/>
          </a:ln>
        </p:spPr>
        <p:txBody>
          <a:bodyPr anchor="ctr"/>
          <a:lstStyle>
            <a:lvl1pPr marL="0" lvl="0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zh-CN" sz="8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前视摄像头长焦</a:t>
            </a:r>
            <a:r>
              <a:rPr lang="en-US" altLang="en-US" sz="8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(8M</a:t>
            </a:r>
            <a:r>
              <a:rPr lang="zh-CN" altLang="zh-CN" sz="8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）</a:t>
            </a:r>
            <a:endParaRPr lang="en-US" altLang="en-US" sz="800" b="0" i="0" u="none" strike="noStrike" kern="0" spc="0" baseline="0">
              <a:ln>
                <a:noFill/>
              </a:ln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197" name="矩形 131"/>
          <p:cNvSpPr/>
          <p:nvPr/>
        </p:nvSpPr>
        <p:spPr>
          <a:xfrm>
            <a:off x="4417884" y="3762721"/>
            <a:ext cx="926997" cy="247650"/>
          </a:xfrm>
          <a:prstGeom prst="rect">
            <a:avLst/>
          </a:prstGeom>
          <a:solidFill>
            <a:srgbClr val="4472C4">
              <a:lumMod val="50000"/>
            </a:srgbClr>
          </a:solidFill>
          <a:ln w="12700" cap="flat" cmpd="sng">
            <a:solidFill>
              <a:srgbClr val="5B9BD5">
                <a:shade val="50000"/>
              </a:srgbClr>
            </a:solidFill>
            <a:prstDash val="solid"/>
            <a:miter/>
          </a:ln>
        </p:spPr>
        <p:txBody>
          <a:bodyPr anchor="ctr"/>
          <a:lstStyle>
            <a:lvl1pPr marL="0" lvl="0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zh-CN" sz="8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前视摄像头广角</a:t>
            </a:r>
            <a:r>
              <a:rPr lang="en-US" altLang="en-US" sz="8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(8M)</a:t>
            </a:r>
            <a:endParaRPr lang="en-US" altLang="en-US" sz="800" b="0" i="0" u="none" strike="noStrike" kern="0" spc="0" baseline="0">
              <a:ln>
                <a:noFill/>
              </a:ln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198" name="矩形 135"/>
          <p:cNvSpPr/>
          <p:nvPr/>
        </p:nvSpPr>
        <p:spPr>
          <a:xfrm>
            <a:off x="4417695" y="4161790"/>
            <a:ext cx="1017270" cy="247650"/>
          </a:xfrm>
          <a:prstGeom prst="rect">
            <a:avLst/>
          </a:prstGeom>
          <a:solidFill>
            <a:srgbClr val="4472C4">
              <a:lumMod val="50000"/>
            </a:srgbClr>
          </a:solidFill>
          <a:ln w="12700" cap="flat" cmpd="sng">
            <a:solidFill>
              <a:srgbClr val="5B9BD5">
                <a:shade val="50000"/>
              </a:srgbClr>
            </a:solidFill>
            <a:prstDash val="solid"/>
            <a:miter/>
          </a:ln>
        </p:spPr>
        <p:txBody>
          <a:bodyPr anchor="ctr"/>
          <a:lstStyle>
            <a:lvl1pPr marL="0" lvl="0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zh-CN" sz="8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后视摄像头广角</a:t>
            </a:r>
            <a:r>
              <a:rPr lang="en-US" altLang="en-US" sz="8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(8M-&gt;Resized 2M)</a:t>
            </a:r>
            <a:endParaRPr lang="en-US" altLang="en-US" sz="800" b="0" i="0" u="none" strike="noStrike" kern="0" spc="0" baseline="0">
              <a:ln>
                <a:noFill/>
              </a:ln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202" name="矩形 156"/>
          <p:cNvSpPr/>
          <p:nvPr/>
        </p:nvSpPr>
        <p:spPr>
          <a:xfrm>
            <a:off x="4417884" y="1131177"/>
            <a:ext cx="975503" cy="270665"/>
          </a:xfrm>
          <a:prstGeom prst="rect">
            <a:avLst/>
          </a:prstGeom>
          <a:solidFill>
            <a:srgbClr val="4472C4">
              <a:lumMod val="50000"/>
            </a:srgbClr>
          </a:solidFill>
          <a:ln w="12700" cap="flat" cmpd="sng">
            <a:solidFill>
              <a:srgbClr val="5B9BD5">
                <a:shade val="50000"/>
              </a:srgbClr>
            </a:solidFill>
            <a:prstDash val="solid"/>
            <a:miter/>
          </a:ln>
        </p:spPr>
        <p:txBody>
          <a:bodyPr anchor="ctr"/>
          <a:lstStyle>
            <a:lvl1pPr marL="0" lvl="0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zh-CN" sz="8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侧视</a:t>
            </a:r>
            <a:r>
              <a:rPr lang="zh-CN" altLang="zh-CN" sz="800">
                <a:solidFill>
                  <a:srgbClr val="FFFFFF"/>
                </a:solidFill>
                <a:latin typeface="Calibri"/>
                <a:ea typeface="等线"/>
              </a:rPr>
              <a:t>*</a:t>
            </a:r>
            <a:r>
              <a:rPr lang="en-US" altLang="en-US" sz="800">
                <a:solidFill>
                  <a:srgbClr val="FFFFFF"/>
                </a:solidFill>
                <a:latin typeface="Calibri"/>
                <a:ea typeface="等线"/>
              </a:rPr>
              <a:t>4</a:t>
            </a:r>
            <a:r>
              <a:rPr lang="zh-CN" altLang="zh-CN" sz="8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（</a:t>
            </a:r>
            <a:r>
              <a:rPr lang="en-US" altLang="en-US" sz="8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2M</a:t>
            </a:r>
            <a:r>
              <a:rPr lang="zh-CN" altLang="zh-CN" sz="8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）</a:t>
            </a:r>
            <a:endParaRPr lang="en-US" altLang="en-US" sz="800" b="0" i="0" u="none" strike="noStrike" kern="0" spc="0" baseline="0">
              <a:ln>
                <a:noFill/>
              </a:ln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203" name="矩形 189"/>
          <p:cNvSpPr/>
          <p:nvPr/>
        </p:nvSpPr>
        <p:spPr>
          <a:xfrm>
            <a:off x="4417884" y="4571252"/>
            <a:ext cx="890836" cy="254110"/>
          </a:xfrm>
          <a:prstGeom prst="rect">
            <a:avLst/>
          </a:prstGeom>
          <a:solidFill>
            <a:srgbClr val="FFC000">
              <a:lumMod val="75000"/>
            </a:srgbClr>
          </a:solidFill>
          <a:ln w="12700" cap="flat" cmpd="sng">
            <a:solidFill>
              <a:srgbClr val="5B9BD5">
                <a:shade val="50000"/>
              </a:srgbClr>
            </a:solidFill>
            <a:prstDash val="solid"/>
            <a:miter/>
          </a:ln>
        </p:spPr>
        <p:txBody>
          <a:bodyPr anchor="ctr"/>
          <a:lstStyle>
            <a:lvl1pPr marL="0" lvl="0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8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Radar 520</a:t>
            </a:r>
            <a:r>
              <a:rPr lang="zh-CN" altLang="zh-CN" sz="8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 * </a:t>
            </a:r>
            <a:r>
              <a:rPr lang="en-US" altLang="en-US" sz="8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4</a:t>
            </a:r>
            <a:endParaRPr lang="en-US" altLang="en-US" sz="800" b="0" i="0" u="none" strike="noStrike" kern="0" spc="0" baseline="0">
              <a:ln>
                <a:noFill/>
              </a:ln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207" name="矩形 29"/>
          <p:cNvSpPr/>
          <p:nvPr/>
        </p:nvSpPr>
        <p:spPr>
          <a:xfrm>
            <a:off x="9833215" y="1335810"/>
            <a:ext cx="748020" cy="238126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ED7D31">
                <a:shade val="50000"/>
              </a:srgbClr>
            </a:solidFill>
            <a:prstDash val="solid"/>
            <a:miter/>
          </a:ln>
        </p:spPr>
        <p:txBody>
          <a:bodyPr anchor="ctr"/>
          <a:lstStyle>
            <a:lvl1pPr marL="0" lvl="0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8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Lidar </a:t>
            </a:r>
            <a:r>
              <a:rPr lang="zh-CN" altLang="zh-CN" sz="8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*</a:t>
            </a:r>
            <a:r>
              <a:rPr lang="en-US" altLang="en-US" sz="8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3</a:t>
            </a:r>
            <a:endParaRPr lang="zh-CN" altLang="zh-CN" sz="800" b="0" i="0" u="none" strike="noStrike" kern="0" spc="0" baseline="0">
              <a:ln>
                <a:noFill/>
              </a:ln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212" name="矩形 120"/>
          <p:cNvSpPr/>
          <p:nvPr/>
        </p:nvSpPr>
        <p:spPr>
          <a:xfrm>
            <a:off x="9779669" y="2968817"/>
            <a:ext cx="762377" cy="1475435"/>
          </a:xfrm>
          <a:prstGeom prst="rect">
            <a:avLst/>
          </a:prstGeom>
          <a:solidFill>
            <a:srgbClr val="70AD47">
              <a:lumMod val="75000"/>
            </a:srgbClr>
          </a:solidFill>
          <a:ln w="12700" cap="flat" cmpd="sng">
            <a:solidFill>
              <a:srgbClr val="ED7D31">
                <a:shade val="50000"/>
              </a:srgbClr>
            </a:solidFill>
            <a:prstDash val="solid"/>
            <a:miter/>
          </a:ln>
        </p:spPr>
        <p:txBody>
          <a:bodyPr anchor="ctr"/>
          <a:lstStyle>
            <a:lvl1pPr marL="0" lvl="0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9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8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Chassis</a:t>
            </a:r>
            <a:endParaRPr lang="zh-CN" altLang="zh-CN" sz="800" b="0" i="0" u="none" strike="noStrike" kern="0" spc="0" baseline="0">
              <a:ln>
                <a:noFill/>
              </a:ln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213" name="矩形 228"/>
          <p:cNvSpPr/>
          <p:nvPr/>
        </p:nvSpPr>
        <p:spPr>
          <a:xfrm>
            <a:off x="9738054" y="4785236"/>
            <a:ext cx="754699" cy="247649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ED7D31">
                <a:shade val="50000"/>
              </a:srgbClr>
            </a:solidFill>
            <a:prstDash val="solid"/>
            <a:miter/>
          </a:ln>
        </p:spPr>
        <p:txBody>
          <a:bodyPr anchor="ctr"/>
          <a:lstStyle>
            <a:lvl1pPr marL="0" lvl="0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8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T1 </a:t>
            </a:r>
            <a:r>
              <a:rPr lang="zh-CN" altLang="zh-CN" sz="8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预留</a:t>
            </a:r>
            <a:endParaRPr lang="zh-CN" altLang="zh-CN" sz="800" b="0" i="0" u="none" strike="noStrike" kern="0" spc="0" baseline="0">
              <a:ln>
                <a:noFill/>
              </a:ln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214" name="矩形 137"/>
          <p:cNvSpPr/>
          <p:nvPr/>
        </p:nvSpPr>
        <p:spPr>
          <a:xfrm>
            <a:off x="9731241" y="5288625"/>
            <a:ext cx="922635" cy="254219"/>
          </a:xfrm>
          <a:prstGeom prst="rect">
            <a:avLst/>
          </a:prstGeom>
          <a:solidFill>
            <a:srgbClr val="4472C4">
              <a:lumMod val="50000"/>
            </a:srgbClr>
          </a:solidFill>
          <a:ln w="12700" cap="flat" cmpd="sng">
            <a:solidFill>
              <a:srgbClr val="5B9BD5">
                <a:shade val="50000"/>
              </a:srgbClr>
            </a:solidFill>
            <a:prstDash val="solid"/>
            <a:miter/>
          </a:ln>
        </p:spPr>
        <p:txBody>
          <a:bodyPr anchor="ctr"/>
          <a:lstStyle>
            <a:lvl1pPr marL="0" lvl="0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8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DVR</a:t>
            </a:r>
            <a:endParaRPr lang="en-US" altLang="en-US" sz="800" b="0" i="0" u="none" strike="noStrike" kern="0" spc="0" baseline="0">
              <a:ln>
                <a:noFill/>
              </a:ln>
              <a:solidFill>
                <a:srgbClr val="FFFFFF"/>
              </a:solidFill>
              <a:latin typeface="Calibri"/>
              <a:ea typeface="等线"/>
            </a:endParaRPr>
          </a:p>
        </p:txBody>
      </p:sp>
      <p:cxnSp>
        <p:nvCxnSpPr>
          <p:cNvPr id="216" name="直接连接符 151"/>
          <p:cNvCxnSpPr/>
          <p:nvPr/>
        </p:nvCxnSpPr>
        <p:spPr>
          <a:xfrm>
            <a:off x="13411128" y="6474394"/>
            <a:ext cx="60923" cy="17568"/>
          </a:xfrm>
          <a:prstGeom prst="line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</a:ln>
        </p:spPr>
      </p:cxnSp>
      <p:sp>
        <p:nvSpPr>
          <p:cNvPr id="217" name="矩形 219"/>
          <p:cNvSpPr/>
          <p:nvPr/>
        </p:nvSpPr>
        <p:spPr>
          <a:xfrm>
            <a:off x="5769522" y="3343901"/>
            <a:ext cx="724898" cy="1114031"/>
          </a:xfrm>
          <a:prstGeom prst="rect">
            <a:avLst/>
          </a:prstGeom>
          <a:solidFill>
            <a:srgbClr val="FFC000">
              <a:lumMod val="75000"/>
            </a:srgbClr>
          </a:solidFill>
          <a:ln w="12700" cap="flat" cmpd="sng">
            <a:solidFill>
              <a:srgbClr val="5B9BD5">
                <a:shade val="50000"/>
              </a:srgbClr>
            </a:solidFill>
            <a:prstDash val="solid"/>
            <a:miter/>
          </a:ln>
        </p:spPr>
        <p:txBody>
          <a:bodyPr anchor="ctr"/>
          <a:lstStyle>
            <a:lvl1pPr marL="0" lvl="0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9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8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ADPU</a:t>
            </a:r>
            <a:endParaRPr lang="en-US" altLang="en-US" sz="800" b="0" i="0" u="none" strike="noStrike" kern="0" spc="0" baseline="0">
              <a:ln>
                <a:noFill/>
              </a:ln>
              <a:solidFill>
                <a:srgbClr val="FFFFFF"/>
              </a:solidFill>
              <a:latin typeface="Calibri"/>
              <a:ea typeface="等线"/>
            </a:endParaRPr>
          </a:p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zh-CN" sz="800" b="1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（导远</a:t>
            </a:r>
            <a:r>
              <a:rPr lang="en-US" altLang="en-US" sz="800" b="1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570D</a:t>
            </a:r>
            <a:r>
              <a:rPr lang="zh-CN" altLang="zh-CN" sz="800" b="1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）</a:t>
            </a:r>
            <a:endParaRPr lang="en-US" altLang="en-US" sz="800" b="1" i="0" u="none" strike="noStrike" kern="0" spc="0" baseline="0">
              <a:ln>
                <a:noFill/>
              </a:ln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218" name="矩形 226"/>
          <p:cNvSpPr/>
          <p:nvPr/>
        </p:nvSpPr>
        <p:spPr>
          <a:xfrm>
            <a:off x="5769522" y="4864423"/>
            <a:ext cx="775286" cy="511258"/>
          </a:xfrm>
          <a:prstGeom prst="rect">
            <a:avLst/>
          </a:prstGeom>
          <a:solidFill>
            <a:srgbClr val="FFC000">
              <a:lumMod val="75000"/>
            </a:srgbClr>
          </a:solidFill>
          <a:ln w="12700" cap="flat" cmpd="sng">
            <a:solidFill>
              <a:srgbClr val="5B9BD5">
                <a:shade val="50000"/>
              </a:srgbClr>
            </a:solidFill>
            <a:prstDash val="solid"/>
            <a:miter/>
          </a:ln>
        </p:spPr>
        <p:txBody>
          <a:bodyPr anchor="ctr"/>
          <a:lstStyle>
            <a:lvl1pPr marL="0" lvl="0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9pPr>
          </a:lstStyle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8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WAM</a:t>
            </a:r>
            <a:endParaRPr lang="en-US" altLang="en-US" sz="800" b="0" i="0" u="none" strike="noStrike" kern="0" spc="0" baseline="0">
              <a:ln>
                <a:noFill/>
              </a:ln>
              <a:solidFill>
                <a:srgbClr val="FFFFFF"/>
              </a:solidFill>
              <a:latin typeface="Calibri"/>
              <a:ea typeface="等线"/>
            </a:endParaRPr>
          </a:p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zh-CN" sz="8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（欧菲）</a:t>
            </a:r>
            <a:endParaRPr lang="en-US" altLang="en-US" sz="800" b="0" i="0" u="none" strike="noStrike" kern="0" spc="0" baseline="0">
              <a:ln>
                <a:noFill/>
              </a:ln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219" name="矩形 172"/>
          <p:cNvSpPr/>
          <p:nvPr/>
        </p:nvSpPr>
        <p:spPr>
          <a:xfrm>
            <a:off x="5769522" y="1111059"/>
            <a:ext cx="807467" cy="257174"/>
          </a:xfrm>
          <a:prstGeom prst="rect">
            <a:avLst/>
          </a:prstGeom>
          <a:solidFill>
            <a:srgbClr val="4472C4">
              <a:lumMod val="50000"/>
            </a:srgbClr>
          </a:solidFill>
          <a:ln w="12700" cap="flat" cmpd="sng">
            <a:solidFill>
              <a:srgbClr val="5B9BD5">
                <a:shade val="50000"/>
              </a:srgbClr>
            </a:solidFill>
            <a:prstDash val="solid"/>
            <a:miter/>
          </a:ln>
        </p:spPr>
        <p:txBody>
          <a:bodyPr anchor="ctr"/>
          <a:lstStyle>
            <a:lvl1pPr marL="0" lvl="0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zh-CN" sz="8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环视</a:t>
            </a:r>
            <a:r>
              <a:rPr lang="zh-CN" altLang="zh-CN" sz="800">
                <a:solidFill>
                  <a:srgbClr val="FFFFFF"/>
                </a:solidFill>
                <a:latin typeface="Calibri"/>
                <a:ea typeface="等线"/>
              </a:rPr>
              <a:t>*</a:t>
            </a:r>
            <a:r>
              <a:rPr lang="en-US" altLang="en-US" sz="800">
                <a:solidFill>
                  <a:srgbClr val="FFFFFF"/>
                </a:solidFill>
                <a:latin typeface="Calibri"/>
                <a:ea typeface="等线"/>
              </a:rPr>
              <a:t>4</a:t>
            </a:r>
            <a:r>
              <a:rPr lang="zh-CN" altLang="zh-CN" sz="8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（</a:t>
            </a:r>
            <a:r>
              <a:rPr lang="en-US" altLang="en-US" sz="800">
                <a:solidFill>
                  <a:srgbClr val="FFFFFF"/>
                </a:solidFill>
                <a:latin typeface="Calibri"/>
                <a:ea typeface="等线"/>
              </a:rPr>
              <a:t>3</a:t>
            </a:r>
            <a:r>
              <a:rPr lang="en-US" altLang="en-US" sz="8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M</a:t>
            </a:r>
            <a:r>
              <a:rPr lang="zh-CN" altLang="zh-CN" sz="800" b="0" i="0" u="none" strike="noStrike" kern="0" spc="0" baseline="0">
                <a:ln>
                  <a:noFill/>
                </a:ln>
                <a:solidFill>
                  <a:srgbClr val="FFFFFF"/>
                </a:solidFill>
                <a:latin typeface="Calibri"/>
                <a:ea typeface="等线"/>
              </a:rPr>
              <a:t>）</a:t>
            </a:r>
            <a:endParaRPr lang="en-US" altLang="en-US" sz="800" b="0" i="0" u="none" strike="noStrike" kern="0" spc="0" baseline="0">
              <a:ln>
                <a:noFill/>
              </a:ln>
              <a:solidFill>
                <a:srgbClr val="FFFFFF"/>
              </a:solidFill>
              <a:latin typeface="Calibri"/>
              <a:ea typeface="等线"/>
            </a:endParaRPr>
          </a:p>
        </p:txBody>
      </p:sp>
      <p:sp>
        <p:nvSpPr>
          <p:cNvPr id="220" name="文本框 150"/>
          <p:cNvSpPr txBox="1"/>
          <p:nvPr/>
        </p:nvSpPr>
        <p:spPr>
          <a:xfrm>
            <a:off x="5769522" y="2830324"/>
            <a:ext cx="640493" cy="168090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9525" cmpd="sng">
            <a:solidFill>
              <a:srgbClr val="FFFFFF">
                <a:shade val="50000"/>
              </a:srgbClr>
            </a:solidFill>
          </a:ln>
        </p:spPr>
        <p:txBody>
          <a:bodyPr wrap="square" anchor="ctr"/>
          <a:lstStyle>
            <a:lvl1pPr marL="0" lvl="0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dk1"/>
                </a:solidFill>
                <a:latin typeface="Calibri"/>
                <a:ea typeface="Calibri"/>
              </a:defRPr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700" b="0" i="0" u="none" strike="noStrike" kern="0" spc="0" baseline="0">
                <a:ln>
                  <a:noFill/>
                </a:ln>
                <a:solidFill>
                  <a:srgbClr val="000000"/>
                </a:solidFill>
                <a:latin typeface="Calibri"/>
                <a:ea typeface="等线"/>
              </a:rPr>
              <a:t>ChassisCan1</a:t>
            </a:r>
            <a:endParaRPr lang="en-US" altLang="en-US" sz="600" b="0" i="0" u="none" strike="noStrike" kern="0" spc="0" baseline="0">
              <a:ln>
                <a:noFill/>
              </a:ln>
              <a:solidFill>
                <a:srgbClr val="000000"/>
              </a:solidFill>
              <a:latin typeface="Calibri"/>
              <a:ea typeface="等线"/>
            </a:endParaRPr>
          </a:p>
        </p:txBody>
      </p:sp>
      <p:sp>
        <p:nvSpPr>
          <p:cNvPr id="221" name="Rounded Rectangle 220"/>
          <p:cNvSpPr/>
          <p:nvPr/>
        </p:nvSpPr>
        <p:spPr>
          <a:xfrm>
            <a:off x="1889741" y="1351408"/>
            <a:ext cx="893656" cy="272413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vert="horz" wrap="square" lIns="45719" tIns="45719" rIns="45719" bIns="45719" numCol="1" spcCol="38100" anchor="ctr">
            <a:spAutoFit/>
          </a:bodyPr>
          <a:lstStyle/>
          <a:p>
            <a:r>
              <a:rPr lang="zh-CN" altLang="zh-CN" sz="1000"/>
              <a:t>车道线感知</a:t>
            </a:r>
            <a:endParaRPr lang="en-US" altLang="en-US" sz="1000" b="0" i="0" u="none" strike="noStrike" spc="0" baseline="0">
              <a:ln>
                <a:noFill/>
              </a:ln>
              <a:solidFill>
                <a:srgbClr val="111313"/>
              </a:solidFill>
              <a:latin typeface="Arial"/>
              <a:ea typeface="Arial"/>
            </a:endParaRPr>
          </a:p>
        </p:txBody>
      </p:sp>
      <p:sp>
        <p:nvSpPr>
          <p:cNvPr id="222" name="Rounded Rectangle 221"/>
          <p:cNvSpPr/>
          <p:nvPr/>
        </p:nvSpPr>
        <p:spPr>
          <a:xfrm>
            <a:off x="1889741" y="1637832"/>
            <a:ext cx="893656" cy="272413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vert="horz" wrap="square" lIns="45719" tIns="45719" rIns="45719" bIns="45719" numCol="1" spcCol="38100" anchor="ctr">
            <a:spAutoFit/>
          </a:bodyPr>
          <a:lstStyle/>
          <a:p>
            <a:r>
              <a:rPr lang="zh-CN" altLang="zh-CN" sz="1000"/>
              <a:t>视觉目标感知</a:t>
            </a:r>
            <a:endParaRPr lang="en-US" altLang="en-US" sz="1000" b="0" i="0" u="none" strike="noStrike" spc="0" baseline="0">
              <a:ln>
                <a:noFill/>
              </a:ln>
              <a:solidFill>
                <a:srgbClr val="111313"/>
              </a:solidFill>
              <a:latin typeface="Arial"/>
              <a:ea typeface="Arial"/>
            </a:endParaRPr>
          </a:p>
        </p:txBody>
      </p:sp>
      <p:sp>
        <p:nvSpPr>
          <p:cNvPr id="223" name="Rounded Rectangle 222"/>
          <p:cNvSpPr/>
          <p:nvPr/>
        </p:nvSpPr>
        <p:spPr>
          <a:xfrm>
            <a:off x="3113244" y="2192935"/>
            <a:ext cx="860245" cy="442672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vert="horz" wrap="square" lIns="45719" tIns="45719" rIns="45719" bIns="45719" numCol="1" spcCol="38100" anchor="ctr">
            <a:spAutoFit/>
          </a:bodyPr>
          <a:lstStyle/>
          <a:p>
            <a:pPr algn="ctr"/>
            <a:r>
              <a:rPr lang="en-US" altLang="en-US" sz="1000"/>
              <a:t>smart camera</a:t>
            </a:r>
            <a:r>
              <a:rPr lang="zh-CN" altLang="zh-CN" sz="1000"/>
              <a:t>驱动</a:t>
            </a:r>
            <a:endParaRPr lang="en-US" altLang="en-US" sz="1000" b="0" i="0" u="none" strike="noStrike" spc="0" baseline="0">
              <a:ln>
                <a:noFill/>
              </a:ln>
              <a:solidFill>
                <a:srgbClr val="111313"/>
              </a:solidFill>
              <a:latin typeface="Arial"/>
              <a:ea typeface="Arial"/>
            </a:endParaRPr>
          </a:p>
        </p:txBody>
      </p:sp>
      <p:sp>
        <p:nvSpPr>
          <p:cNvPr id="224" name="Rounded Rectangle 223"/>
          <p:cNvSpPr/>
          <p:nvPr/>
        </p:nvSpPr>
        <p:spPr>
          <a:xfrm>
            <a:off x="3125962" y="1675155"/>
            <a:ext cx="860245" cy="442672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vert="horz" wrap="square" lIns="45719" tIns="45719" rIns="45719" bIns="45719" numCol="1" spcCol="38100" anchor="ctr">
            <a:spAutoFit/>
          </a:bodyPr>
          <a:lstStyle/>
          <a:p>
            <a:pPr algn="ctr"/>
            <a:r>
              <a:rPr lang="zh-CN" altLang="zh-CN" sz="1000"/>
              <a:t>侧视</a:t>
            </a:r>
            <a:r>
              <a:rPr lang="en-US" altLang="en-US" sz="1000"/>
              <a:t>H264</a:t>
            </a:r>
            <a:r>
              <a:rPr lang="zh-CN" altLang="zh-CN" sz="1000"/>
              <a:t>压缩</a:t>
            </a:r>
            <a:r>
              <a:rPr lang="en-US" altLang="en-US" sz="1000"/>
              <a:t>(4)</a:t>
            </a:r>
            <a:endParaRPr lang="en-US" altLang="en-US" sz="1000" b="0" i="0" u="none" strike="noStrike" spc="0" baseline="0">
              <a:ln>
                <a:noFill/>
              </a:ln>
              <a:solidFill>
                <a:srgbClr val="111313"/>
              </a:solidFill>
              <a:latin typeface="Arial"/>
              <a:ea typeface="Arial"/>
            </a:endParaRPr>
          </a:p>
        </p:txBody>
      </p:sp>
      <p:sp>
        <p:nvSpPr>
          <p:cNvPr id="225" name="Rounded Rectangle 224"/>
          <p:cNvSpPr/>
          <p:nvPr/>
        </p:nvSpPr>
        <p:spPr>
          <a:xfrm>
            <a:off x="3126283" y="3156651"/>
            <a:ext cx="860245" cy="442672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vert="horz" wrap="square" lIns="45719" tIns="45719" rIns="45719" bIns="45719" numCol="1" spcCol="38100" anchor="ctr">
            <a:spAutoFit/>
          </a:bodyPr>
          <a:lstStyle/>
          <a:p>
            <a:pPr algn="ctr"/>
            <a:r>
              <a:rPr lang="zh-CN" altLang="zh-CN" sz="1000"/>
              <a:t>毫米波雷达感知融合</a:t>
            </a:r>
            <a:endParaRPr lang="en-US" altLang="en-US" sz="1000" b="0" i="0" u="none" strike="noStrike" spc="0" baseline="0">
              <a:ln>
                <a:noFill/>
              </a:ln>
              <a:solidFill>
                <a:srgbClr val="111313"/>
              </a:solidFill>
              <a:latin typeface="Arial"/>
              <a:ea typeface="Arial"/>
            </a:endParaRPr>
          </a:p>
        </p:txBody>
      </p:sp>
      <p:sp>
        <p:nvSpPr>
          <p:cNvPr id="227" name="Rounded Rectangle 226"/>
          <p:cNvSpPr/>
          <p:nvPr/>
        </p:nvSpPr>
        <p:spPr>
          <a:xfrm>
            <a:off x="6985029" y="4249282"/>
            <a:ext cx="860245" cy="272413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vert="horz" wrap="square" lIns="45719" tIns="45719" rIns="45719" bIns="45719" numCol="1" spcCol="38100" anchor="ctr">
            <a:spAutoFit/>
          </a:bodyPr>
          <a:lstStyle/>
          <a:p>
            <a:r>
              <a:rPr lang="zh-CN" altLang="zh-CN" sz="1000"/>
              <a:t>超声波驱动</a:t>
            </a:r>
            <a:endParaRPr lang="en-US" altLang="en-US" sz="1000" b="0" i="0" u="none" strike="noStrike" spc="0" baseline="0">
              <a:ln>
                <a:noFill/>
              </a:ln>
              <a:solidFill>
                <a:srgbClr val="111313"/>
              </a:solidFill>
              <a:latin typeface="Arial"/>
              <a:ea typeface="Arial"/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1838531" y="5238113"/>
            <a:ext cx="860245" cy="272413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vert="horz" wrap="square" lIns="45719" tIns="45719" rIns="45719" bIns="45719" numCol="1" spcCol="38100" anchor="ctr">
            <a:spAutoFit/>
          </a:bodyPr>
          <a:lstStyle/>
          <a:p>
            <a:r>
              <a:rPr lang="zh-CN" altLang="zh-CN" sz="1000" b="0" i="0" u="none" strike="noStrike" spc="0" baseline="0">
                <a:ln>
                  <a:noFill/>
                </a:ln>
                <a:solidFill>
                  <a:srgbClr val="111313"/>
                </a:solidFill>
                <a:latin typeface="Arial"/>
                <a:ea typeface="Arial"/>
              </a:rPr>
              <a:t>监控</a:t>
            </a:r>
            <a:endParaRPr lang="en-US" altLang="en-US" sz="1000" b="0" i="0" u="none" strike="noStrike" spc="0" baseline="0">
              <a:ln>
                <a:noFill/>
              </a:ln>
              <a:solidFill>
                <a:srgbClr val="111313"/>
              </a:solidFill>
              <a:latin typeface="Arial"/>
              <a:ea typeface="Arial"/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1838531" y="5518856"/>
            <a:ext cx="860245" cy="272413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vert="horz" wrap="square" lIns="45719" tIns="45719" rIns="45719" bIns="45719" numCol="1" spcCol="38100" anchor="ctr">
            <a:spAutoFit/>
          </a:bodyPr>
          <a:lstStyle/>
          <a:p>
            <a:r>
              <a:rPr lang="zh-CN" altLang="zh-CN" sz="1000" b="0" i="0" u="none" strike="noStrike" spc="0" baseline="0">
                <a:ln>
                  <a:noFill/>
                </a:ln>
                <a:solidFill>
                  <a:srgbClr val="111313"/>
                </a:solidFill>
                <a:latin typeface="Arial"/>
                <a:ea typeface="Arial"/>
              </a:rPr>
              <a:t>性能采集</a:t>
            </a:r>
            <a:endParaRPr lang="en-US" altLang="en-US" sz="1000" b="0" i="0" u="none" strike="noStrike" spc="0" baseline="0">
              <a:ln>
                <a:noFill/>
              </a:ln>
              <a:solidFill>
                <a:srgbClr val="111313"/>
              </a:solidFill>
              <a:latin typeface="Arial"/>
              <a:ea typeface="Arial"/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1838133" y="4432464"/>
            <a:ext cx="860245" cy="272413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vert="horz" wrap="square" lIns="45719" tIns="45719" rIns="45719" bIns="45719" numCol="1" spcCol="38100" anchor="ctr">
            <a:spAutoFit/>
          </a:bodyPr>
          <a:lstStyle/>
          <a:p>
            <a:r>
              <a:rPr lang="zh-CN" altLang="zh-CN" sz="1000"/>
              <a:t>报警管理器</a:t>
            </a:r>
            <a:endParaRPr lang="en-US" altLang="en-US" sz="1000" b="0" i="0" u="none" strike="noStrike" spc="0" baseline="0">
              <a:ln>
                <a:noFill/>
              </a:ln>
              <a:solidFill>
                <a:srgbClr val="111313"/>
              </a:solidFill>
              <a:latin typeface="Arial"/>
              <a:ea typeface="Arial"/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1854122" y="5823958"/>
            <a:ext cx="860245" cy="272413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vert="horz" wrap="square" lIns="45719" tIns="45719" rIns="45719" bIns="45719" numCol="1" spcCol="38100" anchor="ctr">
            <a:spAutoFit/>
          </a:bodyPr>
          <a:lstStyle/>
          <a:p>
            <a:r>
              <a:rPr lang="zh-CN" altLang="zh-CN" sz="1000" b="0" i="0" u="none" strike="noStrike" spc="0" baseline="0">
                <a:ln>
                  <a:noFill/>
                </a:ln>
                <a:solidFill>
                  <a:srgbClr val="111313"/>
                </a:solidFill>
                <a:latin typeface="Arial"/>
                <a:ea typeface="Arial"/>
              </a:rPr>
              <a:t>命令接收</a:t>
            </a:r>
            <a:endParaRPr lang="en-US" altLang="en-US" sz="1000" b="0" i="0" u="none" strike="noStrike" spc="0" baseline="0">
              <a:ln>
                <a:noFill/>
              </a:ln>
              <a:solidFill>
                <a:srgbClr val="111313"/>
              </a:solidFill>
              <a:latin typeface="Arial"/>
              <a:ea typeface="Arial"/>
            </a:endParaRPr>
          </a:p>
        </p:txBody>
      </p:sp>
      <p:sp>
        <p:nvSpPr>
          <p:cNvPr id="136" name="Rounded Rectangle 135"/>
          <p:cNvSpPr/>
          <p:nvPr/>
        </p:nvSpPr>
        <p:spPr>
          <a:xfrm>
            <a:off x="6985005" y="4521738"/>
            <a:ext cx="860245" cy="272413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vert="horz" wrap="square" lIns="45719" tIns="45719" rIns="45719" bIns="45719" numCol="1" spcCol="38100" anchor="ctr">
            <a:spAutoFit/>
          </a:bodyPr>
          <a:lstStyle/>
          <a:p>
            <a:r>
              <a:rPr lang="zh-CN" altLang="zh-CN" sz="1000" b="0" i="0" u="none" strike="noStrike" spc="0" baseline="0">
                <a:ln>
                  <a:noFill/>
                </a:ln>
                <a:solidFill>
                  <a:srgbClr val="111313"/>
                </a:solidFill>
                <a:latin typeface="Arial"/>
                <a:ea typeface="Arial"/>
              </a:rPr>
              <a:t>性能采集</a:t>
            </a:r>
            <a:endParaRPr lang="en-US" altLang="en-US" sz="1000" b="0" i="0" u="none" strike="noStrike" spc="0" baseline="0">
              <a:ln>
                <a:noFill/>
              </a:ln>
              <a:solidFill>
                <a:srgbClr val="111313"/>
              </a:solidFill>
              <a:latin typeface="Arial"/>
              <a:ea typeface="Arial"/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7006946" y="4825570"/>
            <a:ext cx="860245" cy="272413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vert="horz" wrap="square" lIns="45719" tIns="45719" rIns="45719" bIns="45719" numCol="1" spcCol="38100" anchor="ctr">
            <a:spAutoFit/>
          </a:bodyPr>
          <a:lstStyle/>
          <a:p>
            <a:r>
              <a:rPr lang="zh-CN" altLang="zh-CN" sz="1000" b="0" i="0" u="none" strike="noStrike" spc="0" baseline="0">
                <a:ln>
                  <a:noFill/>
                </a:ln>
                <a:solidFill>
                  <a:srgbClr val="111313"/>
                </a:solidFill>
                <a:latin typeface="Arial"/>
                <a:ea typeface="Arial"/>
              </a:rPr>
              <a:t>命令接收</a:t>
            </a:r>
            <a:endParaRPr lang="en-US" altLang="en-US" sz="1000" b="0" i="0" u="none" strike="noStrike" spc="0" baseline="0">
              <a:ln>
                <a:noFill/>
              </a:ln>
              <a:solidFill>
                <a:srgbClr val="111313"/>
              </a:solidFill>
              <a:latin typeface="Arial"/>
              <a:ea typeface="Arial"/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8293126" y="2939464"/>
            <a:ext cx="860245" cy="272413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vert="horz" wrap="square" lIns="45719" tIns="45719" rIns="45719" bIns="45719" numCol="1" spcCol="38100" anchor="ctr">
            <a:spAutoFit/>
          </a:bodyPr>
          <a:lstStyle/>
          <a:p>
            <a:r>
              <a:rPr lang="en-US" altLang="en-US" sz="1000"/>
              <a:t>MOP</a:t>
            </a:r>
            <a:r>
              <a:rPr lang="zh-CN" altLang="zh-CN" sz="1000"/>
              <a:t>决策</a:t>
            </a:r>
            <a:endParaRPr lang="en-US" altLang="en-US" sz="1000" b="0" i="0" u="none" strike="noStrike" spc="0" baseline="0">
              <a:ln>
                <a:noFill/>
              </a:ln>
              <a:solidFill>
                <a:srgbClr val="111313"/>
              </a:solidFill>
              <a:latin typeface="Arial"/>
              <a:ea typeface="Arial"/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8281328" y="5555787"/>
            <a:ext cx="860245" cy="442672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vert="horz" wrap="square" lIns="45719" tIns="45719" rIns="45719" bIns="45719" numCol="1" spcCol="38100" anchor="ctr">
            <a:spAutoFit/>
          </a:bodyPr>
          <a:lstStyle/>
          <a:p>
            <a:r>
              <a:rPr lang="en-US" altLang="en-US" sz="1000">
                <a:solidFill>
                  <a:srgbClr val="000000"/>
                </a:solidFill>
                <a:latin typeface="Calibri"/>
              </a:rPr>
              <a:t>static</a:t>
            </a:r>
            <a:r>
              <a:rPr lang="zh-CN" altLang="zh-CN" sz="1000">
                <a:solidFill>
                  <a:srgbClr val="000000"/>
                </a:solidFill>
                <a:latin typeface="Calibri"/>
              </a:rPr>
              <a:t>坐标转换</a:t>
            </a:r>
            <a:endParaRPr lang="zh-CN" altLang="zh-CN" sz="10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Rounded Rectangle 137"/>
          <p:cNvSpPr/>
          <p:nvPr/>
        </p:nvSpPr>
        <p:spPr>
          <a:xfrm>
            <a:off x="3112497" y="2677668"/>
            <a:ext cx="860245" cy="442672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vert="horz" wrap="square" lIns="45719" tIns="45719" rIns="45719" bIns="45719" numCol="1" spcCol="38100" anchor="ctr">
            <a:spAutoFit/>
          </a:bodyPr>
          <a:lstStyle/>
          <a:p>
            <a:pPr algn="ctr"/>
            <a:r>
              <a:rPr lang="zh-CN" altLang="zh-CN" sz="1000"/>
              <a:t>毫米波雷达驱动</a:t>
            </a:r>
            <a:endParaRPr lang="en-US" altLang="en-US" sz="1000" b="0" i="0" u="none" strike="noStrike" spc="0" baseline="0">
              <a:ln>
                <a:noFill/>
              </a:ln>
              <a:solidFill>
                <a:srgbClr val="111313"/>
              </a:solidFill>
              <a:latin typeface="Arial"/>
              <a:ea typeface="Arial"/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6998514" y="2475623"/>
            <a:ext cx="1017899" cy="272413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vert="horz" wrap="square" lIns="45719" tIns="45719" rIns="45719" bIns="45719" numCol="1" spcCol="38100" anchor="ctr">
            <a:spAutoFit/>
          </a:bodyPr>
          <a:lstStyle/>
          <a:p>
            <a:r>
              <a:rPr lang="en-US" altLang="en-US" sz="1000"/>
              <a:t>APA</a:t>
            </a:r>
            <a:r>
              <a:rPr lang="zh-CN" altLang="zh-CN" sz="1000"/>
              <a:t>空间感知</a:t>
            </a:r>
            <a:endParaRPr lang="en-US" altLang="en-US" sz="1000" b="0" i="0" u="none" strike="noStrike" spc="0" baseline="0">
              <a:ln>
                <a:noFill/>
              </a:ln>
              <a:solidFill>
                <a:srgbClr val="111313"/>
              </a:solidFill>
              <a:latin typeface="Arial"/>
              <a:ea typeface="Arial"/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1838384" y="4098071"/>
            <a:ext cx="860245" cy="272413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vert="horz" wrap="square" lIns="45719" tIns="45719" rIns="45719" bIns="45719" numCol="1" spcCol="38100" anchor="ctr">
            <a:spAutoFit/>
          </a:bodyPr>
          <a:lstStyle/>
          <a:p>
            <a:r>
              <a:rPr lang="en-US" altLang="en-US" sz="1000" b="0" i="0" u="none" strike="noStrike" spc="0" baseline="0">
                <a:ln>
                  <a:noFill/>
                </a:ln>
                <a:solidFill>
                  <a:srgbClr val="111313"/>
                </a:solidFill>
                <a:latin typeface="Arial"/>
                <a:ea typeface="Arial"/>
              </a:rPr>
              <a:t>HMI</a:t>
            </a:r>
            <a:r>
              <a:rPr lang="zh-CN" altLang="zh-CN" sz="1000" b="0" i="0" u="none" strike="noStrike" spc="0" baseline="0">
                <a:ln>
                  <a:noFill/>
                </a:ln>
                <a:solidFill>
                  <a:srgbClr val="111313"/>
                </a:solidFill>
                <a:latin typeface="Arial"/>
                <a:ea typeface="Arial"/>
              </a:rPr>
              <a:t>服务器</a:t>
            </a:r>
            <a:endParaRPr lang="en-US" altLang="en-US" sz="1000" b="0" i="0" u="none" strike="noStrike" spc="0" baseline="0">
              <a:ln>
                <a:noFill/>
              </a:ln>
              <a:solidFill>
                <a:srgbClr val="111313"/>
              </a:solidFill>
              <a:latin typeface="Arial"/>
              <a:ea typeface="Arial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430135" y="5595129"/>
            <a:ext cx="643890" cy="270222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2700" cap="flat">
            <a:solidFill>
              <a:schemeClr val="accent1"/>
            </a:solidFill>
            <a:prstDash val="solid"/>
            <a:miter/>
          </a:ln>
        </p:spPr>
        <p:txBody>
          <a:bodyPr vert="horz" wrap="square" lIns="45719" tIns="45719" rIns="45719" bIns="45719" numCol="1" spcCol="38100" anchor="ctr">
            <a:spAutoFit/>
          </a:bodyPr>
          <a:lstStyle/>
          <a:p>
            <a:pPr algn="ctr"/>
            <a:r>
              <a:rPr lang="zh-CN" altLang="zh-CN" sz="1000"/>
              <a:t>状态机</a:t>
            </a:r>
            <a:endParaRPr lang="zh-CN" altLang="zh-CN" sz="1000"/>
          </a:p>
        </p:txBody>
      </p:sp>
      <p:sp>
        <p:nvSpPr>
          <p:cNvPr id="4" name="矩形 226"/>
          <p:cNvSpPr/>
          <p:nvPr/>
        </p:nvSpPr>
        <p:spPr>
          <a:xfrm>
            <a:off x="2847340" y="5340985"/>
            <a:ext cx="1259205" cy="7981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>
            <a:solidFill>
              <a:srgbClr val="5B9BD5">
                <a:shade val="50000"/>
              </a:srgbClr>
            </a:solidFill>
            <a:prstDash val="solid"/>
            <a:miter/>
          </a:ln>
        </p:spPr>
        <p:txBody>
          <a:bodyPr anchor="ctr"/>
          <a:lstStyle>
            <a:lvl1pPr marL="0" lvl="0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1pPr>
            <a:lvl2pPr marL="457200" lvl="1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2pPr>
            <a:lvl3pPr marL="914400" lvl="2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3pPr>
            <a:lvl4pPr marL="1371600" lvl="3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4pPr>
            <a:lvl5pPr marL="1828800" lvl="4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5pPr>
            <a:lvl6pPr marL="2286000" lvl="5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6pPr>
            <a:lvl7pPr marL="2743200" lvl="6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7pPr>
            <a:lvl8pPr marL="3200400" lvl="7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8pPr>
            <a:lvl9pPr marL="3657600" lvl="8" indent="0">
              <a:defRPr sz="1100">
                <a:solidFill>
                  <a:schemeClr val="lt1"/>
                </a:solidFill>
                <a:latin typeface="Calibri"/>
                <a:ea typeface="Calibri"/>
              </a:defRPr>
            </a:lvl9pPr>
          </a:lstStyle>
          <a:p>
            <a:pPr lvl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en-US"/>
              <a:t>TC397</a:t>
            </a:r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lide Number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/>
            </a:fld>
          </a:p>
        </p:txBody>
      </p:sp>
      <p:sp>
        <p:nvSpPr>
          <p:cNvPr id="210" name="Platshållare för text 6"/>
          <p:cNvSpPr>
            <a:spLocks noGrp="1"/>
          </p:cNvSpPr>
          <p:nvPr>
            <p:ph type="body" idx="21"/>
          </p:nvPr>
        </p:nvSpPr>
        <p:spPr>
          <a:xfrm>
            <a:off x="379174" y="191976"/>
            <a:ext cx="11165306" cy="6527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en-US"/>
              <a:t>ORIN-X</a:t>
            </a:r>
            <a:r>
              <a:rPr lang="zh-CN" altLang="zh-CN"/>
              <a:t>软件部署方案资源需求</a:t>
            </a:r>
            <a:r>
              <a:rPr lang="en-US" altLang="en-US"/>
              <a:t>-CPU&amp;MEM(32G)</a:t>
            </a:r>
            <a:endParaRPr lang="zh-CN" altLang="zh-CN"/>
          </a:p>
        </p:txBody>
      </p:sp>
      <p:cxnSp>
        <p:nvCxnSpPr>
          <p:cNvPr id="5" name="直接连接符 4"/>
          <p:cNvCxnSpPr/>
          <p:nvPr/>
        </p:nvCxnSpPr>
        <p:spPr>
          <a:xfrm>
            <a:off x="409654" y="687088"/>
            <a:ext cx="11257619" cy="0"/>
          </a:xfrm>
          <a:prstGeom prst="line">
            <a:avLst/>
          </a:prstGeom>
          <a:ln w="9525" cap="flat" cmpd="sng">
            <a:solidFill>
              <a:schemeClr val="accent3">
                <a:shade val="95000"/>
              </a:schemeClr>
            </a:solidFill>
            <a:prstDash val="solid"/>
          </a:ln>
        </p:spPr>
      </p:cxnSp>
      <p:graphicFrame>
        <p:nvGraphicFramePr>
          <p:cNvPr id="8" name="Table 7"/>
          <p:cNvGraphicFramePr/>
          <p:nvPr/>
        </p:nvGraphicFramePr>
        <p:xfrm>
          <a:off x="494665" y="776478"/>
          <a:ext cx="9594850" cy="4899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715"/>
                <a:gridCol w="640080"/>
                <a:gridCol w="1709420"/>
                <a:gridCol w="1840865"/>
                <a:gridCol w="1462405"/>
                <a:gridCol w="925195"/>
                <a:gridCol w="771525"/>
                <a:gridCol w="913765"/>
                <a:gridCol w="690880"/>
              </a:tblGrid>
              <a:tr h="1568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 b="1">
                          <a:solidFill>
                            <a:srgbClr val="000000"/>
                          </a:solidFill>
                          <a:latin typeface="Arial"/>
                        </a:rPr>
                        <a:t>SOC</a:t>
                      </a:r>
                      <a:endParaRPr lang="en-US" altLang="en-US" sz="800" b="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 b="1">
                          <a:solidFill>
                            <a:srgbClr val="000000"/>
                          </a:solidFill>
                          <a:latin typeface="Arial"/>
                        </a:rPr>
                        <a:t>Module</a:t>
                      </a:r>
                      <a:endParaRPr lang="en-US" altLang="en-US" sz="800" b="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 b="1">
                          <a:solidFill>
                            <a:srgbClr val="000000"/>
                          </a:solidFill>
                          <a:latin typeface="Arial"/>
                        </a:rPr>
                        <a:t>Description</a:t>
                      </a:r>
                      <a:endParaRPr lang="en-US" altLang="en-US" sz="800" b="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 b="1">
                          <a:solidFill>
                            <a:srgbClr val="000000"/>
                          </a:solidFill>
                          <a:latin typeface="Arial"/>
                        </a:rPr>
                        <a:t>Program&amp;Argument</a:t>
                      </a:r>
                      <a:endParaRPr lang="en-US" altLang="en-US" sz="800" b="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 b="1">
                          <a:solidFill>
                            <a:srgbClr val="000000"/>
                          </a:solidFill>
                          <a:latin typeface="Arial"/>
                        </a:rPr>
                        <a:t>Service Name</a:t>
                      </a:r>
                      <a:endParaRPr lang="en-US" altLang="en-US" sz="800" b="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 b="1">
                          <a:solidFill>
                            <a:srgbClr val="000000"/>
                          </a:solidFill>
                          <a:latin typeface="Arial"/>
                        </a:rPr>
                        <a:t>%CPU(APA)</a:t>
                      </a:r>
                      <a:endParaRPr lang="en-US" altLang="en-US" sz="800" b="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 b="1">
                          <a:solidFill>
                            <a:srgbClr val="000000"/>
                          </a:solidFill>
                          <a:latin typeface="Arial"/>
                        </a:rPr>
                        <a:t>%CPU(NZP)</a:t>
                      </a:r>
                      <a:endParaRPr lang="en-US" altLang="en-US" sz="800" b="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 b="1">
                          <a:solidFill>
                            <a:srgbClr val="000000"/>
                          </a:solidFill>
                          <a:latin typeface="Arial"/>
                        </a:rPr>
                        <a:t>%MEM(APA)</a:t>
                      </a:r>
                      <a:endParaRPr lang="en-US" altLang="en-US" sz="800" b="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800" b="1">
                          <a:solidFill>
                            <a:srgbClr val="000000"/>
                          </a:solidFill>
                          <a:latin typeface="Arial"/>
                        </a:rPr>
                        <a:t>%MEM(NZP)</a:t>
                      </a:r>
                      <a:endParaRPr lang="en-US" altLang="en-US" sz="800" b="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Calibri"/>
                        </a:rPr>
                        <a:t>IPU04A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zh-CN" sz="8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定位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zh-CN" sz="8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高清地图服务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Arial"/>
                        </a:rPr>
                        <a:t>hdmap_nav_service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172B4D"/>
                          </a:solidFill>
                          <a:latin typeface="Arial"/>
                        </a:rPr>
                        <a:t>xa-hdmap-nav</a:t>
                      </a:r>
                      <a:endParaRPr lang="en-US" altLang="en-US" sz="800">
                        <a:solidFill>
                          <a:srgbClr val="172B4D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Calibri"/>
                        </a:rPr>
                        <a:t>4.64 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Calibri"/>
                        </a:rPr>
                        <a:t>10.35 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Calibri"/>
                        </a:rPr>
                        <a:t>0.10 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Calibri"/>
                        </a:rPr>
                        <a:t>0.70 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</a:tr>
              <a:tr h="16700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Calibri"/>
                        </a:rPr>
                        <a:t>IPU04A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zh-CN" sz="8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感知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zh-CN" sz="8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车道线感知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Arial"/>
                        </a:rPr>
                        <a:t>percp_trafficlane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172B4D"/>
                          </a:solidFill>
                          <a:latin typeface="Arial"/>
                        </a:rPr>
                        <a:t>xa-percp-trafficlane</a:t>
                      </a:r>
                      <a:endParaRPr lang="en-US" altLang="en-US" sz="800">
                        <a:solidFill>
                          <a:srgbClr val="172B4D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Calibri"/>
                        </a:rPr>
                        <a:t>1.83 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Calibri"/>
                        </a:rPr>
                        <a:t>5.21 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Calibri"/>
                        </a:rPr>
                        <a:t>0.10 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Calibri"/>
                        </a:rPr>
                        <a:t>0.10 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Calibri"/>
                        </a:rPr>
                        <a:t>IPU04A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zh-CN" sz="8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感知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zh-CN" sz="8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交通灯感知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Arial"/>
                        </a:rPr>
                        <a:t>percp_trafficlight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172B4D"/>
                          </a:solidFill>
                          <a:latin typeface="Arial"/>
                        </a:rPr>
                        <a:t>xa-percp-trafficlight</a:t>
                      </a:r>
                      <a:endParaRPr lang="en-US" altLang="en-US" sz="800">
                        <a:solidFill>
                          <a:srgbClr val="172B4D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Calibri"/>
                        </a:rPr>
                        <a:t>28.67 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Calibri"/>
                        </a:rPr>
                        <a:t>43.71 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Calibri"/>
                        </a:rPr>
                        <a:t>7.64 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Calibri"/>
                        </a:rPr>
                        <a:t>7.70 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</a:tr>
              <a:tr h="16700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Calibri"/>
                        </a:rPr>
                        <a:t>IPU04A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zh-CN" sz="8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感知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zh-CN" sz="8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视觉目标感知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Arial"/>
                        </a:rPr>
                        <a:t>percp_vision_object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Arial"/>
                        </a:rPr>
                        <a:t>xa-percp-vision-object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Calibri"/>
                        </a:rPr>
                        <a:t>27.68 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Calibri"/>
                        </a:rPr>
                        <a:t>31.96 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Calibri"/>
                        </a:rPr>
                        <a:t>7.60 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Calibri"/>
                        </a:rPr>
                        <a:t>7.60 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Calibri"/>
                        </a:rPr>
                        <a:t>IPU04A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zh-CN" sz="8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感知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zh-CN" sz="8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毫米波雷达感知融合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Arial"/>
                        </a:rPr>
                        <a:t>percp_radar_fusion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Arial"/>
                        </a:rPr>
                        <a:t>xb-percp-radar-fusion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Calibri"/>
                        </a:rPr>
                        <a:t>7.59 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Calibri"/>
                        </a:rPr>
                        <a:t>8.79 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Calibri"/>
                        </a:rPr>
                        <a:t>0.10 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Calibri"/>
                        </a:rPr>
                        <a:t>0.10 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</a:tr>
              <a:tr h="26416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Calibri"/>
                        </a:rPr>
                        <a:t>IPU04A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zh-CN" sz="8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感知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zh-CN" sz="8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感知目标融合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Arial"/>
                        </a:rPr>
                        <a:t>percp_target_fusion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172B4D"/>
                          </a:solidFill>
                          <a:latin typeface="Arial"/>
                        </a:rPr>
                        <a:t>xb-percp-target-fusion</a:t>
                      </a:r>
                      <a:endParaRPr lang="en-US" altLang="en-US" sz="800">
                        <a:solidFill>
                          <a:srgbClr val="172B4D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Calibri"/>
                        </a:rPr>
                        <a:t>13.79 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Calibri"/>
                        </a:rPr>
                        <a:t>14.66 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Calibri"/>
                        </a:rPr>
                        <a:t>0.20 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Calibri"/>
                        </a:rPr>
                        <a:t>0.20 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Calibri"/>
                        </a:rPr>
                        <a:t>IPU04A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zh-CN" sz="8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数采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zh-CN" sz="8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前视长焦广角摄像头H264图像压缩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Arial"/>
                        </a:rPr>
                        <a:t>camera_compress driver_cam_front_compress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172B4D"/>
                          </a:solidFill>
                          <a:latin typeface="Arial"/>
                        </a:rPr>
                        <a:t>xa-driver-camera-compress</a:t>
                      </a:r>
                      <a:endParaRPr lang="en-US" altLang="en-US" sz="800">
                        <a:solidFill>
                          <a:srgbClr val="172B4D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Calibri"/>
                        </a:rPr>
                        <a:t>16.61 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Calibri"/>
                        </a:rPr>
                        <a:t>24.61 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Calibri"/>
                        </a:rPr>
                        <a:t>0.30 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Calibri"/>
                        </a:rPr>
                        <a:t>0.30 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Calibri"/>
                        </a:rPr>
                        <a:t>IPU04A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zh-CN" sz="8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数采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zh-CN" sz="8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侧视摄像头H264图像压缩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Arial"/>
                        </a:rPr>
                        <a:t>camera_compress driver_cam_side_compress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172B4D"/>
                          </a:solidFill>
                          <a:latin typeface="Arial"/>
                        </a:rPr>
                        <a:t>xb-driver-camera-compress</a:t>
                      </a:r>
                      <a:endParaRPr lang="en-US" altLang="en-US" sz="800">
                        <a:solidFill>
                          <a:srgbClr val="172B4D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Calibri"/>
                        </a:rPr>
                        <a:t>31.80 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Calibri"/>
                        </a:rPr>
                        <a:t>37.27 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Calibri"/>
                        </a:rPr>
                        <a:t>0.20 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Calibri"/>
                        </a:rPr>
                        <a:t>0.40 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Calibri"/>
                        </a:rPr>
                        <a:t>IPU04A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zh-CN" sz="8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数采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zh-CN" sz="8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后视摄像头H264图像压缩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Arial"/>
                        </a:rPr>
                        <a:t>camera_compress driver_cam_rear_compress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172B4D"/>
                          </a:solidFill>
                          <a:latin typeface="Arial"/>
                        </a:rPr>
                        <a:t>xd-driver-camera-compress</a:t>
                      </a:r>
                      <a:endParaRPr lang="en-US" altLang="en-US" sz="800">
                        <a:solidFill>
                          <a:srgbClr val="172B4D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Calibri"/>
                        </a:rPr>
                        <a:t>8.07 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Calibri"/>
                        </a:rPr>
                        <a:t>11.12 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Calibri"/>
                        </a:rPr>
                        <a:t>0.30 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Calibri"/>
                        </a:rPr>
                        <a:t>0.30 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Calibri"/>
                        </a:rPr>
                        <a:t>IPU04A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zh-CN" sz="8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监控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zh-CN" sz="8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报警管理器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Arial"/>
                        </a:rPr>
                        <a:t>alertmanager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Arial"/>
                        </a:rPr>
                        <a:t>xa-zmonitor-alertmanager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Calibri"/>
                        </a:rPr>
                        <a:t>0.12 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Calibri"/>
                        </a:rPr>
                        <a:t>0.23 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Calibri"/>
                        </a:rPr>
                        <a:t>0.80 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Calibri"/>
                        </a:rPr>
                        <a:t>0.10 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00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Calibri"/>
                        </a:rPr>
                        <a:t>IPU04A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zh-CN" sz="8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监控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zh-CN" sz="8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性能采集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Arial"/>
                        </a:rPr>
                        <a:t>python3 collector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172B4D"/>
                          </a:solidFill>
                          <a:latin typeface="Arial"/>
                        </a:rPr>
                        <a:t>xa-zmonitor-collector</a:t>
                      </a:r>
                      <a:endParaRPr lang="en-US" altLang="en-US" sz="800">
                        <a:solidFill>
                          <a:srgbClr val="172B4D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Calibri"/>
                        </a:rPr>
                        <a:t>7.27 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Calibri"/>
                        </a:rPr>
                        <a:t>11.26 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Calibri"/>
                        </a:rPr>
                        <a:t>0.40 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Calibri"/>
                        </a:rPr>
                        <a:t>0.40 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Calibri"/>
                        </a:rPr>
                        <a:t>IPU04A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zh-CN" sz="8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监控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zh-CN" sz="8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监控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Arial"/>
                        </a:rPr>
                        <a:t>python3 monitor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172B4D"/>
                          </a:solidFill>
                          <a:latin typeface="Arial"/>
                        </a:rPr>
                        <a:t>xa-zmonitor-monitor</a:t>
                      </a:r>
                      <a:endParaRPr lang="en-US" altLang="en-US" sz="800">
                        <a:solidFill>
                          <a:srgbClr val="172B4D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Calibri"/>
                        </a:rPr>
                        <a:t>7.27 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Calibri"/>
                        </a:rPr>
                        <a:t>11.26 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Calibri"/>
                        </a:rPr>
                        <a:t>0.40 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Calibri"/>
                        </a:rPr>
                        <a:t>0.40 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Calibri"/>
                        </a:rPr>
                        <a:t>IPU04A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zh-CN" sz="8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监控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zh-CN" sz="8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命令接收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Arial"/>
                        </a:rPr>
                        <a:t>command_subscriber_a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Arial"/>
                        </a:rPr>
                        <a:t>xabcd-command-monitor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Calibri"/>
                        </a:rPr>
                        <a:t>1.29 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Calibri"/>
                        </a:rPr>
                        <a:t>4.32 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Calibri"/>
                        </a:rPr>
                        <a:t>0.10 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Calibri"/>
                        </a:rPr>
                        <a:t>0.10 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00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Calibri"/>
                        </a:rPr>
                        <a:t>IPU04A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zh-CN" sz="8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监控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Calibri"/>
                        </a:rPr>
                        <a:t>ModuleCheck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Arial"/>
                        </a:rPr>
                        <a:t>module_check.sh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Arial"/>
                        </a:rPr>
                        <a:t>xabcd-module-check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Calibri"/>
                        </a:rPr>
                        <a:t>IPU04A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zh-CN" sz="8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驱动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zh-CN" sz="8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前视长焦广角摄像头驱动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Arial"/>
                        </a:rPr>
                        <a:t>camera_driver driver_cam_front 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172B4D"/>
                          </a:solidFill>
                          <a:latin typeface="Arial"/>
                        </a:rPr>
                        <a:t>xa-driver-camera</a:t>
                      </a:r>
                      <a:endParaRPr lang="en-US" altLang="en-US" sz="800">
                        <a:solidFill>
                          <a:srgbClr val="172B4D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Calibri"/>
                        </a:rPr>
                        <a:t>27.82 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Calibri"/>
                        </a:rPr>
                        <a:t>32.73 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Calibri"/>
                        </a:rPr>
                        <a:t>0.20 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Calibri"/>
                        </a:rPr>
                        <a:t>0.20 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00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Calibri"/>
                        </a:rPr>
                        <a:t>IPU04A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zh-CN" sz="8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驱动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zh-CN" sz="8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侧视摄像头驱动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Arial"/>
                        </a:rPr>
                        <a:t>camera_driver driver_cam_side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172B4D"/>
                          </a:solidFill>
                          <a:latin typeface="Arial"/>
                        </a:rPr>
                        <a:t>xb-driver-camera</a:t>
                      </a:r>
                      <a:endParaRPr lang="en-US" altLang="en-US" sz="800">
                        <a:solidFill>
                          <a:srgbClr val="172B4D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Calibri"/>
                        </a:rPr>
                        <a:t>63.91 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Calibri"/>
                        </a:rPr>
                        <a:t>66.35 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Calibri"/>
                        </a:rPr>
                        <a:t>0.20 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Calibri"/>
                        </a:rPr>
                        <a:t>0.20 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Calibri"/>
                        </a:rPr>
                        <a:t>IPU04A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zh-CN" sz="8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驱动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zh-CN" sz="8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can总线配置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8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172B4D"/>
                          </a:solidFill>
                          <a:latin typeface="Arial"/>
                        </a:rPr>
                        <a:t>xb-driver-radar-can</a:t>
                      </a:r>
                      <a:endParaRPr lang="en-US" altLang="en-US" sz="800">
                        <a:solidFill>
                          <a:srgbClr val="172B4D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Calibri"/>
                        </a:rPr>
                        <a:t>IPU04A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zh-CN" sz="8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驱动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zh-CN" sz="8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毫米波雷达驱动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Arial"/>
                        </a:rPr>
                        <a:t>driver_long_range_radar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172B4D"/>
                          </a:solidFill>
                          <a:latin typeface="Arial"/>
                        </a:rPr>
                        <a:t>xb-driver-radar-conti408</a:t>
                      </a:r>
                      <a:endParaRPr lang="en-US" altLang="en-US" sz="800">
                        <a:solidFill>
                          <a:srgbClr val="172B4D"/>
                        </a:solidFill>
                        <a:latin typeface="Arial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172B4D"/>
                          </a:solidFill>
                          <a:latin typeface="Arial"/>
                        </a:rPr>
                        <a:t>xb-driver-radar-conti510</a:t>
                      </a:r>
                      <a:endParaRPr lang="en-US" altLang="en-US" sz="800">
                        <a:solidFill>
                          <a:srgbClr val="172B4D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Calibri"/>
                        </a:rPr>
                        <a:t>14.88 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Calibri"/>
                        </a:rPr>
                        <a:t>15.02 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Calibri"/>
                        </a:rPr>
                        <a:t>0.10 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Calibri"/>
                        </a:rPr>
                        <a:t>1.40 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Calibri"/>
                        </a:rPr>
                        <a:t>IPU04A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zh-CN" sz="8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驱动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zh-CN" sz="8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smart camera驱动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Arial"/>
                        </a:rPr>
                        <a:t>parse-protocol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172B4D"/>
                          </a:solidFill>
                          <a:latin typeface="Arial"/>
                        </a:rPr>
                        <a:t>xb-driver-smart_camera</a:t>
                      </a:r>
                      <a:endParaRPr lang="en-US" altLang="en-US" sz="800">
                        <a:solidFill>
                          <a:srgbClr val="172B4D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Calibri"/>
                        </a:rPr>
                        <a:t>7.09 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Calibri"/>
                        </a:rPr>
                        <a:t>11.14 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Calibri"/>
                        </a:rPr>
                        <a:t>0.10 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Calibri"/>
                        </a:rPr>
                        <a:t>0.10 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00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Calibri"/>
                        </a:rPr>
                        <a:t>IPU04A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zh-CN" sz="8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驱动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zh-CN" sz="8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后视摄像头驱动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Arial"/>
                        </a:rPr>
                        <a:t>camera_driver driver_cam_rear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172B4D"/>
                          </a:solidFill>
                          <a:latin typeface="Arial"/>
                        </a:rPr>
                        <a:t>xd-driver-camera</a:t>
                      </a:r>
                      <a:endParaRPr lang="en-US" altLang="en-US" sz="800">
                        <a:solidFill>
                          <a:srgbClr val="172B4D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Calibri"/>
                        </a:rPr>
                        <a:t>14.09 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Calibri"/>
                        </a:rPr>
                        <a:t>17.04 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Calibri"/>
                        </a:rPr>
                        <a:t>0.20 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Calibri"/>
                        </a:rPr>
                        <a:t>0.20 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Calibri"/>
                        </a:rPr>
                        <a:t>IPU04A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zh-CN" sz="8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HMI服务器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Arial"/>
                        </a:rPr>
                        <a:t>hmi_server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80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005"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8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8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dash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dash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dash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dash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dash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dash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8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dash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dash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Arial"/>
                        </a:rPr>
                        <a:t>Total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dash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dash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Calibri"/>
                        </a:rPr>
                        <a:t>284.43 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dash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dash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Calibri"/>
                        </a:rPr>
                        <a:t>357.05 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dash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dash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Calibri"/>
                        </a:rPr>
                        <a:t>19.04 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dash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dash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800">
                          <a:solidFill>
                            <a:srgbClr val="000000"/>
                          </a:solidFill>
                          <a:latin typeface="Calibri"/>
                        </a:rPr>
                        <a:t>20.50 </a:t>
                      </a:r>
                      <a:endParaRPr lang="en-US" altLang="en-US" sz="8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dash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dash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dash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lide Number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/>
            </a:fld>
          </a:p>
        </p:txBody>
      </p:sp>
      <p:sp>
        <p:nvSpPr>
          <p:cNvPr id="210" name="Platshållare för text 6"/>
          <p:cNvSpPr>
            <a:spLocks noGrp="1"/>
          </p:cNvSpPr>
          <p:nvPr>
            <p:ph type="body" idx="21"/>
          </p:nvPr>
        </p:nvSpPr>
        <p:spPr>
          <a:xfrm>
            <a:off x="379174" y="191976"/>
            <a:ext cx="11165306" cy="6527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en-US"/>
              <a:t>ORIN-X</a:t>
            </a:r>
            <a:r>
              <a:rPr lang="zh-CN" altLang="zh-CN"/>
              <a:t>软件部署方案资源需求</a:t>
            </a:r>
            <a:r>
              <a:rPr lang="en-US" altLang="en-US"/>
              <a:t>-CPU&amp;MEM(32G)</a:t>
            </a:r>
            <a:endParaRPr lang="zh-CN" altLang="zh-CN"/>
          </a:p>
        </p:txBody>
      </p:sp>
      <p:cxnSp>
        <p:nvCxnSpPr>
          <p:cNvPr id="5" name="直接连接符 4"/>
          <p:cNvCxnSpPr/>
          <p:nvPr/>
        </p:nvCxnSpPr>
        <p:spPr>
          <a:xfrm>
            <a:off x="409654" y="687088"/>
            <a:ext cx="11257619" cy="0"/>
          </a:xfrm>
          <a:prstGeom prst="line">
            <a:avLst/>
          </a:prstGeom>
          <a:ln w="9525" cap="flat" cmpd="sng">
            <a:solidFill>
              <a:schemeClr val="accent3">
                <a:shade val="95000"/>
              </a:schemeClr>
            </a:solidFill>
            <a:prstDash val="solid"/>
          </a:ln>
        </p:spPr>
      </p:cxnSp>
      <p:graphicFrame>
        <p:nvGraphicFramePr>
          <p:cNvPr id="6" name="Table 5"/>
          <p:cNvGraphicFramePr/>
          <p:nvPr/>
        </p:nvGraphicFramePr>
        <p:xfrm>
          <a:off x="598805" y="726440"/>
          <a:ext cx="8468360" cy="540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85"/>
                <a:gridCol w="564515"/>
                <a:gridCol w="1508760"/>
                <a:gridCol w="1624965"/>
                <a:gridCol w="1290320"/>
                <a:gridCol w="816610"/>
                <a:gridCol w="681355"/>
                <a:gridCol w="806450"/>
                <a:gridCol w="609600"/>
              </a:tblGrid>
              <a:tr h="1498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600" b="1">
                          <a:solidFill>
                            <a:srgbClr val="FFFFFF"/>
                          </a:solidFill>
                          <a:latin typeface="Arial"/>
                        </a:rPr>
                        <a:t>SOC</a:t>
                      </a:r>
                      <a:endParaRPr lang="en-US" altLang="en-US" sz="600" b="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600" b="1">
                          <a:solidFill>
                            <a:srgbClr val="FFFFFF"/>
                          </a:solidFill>
                          <a:latin typeface="Arial"/>
                        </a:rPr>
                        <a:t>Module</a:t>
                      </a:r>
                      <a:endParaRPr lang="en-US" altLang="en-US" sz="600" b="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600" b="1">
                          <a:solidFill>
                            <a:srgbClr val="FFFFFF"/>
                          </a:solidFill>
                          <a:latin typeface="Arial"/>
                        </a:rPr>
                        <a:t>Description</a:t>
                      </a:r>
                      <a:endParaRPr lang="en-US" altLang="en-US" sz="600" b="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600" b="1">
                          <a:solidFill>
                            <a:srgbClr val="FFFFFF"/>
                          </a:solidFill>
                          <a:latin typeface="Arial"/>
                        </a:rPr>
                        <a:t>Program&amp;Argument</a:t>
                      </a:r>
                      <a:endParaRPr lang="en-US" altLang="en-US" sz="600" b="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600" b="1">
                          <a:solidFill>
                            <a:srgbClr val="FFFFFF"/>
                          </a:solidFill>
                          <a:latin typeface="Arial"/>
                        </a:rPr>
                        <a:t>Service Name</a:t>
                      </a:r>
                      <a:endParaRPr lang="en-US" altLang="en-US" sz="600" b="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600" b="1">
                          <a:solidFill>
                            <a:srgbClr val="FFFFFF"/>
                          </a:solidFill>
                          <a:latin typeface="Arial"/>
                        </a:rPr>
                        <a:t>%CPU(APA)</a:t>
                      </a:r>
                      <a:endParaRPr lang="en-US" altLang="en-US" sz="600" b="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600" b="1">
                          <a:solidFill>
                            <a:srgbClr val="FFFFFF"/>
                          </a:solidFill>
                          <a:latin typeface="Arial"/>
                        </a:rPr>
                        <a:t>%CPU(NZP)</a:t>
                      </a:r>
                      <a:endParaRPr lang="en-US" altLang="en-US" sz="600" b="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600" b="1">
                          <a:solidFill>
                            <a:srgbClr val="FFFFFF"/>
                          </a:solidFill>
                          <a:latin typeface="Arial"/>
                        </a:rPr>
                        <a:t>%MEM(APA)</a:t>
                      </a:r>
                      <a:endParaRPr lang="en-US" altLang="en-US" sz="600" b="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600" b="1">
                          <a:solidFill>
                            <a:srgbClr val="FFFFFF"/>
                          </a:solidFill>
                          <a:latin typeface="Arial"/>
                        </a:rPr>
                        <a:t>%MEM(NZP)</a:t>
                      </a:r>
                      <a:endParaRPr lang="en-US" altLang="en-US" sz="600" b="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700">
                          <a:solidFill>
                            <a:srgbClr val="000000"/>
                          </a:solidFill>
                          <a:latin typeface="Calibri"/>
                        </a:rPr>
                        <a:t>IPU04B</a:t>
                      </a:r>
                      <a:endParaRPr lang="en-US" altLang="en-US" sz="7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zh-CN" sz="7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定位</a:t>
                      </a:r>
                      <a:endParaRPr lang="en-US" altLang="en-US" sz="7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zh-CN" sz="6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定位融合、定位融合显示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Arial"/>
                        </a:rPr>
                        <a:t>loc_fusion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172B4D"/>
                          </a:solidFill>
                          <a:latin typeface="Arial"/>
                        </a:rPr>
                        <a:t>xd-loc-fusion</a:t>
                      </a:r>
                      <a:endParaRPr lang="en-US" altLang="en-US" sz="600">
                        <a:solidFill>
                          <a:srgbClr val="172B4D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20.53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30.98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0.10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0.20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700">
                          <a:solidFill>
                            <a:srgbClr val="000000"/>
                          </a:solidFill>
                          <a:latin typeface="Calibri"/>
                        </a:rPr>
                        <a:t>IPU04B</a:t>
                      </a:r>
                      <a:endParaRPr lang="en-US" altLang="en-US" sz="7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zh-CN" sz="7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定位</a:t>
                      </a:r>
                      <a:endParaRPr lang="en-US" altLang="en-US" sz="7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zh-CN" sz="6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激光雷达定位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Arial"/>
                        </a:rPr>
                        <a:t>loc_lidar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172B4D"/>
                          </a:solidFill>
                          <a:latin typeface="Arial"/>
                        </a:rPr>
                        <a:t>xd-loc-lidar</a:t>
                      </a:r>
                      <a:endParaRPr lang="en-US" altLang="en-US" sz="600">
                        <a:solidFill>
                          <a:srgbClr val="172B4D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59.31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84.41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0.30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0.30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700">
                          <a:solidFill>
                            <a:srgbClr val="000000"/>
                          </a:solidFill>
                          <a:latin typeface="Calibri"/>
                        </a:rPr>
                        <a:t>IPU04B</a:t>
                      </a:r>
                      <a:endParaRPr lang="en-US" altLang="en-US" sz="7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zh-CN" sz="7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定位</a:t>
                      </a:r>
                      <a:endParaRPr lang="en-US" altLang="en-US" sz="7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zh-CN" sz="6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矢量定位、矢量定位显示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Arial"/>
                        </a:rPr>
                        <a:t>loc_vector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Arial"/>
                        </a:rPr>
                        <a:t>xd-loc-vector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8.10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33.16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0.20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0.20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700">
                          <a:solidFill>
                            <a:srgbClr val="000000"/>
                          </a:solidFill>
                          <a:latin typeface="Calibri"/>
                        </a:rPr>
                        <a:t>IPU04B</a:t>
                      </a:r>
                      <a:endParaRPr lang="en-US" altLang="en-US" sz="7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zh-CN" sz="7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定位</a:t>
                      </a:r>
                      <a:endParaRPr lang="en-US" altLang="en-US" sz="7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zh-CN" sz="6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相对定位、相对定位显示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Arial"/>
                        </a:rPr>
                        <a:t>loc_relative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172B4D"/>
                          </a:solidFill>
                          <a:latin typeface="Arial"/>
                        </a:rPr>
                        <a:t>xd-relative-loc</a:t>
                      </a:r>
                      <a:endParaRPr lang="en-US" altLang="en-US" sz="600">
                        <a:solidFill>
                          <a:srgbClr val="172B4D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27.91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29.87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0.20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0.20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700">
                          <a:solidFill>
                            <a:srgbClr val="000000"/>
                          </a:solidFill>
                          <a:latin typeface="Calibri"/>
                        </a:rPr>
                        <a:t>IPU04B</a:t>
                      </a:r>
                      <a:endParaRPr lang="en-US" altLang="en-US" sz="7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zh-CN" sz="7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感知</a:t>
                      </a:r>
                      <a:endParaRPr lang="en-US" altLang="en-US" sz="7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zh-CN" sz="6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车位感知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Arial"/>
                        </a:rPr>
                        <a:t>percp_parking_slot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172B4D"/>
                          </a:solidFill>
                          <a:latin typeface="Arial"/>
                        </a:rPr>
                        <a:t>xc-percp-parking_slot</a:t>
                      </a:r>
                      <a:endParaRPr lang="en-US" altLang="en-US" sz="600">
                        <a:solidFill>
                          <a:srgbClr val="172B4D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102.01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5.91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8.10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8.10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700">
                          <a:solidFill>
                            <a:srgbClr val="000000"/>
                          </a:solidFill>
                          <a:latin typeface="Calibri"/>
                        </a:rPr>
                        <a:t>IPU04B</a:t>
                      </a:r>
                      <a:endParaRPr lang="en-US" altLang="en-US" sz="7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zh-CN" sz="7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感知</a:t>
                      </a:r>
                      <a:endParaRPr lang="en-US" altLang="en-US" sz="7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zh-CN" sz="6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超声波感知融合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Arial"/>
                        </a:rPr>
                        <a:t>percp_uss_fusion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Arial"/>
                        </a:rPr>
                        <a:t>xc-percp-uss-fusion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7.00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5.66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0.10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0.10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700">
                          <a:solidFill>
                            <a:srgbClr val="000000"/>
                          </a:solidFill>
                          <a:latin typeface="Calibri"/>
                        </a:rPr>
                        <a:t>IPU04B</a:t>
                      </a:r>
                      <a:endParaRPr lang="en-US" altLang="en-US" sz="7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zh-CN" sz="7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感知</a:t>
                      </a:r>
                      <a:endParaRPr lang="en-US" altLang="en-US" sz="7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zh-CN" sz="6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APA空间感知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chemeClr val="bg1"/>
                          </a:solidFill>
                          <a:latin typeface="Arial"/>
                        </a:rPr>
                        <a:t>perception parking</a:t>
                      </a:r>
                      <a:endParaRPr lang="en-US" altLang="en-US" sz="60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700">
                          <a:solidFill>
                            <a:srgbClr val="000000"/>
                          </a:solidFill>
                          <a:latin typeface="Calibri"/>
                        </a:rPr>
                        <a:t>IPU04B</a:t>
                      </a:r>
                      <a:endParaRPr lang="en-US" altLang="en-US" sz="7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zh-CN" sz="7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感知</a:t>
                      </a:r>
                      <a:endParaRPr lang="en-US" altLang="en-US" sz="7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zh-CN" sz="6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激光雷达目标感知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Arial"/>
                        </a:rPr>
                        <a:t>percp_lidar_object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172B4D"/>
                          </a:solidFill>
                          <a:latin typeface="Arial"/>
                        </a:rPr>
                        <a:t>xd-percp-lidar-object</a:t>
                      </a:r>
                      <a:endParaRPr lang="en-US" altLang="en-US" sz="600">
                        <a:solidFill>
                          <a:srgbClr val="172B4D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63.60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56.23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7.80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7.88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622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700">
                          <a:solidFill>
                            <a:srgbClr val="000000"/>
                          </a:solidFill>
                          <a:latin typeface="Calibri"/>
                        </a:rPr>
                        <a:t>IPU04B</a:t>
                      </a:r>
                      <a:endParaRPr lang="en-US" altLang="en-US" sz="7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zh-CN" sz="7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感知</a:t>
                      </a:r>
                      <a:endParaRPr lang="en-US" altLang="en-US" sz="7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zh-CN" sz="6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激光雷达拼接点云发布、激光雷达点云拼接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Arial"/>
                        </a:rPr>
                        <a:t>percp_lidar_stitch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Arial"/>
                        </a:rPr>
                        <a:t>xd-percp-lidar-stitch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20.17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22.40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0.40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0.50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700">
                          <a:solidFill>
                            <a:srgbClr val="000000"/>
                          </a:solidFill>
                          <a:latin typeface="Calibri"/>
                        </a:rPr>
                        <a:t>IPU04B</a:t>
                      </a:r>
                      <a:endParaRPr lang="en-US" altLang="en-US" sz="7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zh-CN" sz="7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数采</a:t>
                      </a:r>
                      <a:endParaRPr lang="en-US" altLang="en-US" sz="7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zh-CN" sz="6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环视4个摄像头H264图像压缩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Arial"/>
                        </a:rPr>
                        <a:t>camera_compress driver_camera_surround_compress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172B4D"/>
                          </a:solidFill>
                          <a:latin typeface="Arial"/>
                        </a:rPr>
                        <a:t>xc-driver-camera-compress</a:t>
                      </a:r>
                      <a:endParaRPr lang="en-US" altLang="en-US" sz="600">
                        <a:solidFill>
                          <a:srgbClr val="172B4D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27.22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2.67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0.30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0.30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700">
                          <a:solidFill>
                            <a:srgbClr val="000000"/>
                          </a:solidFill>
                          <a:latin typeface="Calibri"/>
                        </a:rPr>
                        <a:t>IPU04B</a:t>
                      </a:r>
                      <a:endParaRPr lang="en-US" altLang="en-US" sz="7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zh-CN" sz="7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监控</a:t>
                      </a:r>
                      <a:endParaRPr lang="en-US" altLang="en-US" sz="7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zh-CN" sz="6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性能采集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Arial"/>
                        </a:rPr>
                        <a:t>python3 collector_d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172B4D"/>
                          </a:solidFill>
                          <a:latin typeface="Arial"/>
                        </a:rPr>
                        <a:t>xd-zmonitor-collector</a:t>
                      </a:r>
                      <a:endParaRPr lang="en-US" altLang="en-US" sz="600">
                        <a:solidFill>
                          <a:srgbClr val="172B4D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1.48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3.84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0.20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0.20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700">
                          <a:solidFill>
                            <a:srgbClr val="000000"/>
                          </a:solidFill>
                          <a:latin typeface="Calibri"/>
                        </a:rPr>
                        <a:t>IPU04B</a:t>
                      </a:r>
                      <a:endParaRPr lang="en-US" altLang="en-US" sz="7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zh-CN" sz="7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监控</a:t>
                      </a:r>
                      <a:endParaRPr lang="en-US" altLang="en-US" sz="7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zh-CN" sz="6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命令接收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Arial"/>
                        </a:rPr>
                        <a:t>command_subscriber_d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Arial"/>
                        </a:rPr>
                        <a:t>xabcd-command-monitor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35.45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49.45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0.10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0.10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700">
                          <a:solidFill>
                            <a:srgbClr val="000000"/>
                          </a:solidFill>
                          <a:latin typeface="Calibri"/>
                        </a:rPr>
                        <a:t>IPU04B</a:t>
                      </a:r>
                      <a:endParaRPr lang="en-US" altLang="en-US" sz="7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zh-CN" sz="7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监控</a:t>
                      </a:r>
                      <a:endParaRPr lang="en-US" altLang="en-US" sz="7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ModuleCheck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Arial"/>
                        </a:rPr>
                        <a:t>module_check.sh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Arial"/>
                        </a:rPr>
                        <a:t>xabcd-module-check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700">
                          <a:solidFill>
                            <a:srgbClr val="000000"/>
                          </a:solidFill>
                          <a:latin typeface="Calibri"/>
                        </a:rPr>
                        <a:t>IPU04B</a:t>
                      </a:r>
                      <a:endParaRPr lang="en-US" altLang="en-US" sz="7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zh-CN" sz="7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规控</a:t>
                      </a:r>
                      <a:endParaRPr lang="en-US" altLang="en-US" sz="7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zh-CN" sz="6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BDM决策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Arial"/>
                        </a:rPr>
                        <a:t>pnc_bdm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172B4D"/>
                          </a:solidFill>
                          <a:latin typeface="Arial"/>
                        </a:rPr>
                        <a:t>xc-pnc-bdm</a:t>
                      </a:r>
                      <a:endParaRPr lang="en-US" altLang="en-US" sz="600">
                        <a:solidFill>
                          <a:srgbClr val="172B4D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9.82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49.33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0.10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0.20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700">
                          <a:solidFill>
                            <a:srgbClr val="000000"/>
                          </a:solidFill>
                          <a:latin typeface="Calibri"/>
                        </a:rPr>
                        <a:t>IPU04B</a:t>
                      </a:r>
                      <a:endParaRPr lang="en-US" altLang="en-US" sz="7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zh-CN" sz="7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规控</a:t>
                      </a:r>
                      <a:endParaRPr lang="en-US" altLang="en-US" sz="7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zh-CN" sz="6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控制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Arial"/>
                        </a:rPr>
                        <a:t>pnc_control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172B4D"/>
                          </a:solidFill>
                          <a:latin typeface="Arial"/>
                        </a:rPr>
                        <a:t>xc-pnc-control</a:t>
                      </a:r>
                      <a:endParaRPr lang="en-US" altLang="en-US" sz="600">
                        <a:solidFill>
                          <a:srgbClr val="172B4D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21.93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31.69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0.10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0.20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700">
                          <a:solidFill>
                            <a:srgbClr val="000000"/>
                          </a:solidFill>
                          <a:latin typeface="Calibri"/>
                        </a:rPr>
                        <a:t>IPU04B</a:t>
                      </a:r>
                      <a:endParaRPr lang="en-US" altLang="en-US" sz="7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zh-CN" sz="7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规控</a:t>
                      </a:r>
                      <a:endParaRPr lang="en-US" altLang="en-US" sz="7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zh-CN" sz="6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规控状态机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Arial"/>
                        </a:rPr>
                        <a:t>pnc_fsm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172B4D"/>
                          </a:solidFill>
                          <a:latin typeface="Arial"/>
                        </a:rPr>
                        <a:t>xc-pnc-fsm</a:t>
                      </a:r>
                      <a:endParaRPr lang="en-US" altLang="en-US" sz="600">
                        <a:solidFill>
                          <a:srgbClr val="172B4D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15.18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16.83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0.10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0.10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700">
                          <a:solidFill>
                            <a:srgbClr val="000000"/>
                          </a:solidFill>
                          <a:latin typeface="Calibri"/>
                        </a:rPr>
                        <a:t>IPU04B</a:t>
                      </a:r>
                      <a:endParaRPr lang="en-US" altLang="en-US" sz="7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zh-CN" sz="7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规控</a:t>
                      </a:r>
                      <a:endParaRPr lang="en-US" altLang="en-US" sz="7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zh-CN" sz="6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MOP决策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Arial"/>
                        </a:rPr>
                        <a:t>pnc_mop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172B4D"/>
                          </a:solidFill>
                          <a:latin typeface="Arial"/>
                        </a:rPr>
                        <a:t>xc-pnc-mop</a:t>
                      </a:r>
                      <a:endParaRPr lang="en-US" altLang="en-US" sz="600">
                        <a:solidFill>
                          <a:srgbClr val="172B4D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39.07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82.92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0.30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0.30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700">
                          <a:solidFill>
                            <a:srgbClr val="000000"/>
                          </a:solidFill>
                          <a:latin typeface="Calibri"/>
                        </a:rPr>
                        <a:t>IPU04B</a:t>
                      </a:r>
                      <a:endParaRPr lang="en-US" altLang="en-US" sz="7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zh-CN" sz="7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规控</a:t>
                      </a:r>
                      <a:endParaRPr lang="en-US" altLang="en-US" sz="7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zh-CN" sz="6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预测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Arial"/>
                        </a:rPr>
                        <a:t>pnc_prediction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172B4D"/>
                          </a:solidFill>
                          <a:latin typeface="Arial"/>
                        </a:rPr>
                        <a:t>xc-pnc-prediction</a:t>
                      </a:r>
                      <a:endParaRPr lang="en-US" altLang="en-US" sz="600">
                        <a:solidFill>
                          <a:srgbClr val="172B4D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12.38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67.24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0.20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0.50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700">
                          <a:solidFill>
                            <a:srgbClr val="000000"/>
                          </a:solidFill>
                          <a:latin typeface="Calibri"/>
                        </a:rPr>
                        <a:t>IPU04B</a:t>
                      </a:r>
                      <a:endParaRPr lang="en-US" altLang="en-US" sz="7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zh-CN" sz="7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规控</a:t>
                      </a:r>
                      <a:endParaRPr lang="en-US" altLang="en-US" sz="7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zh-CN" sz="6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路径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Arial"/>
                        </a:rPr>
                        <a:t>pnc_route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172B4D"/>
                          </a:solidFill>
                          <a:latin typeface="Arial"/>
                        </a:rPr>
                        <a:t>xc-pnc-route</a:t>
                      </a:r>
                      <a:endParaRPr lang="en-US" altLang="en-US" sz="600">
                        <a:solidFill>
                          <a:srgbClr val="172B4D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8.15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17.10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0.20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0.20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700">
                          <a:solidFill>
                            <a:srgbClr val="000000"/>
                          </a:solidFill>
                          <a:latin typeface="Calibri"/>
                        </a:rPr>
                        <a:t>IPU04B</a:t>
                      </a:r>
                      <a:endParaRPr lang="en-US" altLang="en-US" sz="7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zh-CN" sz="7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规控</a:t>
                      </a:r>
                      <a:endParaRPr lang="en-US" altLang="en-US" sz="7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zh-CN" sz="6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线控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Arial"/>
                        </a:rPr>
                        <a:t>pnc_wire_control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172B4D"/>
                          </a:solidFill>
                          <a:latin typeface="Arial"/>
                        </a:rPr>
                        <a:t>xc-pnc-wire-control</a:t>
                      </a:r>
                      <a:endParaRPr lang="en-US" altLang="en-US" sz="600">
                        <a:solidFill>
                          <a:srgbClr val="172B4D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17.74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17.42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0.10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0.10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700">
                          <a:solidFill>
                            <a:srgbClr val="000000"/>
                          </a:solidFill>
                          <a:latin typeface="Calibri"/>
                        </a:rPr>
                        <a:t>IPU04B</a:t>
                      </a:r>
                      <a:endParaRPr lang="en-US" altLang="en-US" sz="7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zh-CN" sz="7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驱动</a:t>
                      </a:r>
                      <a:endParaRPr lang="en-US" altLang="en-US" sz="7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zh-CN" sz="6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环视4个摄像头驱动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Arial"/>
                        </a:rPr>
                        <a:t>camera_driver driver_camera_surround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172B4D"/>
                          </a:solidFill>
                          <a:latin typeface="Arial"/>
                        </a:rPr>
                        <a:t>xc-driver-camera</a:t>
                      </a:r>
                      <a:endParaRPr lang="en-US" altLang="en-US" sz="600">
                        <a:solidFill>
                          <a:srgbClr val="172B4D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59.45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2.62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0.20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0.20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700">
                          <a:solidFill>
                            <a:srgbClr val="000000"/>
                          </a:solidFill>
                          <a:latin typeface="Calibri"/>
                        </a:rPr>
                        <a:t>IPU04B</a:t>
                      </a:r>
                      <a:endParaRPr lang="en-US" altLang="en-US" sz="7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zh-CN" sz="7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驱动</a:t>
                      </a:r>
                      <a:endParaRPr lang="en-US" altLang="en-US" sz="7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zh-CN" sz="6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can总线配置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Arial"/>
                        </a:rPr>
                        <a:t>xc-driver-can-cnfig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700">
                          <a:solidFill>
                            <a:srgbClr val="000000"/>
                          </a:solidFill>
                          <a:latin typeface="Calibri"/>
                        </a:rPr>
                        <a:t>IPU04B</a:t>
                      </a:r>
                      <a:endParaRPr lang="en-US" altLang="en-US" sz="7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zh-CN" sz="7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驱动</a:t>
                      </a:r>
                      <a:endParaRPr lang="en-US" altLang="en-US" sz="7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zh-CN" sz="6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超声波驱动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Arial"/>
                        </a:rPr>
                        <a:t>driver_uss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172B4D"/>
                          </a:solidFill>
                          <a:latin typeface="Arial"/>
                        </a:rPr>
                        <a:t>xc-driver-uss</a:t>
                      </a:r>
                      <a:endParaRPr lang="en-US" altLang="en-US" sz="600">
                        <a:solidFill>
                          <a:srgbClr val="172B4D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9.13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6.67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0.10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0.10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700">
                          <a:solidFill>
                            <a:srgbClr val="000000"/>
                          </a:solidFill>
                          <a:latin typeface="Calibri"/>
                        </a:rPr>
                        <a:t>IPU04B</a:t>
                      </a:r>
                      <a:endParaRPr lang="en-US" altLang="en-US" sz="7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zh-CN" sz="7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驱动</a:t>
                      </a:r>
                      <a:endParaRPr lang="en-US" altLang="en-US" sz="7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zh-CN" sz="6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can总线配置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172B4D"/>
                          </a:solidFill>
                          <a:latin typeface="Arial"/>
                        </a:rPr>
                        <a:t>xd-driver-ins-can</a:t>
                      </a:r>
                      <a:endParaRPr lang="en-US" altLang="en-US" sz="600">
                        <a:solidFill>
                          <a:srgbClr val="172B4D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700">
                          <a:solidFill>
                            <a:srgbClr val="000000"/>
                          </a:solidFill>
                          <a:latin typeface="Calibri"/>
                        </a:rPr>
                        <a:t>IPU04B</a:t>
                      </a:r>
                      <a:endParaRPr lang="en-US" altLang="en-US" sz="7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zh-CN" sz="7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驱动</a:t>
                      </a:r>
                      <a:endParaRPr lang="en-US" altLang="en-US" sz="7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zh-CN" sz="6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组合惯导驱动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Arial"/>
                        </a:rPr>
                        <a:t>driver_ins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172B4D"/>
                          </a:solidFill>
                          <a:latin typeface="Arial"/>
                        </a:rPr>
                        <a:t>xd-driver-ins</a:t>
                      </a:r>
                      <a:endParaRPr lang="en-US" altLang="en-US" sz="600">
                        <a:solidFill>
                          <a:srgbClr val="172B4D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9.29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10.72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0.10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0.10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700">
                          <a:solidFill>
                            <a:srgbClr val="000000"/>
                          </a:solidFill>
                          <a:latin typeface="Calibri"/>
                        </a:rPr>
                        <a:t>IPU04B</a:t>
                      </a:r>
                      <a:endParaRPr lang="en-US" altLang="en-US" sz="7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zh-CN" sz="7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驱动</a:t>
                      </a:r>
                      <a:endParaRPr lang="en-US" altLang="en-US" sz="7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zh-CN" sz="6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激光雷达驱动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Arial"/>
                        </a:rPr>
                        <a:t>driver_lidar_robosense rsm1.front.pb.txt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172B4D"/>
                          </a:solidFill>
                          <a:latin typeface="Arial"/>
                        </a:rPr>
                        <a:t>xd-driver-lidar-front</a:t>
                      </a:r>
                      <a:endParaRPr lang="en-US" altLang="en-US" sz="600">
                        <a:solidFill>
                          <a:srgbClr val="172B4D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11.89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12.78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0.40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0.40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700">
                          <a:solidFill>
                            <a:srgbClr val="000000"/>
                          </a:solidFill>
                          <a:latin typeface="Calibri"/>
                        </a:rPr>
                        <a:t>IPU04B</a:t>
                      </a:r>
                      <a:endParaRPr lang="en-US" altLang="en-US" sz="7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zh-CN" sz="7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驱动</a:t>
                      </a:r>
                      <a:endParaRPr lang="en-US" altLang="en-US" sz="7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zh-CN" sz="6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激光雷达驱动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Arial"/>
                        </a:rPr>
                        <a:t>driver_lidar_robosense rsm1.left.pb.txt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172B4D"/>
                          </a:solidFill>
                          <a:latin typeface="Arial"/>
                        </a:rPr>
                        <a:t>xd-driver-lidar-left</a:t>
                      </a:r>
                      <a:endParaRPr lang="en-US" altLang="en-US" sz="600">
                        <a:solidFill>
                          <a:srgbClr val="172B4D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11.89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12.78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0.40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0.40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700">
                          <a:solidFill>
                            <a:srgbClr val="000000"/>
                          </a:solidFill>
                          <a:latin typeface="Calibri"/>
                        </a:rPr>
                        <a:t>IPU04B</a:t>
                      </a:r>
                      <a:endParaRPr lang="en-US" altLang="en-US" sz="7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zh-CN" sz="7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驱动</a:t>
                      </a:r>
                      <a:endParaRPr lang="en-US" altLang="en-US" sz="7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zh-CN" sz="6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激光雷达驱动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Arial"/>
                        </a:rPr>
                        <a:t>driver_lidar_robosense rsm1.right.pb.txt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172B4D"/>
                          </a:solidFill>
                          <a:latin typeface="Arial"/>
                        </a:rPr>
                        <a:t>xd-driver-lidar-right</a:t>
                      </a:r>
                      <a:endParaRPr lang="en-US" altLang="en-US" sz="600">
                        <a:solidFill>
                          <a:srgbClr val="172B4D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11.89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12.78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0.40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0.40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700">
                          <a:solidFill>
                            <a:srgbClr val="000000"/>
                          </a:solidFill>
                          <a:latin typeface="Calibri"/>
                        </a:rPr>
                        <a:t>IPU04B</a:t>
                      </a:r>
                      <a:endParaRPr lang="en-US" altLang="en-US" sz="7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zh-CN" sz="7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驱动</a:t>
                      </a:r>
                      <a:endParaRPr lang="en-US" altLang="en-US" sz="7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zh-CN" sz="6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激光雷达驱动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Arial"/>
                        </a:rPr>
                        <a:t>driver_lidar_robosense rsm1.rear.pb.txt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172B4D"/>
                          </a:solidFill>
                          <a:latin typeface="Arial"/>
                        </a:rPr>
                        <a:t>xd-driver-lidar-rear</a:t>
                      </a:r>
                      <a:endParaRPr lang="en-US" altLang="en-US" sz="600">
                        <a:solidFill>
                          <a:srgbClr val="172B4D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11.89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12.78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0.40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0.40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700">
                          <a:solidFill>
                            <a:srgbClr val="000000"/>
                          </a:solidFill>
                          <a:latin typeface="Calibri"/>
                        </a:rPr>
                        <a:t>IPU04B</a:t>
                      </a:r>
                      <a:endParaRPr lang="en-US" altLang="en-US" sz="7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7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zh-CN" sz="6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static坐标转换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Arial"/>
                        </a:rPr>
                        <a:t>static_transform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172B4D"/>
                          </a:solidFill>
                          <a:latin typeface="Arial"/>
                        </a:rPr>
                        <a:t>xd-static-transform</a:t>
                      </a:r>
                      <a:endParaRPr lang="en-US" altLang="en-US" sz="600">
                        <a:solidFill>
                          <a:srgbClr val="172B4D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1.20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3.72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0.10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0.10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860"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623.72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681.96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21.00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600">
                          <a:solidFill>
                            <a:srgbClr val="000000"/>
                          </a:solidFill>
                          <a:latin typeface="Calibri"/>
                        </a:rPr>
                        <a:t>21.78 </a:t>
                      </a:r>
                      <a:endParaRPr lang="en-US" altLang="en-US" sz="6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lide Number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/>
            </a:fld>
          </a:p>
        </p:txBody>
      </p:sp>
      <p:sp>
        <p:nvSpPr>
          <p:cNvPr id="210" name="Platshållare för text 6"/>
          <p:cNvSpPr>
            <a:spLocks noGrp="1"/>
          </p:cNvSpPr>
          <p:nvPr>
            <p:ph type="body" idx="21"/>
          </p:nvPr>
        </p:nvSpPr>
        <p:spPr>
          <a:xfrm>
            <a:off x="379174" y="191976"/>
            <a:ext cx="11165306" cy="6527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en-US"/>
              <a:t>ORIN-X</a:t>
            </a:r>
            <a:r>
              <a:rPr lang="zh-CN" altLang="zh-CN"/>
              <a:t>软件部署方案资源需求</a:t>
            </a:r>
            <a:r>
              <a:rPr lang="en-US" altLang="en-US"/>
              <a:t>-CPU&amp;MEM(32G)</a:t>
            </a:r>
            <a:endParaRPr lang="zh-CN" altLang="zh-CN"/>
          </a:p>
        </p:txBody>
      </p:sp>
      <p:cxnSp>
        <p:nvCxnSpPr>
          <p:cNvPr id="5" name="直接连接符 4"/>
          <p:cNvCxnSpPr/>
          <p:nvPr/>
        </p:nvCxnSpPr>
        <p:spPr>
          <a:xfrm>
            <a:off x="409654" y="687088"/>
            <a:ext cx="11257619" cy="0"/>
          </a:xfrm>
          <a:prstGeom prst="line">
            <a:avLst/>
          </a:prstGeom>
          <a:ln w="9525" cap="flat" cmpd="sng">
            <a:solidFill>
              <a:schemeClr val="accent3">
                <a:shade val="95000"/>
              </a:schemeClr>
            </a:solidFill>
            <a:prstDash val="solid"/>
          </a:ln>
        </p:spPr>
      </p:cxnSp>
      <p:sp>
        <p:nvSpPr>
          <p:cNvPr id="10" name="Down Arrow 9"/>
          <p:cNvSpPr/>
          <p:nvPr/>
        </p:nvSpPr>
        <p:spPr>
          <a:xfrm>
            <a:off x="4498733" y="2766675"/>
            <a:ext cx="742950" cy="43688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vert="horz" wrap="square" lIns="45719" tIns="45719" rIns="45719" bIns="45719" numCol="1" spcCol="38100" anchor="ctr">
            <a:spAutoFit/>
          </a:bodyPr>
          <a:lstStyle/>
          <a:p>
            <a:pPr mar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en-US" sz="1800" b="0" i="0" u="none" strike="noStrike" spc="0" baseline="0">
              <a:ln>
                <a:noFill/>
              </a:ln>
              <a:solidFill>
                <a:srgbClr val="111313"/>
              </a:solidFill>
              <a:latin typeface="Arial"/>
              <a:ea typeface="Arial"/>
            </a:endParaRPr>
          </a:p>
        </p:txBody>
      </p:sp>
      <p:graphicFrame>
        <p:nvGraphicFramePr>
          <p:cNvPr id="9" name="Table 8"/>
          <p:cNvGraphicFramePr/>
          <p:nvPr/>
        </p:nvGraphicFramePr>
        <p:xfrm>
          <a:off x="1436688" y="1330960"/>
          <a:ext cx="6867525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200"/>
                <a:gridCol w="1333500"/>
                <a:gridCol w="1111250"/>
                <a:gridCol w="1317625"/>
                <a:gridCol w="996950"/>
              </a:tblGrid>
              <a:tr h="1778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zh-CN" sz="11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各核算力需求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11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11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11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11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1100" b="1">
                          <a:solidFill>
                            <a:srgbClr val="FFFFFF"/>
                          </a:solidFill>
                          <a:latin typeface="Calibri"/>
                        </a:rPr>
                        <a:t>Total</a:t>
                      </a:r>
                      <a:endParaRPr lang="en-US" altLang="en-US" sz="1100" b="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100" b="1">
                          <a:solidFill>
                            <a:srgbClr val="FFFFFF"/>
                          </a:solidFill>
                          <a:latin typeface="Arial"/>
                        </a:rPr>
                        <a:t>CPU(APA)</a:t>
                      </a:r>
                      <a:endParaRPr lang="en-US" altLang="en-US" sz="1100" b="1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US" sz="1100" b="1">
                          <a:solidFill>
                            <a:srgbClr val="FFFFFF"/>
                          </a:solidFill>
                          <a:latin typeface="Arial"/>
                        </a:rPr>
                        <a:t>KDMIPS</a:t>
                      </a:r>
                      <a:endParaRPr lang="en-US" altLang="en-US" sz="1100" b="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100" b="1">
                          <a:solidFill>
                            <a:srgbClr val="FFFFFF"/>
                          </a:solidFill>
                          <a:latin typeface="Arial"/>
                        </a:rPr>
                        <a:t>CPU(NZP)</a:t>
                      </a:r>
                      <a:endParaRPr lang="en-US" altLang="en-US" sz="1100" b="1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US" sz="1100" b="1">
                          <a:solidFill>
                            <a:srgbClr val="FFFFFF"/>
                          </a:solidFill>
                          <a:latin typeface="Arial"/>
                        </a:rPr>
                        <a:t>KDMIPS</a:t>
                      </a:r>
                      <a:endParaRPr lang="en-US" altLang="en-US" sz="1100" b="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100" b="1">
                          <a:solidFill>
                            <a:srgbClr val="FFFFFF"/>
                          </a:solidFill>
                          <a:latin typeface="Arial"/>
                        </a:rPr>
                        <a:t>MEM(APA)</a:t>
                      </a:r>
                      <a:endParaRPr lang="en-US" altLang="en-US" sz="1100" b="1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US" sz="1100" b="1">
                          <a:solidFill>
                            <a:srgbClr val="FFFFFF"/>
                          </a:solidFill>
                          <a:latin typeface="Arial"/>
                        </a:rPr>
                        <a:t>G</a:t>
                      </a:r>
                      <a:endParaRPr lang="en-US" altLang="en-US" sz="1100" b="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100" b="1">
                          <a:solidFill>
                            <a:srgbClr val="FFFFFF"/>
                          </a:solidFill>
                          <a:latin typeface="Arial"/>
                        </a:rPr>
                        <a:t>MEM(NZP)</a:t>
                      </a:r>
                      <a:endParaRPr lang="en-US" altLang="en-US" sz="1100" b="1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en-US" sz="1100" b="1">
                          <a:solidFill>
                            <a:srgbClr val="FFFFFF"/>
                          </a:solidFill>
                          <a:latin typeface="Arial"/>
                        </a:rPr>
                        <a:t>G</a:t>
                      </a:r>
                      <a:endParaRPr lang="en-US" altLang="en-US" sz="1100" b="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>
                          <a:solidFill>
                            <a:srgbClr val="000000"/>
                          </a:solidFill>
                          <a:latin typeface="Calibri"/>
                        </a:rPr>
                        <a:t>IPU04A</a:t>
                      </a:r>
                      <a:endParaRPr lang="en-US" altLang="en-US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1100">
                          <a:solidFill>
                            <a:srgbClr val="000000"/>
                          </a:solidFill>
                          <a:latin typeface="Calibri"/>
                        </a:rPr>
                        <a:t>54.04 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1100">
                          <a:solidFill>
                            <a:srgbClr val="000000"/>
                          </a:solidFill>
                          <a:latin typeface="Calibri"/>
                        </a:rPr>
                        <a:t>67.84 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1100">
                          <a:solidFill>
                            <a:srgbClr val="000000"/>
                          </a:solidFill>
                          <a:latin typeface="Calibri"/>
                        </a:rPr>
                        <a:t>6.09 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1100">
                          <a:solidFill>
                            <a:srgbClr val="000000"/>
                          </a:solidFill>
                          <a:latin typeface="Calibri"/>
                        </a:rPr>
                        <a:t>6.56 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>
                          <a:solidFill>
                            <a:srgbClr val="000000"/>
                          </a:solidFill>
                          <a:latin typeface="Calibri"/>
                        </a:rPr>
                        <a:t>IPU04B</a:t>
                      </a:r>
                      <a:endParaRPr lang="en-US" altLang="en-US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1100">
                          <a:solidFill>
                            <a:srgbClr val="000000"/>
                          </a:solidFill>
                          <a:latin typeface="Calibri"/>
                        </a:rPr>
                        <a:t>118.51 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1100">
                          <a:solidFill>
                            <a:srgbClr val="000000"/>
                          </a:solidFill>
                          <a:latin typeface="Calibri"/>
                        </a:rPr>
                        <a:t>129.57 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1100">
                          <a:solidFill>
                            <a:srgbClr val="000000"/>
                          </a:solidFill>
                          <a:latin typeface="Calibri"/>
                        </a:rPr>
                        <a:t>6.72 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1100">
                          <a:solidFill>
                            <a:srgbClr val="000000"/>
                          </a:solidFill>
                          <a:latin typeface="Calibri"/>
                        </a:rPr>
                        <a:t>6.97 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/>
          <p:nvPr/>
        </p:nvGraphicFramePr>
        <p:xfrm>
          <a:off x="1674813" y="3905250"/>
          <a:ext cx="6867525" cy="93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200"/>
                <a:gridCol w="1333500"/>
                <a:gridCol w="1111250"/>
                <a:gridCol w="1317625"/>
                <a:gridCol w="996950"/>
              </a:tblGrid>
              <a:tr h="17780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zh-CN" sz="1100">
                          <a:solidFill>
                            <a:srgbClr val="000000"/>
                          </a:solidFill>
                          <a:latin typeface="Arial"/>
                          <a:ea typeface="Calibri"/>
                        </a:rPr>
                        <a:t>系统负载（CPU+MEM),CPU按照11核计算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11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11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 sz="11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1100" b="1">
                          <a:solidFill>
                            <a:srgbClr val="FFFFFF"/>
                          </a:solidFill>
                          <a:latin typeface="Calibri"/>
                        </a:rPr>
                        <a:t>Total</a:t>
                      </a:r>
                      <a:endParaRPr lang="en-US" altLang="en-US" sz="1100" b="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100" b="1">
                          <a:solidFill>
                            <a:srgbClr val="FFFFFF"/>
                          </a:solidFill>
                          <a:latin typeface="Arial"/>
                        </a:rPr>
                        <a:t>CPU(APA)</a:t>
                      </a:r>
                      <a:endParaRPr lang="en-US" altLang="en-US" sz="1100" b="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100" b="1">
                          <a:solidFill>
                            <a:srgbClr val="FFFFFF"/>
                          </a:solidFill>
                          <a:latin typeface="Arial"/>
                        </a:rPr>
                        <a:t>CPU(NZP)</a:t>
                      </a:r>
                      <a:endParaRPr lang="en-US" altLang="en-US" sz="1100" b="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100" b="1">
                          <a:solidFill>
                            <a:srgbClr val="FFFFFF"/>
                          </a:solidFill>
                          <a:latin typeface="Arial"/>
                        </a:rPr>
                        <a:t>MEM(APA)</a:t>
                      </a:r>
                      <a:endParaRPr lang="en-US" altLang="en-US" sz="1100" b="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100" b="1">
                          <a:solidFill>
                            <a:srgbClr val="FFFFFF"/>
                          </a:solidFill>
                          <a:latin typeface="Arial"/>
                        </a:rPr>
                        <a:t>MEM(NZP)</a:t>
                      </a:r>
                      <a:endParaRPr lang="en-US" altLang="en-US" sz="1100" b="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>
                          <a:solidFill>
                            <a:srgbClr val="000000"/>
                          </a:solidFill>
                          <a:latin typeface="Calibri"/>
                        </a:rPr>
                        <a:t>IPU04A</a:t>
                      </a:r>
                      <a:endParaRPr lang="en-US" altLang="en-US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1100">
                          <a:solidFill>
                            <a:srgbClr val="000000"/>
                          </a:solidFill>
                          <a:latin typeface="Calibri"/>
                        </a:rPr>
                        <a:t>25.86%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1100">
                          <a:solidFill>
                            <a:srgbClr val="000000"/>
                          </a:solidFill>
                          <a:latin typeface="Calibri"/>
                        </a:rPr>
                        <a:t>32.46%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1100">
                          <a:solidFill>
                            <a:srgbClr val="000000"/>
                          </a:solidFill>
                          <a:latin typeface="Calibri"/>
                        </a:rPr>
                        <a:t>19.04%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1100">
                          <a:solidFill>
                            <a:srgbClr val="000000"/>
                          </a:solidFill>
                          <a:latin typeface="Calibri"/>
                        </a:rPr>
                        <a:t>20.50%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>
                          <a:solidFill>
                            <a:srgbClr val="000000"/>
                          </a:solidFill>
                          <a:latin typeface="Calibri"/>
                        </a:rPr>
                        <a:t>IPU04B</a:t>
                      </a:r>
                      <a:endParaRPr lang="en-US" altLang="en-US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1100">
                          <a:solidFill>
                            <a:srgbClr val="000000"/>
                          </a:solidFill>
                          <a:latin typeface="Calibri"/>
                        </a:rPr>
                        <a:t>56.70%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1100">
                          <a:solidFill>
                            <a:srgbClr val="000000"/>
                          </a:solidFill>
                          <a:latin typeface="Calibri"/>
                        </a:rPr>
                        <a:t>62.00%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1100">
                          <a:solidFill>
                            <a:srgbClr val="000000"/>
                          </a:solidFill>
                          <a:latin typeface="Calibri"/>
                        </a:rPr>
                        <a:t>21.00%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 sz="1100">
                          <a:solidFill>
                            <a:srgbClr val="000000"/>
                          </a:solidFill>
                          <a:latin typeface="Calibri"/>
                        </a:rPr>
                        <a:t>21.78%</a:t>
                      </a:r>
                      <a:endParaRPr lang="en-US" altLang="en-US" sz="110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12700" marR="12700" marT="12700" anchor="ctr">
                    <a:lnL>
                      <a:noFill/>
                    </a:lnL>
                    <a:lnR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lide Number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/>
            </a:fld>
          </a:p>
        </p:txBody>
      </p:sp>
      <p:sp>
        <p:nvSpPr>
          <p:cNvPr id="209" name="讲清楚问题的背景…"/>
          <p:cNvSpPr txBox="1">
            <a:spLocks noGrp="1"/>
          </p:cNvSpPr>
          <p:nvPr>
            <p:ph type="body" idx="1"/>
          </p:nvPr>
        </p:nvSpPr>
        <p:spPr>
          <a:xfrm>
            <a:off x="409654" y="687088"/>
            <a:ext cx="11165307" cy="5605661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342900" indent="-342900">
              <a:buFont typeface="Wingdings" charset="2"/>
              <a:buChar char="Ø"/>
            </a:pPr>
            <a:r>
              <a:rPr lang="zh-CN" altLang="zh-CN"/>
              <a:t>目的 </a:t>
            </a:r>
            <a:r>
              <a:rPr lang="en-US" altLang="en-US"/>
              <a:t>&amp; </a:t>
            </a:r>
            <a:r>
              <a:rPr lang="zh-CN" altLang="zh-CN"/>
              <a:t>设计目标及原则</a:t>
            </a:r>
            <a:endParaRPr lang="en-US" altLang="en-US"/>
          </a:p>
          <a:p>
            <a:pPr marL="342900" indent="-342900">
              <a:buFont typeface="Wingdings" charset="2"/>
              <a:buChar char="Ø"/>
            </a:pPr>
            <a:r>
              <a:rPr lang="en-US" altLang="en-US"/>
              <a:t>XAVIER</a:t>
            </a:r>
            <a:r>
              <a:rPr lang="zh-CN" altLang="zh-CN"/>
              <a:t>硬件拓扑图</a:t>
            </a:r>
            <a:endParaRPr lang="en-US" altLang="en-US"/>
          </a:p>
          <a:p>
            <a:pPr marL="342900" indent="-342900">
              <a:buFont typeface="Wingdings" charset="2"/>
              <a:buChar char="Ø"/>
            </a:pPr>
            <a:r>
              <a:rPr lang="en-US" altLang="en-US"/>
              <a:t>XAVIER</a:t>
            </a:r>
            <a:r>
              <a:rPr lang="zh-CN" altLang="zh-CN"/>
              <a:t>软件部署图</a:t>
            </a:r>
            <a:endParaRPr lang="en-US" altLang="en-US"/>
          </a:p>
          <a:p>
            <a:pPr marL="342900" indent="-342900">
              <a:buFont typeface="Wingdings" charset="2"/>
              <a:buChar char="Ø"/>
            </a:pPr>
            <a:r>
              <a:rPr lang="en-US" altLang="en-US"/>
              <a:t>XAVIER</a:t>
            </a:r>
            <a:r>
              <a:rPr lang="zh-CN" altLang="zh-CN"/>
              <a:t>软件部署方案资源需求</a:t>
            </a:r>
            <a:endParaRPr lang="en-US" altLang="en-US"/>
          </a:p>
          <a:p>
            <a:pPr marL="971550" lvl="1" indent="-342900">
              <a:buFont typeface="Wingdings" charset="2"/>
              <a:buChar char="Ø"/>
            </a:pPr>
            <a:r>
              <a:rPr lang="en-US" altLang="en-US"/>
              <a:t>XAVIER</a:t>
            </a:r>
            <a:r>
              <a:rPr lang="zh-CN" altLang="zh-CN"/>
              <a:t>软件部署方案资源需求</a:t>
            </a:r>
            <a:r>
              <a:rPr lang="en-US" altLang="en-US"/>
              <a:t>- CPU&amp;MEM</a:t>
            </a:r>
            <a:endParaRPr lang="en-US" altLang="en-US"/>
          </a:p>
          <a:p>
            <a:pPr marL="971550" lvl="1" indent="-342900">
              <a:buFont typeface="Wingdings" charset="2"/>
              <a:buChar char="Ø"/>
            </a:pPr>
            <a:r>
              <a:rPr lang="en-US" altLang="en-US"/>
              <a:t>XAVIER</a:t>
            </a:r>
            <a:r>
              <a:rPr lang="zh-CN" altLang="zh-CN"/>
              <a:t>软件部署方案资源需求</a:t>
            </a:r>
            <a:r>
              <a:rPr lang="en-US" altLang="en-US"/>
              <a:t>-GPU/DLA(</a:t>
            </a:r>
            <a:r>
              <a:rPr lang="zh-CN" altLang="zh-CN"/>
              <a:t>待补充）</a:t>
            </a:r>
            <a:endParaRPr lang="en-US" altLang="en-US"/>
          </a:p>
          <a:p>
            <a:pPr marL="971550" lvl="1" indent="-342900">
              <a:buFont typeface="Wingdings" charset="2"/>
              <a:buChar char="Ø"/>
            </a:pPr>
            <a:r>
              <a:rPr lang="en-US" altLang="en-US"/>
              <a:t>XAVIER</a:t>
            </a:r>
            <a:r>
              <a:rPr lang="zh-CN" altLang="zh-CN"/>
              <a:t>软件部署方案资源需求</a:t>
            </a:r>
            <a:r>
              <a:rPr lang="en-US" altLang="en-US"/>
              <a:t>-ISP</a:t>
            </a:r>
            <a:r>
              <a:rPr lang="zh-CN" altLang="zh-CN"/>
              <a:t>（待补充）</a:t>
            </a:r>
            <a:endParaRPr lang="en-US" altLang="en-US"/>
          </a:p>
          <a:p>
            <a:pPr marL="971550" lvl="1" indent="-342900">
              <a:buFont typeface="Wingdings" charset="2"/>
              <a:buChar char="Ø"/>
            </a:pPr>
            <a:r>
              <a:rPr lang="en-US" altLang="en-US"/>
              <a:t>XAVIER</a:t>
            </a:r>
            <a:r>
              <a:rPr lang="zh-CN" altLang="zh-CN"/>
              <a:t>软件部署方案资源需求</a:t>
            </a:r>
            <a:r>
              <a:rPr lang="en-US" altLang="en-US"/>
              <a:t>-Video</a:t>
            </a:r>
            <a:r>
              <a:rPr lang="zh-CN" altLang="zh-CN"/>
              <a:t>编码（待补充）</a:t>
            </a:r>
            <a:endParaRPr lang="en-US" altLang="en-US"/>
          </a:p>
          <a:p>
            <a:pPr marL="971550" lvl="1" indent="-342900">
              <a:buFont typeface="Wingdings" charset="2"/>
              <a:buChar char="Ø"/>
            </a:pPr>
            <a:r>
              <a:rPr lang="en-US" altLang="en-US"/>
              <a:t>XAVIER</a:t>
            </a:r>
            <a:r>
              <a:rPr lang="zh-CN" altLang="zh-CN"/>
              <a:t>软件部署方案资源需求</a:t>
            </a:r>
            <a:r>
              <a:rPr lang="en-US" altLang="en-US"/>
              <a:t>-</a:t>
            </a:r>
            <a:r>
              <a:rPr lang="zh-CN" altLang="zh-CN"/>
              <a:t>网络</a:t>
            </a:r>
            <a:endParaRPr lang="en-US" altLang="en-US"/>
          </a:p>
          <a:p>
            <a:pPr marL="342900" indent="-342900">
              <a:buFont typeface="Wingdings" charset="2"/>
              <a:buChar char="Ø"/>
            </a:pPr>
            <a:r>
              <a:rPr lang="en-US" altLang="en-US"/>
              <a:t>XAVIER vs ORIN-X </a:t>
            </a:r>
            <a:endParaRPr lang="en-US" altLang="en-US"/>
          </a:p>
          <a:p>
            <a:pPr marL="342900" indent="-342900">
              <a:buFont typeface="Wingdings" charset="2"/>
              <a:buChar char="Ø"/>
            </a:pPr>
            <a:r>
              <a:rPr lang="en-US" altLang="en-US"/>
              <a:t>ORIN-X</a:t>
            </a:r>
            <a:r>
              <a:rPr lang="zh-CN" altLang="zh-CN"/>
              <a:t>硬件拓扑图</a:t>
            </a:r>
            <a:endParaRPr lang="zh-CN" altLang="zh-CN"/>
          </a:p>
          <a:p>
            <a:pPr marL="342900" indent="-342900">
              <a:buFont typeface="Wingdings" charset="2"/>
              <a:buChar char="Ø"/>
            </a:pPr>
            <a:r>
              <a:rPr lang="en-US" altLang="en-US"/>
              <a:t>ORIN-X</a:t>
            </a:r>
            <a:r>
              <a:rPr lang="zh-CN" altLang="zh-CN"/>
              <a:t>硬件拓扑图</a:t>
            </a:r>
            <a:r>
              <a:rPr lang="en-US" altLang="en-US"/>
              <a:t>-</a:t>
            </a:r>
            <a:r>
              <a:rPr lang="zh-CN" altLang="zh-CN"/>
              <a:t>网络配置</a:t>
            </a:r>
            <a:endParaRPr lang="en-US" altLang="en-US"/>
          </a:p>
          <a:p>
            <a:pPr marL="342900" indent="-342900">
              <a:buFont typeface="Wingdings" charset="2"/>
              <a:buChar char="Ø"/>
            </a:pPr>
            <a:r>
              <a:rPr lang="en-US" altLang="en-US"/>
              <a:t>ORIN-X</a:t>
            </a:r>
            <a:r>
              <a:rPr lang="zh-CN" altLang="zh-CN"/>
              <a:t>软件部署方案</a:t>
            </a:r>
            <a:endParaRPr lang="en-US" altLang="en-US"/>
          </a:p>
          <a:p>
            <a:pPr marL="342900" indent="-342900">
              <a:buFont typeface="Wingdings" charset="2"/>
              <a:buChar char="Ø"/>
            </a:pPr>
            <a:r>
              <a:rPr lang="en-US" altLang="en-US"/>
              <a:t>ORIN-X</a:t>
            </a:r>
            <a:r>
              <a:rPr lang="zh-CN" altLang="zh-CN"/>
              <a:t>软件部署方案资源需求</a:t>
            </a:r>
            <a:endParaRPr lang="en-US" altLang="en-US"/>
          </a:p>
          <a:p>
            <a:pPr marL="971550" lvl="1" indent="-342900">
              <a:buFont typeface="Wingdings" charset="2"/>
              <a:buChar char="Ø"/>
            </a:pPr>
            <a:r>
              <a:rPr lang="en-US" altLang="en-US"/>
              <a:t>ORIN-X</a:t>
            </a:r>
            <a:r>
              <a:rPr lang="zh-CN" altLang="zh-CN"/>
              <a:t>软件部署方案资源需求</a:t>
            </a:r>
            <a:r>
              <a:rPr lang="en-US" altLang="en-US"/>
              <a:t>-CPU&amp;MEM</a:t>
            </a:r>
            <a:endParaRPr lang="en-US" altLang="en-US"/>
          </a:p>
          <a:p>
            <a:pPr marL="971550" lvl="1" indent="-342900">
              <a:buFont typeface="Wingdings" charset="2"/>
              <a:buChar char="Ø"/>
            </a:pPr>
            <a:r>
              <a:rPr lang="en-US" altLang="en-US"/>
              <a:t>ORIN-X</a:t>
            </a:r>
            <a:r>
              <a:rPr lang="zh-CN" altLang="zh-CN"/>
              <a:t>软件部署方案资源需求</a:t>
            </a:r>
            <a:r>
              <a:rPr lang="en-US" altLang="en-US"/>
              <a:t>-GPU/DLA(</a:t>
            </a:r>
            <a:r>
              <a:rPr lang="zh-CN" altLang="zh-CN"/>
              <a:t>待补充）</a:t>
            </a:r>
            <a:endParaRPr lang="en-US" altLang="en-US"/>
          </a:p>
          <a:p>
            <a:pPr marL="971550" lvl="1" indent="-342900">
              <a:buFont typeface="Wingdings" charset="2"/>
              <a:buChar char="Ø"/>
            </a:pPr>
            <a:r>
              <a:rPr lang="en-US" altLang="en-US"/>
              <a:t>ORIN-X</a:t>
            </a:r>
            <a:r>
              <a:rPr lang="zh-CN" altLang="zh-CN"/>
              <a:t>软件部署方案资源需求</a:t>
            </a:r>
            <a:r>
              <a:rPr lang="en-US" altLang="en-US"/>
              <a:t>-ISP</a:t>
            </a:r>
            <a:endParaRPr lang="en-US" altLang="en-US"/>
          </a:p>
          <a:p>
            <a:pPr marL="971550" lvl="1" indent="-342900">
              <a:buFont typeface="Wingdings" charset="2"/>
              <a:buChar char="Ø"/>
            </a:pPr>
            <a:r>
              <a:rPr lang="en-US" altLang="en-US"/>
              <a:t>ORIN-X</a:t>
            </a:r>
            <a:r>
              <a:rPr lang="zh-CN" altLang="zh-CN"/>
              <a:t>软件部署方案资源需求</a:t>
            </a:r>
            <a:r>
              <a:rPr lang="en-US" altLang="en-US"/>
              <a:t>-</a:t>
            </a:r>
            <a:r>
              <a:rPr lang="en-US" altLang="en-US"/>
              <a:t>VideoEncode</a:t>
            </a:r>
            <a:endParaRPr lang="en-US" altLang="en-US"/>
          </a:p>
          <a:p>
            <a:pPr marL="971550" lvl="1" indent="-342900">
              <a:buFont typeface="Wingdings" charset="2"/>
              <a:buChar char="Ø"/>
            </a:pPr>
            <a:r>
              <a:rPr lang="en-US" altLang="en-US"/>
              <a:t>ORIN-X</a:t>
            </a:r>
            <a:r>
              <a:rPr lang="zh-CN" altLang="zh-CN"/>
              <a:t>软件部署方案资源需求</a:t>
            </a:r>
            <a:r>
              <a:rPr lang="en-US" altLang="en-US"/>
              <a:t>-</a:t>
            </a:r>
            <a:r>
              <a:rPr lang="zh-CN" altLang="zh-CN"/>
              <a:t>网络（待补充）</a:t>
            </a:r>
            <a:endParaRPr lang="en-US" altLang="en-US"/>
          </a:p>
          <a:p>
            <a:pPr marL="342900" indent="-342900">
              <a:buFont typeface="Wingdings" charset="2"/>
              <a:buChar char="Ø"/>
            </a:pPr>
            <a:r>
              <a:rPr lang="en-US" altLang="en-US"/>
              <a:t>ORIN-X </a:t>
            </a:r>
            <a:r>
              <a:rPr lang="zh-CN" altLang="zh-CN"/>
              <a:t>软件部署方案</a:t>
            </a:r>
            <a:r>
              <a:rPr lang="en-US" altLang="en-US"/>
              <a:t>-Service</a:t>
            </a:r>
            <a:r>
              <a:rPr lang="zh-CN" altLang="zh-CN"/>
              <a:t>一览（</a:t>
            </a:r>
            <a:r>
              <a:rPr lang="en-US" altLang="en-US"/>
              <a:t>IPU04A</a:t>
            </a:r>
            <a:r>
              <a:rPr lang="zh-CN" altLang="zh-CN"/>
              <a:t>）</a:t>
            </a:r>
            <a:endParaRPr lang="zh-CN" altLang="zh-CN"/>
          </a:p>
          <a:p>
            <a:pPr marL="342900" indent="-342900">
              <a:buFont typeface="Wingdings" charset="2"/>
              <a:buChar char="Ø"/>
            </a:pPr>
            <a:r>
              <a:rPr lang="en-US" altLang="en-US"/>
              <a:t>ORIN-X </a:t>
            </a:r>
            <a:r>
              <a:rPr lang="zh-CN" altLang="zh-CN"/>
              <a:t>软件部署方案</a:t>
            </a:r>
            <a:r>
              <a:rPr lang="en-US" altLang="en-US"/>
              <a:t>-Service</a:t>
            </a:r>
            <a:r>
              <a:rPr lang="zh-CN" altLang="zh-CN"/>
              <a:t>一览（</a:t>
            </a:r>
            <a:r>
              <a:rPr lang="en-US" altLang="en-US"/>
              <a:t>IPU04B</a:t>
            </a:r>
            <a:r>
              <a:rPr lang="zh-CN" altLang="zh-CN"/>
              <a:t>）</a:t>
            </a:r>
            <a:endParaRPr lang="en-US" altLang="en-US"/>
          </a:p>
          <a:p>
            <a:endParaRPr lang="zh-CN" altLang="zh-CN"/>
          </a:p>
          <a:p>
            <a:endParaRPr lang="zh-CN" altLang="zh-CN"/>
          </a:p>
        </p:txBody>
      </p:sp>
      <p:sp>
        <p:nvSpPr>
          <p:cNvPr id="210" name="Platshållare för text 6"/>
          <p:cNvSpPr>
            <a:spLocks noGrp="1"/>
          </p:cNvSpPr>
          <p:nvPr>
            <p:ph type="body" idx="21"/>
          </p:nvPr>
        </p:nvSpPr>
        <p:spPr>
          <a:xfrm>
            <a:off x="379174" y="191976"/>
            <a:ext cx="11165306" cy="652763"/>
          </a:xfrm>
          <a:prstGeom prst="rect">
            <a:avLst/>
          </a:prstGeom>
        </p:spPr>
        <p:txBody>
          <a:bodyPr/>
          <a:lstStyle/>
          <a:p>
            <a:r>
              <a:rPr lang="en-US" altLang="en-US"/>
              <a:t>CONTENT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09654" y="687088"/>
            <a:ext cx="11257619" cy="0"/>
          </a:xfrm>
          <a:prstGeom prst="line">
            <a:avLst/>
          </a:prstGeom>
          <a:ln w="9525" cap="flat" cmpd="sng">
            <a:solidFill>
              <a:schemeClr val="accent3">
                <a:shade val="95000"/>
              </a:schemeClr>
            </a:solidFill>
            <a:prstDash val="soli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lide Number"/>
          <p:cNvSpPr txBox="1">
            <a:spLocks noGrp="1"/>
          </p:cNvSpPr>
          <p:nvPr>
            <p:ph type="sldNum" idx="2"/>
          </p:nvPr>
        </p:nvSpPr>
        <p:spPr>
          <a:xfrm>
            <a:off x="11540272" y="6450409"/>
            <a:ext cx="127001" cy="127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/>
            </a:fld>
          </a:p>
        </p:txBody>
      </p:sp>
      <p:cxnSp>
        <p:nvCxnSpPr>
          <p:cNvPr id="5" name="直接连接符 4"/>
          <p:cNvCxnSpPr/>
          <p:nvPr/>
        </p:nvCxnSpPr>
        <p:spPr>
          <a:xfrm>
            <a:off x="409654" y="687088"/>
            <a:ext cx="11257619" cy="0"/>
          </a:xfrm>
          <a:prstGeom prst="line">
            <a:avLst/>
          </a:prstGeom>
          <a:ln w="9525" cap="flat" cmpd="sng">
            <a:solidFill>
              <a:schemeClr val="accent3">
                <a:shade val="95000"/>
              </a:schemeClr>
            </a:solidFill>
            <a:prstDash val="solid"/>
          </a:ln>
        </p:spPr>
      </p:cxnSp>
      <p:sp>
        <p:nvSpPr>
          <p:cNvPr id="8" name="矩形 7"/>
          <p:cNvSpPr/>
          <p:nvPr/>
        </p:nvSpPr>
        <p:spPr>
          <a:xfrm>
            <a:off x="2385963" y="844739"/>
            <a:ext cx="8498961" cy="4983917"/>
          </a:xfrm>
          <a:prstGeom prst="rect">
            <a:avLst/>
          </a:prstGeom>
          <a:solidFill>
            <a:srgbClr val="FFFFFF"/>
          </a:solidFill>
          <a:ln w="34925" cap="flat">
            <a:solidFill>
              <a:srgbClr val="0070C0"/>
            </a:solidFill>
            <a:prstDash val="solid"/>
            <a:miter/>
          </a:ln>
        </p:spPr>
        <p:txBody>
          <a:bodyPr vert="horz" wrap="none" lIns="45719" tIns="45719" rIns="45719" bIns="45719" numCol="1" spcCol="38100" anchor="t"/>
          <a:lstStyle/>
          <a:p>
            <a:pPr mar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1800" b="0" i="0" u="none" strike="noStrike" spc="0" baseline="0">
                <a:ln>
                  <a:noFill/>
                </a:ln>
                <a:solidFill>
                  <a:srgbClr val="111313"/>
                </a:solidFill>
                <a:latin typeface="Arial"/>
                <a:ea typeface="Arial"/>
              </a:rPr>
              <a:t>ORIN-X(A)</a:t>
            </a:r>
            <a:endParaRPr lang="zh-CN" altLang="zh-CN" sz="1800" b="0" i="0" u="none" strike="noStrike" spc="0" baseline="0">
              <a:ln>
                <a:noFill/>
              </a:ln>
              <a:solidFill>
                <a:srgbClr val="111313"/>
              </a:solidFill>
              <a:latin typeface="Arial"/>
              <a:ea typeface="Arial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40373" y="2483459"/>
            <a:ext cx="3385521" cy="553998"/>
          </a:xfrm>
          <a:prstGeom prst="rect">
            <a:avLst/>
          </a:prstGeom>
          <a:solidFill>
            <a:srgbClr val="00B0F0"/>
          </a:solidFill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xa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-driver-camera-compress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camera_compress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 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driver_cam_front_compress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前视长焦广角摄像头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H264</a:t>
            </a:r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图像压缩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152578" y="2483459"/>
            <a:ext cx="2487869" cy="5539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xa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-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hdmap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-nav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hdmap_nav_service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高清地图服务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161004" y="2483459"/>
            <a:ext cx="1856465" cy="5539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xa-percp-trafficlight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percp_trafficlight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交通灯感知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181856" y="1191058"/>
            <a:ext cx="2368481" cy="5539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xa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-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percp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-vision-object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percp_vision_object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视觉目标感知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663739" y="1191058"/>
            <a:ext cx="1967346" cy="5539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xa-percp-trafficlane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percp_trafficlane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车道线感知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573882" y="1837041"/>
            <a:ext cx="1880663" cy="5539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xb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-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percp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-radar-fusion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percp_radar_fusion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毫米波雷达感知融合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573057" y="1837041"/>
            <a:ext cx="2067390" cy="5539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xb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-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percp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-target-fusion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percp_target_fusion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感知目标融合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619949" y="3138102"/>
            <a:ext cx="3003550" cy="553998"/>
          </a:xfrm>
          <a:prstGeom prst="rect">
            <a:avLst/>
          </a:prstGeom>
          <a:solidFill>
            <a:srgbClr val="92D050"/>
          </a:solidFill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xc-driver-camera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camera_driver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 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driver_camera_surround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侧视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4</a:t>
            </a:r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个摄像头驱动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629968" y="1837041"/>
            <a:ext cx="3825402" cy="553998"/>
          </a:xfrm>
          <a:prstGeom prst="rect">
            <a:avLst/>
          </a:prstGeom>
          <a:solidFill>
            <a:srgbClr val="00B0F0"/>
          </a:solidFill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xc-driver-camera-compress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camera_compress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 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driver_camera_surround_compress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侧视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4</a:t>
            </a:r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个摄像头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H264</a:t>
            </a:r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图像压缩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619949" y="1191058"/>
            <a:ext cx="3448505" cy="553998"/>
          </a:xfrm>
          <a:prstGeom prst="rect">
            <a:avLst/>
          </a:prstGeom>
          <a:solidFill>
            <a:srgbClr val="00B0F0"/>
          </a:solidFill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xb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-driver-camera-compress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camera_compress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 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driver_cam_side_compress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后视摄像头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H264</a:t>
            </a:r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图像压缩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619950" y="4439163"/>
            <a:ext cx="2333050" cy="553998"/>
          </a:xfrm>
          <a:prstGeom prst="rect">
            <a:avLst/>
          </a:prstGeom>
          <a:noFill/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xa-zmonitor-alertmanager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alertmanager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报警管理器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049470" y="4439163"/>
            <a:ext cx="1721939" cy="553998"/>
          </a:xfrm>
          <a:prstGeom prst="rect">
            <a:avLst/>
          </a:prstGeom>
          <a:noFill/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xa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-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zmonitor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-collector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python3 collector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性能采集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856826" y="4439163"/>
            <a:ext cx="1774259" cy="553998"/>
          </a:xfrm>
          <a:prstGeom prst="rect">
            <a:avLst/>
          </a:prstGeom>
          <a:noFill/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xabcd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-command-monitor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command_subscriber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命令接收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38416" y="4439163"/>
            <a:ext cx="1925638" cy="553998"/>
          </a:xfrm>
          <a:prstGeom prst="rect">
            <a:avLst/>
          </a:prstGeom>
          <a:noFill/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xa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-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zmonitor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-monitor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python3 monitor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监控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623438" y="3777502"/>
            <a:ext cx="3831931" cy="553998"/>
          </a:xfrm>
          <a:prstGeom prst="rect">
            <a:avLst/>
          </a:prstGeom>
          <a:solidFill>
            <a:srgbClr val="92D050"/>
          </a:solidFill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xa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-driver-camera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camera_driver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 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driver_cam_front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前视长焦广角摄像头驱动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573882" y="3777502"/>
            <a:ext cx="4057203" cy="553998"/>
          </a:xfrm>
          <a:prstGeom prst="rect">
            <a:avLst/>
          </a:prstGeom>
          <a:solidFill>
            <a:srgbClr val="92D050"/>
          </a:solidFill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xb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-driver-camera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camera_driver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 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driver_cam_side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后视摄像头驱动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750733" y="3138102"/>
            <a:ext cx="2274612" cy="553998"/>
          </a:xfrm>
          <a:prstGeom prst="rect">
            <a:avLst/>
          </a:prstGeom>
          <a:solidFill>
            <a:srgbClr val="92D050"/>
          </a:solidFill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xb-driver-radar-conti510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driver_long_range_radar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毫米波雷达驱动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8152578" y="3138102"/>
            <a:ext cx="2498520" cy="553998"/>
          </a:xfrm>
          <a:prstGeom prst="rect">
            <a:avLst/>
          </a:prstGeom>
          <a:solidFill>
            <a:srgbClr val="92D050"/>
          </a:solidFill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xb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-driver-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smart_camera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parse-protocol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smart camera</a:t>
            </a:r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驱动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72" name="Platshållare för text 6"/>
          <p:cNvSpPr txBox="1"/>
          <p:nvPr/>
        </p:nvSpPr>
        <p:spPr>
          <a:xfrm>
            <a:off x="379174" y="191976"/>
            <a:ext cx="11165306" cy="652763"/>
          </a:xfrm>
          <a:prstGeom prst="rect">
            <a:avLst/>
          </a:prstGeom>
          <a:ln w="12700">
            <a:miter/>
          </a:ln>
        </p:spPr>
        <p:txBody>
          <a:bodyPr lIns="45719" rIns="45719">
            <a:normAutofit/>
          </a:bodyPr>
          <a:lstStyle>
            <a:lvl1pPr marL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2800" b="1" i="0" u="none" strike="noStrike" spc="200" baseline="0">
                <a:solidFill>
                  <a:srgbClr val="000000"/>
                </a:solidFill>
                <a:latin typeface="Arial"/>
                <a:ea typeface="Arial"/>
              </a:defRPr>
            </a:lvl1pPr>
            <a:lvl2pPr marL="723900" lvl="1" indent="-2667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2pPr>
            <a:lvl3pPr marL="1234440" lvl="2" indent="-32004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3pPr>
            <a:lvl4pPr marL="1727200" lvl="3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4pPr>
            <a:lvl5pPr marL="2184400" lvl="4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5pPr>
            <a:lvl6pPr marL="2641600" lvl="5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6pPr>
            <a:lvl7pPr marL="3098800" lvl="6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7pPr>
            <a:lvl8pPr marL="3556000" lvl="7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8pPr>
            <a:lvl9pPr marL="4013200" lvl="8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9pPr>
          </a:lstStyle>
          <a:p>
            <a:r>
              <a:rPr lang="en-US" altLang="en-US"/>
              <a:t>ORIN-X </a:t>
            </a:r>
            <a:r>
              <a:rPr lang="zh-CN" altLang="zh-CN"/>
              <a:t>软件部署方案</a:t>
            </a:r>
            <a:r>
              <a:rPr lang="en-US" altLang="en-US"/>
              <a:t>-Service</a:t>
            </a:r>
            <a:r>
              <a:rPr lang="zh-CN" altLang="zh-CN"/>
              <a:t>一览（</a:t>
            </a:r>
            <a:r>
              <a:rPr lang="en-US" altLang="en-US"/>
              <a:t>IPU04A</a:t>
            </a:r>
            <a:r>
              <a:rPr lang="zh-CN" altLang="zh-CN"/>
              <a:t>）</a:t>
            </a:r>
            <a:endParaRPr lang="zh-CN" altLang="zh-CN"/>
          </a:p>
        </p:txBody>
      </p:sp>
      <p:sp>
        <p:nvSpPr>
          <p:cNvPr id="73" name="矩形 72"/>
          <p:cNvSpPr/>
          <p:nvPr/>
        </p:nvSpPr>
        <p:spPr>
          <a:xfrm>
            <a:off x="687182" y="1089868"/>
            <a:ext cx="698855" cy="184666"/>
          </a:xfrm>
          <a:prstGeom prst="rect">
            <a:avLst/>
          </a:prstGeom>
          <a:solidFill>
            <a:srgbClr val="92D050"/>
          </a:solidFill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传感器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87181" y="1360611"/>
            <a:ext cx="698855" cy="184666"/>
          </a:xfrm>
          <a:prstGeom prst="rect">
            <a:avLst/>
          </a:prstGeom>
          <a:solidFill>
            <a:srgbClr val="00B0F0"/>
          </a:solidFill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数采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87182" y="1608196"/>
            <a:ext cx="698855" cy="1846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感知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687181" y="1878939"/>
            <a:ext cx="698855" cy="1846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定位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87180" y="2157754"/>
            <a:ext cx="698855" cy="18466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规控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87180" y="2436569"/>
            <a:ext cx="698855" cy="184666"/>
          </a:xfrm>
          <a:prstGeom prst="rect">
            <a:avLst/>
          </a:prstGeom>
          <a:noFill/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其它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614673" y="5092446"/>
            <a:ext cx="1308944" cy="369332"/>
          </a:xfrm>
          <a:prstGeom prst="rect">
            <a:avLst/>
          </a:prstGeom>
          <a:noFill/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HMI Server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HMI</a:t>
            </a:r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服务器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10225946" y="888998"/>
            <a:ext cx="1754377" cy="1794772"/>
          </a:xfrm>
          <a:prstGeom prst="rect">
            <a:avLst/>
          </a:prstGeom>
          <a:solidFill>
            <a:srgbClr val="FFFFFF"/>
          </a:solidFill>
          <a:ln w="34925" cap="flat">
            <a:solidFill>
              <a:srgbClr val="0070C0"/>
            </a:solidFill>
            <a:prstDash val="solid"/>
            <a:miter/>
          </a:ln>
        </p:spPr>
        <p:txBody>
          <a:bodyPr vert="horz" wrap="none" lIns="45719" tIns="45719" rIns="45719" bIns="45719" numCol="1" spcCol="38100" anchor="t"/>
          <a:lstStyle/>
          <a:p>
            <a:pPr mar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1800" b="0" i="0" u="none" strike="noStrike" spc="0" baseline="0">
                <a:ln>
                  <a:noFill/>
                </a:ln>
                <a:solidFill>
                  <a:srgbClr val="111313"/>
                </a:solidFill>
                <a:latin typeface="Arial"/>
                <a:ea typeface="Arial"/>
              </a:rPr>
              <a:t>TC397</a:t>
            </a:r>
            <a:endParaRPr lang="zh-CN" altLang="zh-CN" sz="1800" b="0" i="0" u="none" strike="noStrike" spc="0" baseline="0">
              <a:ln>
                <a:noFill/>
              </a:ln>
              <a:solidFill>
                <a:srgbClr val="111313"/>
              </a:solidFill>
              <a:latin typeface="Arial"/>
              <a:ea typeface="Arial"/>
            </a:endParaRPr>
          </a:p>
        </p:txBody>
      </p:sp>
      <p:sp>
        <p:nvSpPr>
          <p:cNvPr id="208" name="Slide Number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/>
            </a:fld>
          </a:p>
        </p:txBody>
      </p:sp>
      <p:cxnSp>
        <p:nvCxnSpPr>
          <p:cNvPr id="5" name="直接连接符 4"/>
          <p:cNvCxnSpPr/>
          <p:nvPr/>
        </p:nvCxnSpPr>
        <p:spPr>
          <a:xfrm>
            <a:off x="409654" y="687088"/>
            <a:ext cx="11257619" cy="0"/>
          </a:xfrm>
          <a:prstGeom prst="line">
            <a:avLst/>
          </a:prstGeom>
          <a:ln w="9525" cap="flat" cmpd="sng">
            <a:solidFill>
              <a:schemeClr val="accent3">
                <a:shade val="95000"/>
              </a:schemeClr>
            </a:solidFill>
            <a:prstDash val="solid"/>
          </a:ln>
        </p:spPr>
      </p:cxnSp>
      <p:sp>
        <p:nvSpPr>
          <p:cNvPr id="76" name="矩形 75"/>
          <p:cNvSpPr/>
          <p:nvPr/>
        </p:nvSpPr>
        <p:spPr>
          <a:xfrm>
            <a:off x="982132" y="877395"/>
            <a:ext cx="9076267" cy="4988711"/>
          </a:xfrm>
          <a:prstGeom prst="rect">
            <a:avLst/>
          </a:prstGeom>
          <a:solidFill>
            <a:srgbClr val="FFFFFF"/>
          </a:solidFill>
          <a:ln w="34925" cap="flat">
            <a:solidFill>
              <a:srgbClr val="0070C0"/>
            </a:solidFill>
            <a:prstDash val="solid"/>
            <a:miter/>
          </a:ln>
        </p:spPr>
        <p:txBody>
          <a:bodyPr vert="horz" wrap="none" lIns="45719" tIns="45719" rIns="45719" bIns="45719" numCol="1" spcCol="38100" anchor="t"/>
          <a:lstStyle/>
          <a:p>
            <a:pPr mar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1800" b="0" i="0" u="none" strike="noStrike" spc="0" baseline="0">
                <a:ln>
                  <a:noFill/>
                </a:ln>
                <a:solidFill>
                  <a:srgbClr val="111313"/>
                </a:solidFill>
                <a:latin typeface="Arial"/>
                <a:ea typeface="Arial"/>
              </a:rPr>
              <a:t>ORIN-X(B)</a:t>
            </a:r>
            <a:endParaRPr lang="zh-CN" altLang="zh-CN" sz="1800" b="0" i="0" u="none" strike="noStrike" spc="0" baseline="0">
              <a:ln>
                <a:noFill/>
              </a:ln>
              <a:solidFill>
                <a:srgbClr val="111313"/>
              </a:solidFill>
              <a:latin typeface="Arial"/>
              <a:ea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243449" y="1880887"/>
            <a:ext cx="2673256" cy="5539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xd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-loc-fusion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loc_fusion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定位融合、定位融合显示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276539" y="1235384"/>
            <a:ext cx="1689430" cy="5539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xc-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percp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-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uss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-fusion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percp_uss_fusion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超声波感知融合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442498" y="3200838"/>
            <a:ext cx="5474205" cy="553998"/>
          </a:xfrm>
          <a:prstGeom prst="rect">
            <a:avLst/>
          </a:prstGeom>
          <a:solidFill>
            <a:srgbClr val="00B0F0"/>
          </a:solidFill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xd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-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percp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-lidar-stitch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percp_lidar_stitch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激光雷达拼接点云发布、激光雷达点云拼接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081055" y="1235384"/>
            <a:ext cx="1835650" cy="5539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xc-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percp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-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parking_slot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percp_parking_slot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车位感知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485282" y="2546073"/>
            <a:ext cx="2607536" cy="5539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xd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-loc-lidar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loc_lidar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激光镭达定位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442499" y="1880887"/>
            <a:ext cx="2638280" cy="5539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xd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-loc-vector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loc_vector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矢量定位、矢量定位显示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221164" y="2546073"/>
            <a:ext cx="2695540" cy="5539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xd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-relative-loc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loc_relative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相对定位、相对定位显示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144443" y="3853496"/>
            <a:ext cx="3185440" cy="553998"/>
          </a:xfrm>
          <a:prstGeom prst="rect">
            <a:avLst/>
          </a:prstGeom>
          <a:solidFill>
            <a:srgbClr val="92D050"/>
          </a:solidFill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xd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-driver-camera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camera_driver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 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driver_cam_rear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环视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4</a:t>
            </a:r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个摄像头驱动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410151" y="3853496"/>
            <a:ext cx="5506552" cy="553998"/>
          </a:xfrm>
          <a:prstGeom prst="rect">
            <a:avLst/>
          </a:prstGeom>
          <a:solidFill>
            <a:srgbClr val="00B0F0"/>
          </a:solidFill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xd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-driver-camera-compress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camera_compress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 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driver_cam_rear_compress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环视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4</a:t>
            </a:r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个摄像头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H264</a:t>
            </a:r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图像压缩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144442" y="4493494"/>
            <a:ext cx="1594384" cy="553998"/>
          </a:xfrm>
          <a:prstGeom prst="rect">
            <a:avLst/>
          </a:prstGeom>
          <a:solidFill>
            <a:srgbClr val="92D050"/>
          </a:solidFill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xd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-driver-ins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driver_ins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组合惯导驱动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410151" y="4493494"/>
            <a:ext cx="1844843" cy="553998"/>
          </a:xfrm>
          <a:prstGeom prst="rect">
            <a:avLst/>
          </a:prstGeom>
          <a:grpFill/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xabcd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-command-monitor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command_subscriber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命令接收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472022" y="1235384"/>
            <a:ext cx="1689430" cy="5539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xd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-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percp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-lidar-object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percp_lidar_object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激光雷达目标感知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171495" y="1235384"/>
            <a:ext cx="3185440" cy="553998"/>
          </a:xfrm>
          <a:prstGeom prst="rect">
            <a:avLst/>
          </a:prstGeom>
          <a:solidFill>
            <a:srgbClr val="92D050"/>
          </a:solidFill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xd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-driver-lidar-rear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driver_lidar_robosense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 rsm1.rear.pb.txt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后激光镭达驱动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831899" y="4493494"/>
            <a:ext cx="1485179" cy="553998"/>
          </a:xfrm>
          <a:prstGeom prst="rect">
            <a:avLst/>
          </a:prstGeom>
          <a:solidFill>
            <a:srgbClr val="92D050"/>
          </a:solidFill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xc-driver-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uss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driver_uss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超声波驱动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151290" y="1880887"/>
            <a:ext cx="3207137" cy="553998"/>
          </a:xfrm>
          <a:prstGeom prst="rect">
            <a:avLst/>
          </a:prstGeom>
          <a:solidFill>
            <a:srgbClr val="92D050"/>
          </a:solidFill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xd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-driver-lidar-front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driver_lidar_robosense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 rsm1.front.pb.txt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前激光镭达驱动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348067" y="4493494"/>
            <a:ext cx="1712982" cy="553998"/>
          </a:xfrm>
          <a:prstGeom prst="rect">
            <a:avLst/>
          </a:prstGeom>
          <a:grpFill/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xd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-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zmonitor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-collector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python3 collector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性能采集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149798" y="2546073"/>
            <a:ext cx="3207138" cy="553998"/>
          </a:xfrm>
          <a:prstGeom prst="rect">
            <a:avLst/>
          </a:prstGeom>
          <a:solidFill>
            <a:srgbClr val="92D050"/>
          </a:solidFill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xd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-driver-lidar-left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driver_lidar_robosense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 rsm1.left.pb.txt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左激光镭达驱动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144442" y="3200838"/>
            <a:ext cx="3207138" cy="553998"/>
          </a:xfrm>
          <a:prstGeom prst="rect">
            <a:avLst/>
          </a:prstGeom>
          <a:solidFill>
            <a:srgbClr val="92D050"/>
          </a:solidFill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xd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-driver-lidar-right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driver_lidar_robosense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 rsm1.right.pb.txt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右激光镭达驱动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8154121" y="4493494"/>
            <a:ext cx="1762584" cy="553998"/>
          </a:xfrm>
          <a:prstGeom prst="rect">
            <a:avLst/>
          </a:prstGeom>
          <a:grpFill/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xd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-static-transform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static_transfor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static</a:t>
            </a:r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坐标转换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84440" y="1152410"/>
            <a:ext cx="698855" cy="184666"/>
          </a:xfrm>
          <a:prstGeom prst="rect">
            <a:avLst/>
          </a:prstGeom>
          <a:solidFill>
            <a:srgbClr val="92D050"/>
          </a:solidFill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传感器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84439" y="1423153"/>
            <a:ext cx="698855" cy="184666"/>
          </a:xfrm>
          <a:prstGeom prst="rect">
            <a:avLst/>
          </a:prstGeom>
          <a:solidFill>
            <a:srgbClr val="00B0F0"/>
          </a:solidFill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数采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84440" y="1670738"/>
            <a:ext cx="698855" cy="1846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感知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84439" y="1941481"/>
            <a:ext cx="698855" cy="1846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定位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84438" y="2220296"/>
            <a:ext cx="698855" cy="18466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规控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84438" y="2499111"/>
            <a:ext cx="698855" cy="184666"/>
          </a:xfrm>
          <a:prstGeom prst="rect">
            <a:avLst/>
          </a:prstGeom>
          <a:noFill/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其它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78" name="Platshållare för text 6"/>
          <p:cNvSpPr txBox="1"/>
          <p:nvPr/>
        </p:nvSpPr>
        <p:spPr>
          <a:xfrm>
            <a:off x="379174" y="191976"/>
            <a:ext cx="11165306" cy="652763"/>
          </a:xfrm>
          <a:prstGeom prst="rect">
            <a:avLst/>
          </a:prstGeom>
          <a:ln w="12700">
            <a:miter/>
          </a:ln>
        </p:spPr>
        <p:txBody>
          <a:bodyPr lIns="45719" rIns="45719">
            <a:normAutofit/>
          </a:bodyPr>
          <a:lstStyle>
            <a:lvl1pPr marL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2800" b="1" i="0" u="none" strike="noStrike" spc="200" baseline="0">
                <a:solidFill>
                  <a:srgbClr val="000000"/>
                </a:solidFill>
                <a:latin typeface="Arial"/>
                <a:ea typeface="Arial"/>
              </a:defRPr>
            </a:lvl1pPr>
            <a:lvl2pPr marL="723900" lvl="1" indent="-2667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2pPr>
            <a:lvl3pPr marL="1234440" lvl="2" indent="-32004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3pPr>
            <a:lvl4pPr marL="1727200" lvl="3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4pPr>
            <a:lvl5pPr marL="2184400" lvl="4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5pPr>
            <a:lvl6pPr marL="2641600" lvl="5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6pPr>
            <a:lvl7pPr marL="3098800" lvl="6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7pPr>
            <a:lvl8pPr marL="3556000" lvl="7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8pPr>
            <a:lvl9pPr marL="4013200" lvl="8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9pPr>
          </a:lstStyle>
          <a:p>
            <a:r>
              <a:rPr lang="en-US" altLang="en-US"/>
              <a:t>ORIN-X </a:t>
            </a:r>
            <a:r>
              <a:rPr lang="zh-CN" altLang="zh-CN"/>
              <a:t>软件部署方案</a:t>
            </a:r>
            <a:r>
              <a:rPr lang="en-US" altLang="en-US"/>
              <a:t>-Service</a:t>
            </a:r>
            <a:r>
              <a:rPr lang="zh-CN" altLang="zh-CN"/>
              <a:t>一览（</a:t>
            </a:r>
            <a:r>
              <a:rPr lang="en-US" altLang="en-US"/>
              <a:t>IPU04B</a:t>
            </a:r>
            <a:r>
              <a:rPr lang="zh-CN" altLang="zh-CN"/>
              <a:t>）</a:t>
            </a:r>
            <a:endParaRPr lang="zh-CN" altLang="zh-CN"/>
          </a:p>
        </p:txBody>
      </p:sp>
      <p:sp>
        <p:nvSpPr>
          <p:cNvPr id="34" name="矩形 33"/>
          <p:cNvSpPr/>
          <p:nvPr/>
        </p:nvSpPr>
        <p:spPr>
          <a:xfrm>
            <a:off x="6578711" y="5146152"/>
            <a:ext cx="1647396" cy="55399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xc-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pnc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-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bdm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pnc_bdm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BDM</a:t>
            </a:r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决策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702299" y="5146152"/>
            <a:ext cx="1771653" cy="55399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xc-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pnc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-control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pnc_control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控制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0294520" y="1293553"/>
            <a:ext cx="1571601" cy="55399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xc-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pnc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-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fsm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pnc_fsm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规控状态机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330866" y="5146152"/>
            <a:ext cx="1585837" cy="55399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xc-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pnc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-mop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pnc_mop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MOP</a:t>
            </a:r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决策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151290" y="5146152"/>
            <a:ext cx="1647396" cy="55399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xc-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pnc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-prediction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pnc_prediction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预测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903445" y="5146152"/>
            <a:ext cx="1694095" cy="55399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xc-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pnc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-route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pnc_route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路径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0315817" y="1971623"/>
            <a:ext cx="1571601" cy="55399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xc-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pnc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-wire-control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pnc_wire_control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线控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lide Number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/>
            </a:fld>
          </a:p>
        </p:txBody>
      </p:sp>
      <p:cxnSp>
        <p:nvCxnSpPr>
          <p:cNvPr id="5" name="直接连接符 4"/>
          <p:cNvCxnSpPr/>
          <p:nvPr/>
        </p:nvCxnSpPr>
        <p:spPr>
          <a:xfrm>
            <a:off x="409654" y="687088"/>
            <a:ext cx="11257619" cy="0"/>
          </a:xfrm>
          <a:prstGeom prst="line">
            <a:avLst/>
          </a:prstGeom>
          <a:ln w="9525" cap="flat" cmpd="sng">
            <a:solidFill>
              <a:schemeClr val="accent3">
                <a:shade val="95000"/>
              </a:schemeClr>
            </a:solidFill>
            <a:prstDash val="solid"/>
          </a:ln>
        </p:spPr>
      </p:cxnSp>
      <p:sp>
        <p:nvSpPr>
          <p:cNvPr id="78" name="Platshållare för text 6"/>
          <p:cNvSpPr txBox="1"/>
          <p:nvPr/>
        </p:nvSpPr>
        <p:spPr>
          <a:xfrm>
            <a:off x="379174" y="191976"/>
            <a:ext cx="11165306" cy="652763"/>
          </a:xfrm>
          <a:prstGeom prst="rect">
            <a:avLst/>
          </a:prstGeom>
          <a:ln w="12700">
            <a:miter/>
          </a:ln>
        </p:spPr>
        <p:txBody>
          <a:bodyPr lIns="45719" rIns="45719">
            <a:normAutofit/>
          </a:bodyPr>
          <a:lstStyle>
            <a:lvl1pPr marL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2800" b="1" i="0" u="none" strike="noStrike" spc="200" baseline="0">
                <a:solidFill>
                  <a:srgbClr val="000000"/>
                </a:solidFill>
                <a:latin typeface="Arial"/>
                <a:ea typeface="Arial"/>
              </a:defRPr>
            </a:lvl1pPr>
            <a:lvl2pPr marL="723900" lvl="1" indent="-2667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2pPr>
            <a:lvl3pPr marL="1234440" lvl="2" indent="-32004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3pPr>
            <a:lvl4pPr marL="1727200" lvl="3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4pPr>
            <a:lvl5pPr marL="2184400" lvl="4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5pPr>
            <a:lvl6pPr marL="2641600" lvl="5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6pPr>
            <a:lvl7pPr marL="3098800" lvl="6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7pPr>
            <a:lvl8pPr marL="3556000" lvl="7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8pPr>
            <a:lvl9pPr marL="4013200" lvl="8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9pPr>
          </a:lstStyle>
          <a:p>
            <a:r>
              <a:rPr lang="en-US" altLang="en-US"/>
              <a:t>ORIN-X</a:t>
            </a:r>
            <a:r>
              <a:rPr lang="zh-CN" altLang="zh-CN"/>
              <a:t>软件部署方案资源需求</a:t>
            </a:r>
            <a:r>
              <a:rPr lang="en-US" altLang="en-US"/>
              <a:t>-ISP</a:t>
            </a:r>
            <a:endParaRPr lang="zh-CN" altLang="zh-CN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425699" y="1426792"/>
          <a:ext cx="4878615" cy="1533071"/>
        </p:xfrm>
        <a:graphic>
          <a:graphicData uri="http://schemas.openxmlformats.org/drawingml/2006/table">
            <a:tbl>
              <a:tblGrid>
                <a:gridCol w="1072707"/>
                <a:gridCol w="2192977"/>
                <a:gridCol w="1612931"/>
              </a:tblGrid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US" altLang="en-US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Orin</a:t>
                      </a:r>
                      <a:endParaRPr lang="en-US" altLang="en-US" sz="12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摄像头</a:t>
                      </a:r>
                      <a:endParaRPr lang="zh-CN" altLang="zh-CN" sz="12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是否自带</a:t>
                      </a:r>
                      <a:r>
                        <a:rPr lang="en-US" altLang="en-US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ISP</a:t>
                      </a:r>
                      <a:endParaRPr lang="en-US" altLang="en-US" sz="12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</a:tr>
              <a:tr h="288471">
                <a:tc>
                  <a:txBody>
                    <a:bodyPr/>
                    <a:lstStyle/>
                    <a:p>
                      <a:pPr algn="l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IPU04A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前视摄像头长焦</a:t>
                      </a:r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(8</a:t>
                      </a:r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M）</a:t>
                      </a:r>
                      <a:endParaRPr lang="en-US" alt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endParaRPr lang="en-US" alt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l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IPU04A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前视摄像头广角</a:t>
                      </a:r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(8</a:t>
                      </a:r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M)</a:t>
                      </a:r>
                      <a:endParaRPr lang="en-US" alt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endParaRPr lang="en-US" alt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l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IPU04A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后视摄像头广角</a:t>
                      </a:r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r>
                        <a:rPr lang="en-US" altLang="en-US" sz="12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2</a:t>
                      </a:r>
                      <a:r>
                        <a:rPr lang="en-US" altLang="en-US" sz="12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M</a:t>
                      </a:r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  <a:endParaRPr lang="en-US" alt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endParaRPr lang="en-US" alt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l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IPU04A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侧视（</a:t>
                      </a:r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M）*4</a:t>
                      </a:r>
                      <a:endParaRPr lang="en-US" alt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</a:t>
                      </a:r>
                      <a:endParaRPr lang="en-US" alt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l"/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IPU04B</a:t>
                      </a:r>
                      <a:endParaRPr lang="en-US" alt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环视（</a:t>
                      </a:r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</a:t>
                      </a:r>
                      <a:r>
                        <a:rPr lang="en-US" altLang="en-US" sz="12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）*4 </a:t>
                      </a:r>
                      <a:endParaRPr lang="en-US" altLang="en-US" sz="1200" b="0" i="0" u="none" strike="noStrike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  <a:endParaRPr lang="en-US" alt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2425698" y="3706675"/>
          <a:ext cx="6057902" cy="972185"/>
        </p:xfrm>
        <a:graphic>
          <a:graphicData uri="http://schemas.openxmlformats.org/drawingml/2006/table">
            <a:tbl>
              <a:tblGrid>
                <a:gridCol w="977438"/>
                <a:gridCol w="1855330"/>
                <a:gridCol w="1612567"/>
                <a:gridCol w="1612567"/>
              </a:tblGrid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US" altLang="en-US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Orin</a:t>
                      </a:r>
                      <a:endParaRPr lang="en-US" altLang="en-US" sz="12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ISP</a:t>
                      </a:r>
                      <a:r>
                        <a:rPr lang="zh-CN" altLang="zh-CN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需求</a:t>
                      </a:r>
                      <a:endParaRPr lang="zh-CN" altLang="zh-CN" sz="12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Orin</a:t>
                      </a:r>
                      <a:r>
                        <a:rPr lang="zh-CN" altLang="zh-CN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  <a:r>
                        <a:rPr lang="en-US" altLang="en-US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r>
                        <a:rPr lang="zh-CN" altLang="zh-CN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  <a:r>
                        <a:rPr lang="en-US" altLang="en-US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ISP</a:t>
                      </a:r>
                      <a:r>
                        <a:rPr lang="zh-CN" altLang="zh-CN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  <a:r>
                        <a:rPr lang="en-US" altLang="en-US" sz="120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Arial"/>
                        </a:rPr>
                        <a:t>Capacity</a:t>
                      </a:r>
                      <a:endParaRPr lang="en-US" altLang="en-US" sz="1200" b="1" i="0" u="none" strike="noStrike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Check</a:t>
                      </a:r>
                      <a:r>
                        <a:rPr lang="zh-CN" altLang="zh-CN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  <a:r>
                        <a:rPr lang="en-US" altLang="en-US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Result</a:t>
                      </a:r>
                      <a:endParaRPr lang="en-US" altLang="en-US" sz="12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</a:tr>
              <a:tr h="288471">
                <a:tc>
                  <a:txBody>
                    <a:bodyPr/>
                    <a:lstStyle/>
                    <a:p>
                      <a:pPr algn="l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IPU04A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/>
                        <a:t>(2Mp +8Mp x 3pcs) x 30fps x1.17</a:t>
                      </a:r>
                      <a:r>
                        <a:rPr lang="zh-CN" altLang="zh-CN"/>
                        <a:t> </a:t>
                      </a:r>
                      <a:r>
                        <a:rPr lang="en-US" altLang="en-US"/>
                        <a:t>=</a:t>
                      </a:r>
                      <a:r>
                        <a:rPr lang="zh-CN" altLang="zh-CN"/>
                        <a:t> </a:t>
                      </a:r>
                      <a:r>
                        <a:rPr lang="en-US" altLang="en-US"/>
                        <a:t>0.9126Gpixel</a:t>
                      </a:r>
                      <a:r>
                        <a:rPr lang="en-US" altLang="en-US"/>
                        <a:t>/s</a:t>
                      </a:r>
                      <a:r>
                        <a:rPr lang="zh-CN" altLang="zh-CN"/>
                        <a:t> </a:t>
                      </a:r>
                      <a:endParaRPr lang="en-US" alt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/>
                        <a:t>1.85Gpixel/s</a:t>
                      </a:r>
                      <a:endParaRPr lang="en-US" alt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OK</a:t>
                      </a:r>
                      <a:endParaRPr lang="en-US" alt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l"/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IPU04B</a:t>
                      </a:r>
                      <a:endParaRPr lang="en-US" alt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alt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/>
                        <a:t>1.85Gpixel/s</a:t>
                      </a:r>
                      <a:endParaRPr lang="en-US" alt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OK</a:t>
                      </a:r>
                      <a:endParaRPr lang="en-US" alt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</a:tbl>
          </a:graphicData>
        </a:graphic>
      </p:graphicFrame>
      <p:sp>
        <p:nvSpPr>
          <p:cNvPr id="8" name="Down Arrow 7"/>
          <p:cNvSpPr/>
          <p:nvPr/>
        </p:nvSpPr>
        <p:spPr>
          <a:xfrm>
            <a:off x="4234542" y="3124622"/>
            <a:ext cx="1077686" cy="417294"/>
          </a:xfrm>
          <a:prstGeom prst="downArrow">
            <a:avLst/>
          </a:prstGeom>
          <a:solidFill>
            <a:srgbClr val="0070C0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vert="horz" wrap="square" lIns="45719" tIns="45719" rIns="45719" bIns="45719" numCol="1" spcCol="38100" anchor="ctr">
            <a:spAutoFit/>
          </a:bodyPr>
          <a:lstStyle/>
          <a:p>
            <a:pPr mar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en-US" sz="1800" b="0" i="0" u="none" strike="noStrike" spc="0" baseline="0">
              <a:ln>
                <a:noFill/>
              </a:ln>
              <a:solidFill>
                <a:srgbClr val="111313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lide Number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/>
            </a:fld>
          </a:p>
        </p:txBody>
      </p:sp>
      <p:cxnSp>
        <p:nvCxnSpPr>
          <p:cNvPr id="5" name="直接连接符 4"/>
          <p:cNvCxnSpPr/>
          <p:nvPr/>
        </p:nvCxnSpPr>
        <p:spPr>
          <a:xfrm>
            <a:off x="409654" y="687088"/>
            <a:ext cx="11257619" cy="0"/>
          </a:xfrm>
          <a:prstGeom prst="line">
            <a:avLst/>
          </a:prstGeom>
          <a:ln w="9525" cap="flat" cmpd="sng">
            <a:solidFill>
              <a:schemeClr val="accent3">
                <a:shade val="95000"/>
              </a:schemeClr>
            </a:solidFill>
            <a:prstDash val="solid"/>
          </a:ln>
        </p:spPr>
      </p:cxnSp>
      <p:sp>
        <p:nvSpPr>
          <p:cNvPr id="78" name="Platshållare för text 6"/>
          <p:cNvSpPr txBox="1"/>
          <p:nvPr/>
        </p:nvSpPr>
        <p:spPr>
          <a:xfrm>
            <a:off x="379174" y="191976"/>
            <a:ext cx="11165306" cy="652763"/>
          </a:xfrm>
          <a:prstGeom prst="rect">
            <a:avLst/>
          </a:prstGeom>
          <a:ln w="12700">
            <a:miter/>
          </a:ln>
        </p:spPr>
        <p:txBody>
          <a:bodyPr lIns="45719" rIns="45719">
            <a:normAutofit/>
          </a:bodyPr>
          <a:lstStyle>
            <a:lvl1pPr marL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2800" b="1" i="0" u="none" strike="noStrike" spc="200" baseline="0">
                <a:solidFill>
                  <a:srgbClr val="000000"/>
                </a:solidFill>
                <a:latin typeface="Arial"/>
                <a:ea typeface="Arial"/>
              </a:defRPr>
            </a:lvl1pPr>
            <a:lvl2pPr marL="723900" lvl="1" indent="-2667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2pPr>
            <a:lvl3pPr marL="1234440" lvl="2" indent="-32004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3pPr>
            <a:lvl4pPr marL="1727200" lvl="3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4pPr>
            <a:lvl5pPr marL="2184400" lvl="4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5pPr>
            <a:lvl6pPr marL="2641600" lvl="5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6pPr>
            <a:lvl7pPr marL="3098800" lvl="6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7pPr>
            <a:lvl8pPr marL="3556000" lvl="7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8pPr>
            <a:lvl9pPr marL="4013200" lvl="8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9pPr>
          </a:lstStyle>
          <a:p>
            <a:r>
              <a:rPr lang="en-US" altLang="en-US"/>
              <a:t>ORIN-X</a:t>
            </a:r>
            <a:r>
              <a:rPr lang="zh-CN" altLang="zh-CN"/>
              <a:t>软件部署方案资源需求</a:t>
            </a:r>
            <a:r>
              <a:rPr lang="en-US" altLang="en-US"/>
              <a:t>-</a:t>
            </a:r>
            <a:r>
              <a:rPr lang="en-US" altLang="en-US"/>
              <a:t>VideoEncode</a:t>
            </a:r>
            <a:endParaRPr lang="zh-CN" altLang="zh-CN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425699" y="1426792"/>
          <a:ext cx="4094844" cy="1533071"/>
        </p:xfrm>
        <a:graphic>
          <a:graphicData uri="http://schemas.openxmlformats.org/drawingml/2006/table">
            <a:tbl>
              <a:tblGrid>
                <a:gridCol w="1345068"/>
                <a:gridCol w="2749776"/>
              </a:tblGrid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US" altLang="en-US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Orin</a:t>
                      </a:r>
                      <a:endParaRPr lang="en-US" altLang="en-US" sz="12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摄像头</a:t>
                      </a:r>
                      <a:endParaRPr lang="zh-CN" altLang="zh-CN" sz="12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</a:tr>
              <a:tr h="288471">
                <a:tc>
                  <a:txBody>
                    <a:bodyPr/>
                    <a:lstStyle/>
                    <a:p>
                      <a:pPr algn="l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IPU04A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前视摄像头长焦</a:t>
                      </a:r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(8</a:t>
                      </a:r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M）</a:t>
                      </a:r>
                      <a:endParaRPr lang="en-US" alt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l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IPU04A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前视摄像头广角</a:t>
                      </a:r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(8</a:t>
                      </a:r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M)</a:t>
                      </a:r>
                      <a:endParaRPr lang="en-US" alt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l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IPU04A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后视摄像头广角</a:t>
                      </a:r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r>
                        <a:rPr lang="en-US" altLang="en-US" sz="12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2</a:t>
                      </a:r>
                      <a:r>
                        <a:rPr lang="en-US" altLang="en-US" sz="12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M</a:t>
                      </a:r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  <a:endParaRPr lang="en-US" alt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l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IPU04A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侧视（</a:t>
                      </a:r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M）*4</a:t>
                      </a:r>
                      <a:endParaRPr lang="en-US" alt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l"/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IPU04B</a:t>
                      </a:r>
                      <a:endParaRPr lang="en-US" alt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环视（</a:t>
                      </a:r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M）</a:t>
                      </a:r>
                      <a:r>
                        <a:rPr lang="en-US" altLang="en-US" sz="1200" b="0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* 4</a:t>
                      </a:r>
                      <a:endParaRPr lang="en-US" altLang="en-US" sz="1200" b="0" i="0" u="none" strike="noStrike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2425699" y="3706675"/>
          <a:ext cx="6086931" cy="1131570"/>
        </p:xfrm>
        <a:graphic>
          <a:graphicData uri="http://schemas.openxmlformats.org/drawingml/2006/table">
            <a:tbl>
              <a:tblGrid>
                <a:gridCol w="982122"/>
                <a:gridCol w="1864221"/>
                <a:gridCol w="1620294"/>
                <a:gridCol w="1620294"/>
              </a:tblGrid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US" altLang="en-US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Orin</a:t>
                      </a:r>
                      <a:endParaRPr lang="en-US" altLang="en-US" sz="12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VideoEncode</a:t>
                      </a:r>
                      <a:r>
                        <a:rPr lang="zh-CN" altLang="zh-CN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需求</a:t>
                      </a:r>
                      <a:endParaRPr lang="zh-CN" altLang="zh-CN" sz="12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Orin</a:t>
                      </a:r>
                      <a:r>
                        <a:rPr lang="zh-CN" altLang="zh-CN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  <a:r>
                        <a:rPr lang="en-US" altLang="en-US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x</a:t>
                      </a:r>
                      <a:r>
                        <a:rPr lang="zh-CN" altLang="zh-CN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  <a:r>
                        <a:rPr lang="en-US" altLang="en-US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VideoEncode</a:t>
                      </a:r>
                      <a:r>
                        <a:rPr lang="zh-CN" altLang="zh-CN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  <a:r>
                        <a:rPr lang="en-US" altLang="en-US" sz="1200">
                          <a:solidFill>
                            <a:schemeClr val="bg1">
                              <a:lumMod val="10000"/>
                              <a:lumOff val="90000"/>
                            </a:schemeClr>
                          </a:solidFill>
                          <a:latin typeface="Arial"/>
                        </a:rPr>
                        <a:t>Capacity</a:t>
                      </a:r>
                      <a:endParaRPr lang="en-US" altLang="en-US" sz="1200" b="1" i="0" u="none" strike="noStrike">
                        <a:solidFill>
                          <a:schemeClr val="bg1">
                            <a:lumMod val="10000"/>
                            <a:lumOff val="90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Check</a:t>
                      </a:r>
                      <a:r>
                        <a:rPr lang="zh-CN" altLang="zh-CN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 </a:t>
                      </a:r>
                      <a:r>
                        <a:rPr lang="en-US" altLang="en-US" sz="12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Result</a:t>
                      </a:r>
                      <a:endParaRPr lang="en-US" altLang="en-US" sz="12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</a:tr>
              <a:tr h="288471">
                <a:tc>
                  <a:txBody>
                    <a:bodyPr/>
                    <a:lstStyle/>
                    <a:p>
                      <a:pPr algn="l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IPU04A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/>
                        <a:t>(2Mp+8Mp x 3pcs) x 30fps x1.17</a:t>
                      </a:r>
                      <a:r>
                        <a:rPr lang="zh-CN" altLang="zh-CN"/>
                        <a:t> </a:t>
                      </a:r>
                      <a:r>
                        <a:rPr lang="en-US" altLang="en-US"/>
                        <a:t>=</a:t>
                      </a:r>
                      <a:r>
                        <a:rPr lang="zh-CN" altLang="zh-CN"/>
                        <a:t> </a:t>
                      </a:r>
                      <a:r>
                        <a:rPr lang="en-US" altLang="en-US"/>
                        <a:t>0.9126</a:t>
                      </a:r>
                      <a:r>
                        <a:rPr lang="en-US" altLang="en-US"/>
                        <a:t>Gpixel</a:t>
                      </a:r>
                      <a:r>
                        <a:rPr lang="en-US" altLang="en-US"/>
                        <a:t>/s</a:t>
                      </a:r>
                      <a:r>
                        <a:rPr lang="zh-CN" altLang="zh-CN"/>
                        <a:t> </a:t>
                      </a:r>
                      <a:endParaRPr lang="en-US" alt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/>
                        <a:t>1Gpixel/s</a:t>
                      </a:r>
                      <a:endParaRPr lang="en-US" alt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OK</a:t>
                      </a:r>
                      <a:endParaRPr lang="en-US" alt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algn="l"/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IPU04B</a:t>
                      </a:r>
                      <a:endParaRPr lang="en-US" alt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/>
                        <a:t>3</a:t>
                      </a:r>
                      <a:r>
                        <a:rPr lang="en-US" altLang="en-US"/>
                        <a:t>Mp x 4pcs x 30fps x1.17</a:t>
                      </a:r>
                      <a:r>
                        <a:rPr lang="zh-CN" altLang="zh-CN"/>
                        <a:t> </a:t>
                      </a:r>
                      <a:r>
                        <a:rPr lang="en-US" altLang="en-US"/>
                        <a:t>=</a:t>
                      </a:r>
                      <a:r>
                        <a:rPr lang="zh-CN" altLang="zh-CN"/>
                        <a:t> </a:t>
                      </a:r>
                      <a:r>
                        <a:rPr lang="en-US" altLang="en-US"/>
                        <a:t>0.42</a:t>
                      </a:r>
                      <a:r>
                        <a:rPr lang="en-US" altLang="en-US"/>
                        <a:t>Gpixel</a:t>
                      </a:r>
                      <a:r>
                        <a:rPr lang="en-US" altLang="en-US"/>
                        <a:t>/s</a:t>
                      </a:r>
                      <a:r>
                        <a:rPr lang="zh-CN" altLang="zh-CN"/>
                        <a:t> </a:t>
                      </a:r>
                      <a:endParaRPr lang="en-US" alt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/>
                        <a:t>1Gpixel/s</a:t>
                      </a:r>
                      <a:endParaRPr lang="en-US" alt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OK</a:t>
                      </a:r>
                      <a:endParaRPr lang="en-US" altLang="en-US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</a:tbl>
          </a:graphicData>
        </a:graphic>
      </p:graphicFrame>
      <p:sp>
        <p:nvSpPr>
          <p:cNvPr id="8" name="Down Arrow 7"/>
          <p:cNvSpPr/>
          <p:nvPr/>
        </p:nvSpPr>
        <p:spPr>
          <a:xfrm>
            <a:off x="4234542" y="3124622"/>
            <a:ext cx="1077686" cy="417294"/>
          </a:xfrm>
          <a:prstGeom prst="downArrow">
            <a:avLst/>
          </a:prstGeom>
          <a:solidFill>
            <a:srgbClr val="0070C0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vert="horz" wrap="square" lIns="45719" tIns="45719" rIns="45719" bIns="45719" numCol="1" spcCol="38100" anchor="ctr">
            <a:spAutoFit/>
          </a:bodyPr>
          <a:lstStyle/>
          <a:p>
            <a:pPr mar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en-US" sz="1800" b="0" i="0" u="none" strike="noStrike" spc="0" baseline="0">
              <a:ln>
                <a:noFill/>
              </a:ln>
              <a:solidFill>
                <a:srgbClr val="111313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lide Number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/>
            </a:fld>
          </a:p>
        </p:txBody>
      </p:sp>
      <p:sp>
        <p:nvSpPr>
          <p:cNvPr id="209" name="讲清楚问题的背景…"/>
          <p:cNvSpPr txBox="1">
            <a:spLocks noGrp="1"/>
          </p:cNvSpPr>
          <p:nvPr>
            <p:ph type="body" idx="1"/>
          </p:nvPr>
        </p:nvSpPr>
        <p:spPr>
          <a:xfrm>
            <a:off x="647520" y="784444"/>
            <a:ext cx="10927441" cy="89362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zh-CN" b="1">
                <a:solidFill>
                  <a:srgbClr val="FF0000"/>
                </a:solidFill>
              </a:rPr>
              <a:t>参考</a:t>
            </a:r>
            <a:r>
              <a:rPr lang="zh-CN" altLang="zh-CN"/>
              <a:t>现有</a:t>
            </a:r>
            <a:r>
              <a:rPr lang="en-US" altLang="en-US"/>
              <a:t>XAVIER</a:t>
            </a:r>
            <a:r>
              <a:rPr lang="zh-CN" altLang="zh-CN"/>
              <a:t> </a:t>
            </a:r>
            <a:r>
              <a:rPr lang="en-US" altLang="en-US"/>
              <a:t>(4</a:t>
            </a:r>
            <a:r>
              <a:rPr lang="zh-CN" altLang="zh-CN"/>
              <a:t>片</a:t>
            </a:r>
            <a:r>
              <a:rPr lang="en-US" altLang="en-US"/>
              <a:t>)</a:t>
            </a:r>
            <a:r>
              <a:rPr lang="zh-CN" altLang="zh-CN"/>
              <a:t>方案软件部署，设计</a:t>
            </a:r>
            <a:r>
              <a:rPr lang="en-US" altLang="en-US"/>
              <a:t>ORIN-X (2</a:t>
            </a:r>
            <a:r>
              <a:rPr lang="zh-CN" altLang="zh-CN"/>
              <a:t>片</a:t>
            </a:r>
            <a:r>
              <a:rPr lang="en-US" altLang="en-US"/>
              <a:t>)</a:t>
            </a:r>
            <a:r>
              <a:rPr lang="zh-CN" altLang="zh-CN"/>
              <a:t>软件部署方案。</a:t>
            </a:r>
            <a:endParaRPr lang="en-US" altLang="en-US"/>
          </a:p>
          <a:p>
            <a:r>
              <a:rPr lang="zh-CN" altLang="zh-CN"/>
              <a:t>设计目标及方法：保证功能的前提下，寻找最优性能（资源合理分担，最大限度实现功能备份）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210" name="Platshållare för text 6"/>
          <p:cNvSpPr>
            <a:spLocks noGrp="1"/>
          </p:cNvSpPr>
          <p:nvPr>
            <p:ph type="body" idx="21"/>
          </p:nvPr>
        </p:nvSpPr>
        <p:spPr>
          <a:xfrm>
            <a:off x="379174" y="191976"/>
            <a:ext cx="11165306" cy="652763"/>
          </a:xfrm>
          <a:prstGeom prst="rect">
            <a:avLst/>
          </a:prstGeom>
        </p:spPr>
        <p:txBody>
          <a:bodyPr/>
          <a:lstStyle/>
          <a:p>
            <a:r>
              <a:rPr lang="zh-CN" altLang="zh-CN"/>
              <a:t>目的 </a:t>
            </a:r>
            <a:r>
              <a:rPr lang="en-US" altLang="en-US"/>
              <a:t>&amp; </a:t>
            </a:r>
            <a:r>
              <a:rPr lang="zh-CN" altLang="zh-CN"/>
              <a:t>设计目标及原则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09654" y="687088"/>
            <a:ext cx="11257619" cy="0"/>
          </a:xfrm>
          <a:prstGeom prst="line">
            <a:avLst/>
          </a:prstGeom>
          <a:ln w="9525" cap="flat" cmpd="sng">
            <a:solidFill>
              <a:schemeClr val="accent3">
                <a:shade val="95000"/>
              </a:schemeClr>
            </a:solidFill>
            <a:prstDash val="solid"/>
          </a:ln>
        </p:spPr>
      </p:cxn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651727" y="1775422"/>
          <a:ext cx="11130618" cy="386867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96666"/>
                <a:gridCol w="3677920"/>
                <a:gridCol w="5556032"/>
              </a:tblGrid>
              <a:tr h="458567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u="none" strike="noStrike"/>
                        <a:t>资源</a:t>
                      </a:r>
                      <a:endParaRPr lang="zh-CN" altLang="zh-CN" sz="1400" b="1" i="0" u="none" strike="noStrike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u="none" strike="noStrike"/>
                        <a:t>目标</a:t>
                      </a:r>
                      <a:endParaRPr lang="zh-CN" altLang="zh-CN" sz="1400" b="1" i="0" u="none" strike="noStrike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400" u="none" strike="noStrike"/>
                        <a:t>方法</a:t>
                      </a:r>
                      <a:endParaRPr lang="zh-CN" altLang="zh-CN" sz="1400" b="1" i="0" u="none" strike="noStrike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6350" marR="6350" marT="6350" marB="0" anchor="ctr"/>
                </a:tc>
              </a:tr>
              <a:tr h="414191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u="none" strike="noStrike"/>
                        <a:t>CPU</a:t>
                      </a:r>
                      <a:endParaRPr lang="en-US" altLang="en-US" sz="1200" u="none" strike="noStrike"/>
                    </a:p>
                    <a:p>
                      <a:pPr algn="ctr"/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(12 </a:t>
                      </a:r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core,</a:t>
                      </a:r>
                      <a:r>
                        <a:rPr lang="zh-CN" altLang="zh-CN" sz="1200" b="0" i="0" u="none" strike="noStrike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 </a:t>
                      </a:r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2G, </a:t>
                      </a:r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228K DMIPS)</a:t>
                      </a:r>
                      <a:endParaRPr lang="en-US" altLang="en-US" sz="1200" b="0" i="0" u="none" strike="noStrike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200" u="none" strike="noStrike"/>
                        <a:t>均分负载，不出现单</a:t>
                      </a:r>
                      <a:r>
                        <a:rPr lang="en-US" altLang="en-US" sz="1200" u="none" strike="noStrike"/>
                        <a:t>SOC</a:t>
                      </a:r>
                      <a:r>
                        <a:rPr lang="zh-CN" altLang="zh-CN" sz="1200" u="none" strike="noStrike"/>
                        <a:t>上</a:t>
                      </a:r>
                      <a:r>
                        <a:rPr lang="en-US" altLang="en-US" sz="1200" u="none" strike="noStrike"/>
                        <a:t>CPU</a:t>
                      </a:r>
                      <a:r>
                        <a:rPr lang="zh-CN" altLang="zh-CN" sz="1200" u="none" strike="noStrike"/>
                        <a:t>负载过重（极限：每核</a:t>
                      </a:r>
                      <a:r>
                        <a:rPr lang="en-US" altLang="en-US" sz="1200" u="none" strike="noStrike"/>
                        <a:t>&lt;70%)</a:t>
                      </a:r>
                      <a:endParaRPr lang="zh-CN" altLang="zh-CN" sz="1200" b="0" i="0" u="none" strike="noStrike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200" u="none" strike="noStrike"/>
                        <a:t>合理安排</a:t>
                      </a:r>
                      <a:r>
                        <a:rPr lang="en-US" altLang="en-US" sz="1200" u="none" strike="noStrike"/>
                        <a:t>CPU</a:t>
                      </a:r>
                      <a:r>
                        <a:rPr lang="zh-CN" altLang="zh-CN" sz="1200" u="none" strike="noStrike"/>
                        <a:t>计算型</a:t>
                      </a:r>
                      <a:r>
                        <a:rPr lang="en-US" altLang="en-US" sz="1200" u="none" strike="noStrike"/>
                        <a:t>node</a:t>
                      </a:r>
                      <a:r>
                        <a:rPr lang="zh-CN" altLang="zh-CN" sz="1200" u="none" strike="noStrike"/>
                        <a:t>到每个</a:t>
                      </a:r>
                      <a:r>
                        <a:rPr lang="en-US" altLang="en-US" sz="1200" u="none" strike="noStrike"/>
                        <a:t>SOC,</a:t>
                      </a:r>
                      <a:r>
                        <a:rPr lang="zh-CN" altLang="zh-CN" sz="1200" u="none" strike="noStrike"/>
                        <a:t>合理安排线程绑核。</a:t>
                      </a:r>
                      <a:endParaRPr lang="en-US" altLang="en-US" sz="1200" u="none" strike="noStrike"/>
                    </a:p>
                    <a:p>
                      <a:pPr algn="l"/>
                      <a:r>
                        <a:rPr lang="en-US" altLang="en-US" sz="1200" b="0" i="0" u="none" strike="noStrike">
                          <a:solidFill>
                            <a:srgbClr val="FF0000"/>
                          </a:solidFill>
                          <a:latin typeface="等线"/>
                          <a:ea typeface="等线"/>
                        </a:rPr>
                        <a:t>11</a:t>
                      </a:r>
                      <a:r>
                        <a:rPr lang="zh-CN" altLang="zh-CN" sz="1200" b="0" i="0" u="none" strike="noStrike">
                          <a:solidFill>
                            <a:srgbClr val="FF0000"/>
                          </a:solidFill>
                          <a:latin typeface="等线"/>
                          <a:ea typeface="等线"/>
                        </a:rPr>
                        <a:t>个核可用</a:t>
                      </a:r>
                      <a:endParaRPr lang="zh-CN" altLang="zh-CN" sz="1200" b="0" i="0" u="none" strike="noStrike">
                        <a:solidFill>
                          <a:srgbClr val="FF0000"/>
                        </a:solidFill>
                        <a:latin typeface="等线"/>
                        <a:ea typeface="等线"/>
                      </a:endParaRPr>
                    </a:p>
                  </a:txBody>
                  <a:tcPr marL="6350" marR="6350" marT="6350" marB="0" anchor="ctr"/>
                </a:tc>
              </a:tr>
              <a:tr h="414191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u="none" strike="noStrike"/>
                        <a:t>GPU </a:t>
                      </a:r>
                      <a:r>
                        <a:rPr lang="en-US" altLang="en-US" sz="1200" u="none" strike="noStrike"/>
                        <a:t>+DLA</a:t>
                      </a:r>
                      <a:endParaRPr lang="en-US" altLang="en-US" sz="1200" u="none" strike="noStrike"/>
                    </a:p>
                    <a:p>
                      <a:pPr algn="ctr"/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(254</a:t>
                      </a:r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TOPS)</a:t>
                      </a:r>
                      <a:endParaRPr lang="en-US" altLang="en-US" sz="1200" b="0" i="0" u="none" strike="noStrike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200" u="none" strike="noStrike"/>
                        <a:t>均分负载，不出现单</a:t>
                      </a:r>
                      <a:r>
                        <a:rPr lang="en-US" altLang="en-US" sz="1200" u="none" strike="noStrike"/>
                        <a:t>SOC</a:t>
                      </a:r>
                      <a:r>
                        <a:rPr lang="zh-CN" altLang="zh-CN" sz="1200" u="none" strike="noStrike"/>
                        <a:t>上</a:t>
                      </a:r>
                      <a:r>
                        <a:rPr lang="en-US" altLang="en-US" sz="1200" u="none" strike="noStrike"/>
                        <a:t>GPU</a:t>
                      </a:r>
                      <a:r>
                        <a:rPr lang="zh-CN" altLang="zh-CN" sz="1200" u="none" strike="noStrike"/>
                        <a:t>负载过重（极限：</a:t>
                      </a:r>
                      <a:r>
                        <a:rPr lang="en-US" altLang="en-US" sz="1200" u="none" strike="noStrike"/>
                        <a:t>&lt;70%)</a:t>
                      </a:r>
                      <a:endParaRPr lang="zh-CN" altLang="zh-CN" sz="1200" b="0" i="0" u="none" strike="noStrike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200" u="none" strike="noStrike"/>
                        <a:t>合理安排</a:t>
                      </a:r>
                      <a:r>
                        <a:rPr lang="en-US" altLang="en-US" sz="1200" u="none" strike="noStrike"/>
                        <a:t>GPU</a:t>
                      </a:r>
                      <a:r>
                        <a:rPr lang="zh-CN" altLang="zh-CN" sz="1200" u="none" strike="noStrike"/>
                        <a:t>计算型</a:t>
                      </a:r>
                      <a:r>
                        <a:rPr lang="en-US" altLang="en-US" sz="1200" u="none" strike="noStrike"/>
                        <a:t>node</a:t>
                      </a:r>
                      <a:r>
                        <a:rPr lang="zh-CN" altLang="zh-CN" sz="1200" u="none" strike="noStrike"/>
                        <a:t>到每个</a:t>
                      </a:r>
                      <a:r>
                        <a:rPr lang="en-US" altLang="en-US" sz="1200" u="none" strike="noStrike"/>
                        <a:t>SOC</a:t>
                      </a:r>
                      <a:r>
                        <a:rPr lang="zh-CN" altLang="zh-CN" sz="1200" u="none" strike="noStrike"/>
                        <a:t>。</a:t>
                      </a:r>
                      <a:endParaRPr lang="en-US" altLang="en-US" sz="1200" b="0" i="0" u="none" strike="noStrike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6350" marR="6350" marT="6350" marB="0" anchor="ctr"/>
                </a:tc>
              </a:tr>
              <a:tr h="414191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200" b="0" i="0" u="none" strike="noStrike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以太网</a:t>
                      </a:r>
                      <a:endParaRPr lang="en-US" altLang="en-US" sz="1200" b="0" i="0" u="none" strike="noStrike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  <a:p>
                      <a:pPr algn="ctr"/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(10G,2.5G,1G)</a:t>
                      </a:r>
                      <a:endParaRPr lang="zh-CN" altLang="zh-CN" sz="1200" b="0" i="0" u="none" strike="noStrike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200" b="0" i="0" u="none" strike="noStrike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网络</a:t>
                      </a:r>
                      <a:r>
                        <a:rPr lang="zh-CN" altLang="zh-CN" sz="1200" u="none" strike="noStrike"/>
                        <a:t>不拥堵</a:t>
                      </a:r>
                      <a:r>
                        <a:rPr lang="en-US" altLang="en-US" sz="1200" u="none" strike="noStrike"/>
                        <a:t>,</a:t>
                      </a:r>
                      <a:r>
                        <a:rPr lang="en-US" altLang="en-US" sz="1200" u="none" strike="noStrike"/>
                        <a:t>SWITCH</a:t>
                      </a:r>
                      <a:r>
                        <a:rPr lang="zh-CN" altLang="zh-CN" sz="1200" u="none" strike="noStrike"/>
                        <a:t>带宽有足够裕量（极限：</a:t>
                      </a:r>
                      <a:r>
                        <a:rPr lang="en-US" altLang="en-US" sz="1200" u="none" strike="noStrike"/>
                        <a:t>&lt;50%</a:t>
                      </a:r>
                      <a:r>
                        <a:rPr lang="zh-CN" altLang="zh-CN" sz="1200" u="none" strike="noStrike"/>
                        <a:t>）</a:t>
                      </a:r>
                      <a:endParaRPr lang="zh-CN" altLang="zh-CN" sz="1200" b="0" i="0" u="none" strike="noStrike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200" u="none" strike="noStrike"/>
                        <a:t>大</a:t>
                      </a:r>
                      <a:r>
                        <a:rPr lang="en-US" altLang="en-US" sz="1200" u="none" strike="noStrike"/>
                        <a:t>size</a:t>
                      </a:r>
                      <a:r>
                        <a:rPr lang="zh-CN" altLang="zh-CN" sz="1200" u="none" strike="noStrike"/>
                        <a:t>、</a:t>
                      </a:r>
                      <a:r>
                        <a:rPr lang="en-US" altLang="en-US" sz="1200" u="none" strike="noStrike"/>
                        <a:t>1</a:t>
                      </a:r>
                      <a:r>
                        <a:rPr lang="zh-CN" altLang="zh-CN" sz="1200" u="none" strike="noStrike"/>
                        <a:t>对多高频数据不要跨</a:t>
                      </a:r>
                      <a:r>
                        <a:rPr lang="en-US" altLang="en-US" sz="1200" u="none" strike="noStrike"/>
                        <a:t>SOC</a:t>
                      </a:r>
                      <a:r>
                        <a:rPr lang="zh-CN" altLang="zh-CN" sz="1200" u="none" strike="noStrike"/>
                        <a:t>。</a:t>
                      </a:r>
                      <a:endParaRPr lang="en-US" altLang="en-US" sz="1200" b="0" i="0" u="none" strike="noStrike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6350" marR="6350" marT="6350" marB="0" anchor="ctr"/>
                </a:tc>
              </a:tr>
              <a:tr h="1174140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200" u="none" strike="noStrike"/>
                        <a:t>响应延迟</a:t>
                      </a:r>
                      <a:endParaRPr lang="zh-CN" altLang="zh-CN" sz="1200" b="0" i="0" u="none" strike="noStrike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200" u="none" strike="noStrike"/>
                        <a:t>数据传输快，响应及时</a:t>
                      </a:r>
                      <a:r>
                        <a:rPr lang="en-US" altLang="en-US" sz="1200" u="none" strike="noStrike"/>
                        <a:t>.</a:t>
                      </a:r>
                      <a:br>
                        <a:rPr lang="en-US" altLang="en-US" sz="1200" u="none" strike="noStrike"/>
                      </a:br>
                      <a:r>
                        <a:rPr lang="en-US" altLang="en-US" sz="1200" u="none" strike="noStrike"/>
                        <a:t>( SOC-MCU:SPI)  us </a:t>
                      </a:r>
                      <a:r>
                        <a:rPr lang="zh-CN" altLang="zh-CN" sz="1200" u="none" strike="noStrike"/>
                        <a:t>级</a:t>
                      </a:r>
                      <a:endParaRPr lang="en-US" altLang="en-US" sz="1200" u="none" strike="noStrike"/>
                    </a:p>
                    <a:p>
                      <a:pPr algn="l"/>
                      <a:r>
                        <a:rPr lang="en-US" altLang="en-US" sz="1200" u="none" strike="noStrike"/>
                        <a:t>( SOC-MCU:ETH) </a:t>
                      </a:r>
                      <a:r>
                        <a:rPr lang="en-US" altLang="en-US" sz="1200" u="none" strike="noStrike"/>
                        <a:t>ms</a:t>
                      </a:r>
                      <a:r>
                        <a:rPr lang="zh-CN" altLang="zh-CN" sz="1200" u="none" strike="noStrike"/>
                        <a:t>级</a:t>
                      </a:r>
                      <a:endParaRPr lang="en-US" altLang="en-US" sz="1200" u="none" strike="noStrike"/>
                    </a:p>
                    <a:p>
                      <a:pPr marL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en-US" sz="1200" u="none" strike="noStrike"/>
                        <a:t>( SOC-SOC:ETH)  </a:t>
                      </a:r>
                      <a:r>
                        <a:rPr lang="en-US" altLang="en-US" sz="1200" u="none" strike="noStrike"/>
                        <a:t>ms</a:t>
                      </a:r>
                      <a:r>
                        <a:rPr lang="zh-CN" altLang="zh-CN" sz="1200" u="none" strike="noStrike"/>
                        <a:t>级</a:t>
                      </a:r>
                      <a:endParaRPr lang="en-US" altLang="en-US" sz="1200" u="none" strike="noStrike"/>
                    </a:p>
                    <a:p>
                      <a:pPr marL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en-US" sz="1200" u="none" strike="noStrike"/>
                        <a:t> (SOC</a:t>
                      </a:r>
                      <a:r>
                        <a:rPr lang="zh-CN" altLang="zh-CN" sz="1200" u="none" strike="noStrike"/>
                        <a:t>进程间</a:t>
                      </a:r>
                      <a:r>
                        <a:rPr lang="en-US" altLang="en-US" sz="1200" u="none" strike="noStrike"/>
                        <a:t>:SHARE MEMORY)</a:t>
                      </a:r>
                      <a:r>
                        <a:rPr lang="zh-CN" altLang="zh-CN" sz="1200" u="none" strike="noStrike"/>
                        <a:t>：很短</a:t>
                      </a:r>
                      <a:endParaRPr lang="en-US" altLang="en-US" sz="1200" u="none" strike="noStrike"/>
                    </a:p>
                    <a:p>
                      <a:pPr marL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en-US" sz="1200" u="none" strike="noStrike"/>
                        <a:t>(SOC</a:t>
                      </a:r>
                      <a:r>
                        <a:rPr lang="zh-CN" altLang="zh-CN" sz="1200" u="none" strike="noStrike"/>
                        <a:t>线程间</a:t>
                      </a:r>
                      <a:r>
                        <a:rPr lang="en-US" altLang="en-US" sz="1200" u="none" strike="noStrike"/>
                        <a:t>:SHARE pointer)</a:t>
                      </a:r>
                      <a:r>
                        <a:rPr lang="zh-CN" altLang="zh-CN" sz="1200" u="none" strike="noStrike"/>
                        <a:t>：非常短</a:t>
                      </a:r>
                      <a:endParaRPr lang="zh-CN" altLang="zh-CN" sz="1200" b="0" i="0" u="none" strike="noStrike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200" u="none" strike="noStrike"/>
                        <a:t>数据强耦合的</a:t>
                      </a:r>
                      <a:r>
                        <a:rPr lang="en-US" altLang="en-US" sz="1200" u="none" strike="noStrike"/>
                        <a:t>node</a:t>
                      </a:r>
                      <a:r>
                        <a:rPr lang="zh-CN" altLang="zh-CN" sz="1200" u="none" strike="noStrike"/>
                        <a:t>部署在同一</a:t>
                      </a:r>
                      <a:r>
                        <a:rPr lang="en-US" altLang="en-US" sz="1200" u="none" strike="noStrike"/>
                        <a:t>SOC</a:t>
                      </a:r>
                      <a:r>
                        <a:rPr lang="zh-CN" altLang="zh-CN" sz="1200" u="none" strike="noStrike"/>
                        <a:t>上，避免跨</a:t>
                      </a:r>
                      <a:r>
                        <a:rPr lang="en-US" altLang="en-US" sz="1200" u="none" strike="noStrike"/>
                        <a:t>SOC</a:t>
                      </a:r>
                      <a:r>
                        <a:rPr lang="zh-CN" altLang="zh-CN" sz="1200" u="none" strike="noStrike"/>
                        <a:t>数据交互而引入网络通信。</a:t>
                      </a:r>
                      <a:br>
                        <a:rPr lang="zh-CN" altLang="zh-CN" sz="1200" u="none" strike="noStrike"/>
                      </a:br>
                      <a:r>
                        <a:rPr lang="zh-CN" altLang="zh-CN" sz="1200" u="none" strike="noStrike"/>
                        <a:t>尽量采用单进程多线程设计，避免进程间通信。</a:t>
                      </a:r>
                      <a:endParaRPr lang="en-US" altLang="en-US" sz="1200" u="none" strike="noStrike"/>
                    </a:p>
                    <a:p>
                      <a:pPr algn="l"/>
                      <a:r>
                        <a:rPr lang="zh-CN" altLang="zh-CN" sz="1200" u="none" strike="noStrike"/>
                        <a:t>合理安排线程优先级。</a:t>
                      </a:r>
                      <a:endParaRPr lang="en-US" altLang="en-US" sz="1200" u="none" strike="noStrike"/>
                    </a:p>
                  </a:txBody>
                  <a:tcPr marL="6350" marR="6350" marT="6350" marB="0" anchor="ctr"/>
                </a:tc>
              </a:tr>
              <a:tr h="414191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u="none" strike="noStrike"/>
                        <a:t>MEM</a:t>
                      </a:r>
                      <a:endParaRPr lang="en-US" altLang="en-US" sz="1200" u="none" strike="noStrike"/>
                    </a:p>
                    <a:p>
                      <a:pPr algn="ctr"/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(32G)</a:t>
                      </a:r>
                      <a:endParaRPr lang="en-US" altLang="en-US" sz="1200" b="0" i="0" u="none" strike="noStrike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200" u="none" strike="noStrike"/>
                        <a:t>双</a:t>
                      </a:r>
                      <a:r>
                        <a:rPr lang="en-US" altLang="en-US" sz="1200" u="none" strike="noStrike"/>
                        <a:t>SOC</a:t>
                      </a:r>
                      <a:r>
                        <a:rPr lang="zh-CN" altLang="zh-CN" sz="1200" u="none" strike="noStrike"/>
                        <a:t>上尽量均分使用，不出现内存分配失败或</a:t>
                      </a:r>
                      <a:r>
                        <a:rPr lang="en-US" altLang="en-US" sz="1200" u="none" strike="noStrike"/>
                        <a:t>OOM</a:t>
                      </a:r>
                      <a:r>
                        <a:rPr lang="zh-CN" altLang="zh-CN" sz="1200" u="none" strike="noStrike"/>
                        <a:t>（</a:t>
                      </a:r>
                      <a:r>
                        <a:rPr lang="en-US" altLang="en-US" sz="1200" u="none" strike="noStrike"/>
                        <a:t>out of memory fatal)</a:t>
                      </a:r>
                      <a:endParaRPr lang="en-US" altLang="en-US" sz="1200" b="0" i="0" u="none" strike="noStrike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200" b="0" i="0" u="none" strike="noStrike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需要各模块估算对</a:t>
                      </a:r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MEM</a:t>
                      </a:r>
                      <a:r>
                        <a:rPr lang="zh-CN" altLang="zh-CN" sz="1200" b="0" i="0" u="none" strike="noStrike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的</a:t>
                      </a:r>
                      <a:r>
                        <a:rPr lang="zh-CN" altLang="zh-CN" sz="1200" b="1" i="0" u="none" strike="noStrike">
                          <a:solidFill>
                            <a:srgbClr val="FF0000"/>
                          </a:solidFill>
                          <a:latin typeface="等线"/>
                          <a:ea typeface="等线"/>
                        </a:rPr>
                        <a:t>最大</a:t>
                      </a:r>
                      <a:r>
                        <a:rPr lang="zh-CN" altLang="zh-CN" sz="1200" b="0" i="0" u="none" strike="noStrike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需求。</a:t>
                      </a:r>
                      <a:endParaRPr lang="en-US" altLang="en-US" sz="1200" b="0" i="0" u="none" strike="noStrike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  <a:p>
                      <a:pPr algn="l"/>
                      <a:r>
                        <a:rPr lang="zh-CN" altLang="zh-CN" sz="1200" b="0" i="0" u="none" strike="noStrike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使用</a:t>
                      </a:r>
                      <a:r>
                        <a:rPr lang="zh-CN" altLang="zh-CN" sz="1200" b="0" i="0" u="none" strike="noStrike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共享库。无内存</a:t>
                      </a:r>
                      <a:r>
                        <a:rPr lang="zh-CN" altLang="zh-CN" sz="1200" b="0" i="0" u="none" strike="noStrike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泄漏。程序</a:t>
                      </a:r>
                      <a:r>
                        <a:rPr lang="zh-CN" altLang="zh-CN" sz="1200" b="0" i="0" u="none" strike="noStrike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按需启动</a:t>
                      </a:r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&amp;</a:t>
                      </a:r>
                      <a:r>
                        <a:rPr lang="zh-CN" altLang="zh-CN" sz="1200" b="0" i="0" u="none" strike="noStrike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退出。</a:t>
                      </a:r>
                      <a:endParaRPr lang="zh-CN" altLang="zh-CN" sz="1200" b="0" i="0" u="none" strike="noStrike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6350" marR="6350" marT="6350" marB="0" anchor="ctr"/>
                </a:tc>
              </a:tr>
              <a:tr h="207096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u="none" strike="noStrike"/>
                        <a:t>IO</a:t>
                      </a:r>
                      <a:endParaRPr lang="en-US" altLang="en-US" sz="1200" b="0" i="0" u="none" strike="noStrike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200" b="0" i="0" u="none" strike="noStrike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不出现单个</a:t>
                      </a:r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SOC IO</a:t>
                      </a:r>
                      <a:r>
                        <a:rPr lang="zh-CN" altLang="zh-CN" sz="1200" b="0" i="0" u="none" strike="noStrike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负载过重（</a:t>
                      </a:r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ISP&lt;6*8M)</a:t>
                      </a:r>
                      <a:endParaRPr lang="zh-CN" altLang="zh-CN" sz="1200" b="0" i="0" u="none" strike="noStrike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200" b="0" i="0" u="none" strike="noStrike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两</a:t>
                      </a:r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SOC</a:t>
                      </a:r>
                      <a:r>
                        <a:rPr lang="zh-CN" altLang="zh-CN" sz="1200" b="0" i="0" u="none" strike="noStrike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上均分</a:t>
                      </a:r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IO</a:t>
                      </a:r>
                      <a:r>
                        <a:rPr lang="zh-CN" altLang="zh-CN" sz="1200" b="0" i="0" u="none" strike="noStrike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负载，合理</a:t>
                      </a:r>
                      <a:r>
                        <a:rPr lang="zh-CN" altLang="zh-CN" sz="1200" u="none" strike="noStrike"/>
                        <a:t>安排相机、激光雷达驱动节点。</a:t>
                      </a:r>
                      <a:endParaRPr lang="zh-CN" altLang="zh-CN" sz="1200" b="0" i="0" u="none" strike="noStrike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6350" marR="6350" marT="6350" marB="0" anchor="ctr"/>
                </a:tc>
              </a:tr>
              <a:tr h="207096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Storage</a:t>
                      </a:r>
                      <a:endParaRPr lang="en-US" altLang="en-US" sz="1200" b="0" i="0" u="none" strike="noStrike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  <a:p>
                      <a:pPr algn="ctr"/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(32G EMMC+256G UFS)</a:t>
                      </a:r>
                      <a:endParaRPr lang="en-US" altLang="en-US" sz="1200" b="0" i="0" u="none" strike="noStrike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200" b="0" i="0" u="none" strike="noStrike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支持</a:t>
                      </a:r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AB</a:t>
                      </a:r>
                      <a:r>
                        <a:rPr lang="zh-CN" altLang="zh-CN" sz="1200" b="0" i="0" u="none" strike="noStrike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分区，为运行时保留足够</a:t>
                      </a:r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free</a:t>
                      </a:r>
                      <a:r>
                        <a:rPr lang="zh-CN" altLang="zh-CN" sz="1200" b="0" i="0" u="none" strike="noStrike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空间（</a:t>
                      </a:r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&gt;30%</a:t>
                      </a:r>
                      <a:r>
                        <a:rPr lang="zh-CN" altLang="zh-CN" sz="1200" b="0" i="0" u="none" strike="noStrike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）</a:t>
                      </a:r>
                      <a:endParaRPr lang="en-US" altLang="en-US" sz="1200" b="0" i="0" u="none" strike="noStrike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  <a:p>
                      <a:pPr algn="l"/>
                      <a:r>
                        <a:rPr lang="zh-CN" altLang="zh-CN" sz="1200" b="0" i="0" u="none" strike="noStrike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需要考虑数据收集存盘功能会硬盘</a:t>
                      </a:r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size</a:t>
                      </a:r>
                      <a:r>
                        <a:rPr lang="zh-CN" altLang="zh-CN" sz="1200" b="0" i="0" u="none" strike="noStrike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及寿命的影响。</a:t>
                      </a:r>
                      <a:endParaRPr lang="zh-CN" altLang="zh-CN" sz="1200" b="0" i="0" u="none" strike="noStrike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200" b="0" i="0" u="none" strike="noStrike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合理分区</a:t>
                      </a:r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,</a:t>
                      </a:r>
                      <a:r>
                        <a:rPr lang="zh-CN" altLang="zh-CN" sz="1200" b="0" i="0" u="none" strike="noStrike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需要各个业务估算</a:t>
                      </a:r>
                      <a:r>
                        <a:rPr lang="zh-CN" altLang="zh-CN" sz="1200" b="1" i="0" u="none" strike="noStrike">
                          <a:solidFill>
                            <a:srgbClr val="FF0000"/>
                          </a:solidFill>
                          <a:latin typeface="等线"/>
                          <a:ea typeface="等线"/>
                        </a:rPr>
                        <a:t>最大</a:t>
                      </a:r>
                      <a:r>
                        <a:rPr lang="zh-CN" altLang="zh-CN" sz="1200" b="0" i="0" u="none" strike="noStrike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需求。</a:t>
                      </a:r>
                      <a:endParaRPr lang="en-US" altLang="en-US" sz="1200" b="0" i="0" u="none" strike="noStrike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  <a:p>
                      <a:pPr algn="l"/>
                      <a:r>
                        <a:rPr lang="zh-CN" altLang="zh-CN" sz="1200" b="0" i="0" u="none" strike="noStrike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共享库版本单一，提取</a:t>
                      </a:r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common</a:t>
                      </a:r>
                      <a:r>
                        <a:rPr lang="zh-CN" altLang="zh-CN" sz="1200" b="0" i="0" u="none" strike="noStrike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代码成共享库，文件</a:t>
                      </a:r>
                      <a:r>
                        <a:rPr lang="en-US" altLang="en-US" sz="1200" b="0" i="0" u="none" strike="noStrike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stripe.</a:t>
                      </a:r>
                      <a:r>
                        <a:rPr lang="zh-CN" altLang="zh-CN" sz="1200" b="0" i="0" u="none" strike="noStrike">
                          <a:solidFill>
                            <a:srgbClr val="000000"/>
                          </a:solidFill>
                          <a:latin typeface="等线"/>
                          <a:ea typeface="等线"/>
                        </a:rPr>
                        <a:t> 编译优化，文件压缩。</a:t>
                      </a:r>
                      <a:endParaRPr lang="zh-CN" altLang="zh-CN" sz="1200" b="0" i="0" u="none" strike="noStrike">
                        <a:solidFill>
                          <a:srgbClr val="000000"/>
                        </a:solidFill>
                        <a:latin typeface="等线"/>
                        <a:ea typeface="等线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568958" y="5741454"/>
            <a:ext cx="115181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200">
                <a:solidFill>
                  <a:srgbClr val="4D4D4D"/>
                </a:solidFill>
                <a:latin typeface="-apple-system"/>
              </a:rPr>
              <a:t>emmc</a:t>
            </a:r>
            <a:r>
              <a:rPr lang="zh-CN" altLang="zh-CN" sz="1200">
                <a:solidFill>
                  <a:srgbClr val="4D4D4D"/>
                </a:solidFill>
                <a:latin typeface="-apple-system"/>
              </a:rPr>
              <a:t>的擦写次数是有限的，一般闪存分为三种类型：</a:t>
            </a:r>
            <a:r>
              <a:rPr lang="en-US" altLang="en-US" sz="1200">
                <a:solidFill>
                  <a:srgbClr val="4D4D4D"/>
                </a:solidFill>
                <a:latin typeface="-apple-system"/>
              </a:rPr>
              <a:t>TLC,MLC,SLC</a:t>
            </a:r>
            <a:r>
              <a:rPr lang="zh-CN" altLang="zh-CN" sz="1200">
                <a:solidFill>
                  <a:srgbClr val="4D4D4D"/>
                </a:solidFill>
                <a:latin typeface="-apple-system"/>
              </a:rPr>
              <a:t>。</a:t>
            </a:r>
            <a:r>
              <a:rPr lang="en-US" altLang="en-US" sz="1200">
                <a:solidFill>
                  <a:srgbClr val="4D4D4D"/>
                </a:solidFill>
                <a:latin typeface="-apple-system"/>
              </a:rPr>
              <a:t>TLC</a:t>
            </a:r>
            <a:r>
              <a:rPr lang="zh-CN" altLang="zh-CN" sz="1200">
                <a:solidFill>
                  <a:srgbClr val="4D4D4D"/>
                </a:solidFill>
                <a:latin typeface="-apple-system"/>
              </a:rPr>
              <a:t>的擦写次数约都为</a:t>
            </a:r>
            <a:r>
              <a:rPr lang="en-US" altLang="en-US" sz="1200">
                <a:solidFill>
                  <a:srgbClr val="4D4D4D"/>
                </a:solidFill>
                <a:latin typeface="-apple-system"/>
              </a:rPr>
              <a:t>500~1000</a:t>
            </a:r>
            <a:r>
              <a:rPr lang="zh-CN" altLang="zh-CN" sz="1200">
                <a:solidFill>
                  <a:srgbClr val="4D4D4D"/>
                </a:solidFill>
                <a:latin typeface="-apple-system"/>
              </a:rPr>
              <a:t>次，寿命和速度都不行；</a:t>
            </a:r>
            <a:r>
              <a:rPr lang="en-US" altLang="en-US" sz="1200">
                <a:solidFill>
                  <a:srgbClr val="4D4D4D"/>
                </a:solidFill>
                <a:latin typeface="-apple-system"/>
              </a:rPr>
              <a:t>MLC</a:t>
            </a:r>
            <a:r>
              <a:rPr lang="zh-CN" altLang="zh-CN" sz="1200">
                <a:solidFill>
                  <a:srgbClr val="4D4D4D"/>
                </a:solidFill>
                <a:latin typeface="-apple-system"/>
              </a:rPr>
              <a:t>的擦写次数是</a:t>
            </a:r>
            <a:r>
              <a:rPr lang="en-US" altLang="en-US" sz="1200">
                <a:solidFill>
                  <a:srgbClr val="4D4D4D"/>
                </a:solidFill>
                <a:latin typeface="-apple-system"/>
              </a:rPr>
              <a:t>1W</a:t>
            </a:r>
            <a:r>
              <a:rPr lang="zh-CN" altLang="zh-CN" sz="1200">
                <a:solidFill>
                  <a:srgbClr val="4D4D4D"/>
                </a:solidFill>
                <a:latin typeface="-apple-system"/>
              </a:rPr>
              <a:t>次，</a:t>
            </a:r>
            <a:r>
              <a:rPr lang="en-US" altLang="en-US" sz="1200">
                <a:solidFill>
                  <a:srgbClr val="4D4D4D"/>
                </a:solidFill>
                <a:latin typeface="-apple-system"/>
              </a:rPr>
              <a:t>SLC</a:t>
            </a:r>
            <a:r>
              <a:rPr lang="zh-CN" altLang="zh-CN" sz="1200">
                <a:solidFill>
                  <a:srgbClr val="4D4D4D"/>
                </a:solidFill>
                <a:latin typeface="-apple-system"/>
              </a:rPr>
              <a:t>为</a:t>
            </a:r>
            <a:r>
              <a:rPr lang="en-US" altLang="en-US" sz="1200">
                <a:solidFill>
                  <a:srgbClr val="4D4D4D"/>
                </a:solidFill>
                <a:latin typeface="-apple-system"/>
              </a:rPr>
              <a:t>10W</a:t>
            </a:r>
            <a:r>
              <a:rPr lang="zh-CN" altLang="zh-CN" sz="1200">
                <a:solidFill>
                  <a:srgbClr val="4D4D4D"/>
                </a:solidFill>
                <a:latin typeface="-apple-system"/>
              </a:rPr>
              <a:t>次。</a:t>
            </a:r>
            <a:endParaRPr lang="zh-CN" altLang="zh-CN"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矩形 148"/>
          <p:cNvSpPr/>
          <p:nvPr/>
        </p:nvSpPr>
        <p:spPr>
          <a:xfrm>
            <a:off x="5077100" y="2012286"/>
            <a:ext cx="619073" cy="217917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4472C4">
                <a:shade val="5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18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等线"/>
                <a:ea typeface="等线"/>
              </a:rPr>
              <a:t>J3</a:t>
            </a:r>
            <a:endParaRPr lang="zh-CN" altLang="zh-CN" sz="1800" b="0" i="0" u="none" strike="noStrike" kern="1200" spc="0" baseline="0">
              <a:ln>
                <a:noFill/>
              </a:ln>
              <a:solidFill>
                <a:srgbClr val="FFFFFF"/>
              </a:solidFill>
              <a:latin typeface="等线"/>
              <a:ea typeface="等线"/>
            </a:endParaRPr>
          </a:p>
        </p:txBody>
      </p:sp>
      <p:sp>
        <p:nvSpPr>
          <p:cNvPr id="187" name="Platshållare för text 6"/>
          <p:cNvSpPr txBox="1"/>
          <p:nvPr/>
        </p:nvSpPr>
        <p:spPr>
          <a:xfrm>
            <a:off x="408217" y="300203"/>
            <a:ext cx="11165306" cy="652763"/>
          </a:xfrm>
          <a:prstGeom prst="rect">
            <a:avLst/>
          </a:prstGeom>
          <a:ln w="12700">
            <a:miter/>
          </a:ln>
        </p:spPr>
        <p:txBody>
          <a:bodyPr lIns="45719" rIns="45719">
            <a:normAutofit/>
          </a:bodyPr>
          <a:lstStyle>
            <a:lvl1pPr marL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 sz="2800" b="1" i="0" u="none" strike="noStrike" spc="200" baseline="0">
                <a:solidFill>
                  <a:srgbClr val="000000"/>
                </a:solidFill>
                <a:latin typeface="Arial"/>
                <a:ea typeface="Arial"/>
              </a:defRPr>
            </a:lvl1pPr>
            <a:lvl2pPr marL="723900" lvl="1" indent="-2667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2pPr>
            <a:lvl3pPr marL="1234440" lvl="2" indent="-32004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3pPr>
            <a:lvl4pPr marL="1727200" lvl="3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4pPr>
            <a:lvl5pPr marL="2184400" lvl="4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5pPr>
            <a:lvl6pPr marL="2641600" lvl="5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6pPr>
            <a:lvl7pPr marL="3098800" lvl="6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7pPr>
            <a:lvl8pPr marL="3556000" lvl="7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8pPr>
            <a:lvl9pPr marL="4013200" lvl="8" indent="-355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defRPr sz="2800" b="0" i="0" u="none" strike="noStrike" spc="0" baseline="0">
                <a:solidFill>
                  <a:srgbClr val="111313"/>
                </a:solidFill>
                <a:latin typeface="Sofia Pro Extra Light"/>
                <a:ea typeface="Sofia Pro Extra Light"/>
              </a:defRPr>
            </a:lvl9pPr>
          </a:lstStyle>
          <a:p>
            <a:r>
              <a:rPr lang="en-US" altLang="en-US"/>
              <a:t>XAVIER</a:t>
            </a:r>
            <a:r>
              <a:rPr lang="zh-CN" altLang="zh-CN"/>
              <a:t>硬件拓扑图</a:t>
            </a:r>
            <a:endParaRPr lang="en-US" altLang="en-US"/>
          </a:p>
        </p:txBody>
      </p:sp>
      <p:sp>
        <p:nvSpPr>
          <p:cNvPr id="188" name="矩形 91"/>
          <p:cNvSpPr/>
          <p:nvPr/>
        </p:nvSpPr>
        <p:spPr>
          <a:xfrm>
            <a:off x="2085078" y="3597954"/>
            <a:ext cx="7343144" cy="2415207"/>
          </a:xfrm>
          <a:prstGeom prst="rect">
            <a:avLst/>
          </a:prstGeom>
          <a:solidFill>
            <a:srgbClr val="70AD47">
              <a:alpha val="20000"/>
            </a:srgbClr>
          </a:solidFill>
          <a:ln>
            <a:noFill/>
          </a:ln>
        </p:spPr>
        <p:txBody>
          <a:bodyPr anchor="b"/>
          <a:lstStyle/>
          <a:p>
            <a:pPr marL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1800" b="1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等线"/>
                <a:ea typeface="等线"/>
              </a:rPr>
              <a:t>V3NP B</a:t>
            </a:r>
            <a:endParaRPr lang="zh-CN" altLang="zh-CN" sz="1800" b="1" i="0" u="none" strike="noStrike" kern="1200" spc="0" baseline="0">
              <a:ln>
                <a:noFill/>
              </a:ln>
              <a:solidFill>
                <a:srgbClr val="000000"/>
              </a:solidFill>
              <a:latin typeface="等线"/>
              <a:ea typeface="等线"/>
            </a:endParaRPr>
          </a:p>
        </p:txBody>
      </p:sp>
      <p:sp>
        <p:nvSpPr>
          <p:cNvPr id="189" name="矩形 8"/>
          <p:cNvSpPr/>
          <p:nvPr/>
        </p:nvSpPr>
        <p:spPr>
          <a:xfrm>
            <a:off x="2070689" y="1015708"/>
            <a:ext cx="7357531" cy="2298591"/>
          </a:xfrm>
          <a:prstGeom prst="rect">
            <a:avLst/>
          </a:prstGeom>
          <a:solidFill>
            <a:srgbClr val="70AD47">
              <a:alpha val="20000"/>
            </a:srgbClr>
          </a:solidFill>
          <a:ln>
            <a:noFill/>
          </a:ln>
        </p:spPr>
        <p:txBody>
          <a:bodyPr anchor="t"/>
          <a:lstStyle/>
          <a:p>
            <a:pPr marL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1800" b="1" i="0" u="none" strike="noStrike" kern="1200" spc="0" baseline="0">
                <a:ln>
                  <a:noFill/>
                </a:ln>
                <a:solidFill>
                  <a:srgbClr val="000000"/>
                </a:solidFill>
                <a:latin typeface="等线"/>
                <a:ea typeface="等线"/>
              </a:rPr>
              <a:t>V3NP A</a:t>
            </a:r>
            <a:endParaRPr lang="zh-CN" altLang="zh-CN" sz="1800" b="1" i="0" u="none" strike="noStrike" kern="1200" spc="0" baseline="0">
              <a:ln>
                <a:noFill/>
              </a:ln>
              <a:solidFill>
                <a:srgbClr val="000000"/>
              </a:solidFill>
              <a:latin typeface="等线"/>
              <a:ea typeface="等线"/>
            </a:endParaRPr>
          </a:p>
        </p:txBody>
      </p:sp>
      <p:sp>
        <p:nvSpPr>
          <p:cNvPr id="190" name="矩形 1"/>
          <p:cNvSpPr/>
          <p:nvPr/>
        </p:nvSpPr>
        <p:spPr>
          <a:xfrm>
            <a:off x="2662142" y="1708101"/>
            <a:ext cx="2044509" cy="144733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4472C4">
                <a:shade val="5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18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等线"/>
                <a:ea typeface="等线"/>
              </a:rPr>
              <a:t>Xavier A</a:t>
            </a:r>
            <a:endParaRPr lang="en-US" altLang="en-US" sz="1800" b="0" i="0" u="none" strike="noStrike" kern="1200" spc="0" baseline="0">
              <a:ln>
                <a:noFill/>
              </a:ln>
              <a:solidFill>
                <a:srgbClr val="FFFFFF"/>
              </a:solidFill>
              <a:latin typeface="等线"/>
              <a:ea typeface="等线"/>
            </a:endParaRPr>
          </a:p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12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等线"/>
                <a:ea typeface="等线"/>
              </a:rPr>
              <a:t>(gptp slaver)</a:t>
            </a:r>
            <a:endParaRPr lang="en-US" altLang="en-US" sz="1200" b="0" i="0" u="none" strike="noStrike" kern="1200" spc="0" baseline="0">
              <a:ln>
                <a:noFill/>
              </a:ln>
              <a:solidFill>
                <a:srgbClr val="FFFFFF"/>
              </a:solidFill>
              <a:latin typeface="等线"/>
              <a:ea typeface="等线"/>
            </a:endParaRPr>
          </a:p>
        </p:txBody>
      </p:sp>
      <p:sp>
        <p:nvSpPr>
          <p:cNvPr id="191" name="矩形 86"/>
          <p:cNvSpPr/>
          <p:nvPr/>
        </p:nvSpPr>
        <p:spPr>
          <a:xfrm>
            <a:off x="7060705" y="1632830"/>
            <a:ext cx="2009340" cy="1522601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4472C4">
                <a:shade val="5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18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等线"/>
                <a:ea typeface="等线"/>
              </a:rPr>
              <a:t>Xavier B</a:t>
            </a:r>
            <a:endParaRPr lang="en-US" altLang="en-US" sz="1800" b="0" i="0" u="none" strike="noStrike" kern="1200" spc="0" baseline="0">
              <a:ln>
                <a:noFill/>
              </a:ln>
              <a:solidFill>
                <a:srgbClr val="FFFFFF"/>
              </a:solidFill>
              <a:latin typeface="等线"/>
              <a:ea typeface="等线"/>
            </a:endParaRPr>
          </a:p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12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等线"/>
                <a:ea typeface="等线"/>
              </a:rPr>
              <a:t>(gptp slaver)</a:t>
            </a:r>
            <a:endParaRPr lang="en-US" altLang="en-US" sz="1200" b="0" i="0" u="none" strike="noStrike" kern="1200" spc="0" baseline="0">
              <a:ln>
                <a:noFill/>
              </a:ln>
              <a:solidFill>
                <a:srgbClr val="FFFFFF"/>
              </a:solidFill>
              <a:latin typeface="等线"/>
              <a:ea typeface="等线"/>
            </a:endParaRPr>
          </a:p>
        </p:txBody>
      </p:sp>
      <p:sp>
        <p:nvSpPr>
          <p:cNvPr id="192" name="矩形 88"/>
          <p:cNvSpPr/>
          <p:nvPr/>
        </p:nvSpPr>
        <p:spPr>
          <a:xfrm>
            <a:off x="2655026" y="3725083"/>
            <a:ext cx="2051625" cy="1777727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4472C4">
                <a:shade val="5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18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等线"/>
                <a:ea typeface="等线"/>
              </a:rPr>
              <a:t>Xavier C</a:t>
            </a:r>
            <a:endParaRPr lang="en-US" altLang="en-US" sz="1800" b="0" i="0" u="none" strike="noStrike" kern="1200" spc="0" baseline="0">
              <a:ln>
                <a:noFill/>
              </a:ln>
              <a:solidFill>
                <a:srgbClr val="FFFFFF"/>
              </a:solidFill>
              <a:latin typeface="等线"/>
              <a:ea typeface="等线"/>
            </a:endParaRPr>
          </a:p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12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等线"/>
                <a:ea typeface="等线"/>
              </a:rPr>
              <a:t>(gptp slaver)</a:t>
            </a:r>
            <a:endParaRPr lang="en-US" altLang="en-US" sz="1200" b="0" i="0" u="none" strike="noStrike" kern="1200" spc="0" baseline="0">
              <a:ln>
                <a:noFill/>
              </a:ln>
              <a:solidFill>
                <a:srgbClr val="FFFFFF"/>
              </a:solidFill>
              <a:latin typeface="等线"/>
              <a:ea typeface="等线"/>
            </a:endParaRPr>
          </a:p>
        </p:txBody>
      </p:sp>
      <p:sp>
        <p:nvSpPr>
          <p:cNvPr id="193" name="矩形 90"/>
          <p:cNvSpPr/>
          <p:nvPr/>
        </p:nvSpPr>
        <p:spPr>
          <a:xfrm>
            <a:off x="7060705" y="3725082"/>
            <a:ext cx="2025069" cy="2050743"/>
          </a:xfrm>
          <a:prstGeom prst="rect">
            <a:avLst/>
          </a:prstGeom>
          <a:solidFill>
            <a:srgbClr val="ED7D31"/>
          </a:solidFill>
          <a:ln w="12700" cap="flat" cmpd="sng">
            <a:solidFill>
              <a:srgbClr val="ED7D31">
                <a:shade val="5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18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等线"/>
                <a:ea typeface="等线"/>
              </a:rPr>
              <a:t>Xavier D</a:t>
            </a:r>
            <a:endParaRPr lang="en-US" altLang="en-US" sz="1800" b="0" i="0" u="none" strike="noStrike" kern="1200" spc="0" baseline="0">
              <a:ln>
                <a:noFill/>
              </a:ln>
              <a:solidFill>
                <a:srgbClr val="FFFFFF"/>
              </a:solidFill>
              <a:latin typeface="等线"/>
              <a:ea typeface="等线"/>
            </a:endParaRPr>
          </a:p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12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等线"/>
                <a:ea typeface="等线"/>
              </a:rPr>
              <a:t>(gptp master)</a:t>
            </a:r>
            <a:endParaRPr lang="en-US" altLang="en-US" sz="1200" b="0" i="0" u="none" strike="noStrike" kern="1200" spc="0" baseline="0">
              <a:ln>
                <a:noFill/>
              </a:ln>
              <a:solidFill>
                <a:srgbClr val="FFFFFF"/>
              </a:solidFill>
              <a:latin typeface="等线"/>
              <a:ea typeface="等线"/>
            </a:endParaRPr>
          </a:p>
        </p:txBody>
      </p:sp>
      <p:sp>
        <p:nvSpPr>
          <p:cNvPr id="194" name="矩形 92"/>
          <p:cNvSpPr/>
          <p:nvPr/>
        </p:nvSpPr>
        <p:spPr>
          <a:xfrm>
            <a:off x="5216670" y="1209596"/>
            <a:ext cx="1330173" cy="708735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4472C4">
                <a:shade val="5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12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等线"/>
                <a:ea typeface="等线"/>
              </a:rPr>
              <a:t>Main </a:t>
            </a:r>
            <a:r>
              <a:rPr lang="en-US" altLang="en-US" sz="12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等线"/>
                <a:ea typeface="等线"/>
              </a:rPr>
              <a:t>Aurix</a:t>
            </a:r>
            <a:endParaRPr lang="zh-CN" altLang="zh-CN" sz="1200" b="0" i="0" u="none" strike="noStrike" kern="1200" spc="0" baseline="0">
              <a:ln>
                <a:noFill/>
              </a:ln>
              <a:solidFill>
                <a:srgbClr val="FFFFFF"/>
              </a:solidFill>
              <a:latin typeface="等线"/>
              <a:ea typeface="等线"/>
            </a:endParaRPr>
          </a:p>
        </p:txBody>
      </p:sp>
      <p:pic>
        <p:nvPicPr>
          <p:cNvPr id="197" name="图片 97"/>
          <p:cNvPicPr>
            <a:picLocks noChangeAspect="1" noChangeArrowheads="1"/>
          </p:cNvPicPr>
          <p:nvPr/>
        </p:nvPicPr>
        <p:blipFill>
          <a:blip r:embed="rId3"/>
          <a:stretch/>
        </p:blipFill>
        <p:spPr>
          <a:xfrm>
            <a:off x="1383216" y="1839948"/>
            <a:ext cx="392285" cy="225254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</p:pic>
      <p:pic>
        <p:nvPicPr>
          <p:cNvPr id="198" name="图片 99"/>
          <p:cNvPicPr>
            <a:picLocks noChangeAspect="1" noChangeArrowheads="1"/>
          </p:cNvPicPr>
          <p:nvPr/>
        </p:nvPicPr>
        <p:blipFill>
          <a:blip r:embed="rId4"/>
          <a:stretch/>
        </p:blipFill>
        <p:spPr>
          <a:xfrm>
            <a:off x="1383216" y="2269596"/>
            <a:ext cx="392285" cy="225254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</p:pic>
      <p:cxnSp>
        <p:nvCxnSpPr>
          <p:cNvPr id="199" name="直接箭头连接符 10"/>
          <p:cNvCxnSpPr/>
          <p:nvPr/>
        </p:nvCxnSpPr>
        <p:spPr>
          <a:xfrm>
            <a:off x="1803350" y="2025298"/>
            <a:ext cx="847721" cy="0"/>
          </a:xfrm>
          <a:prstGeom prst="straightConnector1">
            <a:avLst/>
          </a:prstGeom>
          <a:noFill/>
          <a:ln w="6350" cap="flat" cmpd="sng">
            <a:solidFill>
              <a:srgbClr val="4472C4"/>
            </a:solidFill>
            <a:prstDash val="solid"/>
            <a:miter/>
            <a:tailEnd type="triangle"/>
          </a:ln>
        </p:spPr>
      </p:cxnSp>
      <p:cxnSp>
        <p:nvCxnSpPr>
          <p:cNvPr id="200" name="直接箭头连接符 23"/>
          <p:cNvCxnSpPr>
            <a:stCxn id="198" idx="3"/>
          </p:cNvCxnSpPr>
          <p:nvPr/>
        </p:nvCxnSpPr>
        <p:spPr>
          <a:xfrm>
            <a:off x="1775501" y="2382223"/>
            <a:ext cx="847721" cy="0"/>
          </a:xfrm>
          <a:prstGeom prst="straightConnector1">
            <a:avLst/>
          </a:prstGeom>
          <a:noFill/>
          <a:ln w="6350" cap="flat" cmpd="sng">
            <a:solidFill>
              <a:srgbClr val="4472C4"/>
            </a:solidFill>
            <a:prstDash val="solid"/>
            <a:miter/>
            <a:tailEnd type="triangle"/>
          </a:ln>
        </p:spPr>
      </p:cxnSp>
      <p:sp>
        <p:nvSpPr>
          <p:cNvPr id="201" name="文本框 25"/>
          <p:cNvSpPr txBox="1"/>
          <p:nvPr/>
        </p:nvSpPr>
        <p:spPr>
          <a:xfrm>
            <a:off x="584604" y="1788384"/>
            <a:ext cx="856325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zh-CN" sz="1000" kern="1200">
                <a:solidFill>
                  <a:srgbClr val="000000"/>
                </a:solidFill>
                <a:latin typeface="等线"/>
                <a:ea typeface="等线"/>
              </a:rPr>
              <a:t>前视</a:t>
            </a:r>
            <a:r>
              <a:rPr lang="en-US" altLang="en-US" sz="1000" kern="1200">
                <a:solidFill>
                  <a:srgbClr val="000000"/>
                </a:solidFill>
                <a:latin typeface="等线"/>
                <a:ea typeface="等线"/>
              </a:rPr>
              <a:t>8M 120</a:t>
            </a:r>
            <a:endParaRPr lang="zh-CN" altLang="zh-CN" sz="1000" kern="1200">
              <a:solidFill>
                <a:srgbClr val="000000"/>
              </a:solidFill>
              <a:latin typeface="等线"/>
              <a:ea typeface="等线"/>
            </a:endParaRPr>
          </a:p>
        </p:txBody>
      </p:sp>
      <p:sp>
        <p:nvSpPr>
          <p:cNvPr id="202" name="文本框 101"/>
          <p:cNvSpPr txBox="1"/>
          <p:nvPr/>
        </p:nvSpPr>
        <p:spPr>
          <a:xfrm>
            <a:off x="577851" y="2259112"/>
            <a:ext cx="788999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zh-CN" sz="1000" kern="1200">
                <a:solidFill>
                  <a:srgbClr val="000000"/>
                </a:solidFill>
                <a:latin typeface="等线"/>
                <a:ea typeface="等线"/>
              </a:rPr>
              <a:t>前视</a:t>
            </a:r>
            <a:r>
              <a:rPr lang="en-US" altLang="en-US" sz="1000" kern="1200">
                <a:solidFill>
                  <a:srgbClr val="000000"/>
                </a:solidFill>
                <a:latin typeface="等线"/>
                <a:ea typeface="等线"/>
              </a:rPr>
              <a:t>8M 30</a:t>
            </a:r>
            <a:endParaRPr lang="zh-CN" altLang="zh-CN" sz="1000" kern="1200">
              <a:solidFill>
                <a:srgbClr val="000000"/>
              </a:solidFill>
              <a:latin typeface="等线"/>
              <a:ea typeface="等线"/>
            </a:endParaRPr>
          </a:p>
        </p:txBody>
      </p:sp>
      <p:pic>
        <p:nvPicPr>
          <p:cNvPr id="203" name="图片 102"/>
          <p:cNvPicPr>
            <a:picLocks noChangeAspect="1" noChangeArrowheads="1"/>
          </p:cNvPicPr>
          <p:nvPr/>
        </p:nvPicPr>
        <p:blipFill>
          <a:blip r:embed="rId5"/>
          <a:stretch/>
        </p:blipFill>
        <p:spPr>
          <a:xfrm>
            <a:off x="1143779" y="3969623"/>
            <a:ext cx="392285" cy="225254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</p:pic>
      <p:pic>
        <p:nvPicPr>
          <p:cNvPr id="204" name="图片 103"/>
          <p:cNvPicPr>
            <a:picLocks noChangeAspect="1" noChangeArrowheads="1"/>
          </p:cNvPicPr>
          <p:nvPr/>
        </p:nvPicPr>
        <p:blipFill>
          <a:blip r:embed="rId6"/>
          <a:stretch/>
        </p:blipFill>
        <p:spPr>
          <a:xfrm>
            <a:off x="1143778" y="4361720"/>
            <a:ext cx="392285" cy="225254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</p:pic>
      <p:pic>
        <p:nvPicPr>
          <p:cNvPr id="205" name="图片 104"/>
          <p:cNvPicPr>
            <a:picLocks noChangeAspect="1" noChangeArrowheads="1"/>
          </p:cNvPicPr>
          <p:nvPr/>
        </p:nvPicPr>
        <p:blipFill>
          <a:blip r:embed="rId7"/>
          <a:stretch/>
        </p:blipFill>
        <p:spPr>
          <a:xfrm>
            <a:off x="1140265" y="4753817"/>
            <a:ext cx="392285" cy="225254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</p:pic>
      <p:pic>
        <p:nvPicPr>
          <p:cNvPr id="206" name="图片 105"/>
          <p:cNvPicPr>
            <a:picLocks noChangeAspect="1" noChangeArrowheads="1"/>
          </p:cNvPicPr>
          <p:nvPr/>
        </p:nvPicPr>
        <p:blipFill>
          <a:blip r:embed="rId8"/>
          <a:stretch/>
        </p:blipFill>
        <p:spPr>
          <a:xfrm>
            <a:off x="1140265" y="5144944"/>
            <a:ext cx="392285" cy="225254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</p:pic>
      <p:cxnSp>
        <p:nvCxnSpPr>
          <p:cNvPr id="207" name="直接箭头连接符 106"/>
          <p:cNvCxnSpPr/>
          <p:nvPr/>
        </p:nvCxnSpPr>
        <p:spPr>
          <a:xfrm>
            <a:off x="1532550" y="4097211"/>
            <a:ext cx="1126888" cy="6580"/>
          </a:xfrm>
          <a:prstGeom prst="straightConnector1">
            <a:avLst/>
          </a:prstGeom>
          <a:noFill/>
          <a:ln w="6350" cap="flat" cmpd="sng">
            <a:solidFill>
              <a:srgbClr val="4472C4"/>
            </a:solidFill>
            <a:prstDash val="solid"/>
            <a:miter/>
            <a:tailEnd type="triangle"/>
          </a:ln>
        </p:spPr>
      </p:cxnSp>
      <p:cxnSp>
        <p:nvCxnSpPr>
          <p:cNvPr id="209" name="直接箭头连接符 107"/>
          <p:cNvCxnSpPr/>
          <p:nvPr/>
        </p:nvCxnSpPr>
        <p:spPr>
          <a:xfrm>
            <a:off x="1532550" y="4486825"/>
            <a:ext cx="1123135" cy="6144"/>
          </a:xfrm>
          <a:prstGeom prst="straightConnector1">
            <a:avLst/>
          </a:prstGeom>
          <a:noFill/>
          <a:ln w="6350" cap="flat" cmpd="sng">
            <a:solidFill>
              <a:srgbClr val="4472C4"/>
            </a:solidFill>
            <a:prstDash val="solid"/>
            <a:miter/>
            <a:tailEnd type="triangle"/>
          </a:ln>
        </p:spPr>
      </p:cxnSp>
      <p:cxnSp>
        <p:nvCxnSpPr>
          <p:cNvPr id="211" name="直接箭头连接符 108"/>
          <p:cNvCxnSpPr/>
          <p:nvPr/>
        </p:nvCxnSpPr>
        <p:spPr>
          <a:xfrm flipV="1">
            <a:off x="1532550" y="4901382"/>
            <a:ext cx="1123135" cy="6223"/>
          </a:xfrm>
          <a:prstGeom prst="straightConnector1">
            <a:avLst/>
          </a:prstGeom>
          <a:noFill/>
          <a:ln w="6350" cap="flat" cmpd="sng">
            <a:solidFill>
              <a:srgbClr val="4472C4"/>
            </a:solidFill>
            <a:prstDash val="solid"/>
            <a:miter/>
            <a:tailEnd type="triangle"/>
          </a:ln>
        </p:spPr>
      </p:cxnSp>
      <p:cxnSp>
        <p:nvCxnSpPr>
          <p:cNvPr id="212" name="直接箭头连接符 110"/>
          <p:cNvCxnSpPr>
            <a:stCxn id="206" idx="3"/>
          </p:cNvCxnSpPr>
          <p:nvPr/>
        </p:nvCxnSpPr>
        <p:spPr>
          <a:xfrm>
            <a:off x="1532550" y="5257571"/>
            <a:ext cx="1123135" cy="14708"/>
          </a:xfrm>
          <a:prstGeom prst="straightConnector1">
            <a:avLst/>
          </a:prstGeom>
          <a:noFill/>
          <a:ln w="6350" cap="flat" cmpd="sng">
            <a:solidFill>
              <a:srgbClr val="4472C4"/>
            </a:solidFill>
            <a:prstDash val="solid"/>
            <a:miter/>
            <a:tailEnd type="triangle"/>
          </a:ln>
        </p:spPr>
      </p:cxnSp>
      <p:sp>
        <p:nvSpPr>
          <p:cNvPr id="213" name="文本框 111"/>
          <p:cNvSpPr txBox="1"/>
          <p:nvPr/>
        </p:nvSpPr>
        <p:spPr>
          <a:xfrm>
            <a:off x="1046469" y="3694216"/>
            <a:ext cx="654346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zh-CN" sz="1000" kern="1200">
                <a:solidFill>
                  <a:srgbClr val="000000"/>
                </a:solidFill>
                <a:latin typeface="等线"/>
                <a:ea typeface="等线"/>
              </a:rPr>
              <a:t>环视</a:t>
            </a:r>
            <a:r>
              <a:rPr lang="en-US" altLang="en-US" sz="1000" kern="1200">
                <a:solidFill>
                  <a:srgbClr val="000000"/>
                </a:solidFill>
                <a:latin typeface="等线"/>
                <a:ea typeface="等线"/>
              </a:rPr>
              <a:t>2M </a:t>
            </a:r>
            <a:endParaRPr lang="zh-CN" altLang="zh-CN" sz="1000" kern="1200">
              <a:solidFill>
                <a:srgbClr val="000000"/>
              </a:solidFill>
              <a:latin typeface="等线"/>
              <a:ea typeface="等线"/>
            </a:endParaRPr>
          </a:p>
        </p:txBody>
      </p:sp>
      <p:pic>
        <p:nvPicPr>
          <p:cNvPr id="214" name="图片 112"/>
          <p:cNvPicPr>
            <a:picLocks noChangeAspect="1" noChangeArrowheads="1"/>
          </p:cNvPicPr>
          <p:nvPr/>
        </p:nvPicPr>
        <p:blipFill>
          <a:blip r:embed="rId9"/>
          <a:stretch/>
        </p:blipFill>
        <p:spPr>
          <a:xfrm rot="5400000">
            <a:off x="7141992" y="774797"/>
            <a:ext cx="392285" cy="225254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</p:pic>
      <p:pic>
        <p:nvPicPr>
          <p:cNvPr id="215" name="图片 113"/>
          <p:cNvPicPr>
            <a:picLocks noChangeAspect="1" noChangeArrowheads="1"/>
          </p:cNvPicPr>
          <p:nvPr/>
        </p:nvPicPr>
        <p:blipFill>
          <a:blip r:embed="rId10"/>
          <a:stretch/>
        </p:blipFill>
        <p:spPr>
          <a:xfrm rot="5400000">
            <a:off x="7408478" y="548848"/>
            <a:ext cx="392285" cy="225254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</p:pic>
      <p:pic>
        <p:nvPicPr>
          <p:cNvPr id="216" name="图片 114"/>
          <p:cNvPicPr>
            <a:picLocks noChangeAspect="1" noChangeArrowheads="1"/>
          </p:cNvPicPr>
          <p:nvPr/>
        </p:nvPicPr>
        <p:blipFill>
          <a:blip r:embed="rId11"/>
          <a:stretch/>
        </p:blipFill>
        <p:spPr>
          <a:xfrm rot="5400000">
            <a:off x="7737750" y="742820"/>
            <a:ext cx="392285" cy="225254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</p:pic>
      <p:pic>
        <p:nvPicPr>
          <p:cNvPr id="217" name="图片 115"/>
          <p:cNvPicPr>
            <a:picLocks noChangeAspect="1" noChangeArrowheads="1"/>
          </p:cNvPicPr>
          <p:nvPr/>
        </p:nvPicPr>
        <p:blipFill>
          <a:blip r:embed="rId12"/>
          <a:stretch/>
        </p:blipFill>
        <p:spPr>
          <a:xfrm rot="5400000">
            <a:off x="8099328" y="513957"/>
            <a:ext cx="392285" cy="225254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</p:pic>
      <p:cxnSp>
        <p:nvCxnSpPr>
          <p:cNvPr id="218" name="直接箭头连接符 27"/>
          <p:cNvCxnSpPr/>
          <p:nvPr/>
        </p:nvCxnSpPr>
        <p:spPr>
          <a:xfrm flipH="1">
            <a:off x="7617393" y="1094953"/>
            <a:ext cx="1" cy="510550"/>
          </a:xfrm>
          <a:prstGeom prst="straightConnector1">
            <a:avLst/>
          </a:prstGeom>
          <a:noFill/>
          <a:ln w="6350" cap="flat" cmpd="sng">
            <a:solidFill>
              <a:srgbClr val="4472C4"/>
            </a:solidFill>
            <a:prstDash val="solid"/>
            <a:miter/>
            <a:tailEnd type="triangle"/>
          </a:ln>
        </p:spPr>
      </p:cxnSp>
      <p:cxnSp>
        <p:nvCxnSpPr>
          <p:cNvPr id="219" name="直接箭头连接符 117"/>
          <p:cNvCxnSpPr/>
          <p:nvPr/>
        </p:nvCxnSpPr>
        <p:spPr>
          <a:xfrm flipH="1">
            <a:off x="7319430" y="1046954"/>
            <a:ext cx="1" cy="510550"/>
          </a:xfrm>
          <a:prstGeom prst="straightConnector1">
            <a:avLst/>
          </a:prstGeom>
          <a:noFill/>
          <a:ln w="6350" cap="flat" cmpd="sng">
            <a:solidFill>
              <a:srgbClr val="4472C4"/>
            </a:solidFill>
            <a:prstDash val="solid"/>
            <a:miter/>
            <a:tailEnd type="triangle"/>
          </a:ln>
        </p:spPr>
      </p:cxnSp>
      <p:cxnSp>
        <p:nvCxnSpPr>
          <p:cNvPr id="220" name="直接箭头连接符 118"/>
          <p:cNvCxnSpPr/>
          <p:nvPr/>
        </p:nvCxnSpPr>
        <p:spPr>
          <a:xfrm flipH="1">
            <a:off x="7933888" y="1046954"/>
            <a:ext cx="1" cy="510550"/>
          </a:xfrm>
          <a:prstGeom prst="straightConnector1">
            <a:avLst/>
          </a:prstGeom>
          <a:noFill/>
          <a:ln w="6350" cap="flat" cmpd="sng">
            <a:solidFill>
              <a:srgbClr val="4472C4"/>
            </a:solidFill>
            <a:prstDash val="solid"/>
            <a:miter/>
            <a:tailEnd type="triangle"/>
          </a:ln>
        </p:spPr>
      </p:cxnSp>
      <p:cxnSp>
        <p:nvCxnSpPr>
          <p:cNvPr id="221" name="直接箭头连接符 119"/>
          <p:cNvCxnSpPr/>
          <p:nvPr/>
        </p:nvCxnSpPr>
        <p:spPr>
          <a:xfrm flipH="1">
            <a:off x="8274149" y="1099284"/>
            <a:ext cx="1" cy="510550"/>
          </a:xfrm>
          <a:prstGeom prst="straightConnector1">
            <a:avLst/>
          </a:prstGeom>
          <a:noFill/>
          <a:ln w="6350" cap="flat" cmpd="sng">
            <a:solidFill>
              <a:srgbClr val="4472C4"/>
            </a:solidFill>
            <a:prstDash val="solid"/>
            <a:miter/>
            <a:tailEnd type="triangle"/>
          </a:ln>
        </p:spPr>
      </p:cxnSp>
      <p:sp>
        <p:nvSpPr>
          <p:cNvPr id="222" name="文本框 120"/>
          <p:cNvSpPr txBox="1"/>
          <p:nvPr/>
        </p:nvSpPr>
        <p:spPr>
          <a:xfrm>
            <a:off x="8519671" y="750163"/>
            <a:ext cx="1252266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zh-CN" sz="1000" kern="1200">
                <a:solidFill>
                  <a:srgbClr val="000000"/>
                </a:solidFill>
                <a:latin typeface="等线"/>
                <a:ea typeface="等线"/>
              </a:rPr>
              <a:t>侧视</a:t>
            </a:r>
            <a:r>
              <a:rPr lang="en-US" altLang="en-US" sz="1000" kern="1200">
                <a:solidFill>
                  <a:srgbClr val="000000"/>
                </a:solidFill>
                <a:latin typeface="等线"/>
                <a:ea typeface="等线"/>
              </a:rPr>
              <a:t>8M(Resize 2M)</a:t>
            </a:r>
            <a:endParaRPr lang="zh-CN" altLang="zh-CN" sz="1000" kern="1200">
              <a:solidFill>
                <a:srgbClr val="000000"/>
              </a:solidFill>
              <a:latin typeface="等线"/>
              <a:ea typeface="等线"/>
            </a:endParaRPr>
          </a:p>
        </p:txBody>
      </p:sp>
      <p:pic>
        <p:nvPicPr>
          <p:cNvPr id="223" name="图片 121"/>
          <p:cNvPicPr>
            <a:picLocks noChangeAspect="1"/>
          </p:cNvPicPr>
          <p:nvPr/>
        </p:nvPicPr>
        <p:blipFill>
          <a:blip r:embed="rId13"/>
          <a:stretch/>
        </p:blipFill>
        <p:spPr>
          <a:xfrm rot="16200000">
            <a:off x="6109205" y="5243191"/>
            <a:ext cx="445435" cy="185465"/>
          </a:xfrm>
          <a:prstGeom prst="rect">
            <a:avLst/>
          </a:prstGeom>
        </p:spPr>
      </p:pic>
      <p:pic>
        <p:nvPicPr>
          <p:cNvPr id="224" name="图片 122"/>
          <p:cNvPicPr>
            <a:picLocks noChangeAspect="1"/>
          </p:cNvPicPr>
          <p:nvPr/>
        </p:nvPicPr>
        <p:blipFill>
          <a:blip r:embed="rId14"/>
          <a:stretch/>
        </p:blipFill>
        <p:spPr>
          <a:xfrm rot="16044557">
            <a:off x="5778219" y="5247155"/>
            <a:ext cx="445435" cy="185465"/>
          </a:xfrm>
          <a:prstGeom prst="rect">
            <a:avLst/>
          </a:prstGeom>
        </p:spPr>
      </p:pic>
      <p:pic>
        <p:nvPicPr>
          <p:cNvPr id="225" name="图片 124"/>
          <p:cNvPicPr>
            <a:picLocks noChangeAspect="1"/>
          </p:cNvPicPr>
          <p:nvPr/>
        </p:nvPicPr>
        <p:blipFill>
          <a:blip r:embed="rId15"/>
          <a:stretch/>
        </p:blipFill>
        <p:spPr>
          <a:xfrm rot="16200000">
            <a:off x="5452560" y="5243191"/>
            <a:ext cx="445435" cy="185465"/>
          </a:xfrm>
          <a:prstGeom prst="rect">
            <a:avLst/>
          </a:prstGeom>
        </p:spPr>
      </p:pic>
      <p:pic>
        <p:nvPicPr>
          <p:cNvPr id="226" name="图片 125"/>
          <p:cNvPicPr>
            <a:picLocks noChangeAspect="1"/>
          </p:cNvPicPr>
          <p:nvPr/>
        </p:nvPicPr>
        <p:blipFill>
          <a:blip r:embed="rId16"/>
          <a:stretch/>
        </p:blipFill>
        <p:spPr>
          <a:xfrm rot="16200000">
            <a:off x="5162096" y="5243190"/>
            <a:ext cx="445435" cy="185465"/>
          </a:xfrm>
          <a:prstGeom prst="rect">
            <a:avLst/>
          </a:prstGeom>
        </p:spPr>
      </p:pic>
      <p:cxnSp>
        <p:nvCxnSpPr>
          <p:cNvPr id="227" name="直接箭头连接符 29"/>
          <p:cNvCxnSpPr>
            <a:stCxn id="223" idx="3"/>
          </p:cNvCxnSpPr>
          <p:nvPr/>
        </p:nvCxnSpPr>
        <p:spPr>
          <a:xfrm flipV="1">
            <a:off x="6331923" y="4381544"/>
            <a:ext cx="0" cy="731662"/>
          </a:xfrm>
          <a:prstGeom prst="straightConnector1">
            <a:avLst/>
          </a:prstGeom>
          <a:noFill/>
          <a:ln w="12700" cap="flat" cmpd="sng">
            <a:solidFill>
              <a:srgbClr val="4472C4"/>
            </a:solidFill>
            <a:prstDash val="solid"/>
            <a:miter/>
            <a:headEnd type="none"/>
            <a:tailEnd type="triangle"/>
          </a:ln>
        </p:spPr>
      </p:cxnSp>
      <p:cxnSp>
        <p:nvCxnSpPr>
          <p:cNvPr id="228" name="直接箭头连接符 31"/>
          <p:cNvCxnSpPr>
            <a:stCxn id="224" idx="3"/>
          </p:cNvCxnSpPr>
          <p:nvPr/>
        </p:nvCxnSpPr>
        <p:spPr>
          <a:xfrm flipV="1">
            <a:off x="5990870" y="4381544"/>
            <a:ext cx="10484" cy="735854"/>
          </a:xfrm>
          <a:prstGeom prst="straightConnector1">
            <a:avLst/>
          </a:prstGeom>
          <a:noFill/>
          <a:ln w="12700" cap="flat" cmpd="sng">
            <a:solidFill>
              <a:srgbClr val="4472C4"/>
            </a:solidFill>
            <a:prstDash val="solid"/>
            <a:miter/>
            <a:headEnd type="none"/>
            <a:tailEnd type="triangle"/>
          </a:ln>
        </p:spPr>
      </p:cxnSp>
      <p:cxnSp>
        <p:nvCxnSpPr>
          <p:cNvPr id="229" name="直接箭头连接符 33"/>
          <p:cNvCxnSpPr>
            <a:stCxn id="225" idx="3"/>
          </p:cNvCxnSpPr>
          <p:nvPr/>
        </p:nvCxnSpPr>
        <p:spPr>
          <a:xfrm flipV="1">
            <a:off x="5675278" y="4381544"/>
            <a:ext cx="0" cy="731662"/>
          </a:xfrm>
          <a:prstGeom prst="straightConnector1">
            <a:avLst/>
          </a:prstGeom>
          <a:noFill/>
          <a:ln w="12700" cap="flat" cmpd="sng">
            <a:solidFill>
              <a:srgbClr val="4472C4"/>
            </a:solidFill>
            <a:prstDash val="solid"/>
            <a:miter/>
            <a:headEnd type="none"/>
            <a:tailEnd type="triangle"/>
          </a:ln>
        </p:spPr>
      </p:cxnSp>
      <p:cxnSp>
        <p:nvCxnSpPr>
          <p:cNvPr id="230" name="直接箭头连接符 35"/>
          <p:cNvCxnSpPr>
            <a:stCxn id="226" idx="3"/>
          </p:cNvCxnSpPr>
          <p:nvPr/>
        </p:nvCxnSpPr>
        <p:spPr>
          <a:xfrm flipV="1">
            <a:off x="5384814" y="4381544"/>
            <a:ext cx="0" cy="731661"/>
          </a:xfrm>
          <a:prstGeom prst="straightConnector1">
            <a:avLst/>
          </a:prstGeom>
          <a:noFill/>
          <a:ln w="12700" cap="flat" cmpd="sng">
            <a:solidFill>
              <a:srgbClr val="4472C4"/>
            </a:solidFill>
            <a:prstDash val="solid"/>
            <a:miter/>
            <a:headEnd type="none"/>
            <a:tailEnd type="triangle"/>
          </a:ln>
        </p:spPr>
      </p:cxnSp>
      <p:sp>
        <p:nvSpPr>
          <p:cNvPr id="290" name="矩形 148"/>
          <p:cNvSpPr/>
          <p:nvPr/>
        </p:nvSpPr>
        <p:spPr>
          <a:xfrm>
            <a:off x="5206121" y="2589380"/>
            <a:ext cx="1330173" cy="708735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4472C4">
                <a:shade val="5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18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等线"/>
                <a:ea typeface="等线"/>
              </a:rPr>
              <a:t>NXP</a:t>
            </a:r>
            <a:endParaRPr lang="zh-CN" altLang="zh-CN" sz="1800" b="0" i="0" u="none" strike="noStrike" kern="1200" spc="0" baseline="0">
              <a:ln>
                <a:noFill/>
              </a:ln>
              <a:solidFill>
                <a:srgbClr val="FFFFFF"/>
              </a:solidFill>
              <a:latin typeface="等线"/>
              <a:ea typeface="等线"/>
            </a:endParaRPr>
          </a:p>
        </p:txBody>
      </p:sp>
      <p:sp>
        <p:nvSpPr>
          <p:cNvPr id="304" name="矩形 149"/>
          <p:cNvSpPr/>
          <p:nvPr/>
        </p:nvSpPr>
        <p:spPr>
          <a:xfrm>
            <a:off x="5205652" y="3612000"/>
            <a:ext cx="1330173" cy="708735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4472C4">
                <a:shade val="5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18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等线"/>
                <a:ea typeface="等线"/>
              </a:rPr>
              <a:t>NXP</a:t>
            </a:r>
            <a:endParaRPr lang="zh-CN" altLang="zh-CN" sz="1800" b="0" i="0" u="none" strike="noStrike" kern="1200" spc="0" baseline="0">
              <a:ln>
                <a:noFill/>
              </a:ln>
              <a:solidFill>
                <a:srgbClr val="FFFFFF"/>
              </a:solidFill>
              <a:latin typeface="等线"/>
              <a:ea typeface="等线"/>
            </a:endParaRPr>
          </a:p>
        </p:txBody>
      </p:sp>
      <p:cxnSp>
        <p:nvCxnSpPr>
          <p:cNvPr id="305" name="直接箭头连接符 50"/>
          <p:cNvCxnSpPr>
            <a:endCxn id="290" idx="1"/>
          </p:cNvCxnSpPr>
          <p:nvPr/>
        </p:nvCxnSpPr>
        <p:spPr>
          <a:xfrm>
            <a:off x="4674949" y="2943748"/>
            <a:ext cx="531172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/>
            <a:headEnd type="triangle"/>
            <a:tailEnd type="triangle"/>
          </a:ln>
        </p:spPr>
      </p:cxnSp>
      <p:cxnSp>
        <p:nvCxnSpPr>
          <p:cNvPr id="307" name="直接箭头连接符 62"/>
          <p:cNvCxnSpPr>
            <a:stCxn id="290" idx="3"/>
          </p:cNvCxnSpPr>
          <p:nvPr/>
        </p:nvCxnSpPr>
        <p:spPr>
          <a:xfrm flipV="1">
            <a:off x="6536294" y="2943747"/>
            <a:ext cx="492708" cy="1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/>
            <a:headEnd type="triangle"/>
            <a:tailEnd type="triangle"/>
          </a:ln>
        </p:spPr>
      </p:cxnSp>
      <p:cxnSp>
        <p:nvCxnSpPr>
          <p:cNvPr id="313" name="直接箭头连接符 66"/>
          <p:cNvCxnSpPr>
            <a:stCxn id="290" idx="2"/>
            <a:endCxn id="304" idx="0"/>
          </p:cNvCxnSpPr>
          <p:nvPr/>
        </p:nvCxnSpPr>
        <p:spPr>
          <a:xfrm flipH="1">
            <a:off x="5870739" y="3298115"/>
            <a:ext cx="469" cy="313885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/>
            <a:headEnd type="triangle"/>
            <a:tailEnd type="triangle"/>
          </a:ln>
        </p:spPr>
      </p:cxnSp>
      <p:cxnSp>
        <p:nvCxnSpPr>
          <p:cNvPr id="316" name="直接箭头连接符 127"/>
          <p:cNvCxnSpPr>
            <a:stCxn id="304" idx="1"/>
          </p:cNvCxnSpPr>
          <p:nvPr/>
        </p:nvCxnSpPr>
        <p:spPr>
          <a:xfrm flipH="1" flipV="1">
            <a:off x="4674480" y="3966367"/>
            <a:ext cx="531172" cy="1"/>
          </a:xfrm>
          <a:prstGeom prst="straightConnector1">
            <a:avLst/>
          </a:prstGeom>
          <a:noFill/>
          <a:ln w="6350" cap="flat" cmpd="sng">
            <a:solidFill>
              <a:srgbClr val="ED7D31"/>
            </a:solidFill>
            <a:prstDash val="solid"/>
            <a:miter/>
            <a:headEnd type="triangle" w="med" len="med"/>
            <a:tailEnd type="triangle" w="med" len="med"/>
          </a:ln>
        </p:spPr>
      </p:cxnSp>
      <p:cxnSp>
        <p:nvCxnSpPr>
          <p:cNvPr id="319" name="直接箭头连接符 129"/>
          <p:cNvCxnSpPr>
            <a:stCxn id="304" idx="3"/>
          </p:cNvCxnSpPr>
          <p:nvPr/>
        </p:nvCxnSpPr>
        <p:spPr>
          <a:xfrm flipV="1">
            <a:off x="6535825" y="3966367"/>
            <a:ext cx="492708" cy="1"/>
          </a:xfrm>
          <a:prstGeom prst="straightConnector1">
            <a:avLst/>
          </a:prstGeom>
          <a:noFill/>
          <a:ln w="6350" cap="flat" cmpd="sng">
            <a:solidFill>
              <a:srgbClr val="4472C4"/>
            </a:solidFill>
            <a:prstDash val="solid"/>
            <a:miter/>
            <a:headEnd type="triangle"/>
            <a:tailEnd type="triangle"/>
          </a:ln>
        </p:spPr>
      </p:cxnSp>
      <p:sp>
        <p:nvSpPr>
          <p:cNvPr id="348" name="矩形: 圆角 64"/>
          <p:cNvSpPr/>
          <p:nvPr/>
        </p:nvSpPr>
        <p:spPr>
          <a:xfrm>
            <a:off x="4228099" y="2575722"/>
            <a:ext cx="480403" cy="272618"/>
          </a:xfrm>
          <a:prstGeom prst="roundRect">
            <a:avLst/>
          </a:prstGeom>
          <a:solidFill>
            <a:srgbClr val="FFFFFF"/>
          </a:solidFill>
          <a:ln w="12700" cap="flat" cmpd="sng">
            <a:solidFill>
              <a:srgbClr val="4472C4">
                <a:shade val="5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1000" b="0" i="0" u="none" strike="noStrike" kern="1200" spc="0" baseline="0">
                <a:ln>
                  <a:noFill/>
                </a:ln>
                <a:solidFill>
                  <a:schemeClr val="bg1"/>
                </a:solidFill>
                <a:latin typeface="等线"/>
                <a:ea typeface="等线"/>
              </a:rPr>
              <a:t>eth0</a:t>
            </a:r>
            <a:endParaRPr lang="zh-CN" altLang="zh-CN" sz="1000" b="0" i="0" u="none" strike="noStrike" kern="1200" spc="0" baseline="0">
              <a:ln>
                <a:noFill/>
              </a:ln>
              <a:solidFill>
                <a:schemeClr val="bg1"/>
              </a:solidFill>
              <a:latin typeface="等线"/>
              <a:ea typeface="等线"/>
            </a:endParaRPr>
          </a:p>
        </p:txBody>
      </p:sp>
      <p:sp>
        <p:nvSpPr>
          <p:cNvPr id="388" name="矩形 67"/>
          <p:cNvSpPr/>
          <p:nvPr/>
        </p:nvSpPr>
        <p:spPr>
          <a:xfrm>
            <a:off x="5194757" y="5745430"/>
            <a:ext cx="1330173" cy="708735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4472C4">
                <a:shade val="5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12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等线"/>
                <a:ea typeface="等线"/>
              </a:rPr>
              <a:t>Main </a:t>
            </a:r>
            <a:r>
              <a:rPr lang="en-US" altLang="en-US" sz="12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等线"/>
                <a:ea typeface="等线"/>
              </a:rPr>
              <a:t>Aurix</a:t>
            </a:r>
            <a:endParaRPr lang="zh-CN" altLang="zh-CN" sz="1200" b="0" i="0" u="none" strike="noStrike" kern="1200" spc="0" baseline="0">
              <a:ln>
                <a:noFill/>
              </a:ln>
              <a:solidFill>
                <a:srgbClr val="FFFFFF"/>
              </a:solidFill>
              <a:latin typeface="等线"/>
              <a:ea typeface="等线"/>
            </a:endParaRPr>
          </a:p>
        </p:txBody>
      </p:sp>
      <p:cxnSp>
        <p:nvCxnSpPr>
          <p:cNvPr id="407" name="直接箭头连接符 5"/>
          <p:cNvCxnSpPr>
            <a:stCxn id="388" idx="0"/>
            <a:endCxn id="304" idx="2"/>
          </p:cNvCxnSpPr>
          <p:nvPr/>
        </p:nvCxnSpPr>
        <p:spPr>
          <a:xfrm flipV="1">
            <a:off x="5859844" y="4320735"/>
            <a:ext cx="10895" cy="1424695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/>
            <a:headEnd type="triangle"/>
            <a:tailEnd type="triangle"/>
          </a:ln>
        </p:spPr>
      </p:cxnSp>
      <p:sp>
        <p:nvSpPr>
          <p:cNvPr id="409" name="文本框 6"/>
          <p:cNvSpPr txBox="1"/>
          <p:nvPr/>
        </p:nvSpPr>
        <p:spPr>
          <a:xfrm>
            <a:off x="1950665" y="1722424"/>
            <a:ext cx="604653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en-US" sz="800" b="1" kern="1200">
                <a:solidFill>
                  <a:srgbClr val="FF0000"/>
                </a:solidFill>
                <a:latin typeface="等线"/>
                <a:ea typeface="等线"/>
              </a:rPr>
              <a:t>VA_GA_0</a:t>
            </a:r>
            <a:endParaRPr lang="zh-CN" altLang="zh-CN" sz="800" b="1" kern="1200">
              <a:solidFill>
                <a:srgbClr val="FF0000"/>
              </a:solidFill>
              <a:latin typeface="等线"/>
              <a:ea typeface="等线"/>
            </a:endParaRPr>
          </a:p>
        </p:txBody>
      </p:sp>
      <p:sp>
        <p:nvSpPr>
          <p:cNvPr id="438" name="文本框 69"/>
          <p:cNvSpPr txBox="1"/>
          <p:nvPr/>
        </p:nvSpPr>
        <p:spPr>
          <a:xfrm>
            <a:off x="2038299" y="2187610"/>
            <a:ext cx="604653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en-US" sz="800" b="1" kern="1200">
                <a:solidFill>
                  <a:srgbClr val="FF0000"/>
                </a:solidFill>
                <a:latin typeface="等线"/>
                <a:ea typeface="等线"/>
              </a:rPr>
              <a:t>VA_GA_1</a:t>
            </a:r>
            <a:endParaRPr lang="zh-CN" altLang="zh-CN" sz="800" b="1" kern="1200">
              <a:solidFill>
                <a:srgbClr val="FF0000"/>
              </a:solidFill>
              <a:latin typeface="等线"/>
              <a:ea typeface="等线"/>
            </a:endParaRPr>
          </a:p>
        </p:txBody>
      </p:sp>
      <p:sp>
        <p:nvSpPr>
          <p:cNvPr id="439" name="文本框 70"/>
          <p:cNvSpPr txBox="1"/>
          <p:nvPr/>
        </p:nvSpPr>
        <p:spPr>
          <a:xfrm>
            <a:off x="7069227" y="1099700"/>
            <a:ext cx="307777" cy="505908"/>
          </a:xfrm>
          <a:prstGeom prst="rect">
            <a:avLst/>
          </a:prstGeom>
          <a:noFill/>
        </p:spPr>
        <p:txBody>
          <a:bodyPr vert="vert" wrap="none">
            <a:spAutoFit/>
          </a:bodyPr>
          <a:lstStyle/>
          <a:p>
            <a:r>
              <a:rPr lang="en-US" altLang="en-US" sz="800" b="1" kern="1200">
                <a:solidFill>
                  <a:srgbClr val="FF0000"/>
                </a:solidFill>
                <a:latin typeface="等线"/>
                <a:ea typeface="等线"/>
              </a:rPr>
              <a:t>VA_GB_0</a:t>
            </a:r>
            <a:endParaRPr lang="zh-CN" altLang="zh-CN" sz="800" b="1" kern="1200">
              <a:solidFill>
                <a:srgbClr val="FF0000"/>
              </a:solidFill>
              <a:latin typeface="等线"/>
              <a:ea typeface="等线"/>
            </a:endParaRPr>
          </a:p>
        </p:txBody>
      </p:sp>
      <p:sp>
        <p:nvSpPr>
          <p:cNvPr id="440" name="文本框 71"/>
          <p:cNvSpPr txBox="1"/>
          <p:nvPr/>
        </p:nvSpPr>
        <p:spPr>
          <a:xfrm>
            <a:off x="7366874" y="1106940"/>
            <a:ext cx="307777" cy="505908"/>
          </a:xfrm>
          <a:prstGeom prst="rect">
            <a:avLst/>
          </a:prstGeom>
          <a:noFill/>
        </p:spPr>
        <p:txBody>
          <a:bodyPr vert="vert" wrap="none">
            <a:spAutoFit/>
          </a:bodyPr>
          <a:lstStyle/>
          <a:p>
            <a:r>
              <a:rPr lang="en-US" altLang="en-US" sz="800" b="1" kern="1200">
                <a:solidFill>
                  <a:srgbClr val="FF0000"/>
                </a:solidFill>
                <a:latin typeface="等线"/>
                <a:ea typeface="等线"/>
              </a:rPr>
              <a:t>VA_GB_1</a:t>
            </a:r>
            <a:endParaRPr lang="zh-CN" altLang="zh-CN" sz="800" b="1" kern="1200">
              <a:solidFill>
                <a:srgbClr val="FF0000"/>
              </a:solidFill>
              <a:latin typeface="等线"/>
              <a:ea typeface="等线"/>
            </a:endParaRPr>
          </a:p>
        </p:txBody>
      </p:sp>
      <p:sp>
        <p:nvSpPr>
          <p:cNvPr id="441" name="文本框 72"/>
          <p:cNvSpPr txBox="1"/>
          <p:nvPr/>
        </p:nvSpPr>
        <p:spPr>
          <a:xfrm>
            <a:off x="7699034" y="1054274"/>
            <a:ext cx="307777" cy="505908"/>
          </a:xfrm>
          <a:prstGeom prst="rect">
            <a:avLst/>
          </a:prstGeom>
          <a:noFill/>
        </p:spPr>
        <p:txBody>
          <a:bodyPr vert="vert" wrap="none">
            <a:spAutoFit/>
          </a:bodyPr>
          <a:lstStyle/>
          <a:p>
            <a:r>
              <a:rPr lang="en-US" altLang="en-US" sz="800" b="1" kern="1200">
                <a:solidFill>
                  <a:srgbClr val="FF0000"/>
                </a:solidFill>
                <a:latin typeface="等线"/>
                <a:ea typeface="等线"/>
              </a:rPr>
              <a:t>VA_GB_2</a:t>
            </a:r>
            <a:endParaRPr lang="zh-CN" altLang="zh-CN" sz="800" b="1" kern="1200">
              <a:solidFill>
                <a:srgbClr val="FF0000"/>
              </a:solidFill>
              <a:latin typeface="等线"/>
              <a:ea typeface="等线"/>
            </a:endParaRPr>
          </a:p>
        </p:txBody>
      </p:sp>
      <p:sp>
        <p:nvSpPr>
          <p:cNvPr id="442" name="文本框 73"/>
          <p:cNvSpPr txBox="1"/>
          <p:nvPr/>
        </p:nvSpPr>
        <p:spPr>
          <a:xfrm>
            <a:off x="8036738" y="1070106"/>
            <a:ext cx="307777" cy="505908"/>
          </a:xfrm>
          <a:prstGeom prst="rect">
            <a:avLst/>
          </a:prstGeom>
          <a:noFill/>
        </p:spPr>
        <p:txBody>
          <a:bodyPr vert="vert" wrap="square">
            <a:spAutoFit/>
          </a:bodyPr>
          <a:lstStyle/>
          <a:p>
            <a:r>
              <a:rPr lang="en-US" altLang="en-US" sz="800" b="1" kern="1200">
                <a:solidFill>
                  <a:srgbClr val="FF0000"/>
                </a:solidFill>
                <a:latin typeface="等线"/>
                <a:ea typeface="等线"/>
              </a:rPr>
              <a:t>VA_GB_3</a:t>
            </a:r>
            <a:endParaRPr lang="zh-CN" altLang="zh-CN" sz="800" b="1" kern="1200">
              <a:solidFill>
                <a:srgbClr val="FF0000"/>
              </a:solidFill>
              <a:latin typeface="等线"/>
              <a:ea typeface="等线"/>
            </a:endParaRPr>
          </a:p>
        </p:txBody>
      </p:sp>
      <p:sp>
        <p:nvSpPr>
          <p:cNvPr id="456" name="文本框 93"/>
          <p:cNvSpPr txBox="1"/>
          <p:nvPr/>
        </p:nvSpPr>
        <p:spPr>
          <a:xfrm>
            <a:off x="4191985" y="2828925"/>
            <a:ext cx="822960" cy="2139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en-US" sz="800" kern="1200">
                <a:solidFill>
                  <a:srgbClr val="000000"/>
                </a:solidFill>
                <a:latin typeface="等线"/>
                <a:ea typeface="等线"/>
              </a:rPr>
              <a:t>192.168.1.51</a:t>
            </a:r>
            <a:endParaRPr lang="zh-CN" altLang="zh-CN" sz="800" kern="1200">
              <a:solidFill>
                <a:srgbClr val="000000"/>
              </a:solidFill>
              <a:latin typeface="等线"/>
              <a:ea typeface="等线"/>
            </a:endParaRPr>
          </a:p>
        </p:txBody>
      </p:sp>
      <p:sp>
        <p:nvSpPr>
          <p:cNvPr id="457" name="文本框 94"/>
          <p:cNvSpPr txBox="1"/>
          <p:nvPr/>
        </p:nvSpPr>
        <p:spPr>
          <a:xfrm>
            <a:off x="6879237" y="2798952"/>
            <a:ext cx="822960" cy="2139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en-US" sz="800" kern="1200">
                <a:solidFill>
                  <a:srgbClr val="000000"/>
                </a:solidFill>
                <a:latin typeface="等线"/>
                <a:ea typeface="等线"/>
              </a:rPr>
              <a:t>192.168.1.52</a:t>
            </a:r>
            <a:endParaRPr lang="zh-CN" altLang="zh-CN" sz="800" kern="1200">
              <a:solidFill>
                <a:srgbClr val="000000"/>
              </a:solidFill>
              <a:latin typeface="等线"/>
              <a:ea typeface="等线"/>
            </a:endParaRPr>
          </a:p>
        </p:txBody>
      </p:sp>
      <p:sp>
        <p:nvSpPr>
          <p:cNvPr id="460" name="文本框 98"/>
          <p:cNvSpPr txBox="1"/>
          <p:nvPr/>
        </p:nvSpPr>
        <p:spPr>
          <a:xfrm>
            <a:off x="4204769" y="3881767"/>
            <a:ext cx="742511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en-US" sz="800" kern="1200">
                <a:solidFill>
                  <a:srgbClr val="000000"/>
                </a:solidFill>
                <a:latin typeface="等线"/>
                <a:ea typeface="等线"/>
              </a:rPr>
              <a:t>192.168.1.53</a:t>
            </a:r>
            <a:endParaRPr lang="zh-CN" altLang="zh-CN" sz="800" kern="1200">
              <a:solidFill>
                <a:srgbClr val="000000"/>
              </a:solidFill>
              <a:latin typeface="等线"/>
              <a:ea typeface="等线"/>
            </a:endParaRPr>
          </a:p>
        </p:txBody>
      </p:sp>
      <p:sp>
        <p:nvSpPr>
          <p:cNvPr id="461" name="文本框 100"/>
          <p:cNvSpPr txBox="1"/>
          <p:nvPr/>
        </p:nvSpPr>
        <p:spPr>
          <a:xfrm>
            <a:off x="6815615" y="3844592"/>
            <a:ext cx="742511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en-US" sz="800" kern="1200">
                <a:solidFill>
                  <a:srgbClr val="000000"/>
                </a:solidFill>
                <a:latin typeface="等线"/>
                <a:ea typeface="等线"/>
              </a:rPr>
              <a:t>192.168.1.54</a:t>
            </a:r>
            <a:endParaRPr lang="zh-CN" altLang="zh-CN" sz="800" kern="1200">
              <a:solidFill>
                <a:srgbClr val="000000"/>
              </a:solidFill>
              <a:latin typeface="等线"/>
              <a:ea typeface="等线"/>
            </a:endParaRPr>
          </a:p>
        </p:txBody>
      </p:sp>
      <p:cxnSp>
        <p:nvCxnSpPr>
          <p:cNvPr id="462" name="直接箭头连接符 11"/>
          <p:cNvCxnSpPr>
            <a:stCxn id="194" idx="2"/>
            <a:endCxn id="290" idx="0"/>
          </p:cNvCxnSpPr>
          <p:nvPr/>
        </p:nvCxnSpPr>
        <p:spPr>
          <a:xfrm flipH="1">
            <a:off x="5871208" y="1918331"/>
            <a:ext cx="10549" cy="671049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/>
            <a:headEnd type="triangle"/>
            <a:tailEnd type="triangle"/>
          </a:ln>
        </p:spPr>
      </p:cxnSp>
      <p:sp>
        <p:nvSpPr>
          <p:cNvPr id="465" name="矩形: 圆角 126"/>
          <p:cNvSpPr/>
          <p:nvPr/>
        </p:nvSpPr>
        <p:spPr>
          <a:xfrm>
            <a:off x="5745900" y="1645714"/>
            <a:ext cx="292970" cy="272618"/>
          </a:xfrm>
          <a:prstGeom prst="roundRect">
            <a:avLst/>
          </a:prstGeom>
          <a:solidFill>
            <a:srgbClr val="FFFFFF"/>
          </a:solidFill>
          <a:ln w="12700" cap="flat" cmpd="sng">
            <a:solidFill>
              <a:srgbClr val="4472C4">
                <a:shade val="5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zh-CN" sz="1800" b="0" i="0" u="none" strike="noStrike" kern="1200" spc="0" baseline="0">
              <a:ln>
                <a:noFill/>
              </a:ln>
              <a:solidFill>
                <a:srgbClr val="FFFFFF"/>
              </a:solidFill>
              <a:latin typeface="等线"/>
              <a:ea typeface="等线"/>
            </a:endParaRPr>
          </a:p>
        </p:txBody>
      </p:sp>
      <p:sp>
        <p:nvSpPr>
          <p:cNvPr id="466" name="文本框 128"/>
          <p:cNvSpPr txBox="1"/>
          <p:nvPr/>
        </p:nvSpPr>
        <p:spPr>
          <a:xfrm>
            <a:off x="5684701" y="1658912"/>
            <a:ext cx="407484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en-US" sz="1000" kern="1200">
                <a:solidFill>
                  <a:srgbClr val="000000"/>
                </a:solidFill>
                <a:latin typeface="等线"/>
                <a:ea typeface="等线"/>
              </a:rPr>
              <a:t>vlan</a:t>
            </a:r>
            <a:endParaRPr lang="zh-CN" altLang="zh-CN" sz="1000" kern="1200">
              <a:solidFill>
                <a:srgbClr val="000000"/>
              </a:solidFill>
              <a:latin typeface="等线"/>
              <a:ea typeface="等线"/>
            </a:endParaRPr>
          </a:p>
        </p:txBody>
      </p:sp>
      <p:sp>
        <p:nvSpPr>
          <p:cNvPr id="468" name="文本框 132"/>
          <p:cNvSpPr txBox="1"/>
          <p:nvPr/>
        </p:nvSpPr>
        <p:spPr>
          <a:xfrm>
            <a:off x="6858486" y="2097078"/>
            <a:ext cx="633507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en-US" sz="800" kern="1200">
                <a:solidFill>
                  <a:srgbClr val="000000"/>
                </a:solidFill>
                <a:latin typeface="等线"/>
                <a:ea typeface="等线"/>
              </a:rPr>
              <a:t>10.42.0.29</a:t>
            </a:r>
            <a:endParaRPr lang="zh-CN" altLang="zh-CN" sz="800" kern="1200">
              <a:solidFill>
                <a:srgbClr val="000000"/>
              </a:solidFill>
              <a:latin typeface="等线"/>
              <a:ea typeface="等线"/>
            </a:endParaRPr>
          </a:p>
        </p:txBody>
      </p:sp>
      <p:sp>
        <p:nvSpPr>
          <p:cNvPr id="469" name="文本框 133"/>
          <p:cNvSpPr txBox="1"/>
          <p:nvPr/>
        </p:nvSpPr>
        <p:spPr>
          <a:xfrm>
            <a:off x="4293077" y="2067144"/>
            <a:ext cx="633507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en-US" sz="800" kern="1200">
                <a:solidFill>
                  <a:srgbClr val="000000"/>
                </a:solidFill>
                <a:latin typeface="等线"/>
                <a:ea typeface="等线"/>
              </a:rPr>
              <a:t>10.42.0.28</a:t>
            </a:r>
            <a:endParaRPr lang="zh-CN" altLang="zh-CN" sz="800" kern="1200">
              <a:solidFill>
                <a:srgbClr val="000000"/>
              </a:solidFill>
              <a:latin typeface="等线"/>
              <a:ea typeface="等线"/>
            </a:endParaRPr>
          </a:p>
        </p:txBody>
      </p:sp>
      <p:sp>
        <p:nvSpPr>
          <p:cNvPr id="470" name="文本框 137"/>
          <p:cNvSpPr txBox="1"/>
          <p:nvPr/>
        </p:nvSpPr>
        <p:spPr>
          <a:xfrm>
            <a:off x="5550965" y="1809854"/>
            <a:ext cx="688009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en-US" sz="800" kern="1200">
                <a:solidFill>
                  <a:srgbClr val="000000"/>
                </a:solidFill>
                <a:latin typeface="等线"/>
                <a:ea typeface="等线"/>
              </a:rPr>
              <a:t>10.42.0.146</a:t>
            </a:r>
            <a:endParaRPr lang="zh-CN" altLang="zh-CN" sz="800" kern="1200">
              <a:solidFill>
                <a:srgbClr val="000000"/>
              </a:solidFill>
              <a:latin typeface="等线"/>
              <a:ea typeface="等线"/>
            </a:endParaRPr>
          </a:p>
        </p:txBody>
      </p:sp>
      <p:sp>
        <p:nvSpPr>
          <p:cNvPr id="473" name="文本框 141"/>
          <p:cNvSpPr txBox="1"/>
          <p:nvPr/>
        </p:nvSpPr>
        <p:spPr>
          <a:xfrm>
            <a:off x="4220415" y="4610480"/>
            <a:ext cx="633507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en-US" sz="800" kern="1200">
                <a:solidFill>
                  <a:srgbClr val="000000"/>
                </a:solidFill>
                <a:latin typeface="等线"/>
                <a:ea typeface="等线"/>
              </a:rPr>
              <a:t>10.42.0.28</a:t>
            </a:r>
            <a:endParaRPr lang="zh-CN" altLang="zh-CN" sz="800" kern="1200">
              <a:solidFill>
                <a:srgbClr val="000000"/>
              </a:solidFill>
              <a:latin typeface="等线"/>
              <a:ea typeface="等线"/>
            </a:endParaRPr>
          </a:p>
        </p:txBody>
      </p:sp>
      <p:sp>
        <p:nvSpPr>
          <p:cNvPr id="474" name="矩形: 圆角 142"/>
          <p:cNvSpPr/>
          <p:nvPr/>
        </p:nvSpPr>
        <p:spPr>
          <a:xfrm>
            <a:off x="7059858" y="4333097"/>
            <a:ext cx="443949" cy="272618"/>
          </a:xfrm>
          <a:prstGeom prst="roundRect">
            <a:avLst/>
          </a:prstGeom>
          <a:solidFill>
            <a:srgbClr val="FFFFFF"/>
          </a:solidFill>
          <a:ln w="12700" cap="flat" cmpd="sng">
            <a:solidFill>
              <a:srgbClr val="4472C4">
                <a:shade val="5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1000" b="0" i="0" u="none" strike="noStrike" kern="1200" spc="0" baseline="0">
                <a:ln>
                  <a:noFill/>
                </a:ln>
                <a:solidFill>
                  <a:schemeClr val="bg1"/>
                </a:solidFill>
                <a:latin typeface="等线"/>
                <a:ea typeface="等线"/>
              </a:rPr>
              <a:t>vlan</a:t>
            </a:r>
            <a:endParaRPr lang="zh-CN" altLang="zh-CN" sz="1000" b="0" i="0" u="none" strike="noStrike" kern="1200" spc="0" baseline="0">
              <a:ln>
                <a:noFill/>
              </a:ln>
              <a:solidFill>
                <a:schemeClr val="bg1"/>
              </a:solidFill>
              <a:latin typeface="等线"/>
              <a:ea typeface="等线"/>
            </a:endParaRPr>
          </a:p>
        </p:txBody>
      </p:sp>
      <p:sp>
        <p:nvSpPr>
          <p:cNvPr id="476" name="文本框 144"/>
          <p:cNvSpPr txBox="1"/>
          <p:nvPr/>
        </p:nvSpPr>
        <p:spPr>
          <a:xfrm>
            <a:off x="6848820" y="4603774"/>
            <a:ext cx="633507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en-US" sz="800" kern="1200">
                <a:solidFill>
                  <a:srgbClr val="000000"/>
                </a:solidFill>
                <a:latin typeface="等线"/>
                <a:ea typeface="等线"/>
              </a:rPr>
              <a:t>10.42.0.29</a:t>
            </a:r>
            <a:endParaRPr lang="zh-CN" altLang="zh-CN" sz="800" kern="1200">
              <a:solidFill>
                <a:srgbClr val="000000"/>
              </a:solidFill>
              <a:latin typeface="等线"/>
              <a:ea typeface="等线"/>
            </a:endParaRPr>
          </a:p>
        </p:txBody>
      </p:sp>
      <p:sp>
        <p:nvSpPr>
          <p:cNvPr id="479" name="文本框 150"/>
          <p:cNvSpPr txBox="1"/>
          <p:nvPr/>
        </p:nvSpPr>
        <p:spPr>
          <a:xfrm>
            <a:off x="5538949" y="5597972"/>
            <a:ext cx="688009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en-US" sz="800" kern="1200">
                <a:solidFill>
                  <a:srgbClr val="000000"/>
                </a:solidFill>
                <a:latin typeface="等线"/>
                <a:ea typeface="等线"/>
              </a:rPr>
              <a:t>10.42.0.146</a:t>
            </a:r>
            <a:endParaRPr lang="zh-CN" altLang="zh-CN" sz="800" kern="1200">
              <a:solidFill>
                <a:srgbClr val="000000"/>
              </a:solidFill>
              <a:latin typeface="等线"/>
              <a:ea typeface="等线"/>
            </a:endParaRPr>
          </a:p>
        </p:txBody>
      </p:sp>
      <p:sp>
        <p:nvSpPr>
          <p:cNvPr id="480" name="矩形: 圆角 151"/>
          <p:cNvSpPr/>
          <p:nvPr/>
        </p:nvSpPr>
        <p:spPr>
          <a:xfrm>
            <a:off x="2663312" y="2838070"/>
            <a:ext cx="587664" cy="277633"/>
          </a:xfrm>
          <a:prstGeom prst="roundRect">
            <a:avLst/>
          </a:prstGeom>
          <a:solidFill>
            <a:srgbClr val="FFFFFF"/>
          </a:solidFill>
          <a:ln w="12700" cap="flat" cmpd="sng">
            <a:solidFill>
              <a:srgbClr val="4472C4">
                <a:shade val="50000"/>
              </a:srgbClr>
            </a:solidFill>
            <a:prstDash val="solid"/>
            <a:miter/>
          </a:ln>
        </p:spPr>
        <p:txBody>
          <a:bodyPr anchor="ctr"/>
          <a:lstStyle/>
          <a:p>
            <a:pPr lvl="0" algn="ctr"/>
            <a:r>
              <a:rPr lang="en-US" altLang="en-US" sz="1000" kern="1200">
                <a:solidFill>
                  <a:srgbClr val="000000"/>
                </a:solidFill>
                <a:latin typeface="等线"/>
                <a:ea typeface="等线"/>
              </a:rPr>
              <a:t>Usb3.0</a:t>
            </a:r>
            <a:endParaRPr lang="zh-CN" altLang="zh-CN" sz="1000" b="0" i="0" u="none" strike="noStrike" kern="1200" spc="0" baseline="0">
              <a:ln>
                <a:noFill/>
              </a:ln>
              <a:solidFill>
                <a:srgbClr val="FFFFFF"/>
              </a:solidFill>
              <a:latin typeface="等线"/>
              <a:ea typeface="等线"/>
            </a:endParaRPr>
          </a:p>
        </p:txBody>
      </p:sp>
      <p:pic>
        <p:nvPicPr>
          <p:cNvPr id="494" name="图片 165"/>
          <p:cNvPicPr>
            <a:picLocks noChangeAspect="1"/>
          </p:cNvPicPr>
          <p:nvPr/>
        </p:nvPicPr>
        <p:blipFill>
          <a:blip r:embed="rId17"/>
          <a:stretch/>
        </p:blipFill>
        <p:spPr>
          <a:xfrm>
            <a:off x="3995836" y="6279225"/>
            <a:ext cx="694507" cy="314717"/>
          </a:xfrm>
          <a:prstGeom prst="rect">
            <a:avLst/>
          </a:prstGeom>
        </p:spPr>
      </p:pic>
      <p:cxnSp>
        <p:nvCxnSpPr>
          <p:cNvPr id="495" name="直接箭头连接符 14"/>
          <p:cNvCxnSpPr>
            <a:stCxn id="494" idx="3"/>
            <a:endCxn id="388" idx="1"/>
          </p:cNvCxnSpPr>
          <p:nvPr/>
        </p:nvCxnSpPr>
        <p:spPr>
          <a:xfrm flipV="1">
            <a:off x="4690343" y="6099798"/>
            <a:ext cx="504414" cy="336786"/>
          </a:xfrm>
          <a:prstGeom prst="straightConnector1">
            <a:avLst/>
          </a:prstGeom>
          <a:noFill/>
          <a:ln w="6350" cap="flat" cmpd="sng">
            <a:solidFill>
              <a:srgbClr val="4472C4"/>
            </a:solidFill>
            <a:prstDash val="solid"/>
            <a:miter/>
            <a:headEnd type="triangle"/>
            <a:tailEnd type="triangle"/>
          </a:ln>
        </p:spPr>
      </p:cxnSp>
      <p:pic>
        <p:nvPicPr>
          <p:cNvPr id="496" name="图片 171"/>
          <p:cNvPicPr>
            <a:picLocks noChangeAspect="1"/>
          </p:cNvPicPr>
          <p:nvPr/>
        </p:nvPicPr>
        <p:blipFill>
          <a:blip r:embed="rId18"/>
          <a:stretch/>
        </p:blipFill>
        <p:spPr>
          <a:xfrm>
            <a:off x="9428221" y="5184679"/>
            <a:ext cx="416546" cy="287079"/>
          </a:xfrm>
          <a:prstGeom prst="rect">
            <a:avLst/>
          </a:prstGeom>
        </p:spPr>
      </p:pic>
      <p:sp>
        <p:nvSpPr>
          <p:cNvPr id="497" name="矩形: 圆角 173"/>
          <p:cNvSpPr/>
          <p:nvPr/>
        </p:nvSpPr>
        <p:spPr>
          <a:xfrm>
            <a:off x="7763027" y="5475849"/>
            <a:ext cx="292970" cy="272618"/>
          </a:xfrm>
          <a:prstGeom prst="roundRect">
            <a:avLst/>
          </a:prstGeom>
          <a:solidFill>
            <a:srgbClr val="ED7D31">
              <a:lumMod val="40000"/>
              <a:lumOff val="60000"/>
            </a:srgbClr>
          </a:solidFill>
          <a:ln w="12700" cap="flat" cmpd="sng">
            <a:solidFill>
              <a:srgbClr val="4472C4">
                <a:shade val="5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zh-CN" sz="1800" b="0" i="0" u="none" strike="noStrike" kern="1200" spc="0" baseline="0">
              <a:ln>
                <a:noFill/>
              </a:ln>
              <a:solidFill>
                <a:srgbClr val="FFFFFF"/>
              </a:solidFill>
              <a:latin typeface="等线"/>
              <a:ea typeface="等线"/>
            </a:endParaRPr>
          </a:p>
        </p:txBody>
      </p:sp>
      <p:sp>
        <p:nvSpPr>
          <p:cNvPr id="498" name="文本框 174"/>
          <p:cNvSpPr txBox="1"/>
          <p:nvPr/>
        </p:nvSpPr>
        <p:spPr>
          <a:xfrm>
            <a:off x="7697694" y="5480868"/>
            <a:ext cx="4395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000" kern="1200">
                <a:solidFill>
                  <a:srgbClr val="000000"/>
                </a:solidFill>
                <a:latin typeface="等线"/>
                <a:ea typeface="等线"/>
              </a:rPr>
              <a:t>CAN</a:t>
            </a:r>
            <a:endParaRPr lang="zh-CN" altLang="zh-CN" sz="1000" kern="1200">
              <a:solidFill>
                <a:srgbClr val="000000"/>
              </a:solidFill>
              <a:latin typeface="等线"/>
              <a:ea typeface="等线"/>
            </a:endParaRPr>
          </a:p>
        </p:txBody>
      </p:sp>
      <p:sp>
        <p:nvSpPr>
          <p:cNvPr id="499" name="矩形: 圆角 181"/>
          <p:cNvSpPr/>
          <p:nvPr/>
        </p:nvSpPr>
        <p:spPr>
          <a:xfrm>
            <a:off x="5198676" y="5872336"/>
            <a:ext cx="292970" cy="272618"/>
          </a:xfrm>
          <a:prstGeom prst="roundRect">
            <a:avLst/>
          </a:prstGeom>
          <a:solidFill>
            <a:srgbClr val="ED7D31">
              <a:lumMod val="40000"/>
              <a:lumOff val="60000"/>
            </a:srgbClr>
          </a:solidFill>
          <a:ln w="12700" cap="flat" cmpd="sng">
            <a:solidFill>
              <a:srgbClr val="4472C4">
                <a:shade val="5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zh-CN" sz="1800" b="0" i="0" u="none" strike="noStrike" kern="1200" spc="0" baseline="0">
              <a:ln>
                <a:noFill/>
              </a:ln>
              <a:solidFill>
                <a:srgbClr val="FFFFFF"/>
              </a:solidFill>
              <a:latin typeface="等线"/>
              <a:ea typeface="等线"/>
            </a:endParaRPr>
          </a:p>
        </p:txBody>
      </p:sp>
      <p:sp>
        <p:nvSpPr>
          <p:cNvPr id="500" name="文本框 182"/>
          <p:cNvSpPr txBox="1"/>
          <p:nvPr/>
        </p:nvSpPr>
        <p:spPr>
          <a:xfrm>
            <a:off x="5125981" y="5885534"/>
            <a:ext cx="439544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en-US" sz="1000" kern="1200">
                <a:solidFill>
                  <a:srgbClr val="000000"/>
                </a:solidFill>
                <a:latin typeface="等线"/>
                <a:ea typeface="等线"/>
              </a:rPr>
              <a:t>CAN</a:t>
            </a:r>
            <a:endParaRPr lang="zh-CN" altLang="zh-CN" sz="1000" kern="1200">
              <a:solidFill>
                <a:srgbClr val="000000"/>
              </a:solidFill>
              <a:latin typeface="等线"/>
              <a:ea typeface="等线"/>
            </a:endParaRPr>
          </a:p>
        </p:txBody>
      </p:sp>
      <p:sp>
        <p:nvSpPr>
          <p:cNvPr id="501" name="矩形: 圆角 183"/>
          <p:cNvSpPr/>
          <p:nvPr/>
        </p:nvSpPr>
        <p:spPr>
          <a:xfrm>
            <a:off x="5199579" y="6154247"/>
            <a:ext cx="602098" cy="272618"/>
          </a:xfrm>
          <a:prstGeom prst="roundRect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>
            <a:solidFill>
              <a:srgbClr val="4472C4">
                <a:shade val="50000"/>
              </a:srgbClr>
            </a:solidFill>
            <a:prstDash val="solid"/>
            <a:miter/>
          </a:ln>
        </p:spPr>
        <p:txBody>
          <a:bodyPr anchor="ctr"/>
          <a:lstStyle/>
          <a:p>
            <a:pPr lvl="0" algn="ctr"/>
            <a:r>
              <a:rPr lang="en-US" altLang="en-US" sz="1000" kern="1200">
                <a:solidFill>
                  <a:srgbClr val="000000"/>
                </a:solidFill>
                <a:latin typeface="等线"/>
                <a:ea typeface="等线"/>
              </a:rPr>
              <a:t>Flexray</a:t>
            </a:r>
            <a:endParaRPr lang="zh-CN" altLang="zh-CN" sz="1000" b="0" i="0" u="none" strike="noStrike" kern="1200" spc="0" baseline="0">
              <a:ln>
                <a:noFill/>
              </a:ln>
              <a:solidFill>
                <a:srgbClr val="FFFFFF"/>
              </a:solidFill>
              <a:latin typeface="等线"/>
              <a:ea typeface="等线"/>
            </a:endParaRPr>
          </a:p>
        </p:txBody>
      </p:sp>
      <p:sp>
        <p:nvSpPr>
          <p:cNvPr id="504" name="文本框 187"/>
          <p:cNvSpPr txBox="1"/>
          <p:nvPr/>
        </p:nvSpPr>
        <p:spPr>
          <a:xfrm>
            <a:off x="2069914" y="3920538"/>
            <a:ext cx="598241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en-US" sz="800" b="1" kern="1200">
                <a:solidFill>
                  <a:srgbClr val="FF0000"/>
                </a:solidFill>
                <a:latin typeface="等线"/>
                <a:ea typeface="等线"/>
              </a:rPr>
              <a:t>VB_GA_0</a:t>
            </a:r>
            <a:endParaRPr lang="zh-CN" altLang="zh-CN" sz="800" b="1" kern="1200">
              <a:solidFill>
                <a:srgbClr val="FF0000"/>
              </a:solidFill>
              <a:latin typeface="等线"/>
              <a:ea typeface="等线"/>
            </a:endParaRPr>
          </a:p>
        </p:txBody>
      </p:sp>
      <p:sp>
        <p:nvSpPr>
          <p:cNvPr id="505" name="文本框 188"/>
          <p:cNvSpPr txBox="1"/>
          <p:nvPr/>
        </p:nvSpPr>
        <p:spPr>
          <a:xfrm>
            <a:off x="2063597" y="4311489"/>
            <a:ext cx="598241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en-US" sz="800" b="1" kern="1200">
                <a:solidFill>
                  <a:srgbClr val="FF0000"/>
                </a:solidFill>
                <a:latin typeface="等线"/>
                <a:ea typeface="等线"/>
              </a:rPr>
              <a:t>VB_GA_1</a:t>
            </a:r>
            <a:endParaRPr lang="zh-CN" altLang="zh-CN" sz="800" b="1" kern="1200">
              <a:solidFill>
                <a:srgbClr val="FF0000"/>
              </a:solidFill>
              <a:latin typeface="等线"/>
              <a:ea typeface="等线"/>
            </a:endParaRPr>
          </a:p>
        </p:txBody>
      </p:sp>
      <p:sp>
        <p:nvSpPr>
          <p:cNvPr id="506" name="文本框 189"/>
          <p:cNvSpPr txBox="1"/>
          <p:nvPr/>
        </p:nvSpPr>
        <p:spPr>
          <a:xfrm>
            <a:off x="2069914" y="4723564"/>
            <a:ext cx="598241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en-US" sz="800" b="1" kern="1200">
                <a:solidFill>
                  <a:srgbClr val="FF0000"/>
                </a:solidFill>
                <a:latin typeface="等线"/>
                <a:ea typeface="等线"/>
              </a:rPr>
              <a:t>VB_GA_2</a:t>
            </a:r>
            <a:endParaRPr lang="zh-CN" altLang="zh-CN" sz="800" b="1" kern="1200">
              <a:solidFill>
                <a:srgbClr val="FF0000"/>
              </a:solidFill>
              <a:latin typeface="等线"/>
              <a:ea typeface="等线"/>
            </a:endParaRPr>
          </a:p>
        </p:txBody>
      </p:sp>
      <p:sp>
        <p:nvSpPr>
          <p:cNvPr id="507" name="文本框 190"/>
          <p:cNvSpPr txBox="1"/>
          <p:nvPr/>
        </p:nvSpPr>
        <p:spPr>
          <a:xfrm>
            <a:off x="2069914" y="5083228"/>
            <a:ext cx="598241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en-US" sz="800" b="1" kern="1200">
                <a:solidFill>
                  <a:srgbClr val="FF0000"/>
                </a:solidFill>
                <a:latin typeface="等线"/>
                <a:ea typeface="等线"/>
              </a:rPr>
              <a:t>VB_GA_3</a:t>
            </a:r>
            <a:endParaRPr lang="zh-CN" altLang="zh-CN" sz="800" b="1" kern="1200">
              <a:solidFill>
                <a:srgbClr val="FF0000"/>
              </a:solidFill>
              <a:latin typeface="等线"/>
              <a:ea typeface="等线"/>
            </a:endParaRPr>
          </a:p>
        </p:txBody>
      </p:sp>
      <p:sp>
        <p:nvSpPr>
          <p:cNvPr id="508" name="文本框 191"/>
          <p:cNvSpPr txBox="1"/>
          <p:nvPr/>
        </p:nvSpPr>
        <p:spPr>
          <a:xfrm>
            <a:off x="9439405" y="5074983"/>
            <a:ext cx="389850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zh-CN" sz="800" kern="1200">
                <a:solidFill>
                  <a:srgbClr val="000000"/>
                </a:solidFill>
                <a:latin typeface="等线"/>
                <a:ea typeface="等线"/>
              </a:rPr>
              <a:t>导远</a:t>
            </a:r>
            <a:endParaRPr lang="zh-CN" altLang="zh-CN" sz="800" kern="1200">
              <a:solidFill>
                <a:srgbClr val="000000"/>
              </a:solidFill>
              <a:latin typeface="等线"/>
              <a:ea typeface="等线"/>
            </a:endParaRPr>
          </a:p>
        </p:txBody>
      </p:sp>
      <p:sp>
        <p:nvSpPr>
          <p:cNvPr id="509" name="矩形: 圆角 192"/>
          <p:cNvSpPr/>
          <p:nvPr/>
        </p:nvSpPr>
        <p:spPr>
          <a:xfrm>
            <a:off x="8712937" y="5059227"/>
            <a:ext cx="292970" cy="272618"/>
          </a:xfrm>
          <a:prstGeom prst="roundRect">
            <a:avLst/>
          </a:prstGeom>
          <a:solidFill>
            <a:srgbClr val="70AD47">
              <a:lumMod val="60000"/>
              <a:lumOff val="40000"/>
            </a:srgbClr>
          </a:solidFill>
          <a:ln w="12700" cap="flat" cmpd="sng">
            <a:solidFill>
              <a:srgbClr val="4472C4">
                <a:shade val="5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zh-CN" sz="1800" b="0" i="0" u="none" strike="noStrike" kern="1200" spc="0" baseline="0">
              <a:ln>
                <a:noFill/>
              </a:ln>
              <a:solidFill>
                <a:srgbClr val="FFFFFF"/>
              </a:solidFill>
              <a:latin typeface="等线"/>
              <a:ea typeface="等线"/>
            </a:endParaRPr>
          </a:p>
        </p:txBody>
      </p:sp>
      <p:sp>
        <p:nvSpPr>
          <p:cNvPr id="510" name="文本框 193"/>
          <p:cNvSpPr txBox="1"/>
          <p:nvPr/>
        </p:nvSpPr>
        <p:spPr>
          <a:xfrm>
            <a:off x="8638825" y="5075268"/>
            <a:ext cx="490840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en-US" sz="1000" kern="1200">
                <a:solidFill>
                  <a:srgbClr val="000000"/>
                </a:solidFill>
                <a:latin typeface="等线"/>
                <a:ea typeface="等线"/>
              </a:rPr>
              <a:t>UART</a:t>
            </a:r>
            <a:endParaRPr lang="zh-CN" altLang="zh-CN" sz="1000" kern="1200">
              <a:solidFill>
                <a:srgbClr val="000000"/>
              </a:solidFill>
              <a:latin typeface="等线"/>
              <a:ea typeface="等线"/>
            </a:endParaRPr>
          </a:p>
        </p:txBody>
      </p:sp>
      <p:sp>
        <p:nvSpPr>
          <p:cNvPr id="511" name="矩形: 圆角 194"/>
          <p:cNvSpPr/>
          <p:nvPr/>
        </p:nvSpPr>
        <p:spPr>
          <a:xfrm>
            <a:off x="8714262" y="5366500"/>
            <a:ext cx="292970" cy="272618"/>
          </a:xfrm>
          <a:prstGeom prst="roundRect">
            <a:avLst/>
          </a:prstGeom>
          <a:solidFill>
            <a:srgbClr val="E7E6E6">
              <a:lumMod val="75000"/>
            </a:srgbClr>
          </a:solidFill>
          <a:ln w="12700" cap="flat" cmpd="sng">
            <a:solidFill>
              <a:srgbClr val="4472C4">
                <a:shade val="5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zh-CN" sz="1800" b="0" i="0" u="none" strike="noStrike" kern="1200" spc="0" baseline="0">
              <a:ln>
                <a:noFill/>
              </a:ln>
              <a:solidFill>
                <a:srgbClr val="FFFFFF"/>
              </a:solidFill>
              <a:latin typeface="等线"/>
              <a:ea typeface="等线"/>
            </a:endParaRPr>
          </a:p>
        </p:txBody>
      </p:sp>
      <p:sp>
        <p:nvSpPr>
          <p:cNvPr id="512" name="文本框 195"/>
          <p:cNvSpPr txBox="1"/>
          <p:nvPr/>
        </p:nvSpPr>
        <p:spPr>
          <a:xfrm>
            <a:off x="8636929" y="5363158"/>
            <a:ext cx="391454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en-US" sz="1000" kern="1200">
                <a:solidFill>
                  <a:srgbClr val="000000"/>
                </a:solidFill>
                <a:latin typeface="等线"/>
                <a:ea typeface="等线"/>
              </a:rPr>
              <a:t>PPS</a:t>
            </a:r>
            <a:endParaRPr lang="zh-CN" altLang="zh-CN" sz="1000" kern="1200">
              <a:solidFill>
                <a:srgbClr val="000000"/>
              </a:solidFill>
              <a:latin typeface="等线"/>
              <a:ea typeface="等线"/>
            </a:endParaRPr>
          </a:p>
        </p:txBody>
      </p:sp>
      <p:cxnSp>
        <p:nvCxnSpPr>
          <p:cNvPr id="513" name="连接符: 肘形 45"/>
          <p:cNvCxnSpPr>
            <a:stCxn id="496" idx="1"/>
            <a:endCxn id="509" idx="3"/>
          </p:cNvCxnSpPr>
          <p:nvPr/>
        </p:nvCxnSpPr>
        <p:spPr>
          <a:xfrm rot="10800000">
            <a:off x="9005907" y="5195537"/>
            <a:ext cx="422314" cy="132683"/>
          </a:xfrm>
          <a:prstGeom prst="bentConnector3">
            <a:avLst>
              <a:gd name="adj1" fmla="val 50000"/>
            </a:avLst>
          </a:prstGeom>
          <a:noFill/>
          <a:ln w="6350" cap="flat" cmpd="sng">
            <a:solidFill>
              <a:srgbClr val="4472C4"/>
            </a:solidFill>
            <a:prstDash val="solid"/>
            <a:miter/>
            <a:tailEnd type="triangle"/>
          </a:ln>
        </p:spPr>
      </p:cxnSp>
      <p:cxnSp>
        <p:nvCxnSpPr>
          <p:cNvPr id="514" name="连接符: 肘形 53"/>
          <p:cNvCxnSpPr>
            <a:stCxn id="496" idx="1"/>
            <a:endCxn id="511" idx="3"/>
          </p:cNvCxnSpPr>
          <p:nvPr/>
        </p:nvCxnSpPr>
        <p:spPr>
          <a:xfrm rot="10800000" flipV="1">
            <a:off x="9007233" y="5328219"/>
            <a:ext cx="420989" cy="174590"/>
          </a:xfrm>
          <a:prstGeom prst="bentConnector3">
            <a:avLst>
              <a:gd name="adj1" fmla="val 50000"/>
            </a:avLst>
          </a:prstGeom>
          <a:noFill/>
          <a:ln w="6350" cap="flat" cmpd="sng">
            <a:solidFill>
              <a:srgbClr val="4472C4"/>
            </a:solidFill>
            <a:prstDash val="solid"/>
            <a:miter/>
            <a:tailEnd type="triangle"/>
          </a:ln>
        </p:spPr>
      </p:cxnSp>
      <p:cxnSp>
        <p:nvCxnSpPr>
          <p:cNvPr id="515" name="连接符: 肘形 76"/>
          <p:cNvCxnSpPr>
            <a:stCxn id="496" idx="2"/>
            <a:endCxn id="498" idx="2"/>
          </p:cNvCxnSpPr>
          <p:nvPr/>
        </p:nvCxnSpPr>
        <p:spPr>
          <a:xfrm rot="5400000">
            <a:off x="8648920" y="4739299"/>
            <a:ext cx="255905" cy="1718945"/>
          </a:xfrm>
          <a:prstGeom prst="bentConnector3">
            <a:avLst>
              <a:gd name="adj1" fmla="val 193052"/>
            </a:avLst>
          </a:prstGeom>
          <a:noFill/>
          <a:ln w="6350" cap="flat" cmpd="sng">
            <a:solidFill>
              <a:srgbClr val="4472C4"/>
            </a:solidFill>
            <a:prstDash val="solid"/>
            <a:miter/>
            <a:tailEnd type="triangle"/>
          </a:ln>
        </p:spPr>
      </p:cxnSp>
      <p:sp>
        <p:nvSpPr>
          <p:cNvPr id="516" name="文本框 201"/>
          <p:cNvSpPr txBox="1"/>
          <p:nvPr/>
        </p:nvSpPr>
        <p:spPr>
          <a:xfrm>
            <a:off x="5004186" y="4506029"/>
            <a:ext cx="428625" cy="731520"/>
          </a:xfrm>
          <a:prstGeom prst="rect">
            <a:avLst/>
          </a:prstGeom>
          <a:noFill/>
        </p:spPr>
        <p:txBody>
          <a:bodyPr vert="vert" wrap="none">
            <a:spAutoFit/>
          </a:bodyPr>
          <a:lstStyle/>
          <a:p>
            <a:r>
              <a:rPr lang="en-US" altLang="en-US" sz="800" kern="1200">
                <a:solidFill>
                  <a:srgbClr val="000000"/>
                </a:solidFill>
                <a:latin typeface="等线"/>
                <a:ea typeface="等线"/>
              </a:rPr>
              <a:t>192.168.1.59</a:t>
            </a:r>
            <a:endParaRPr lang="en-US" altLang="en-US" sz="800" kern="1200">
              <a:solidFill>
                <a:srgbClr val="000000"/>
              </a:solidFill>
              <a:latin typeface="等线"/>
              <a:ea typeface="等线"/>
            </a:endParaRPr>
          </a:p>
          <a:p>
            <a:r>
              <a:rPr lang="en-US" altLang="en-US" sz="800" kern="1200">
                <a:solidFill>
                  <a:srgbClr val="000000"/>
                </a:solidFill>
                <a:latin typeface="等线"/>
                <a:ea typeface="等线"/>
              </a:rPr>
              <a:t>:6699 : 7788</a:t>
            </a:r>
            <a:endParaRPr lang="en-US" altLang="en-US" sz="800" kern="1200">
              <a:solidFill>
                <a:srgbClr val="000000"/>
              </a:solidFill>
              <a:latin typeface="等线"/>
              <a:ea typeface="等线"/>
            </a:endParaRPr>
          </a:p>
        </p:txBody>
      </p:sp>
      <p:sp>
        <p:nvSpPr>
          <p:cNvPr id="517" name="文本框 202"/>
          <p:cNvSpPr txBox="1"/>
          <p:nvPr/>
        </p:nvSpPr>
        <p:spPr>
          <a:xfrm>
            <a:off x="5373052" y="4496736"/>
            <a:ext cx="428625" cy="731520"/>
          </a:xfrm>
          <a:prstGeom prst="rect">
            <a:avLst/>
          </a:prstGeom>
          <a:noFill/>
        </p:spPr>
        <p:txBody>
          <a:bodyPr vert="vert" wrap="none">
            <a:spAutoFit/>
          </a:bodyPr>
          <a:lstStyle/>
          <a:p>
            <a:r>
              <a:rPr lang="en-US" altLang="en-US" sz="800" kern="1200">
                <a:solidFill>
                  <a:srgbClr val="000000"/>
                </a:solidFill>
                <a:latin typeface="等线"/>
                <a:ea typeface="等线"/>
              </a:rPr>
              <a:t>192.168.1.60</a:t>
            </a:r>
            <a:endParaRPr lang="en-US" altLang="en-US" sz="800" kern="1200">
              <a:solidFill>
                <a:srgbClr val="000000"/>
              </a:solidFill>
              <a:latin typeface="等线"/>
              <a:ea typeface="等线"/>
            </a:endParaRPr>
          </a:p>
          <a:p>
            <a:r>
              <a:rPr lang="en-US" altLang="en-US" sz="800" kern="1200">
                <a:solidFill>
                  <a:srgbClr val="000000"/>
                </a:solidFill>
                <a:latin typeface="等线"/>
                <a:ea typeface="等线"/>
              </a:rPr>
              <a:t>:6700 : 7789</a:t>
            </a:r>
            <a:endParaRPr lang="en-US" altLang="en-US" sz="800" kern="1200">
              <a:solidFill>
                <a:srgbClr val="000000"/>
              </a:solidFill>
              <a:latin typeface="等线"/>
              <a:ea typeface="等线"/>
            </a:endParaRPr>
          </a:p>
        </p:txBody>
      </p:sp>
      <p:sp>
        <p:nvSpPr>
          <p:cNvPr id="518" name="文本框 203"/>
          <p:cNvSpPr txBox="1"/>
          <p:nvPr/>
        </p:nvSpPr>
        <p:spPr>
          <a:xfrm>
            <a:off x="5651402" y="4518749"/>
            <a:ext cx="428625" cy="739140"/>
          </a:xfrm>
          <a:prstGeom prst="rect">
            <a:avLst/>
          </a:prstGeom>
          <a:noFill/>
        </p:spPr>
        <p:txBody>
          <a:bodyPr vert="vert" wrap="square">
            <a:spAutoFit/>
          </a:bodyPr>
          <a:lstStyle/>
          <a:p>
            <a:r>
              <a:rPr lang="en-US" altLang="en-US" sz="800" kern="1200">
                <a:solidFill>
                  <a:srgbClr val="000000"/>
                </a:solidFill>
                <a:latin typeface="等线"/>
                <a:ea typeface="等线"/>
              </a:rPr>
              <a:t>192.168.1.61</a:t>
            </a:r>
            <a:endParaRPr lang="en-US" altLang="en-US" sz="800" kern="1200">
              <a:solidFill>
                <a:srgbClr val="000000"/>
              </a:solidFill>
              <a:latin typeface="等线"/>
              <a:ea typeface="等线"/>
            </a:endParaRPr>
          </a:p>
          <a:p>
            <a:r>
              <a:rPr lang="en-US" altLang="en-US" sz="800" kern="1200">
                <a:solidFill>
                  <a:srgbClr val="000000"/>
                </a:solidFill>
                <a:latin typeface="等线"/>
                <a:ea typeface="等线"/>
              </a:rPr>
              <a:t>:6701: 7790</a:t>
            </a:r>
            <a:endParaRPr lang="en-US" altLang="en-US" sz="800" kern="1200">
              <a:solidFill>
                <a:srgbClr val="000000"/>
              </a:solidFill>
              <a:latin typeface="等线"/>
              <a:ea typeface="等线"/>
            </a:endParaRPr>
          </a:p>
        </p:txBody>
      </p:sp>
      <p:sp>
        <p:nvSpPr>
          <p:cNvPr id="519" name="文本框 204"/>
          <p:cNvSpPr txBox="1"/>
          <p:nvPr/>
        </p:nvSpPr>
        <p:spPr>
          <a:xfrm>
            <a:off x="5988969" y="4506703"/>
            <a:ext cx="428625" cy="731520"/>
          </a:xfrm>
          <a:prstGeom prst="rect">
            <a:avLst/>
          </a:prstGeom>
          <a:noFill/>
        </p:spPr>
        <p:txBody>
          <a:bodyPr vert="vert" wrap="none">
            <a:spAutoFit/>
          </a:bodyPr>
          <a:lstStyle/>
          <a:p>
            <a:r>
              <a:rPr lang="en-US" altLang="en-US" sz="800" kern="1200">
                <a:solidFill>
                  <a:srgbClr val="000000"/>
                </a:solidFill>
                <a:latin typeface="等线"/>
                <a:ea typeface="等线"/>
              </a:rPr>
              <a:t>192.168.1.62</a:t>
            </a:r>
            <a:endParaRPr lang="en-US" altLang="en-US" sz="800" kern="1200">
              <a:solidFill>
                <a:srgbClr val="000000"/>
              </a:solidFill>
              <a:latin typeface="等线"/>
              <a:ea typeface="等线"/>
            </a:endParaRPr>
          </a:p>
          <a:p>
            <a:r>
              <a:rPr lang="en-US" altLang="en-US" sz="800" kern="1200">
                <a:solidFill>
                  <a:srgbClr val="000000"/>
                </a:solidFill>
                <a:latin typeface="等线"/>
                <a:ea typeface="等线"/>
              </a:rPr>
              <a:t>:6702 : 7791</a:t>
            </a:r>
            <a:endParaRPr lang="en-US" altLang="en-US" sz="800" kern="1200">
              <a:solidFill>
                <a:srgbClr val="000000"/>
              </a:solidFill>
              <a:latin typeface="等线"/>
              <a:ea typeface="等线"/>
            </a:endParaRPr>
          </a:p>
        </p:txBody>
      </p:sp>
      <p:sp>
        <p:nvSpPr>
          <p:cNvPr id="520" name="文本框 207"/>
          <p:cNvSpPr txBox="1"/>
          <p:nvPr/>
        </p:nvSpPr>
        <p:spPr>
          <a:xfrm>
            <a:off x="5280797" y="4208766"/>
            <a:ext cx="307777" cy="501099"/>
          </a:xfrm>
          <a:prstGeom prst="rect">
            <a:avLst/>
          </a:prstGeom>
          <a:noFill/>
        </p:spPr>
        <p:txBody>
          <a:bodyPr vert="vert" wrap="none">
            <a:spAutoFit/>
          </a:bodyPr>
          <a:lstStyle/>
          <a:p>
            <a:r>
              <a:rPr lang="en-US" altLang="en-US" sz="800" b="1" kern="1200">
                <a:solidFill>
                  <a:srgbClr val="FF0000"/>
                </a:solidFill>
                <a:latin typeface="等线"/>
                <a:ea typeface="等线"/>
              </a:rPr>
              <a:t>VB_J12.1</a:t>
            </a:r>
            <a:endParaRPr lang="zh-CN" altLang="zh-CN" sz="800" b="1" kern="1200">
              <a:solidFill>
                <a:srgbClr val="FF0000"/>
              </a:solidFill>
              <a:latin typeface="等线"/>
              <a:ea typeface="等线"/>
            </a:endParaRPr>
          </a:p>
        </p:txBody>
      </p:sp>
      <p:pic>
        <p:nvPicPr>
          <p:cNvPr id="521" name="图片 208"/>
          <p:cNvPicPr>
            <a:picLocks noChangeAspect="1" noChangeArrowheads="1"/>
          </p:cNvPicPr>
          <p:nvPr/>
        </p:nvPicPr>
        <p:blipFill>
          <a:blip r:embed="rId19"/>
          <a:stretch/>
        </p:blipFill>
        <p:spPr>
          <a:xfrm rot="10800000">
            <a:off x="9592651" y="4374197"/>
            <a:ext cx="392285" cy="239399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</p:pic>
      <p:sp>
        <p:nvSpPr>
          <p:cNvPr id="522" name="文本框 210"/>
          <p:cNvSpPr txBox="1"/>
          <p:nvPr/>
        </p:nvSpPr>
        <p:spPr>
          <a:xfrm>
            <a:off x="9564703" y="4116707"/>
            <a:ext cx="619080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zh-CN" sz="1000" kern="1200">
                <a:solidFill>
                  <a:srgbClr val="000000"/>
                </a:solidFill>
                <a:latin typeface="等线"/>
                <a:ea typeface="等线"/>
              </a:rPr>
              <a:t>后视</a:t>
            </a:r>
            <a:r>
              <a:rPr lang="en-US" altLang="en-US" sz="1000" kern="1200">
                <a:solidFill>
                  <a:srgbClr val="000000"/>
                </a:solidFill>
                <a:latin typeface="等线"/>
                <a:ea typeface="等线"/>
              </a:rPr>
              <a:t>8M</a:t>
            </a:r>
            <a:endParaRPr lang="zh-CN" altLang="zh-CN" sz="1000" kern="1200">
              <a:solidFill>
                <a:srgbClr val="000000"/>
              </a:solidFill>
              <a:latin typeface="等线"/>
              <a:ea typeface="等线"/>
            </a:endParaRPr>
          </a:p>
        </p:txBody>
      </p:sp>
      <p:sp>
        <p:nvSpPr>
          <p:cNvPr id="523" name="文本框 211"/>
          <p:cNvSpPr txBox="1"/>
          <p:nvPr/>
        </p:nvSpPr>
        <p:spPr>
          <a:xfrm>
            <a:off x="8976637" y="4427655"/>
            <a:ext cx="591829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en-US" sz="800" b="1" kern="1200">
                <a:solidFill>
                  <a:srgbClr val="FF0000"/>
                </a:solidFill>
                <a:latin typeface="等线"/>
                <a:ea typeface="等线"/>
              </a:rPr>
              <a:t>VB_GB_0</a:t>
            </a:r>
            <a:endParaRPr lang="zh-CN" altLang="zh-CN" sz="800" b="1" kern="1200">
              <a:solidFill>
                <a:srgbClr val="FF0000"/>
              </a:solidFill>
              <a:latin typeface="等线"/>
              <a:ea typeface="等线"/>
            </a:endParaRPr>
          </a:p>
        </p:txBody>
      </p:sp>
      <p:cxnSp>
        <p:nvCxnSpPr>
          <p:cNvPr id="524" name="直接箭头连接符 215"/>
          <p:cNvCxnSpPr>
            <a:endCxn id="521" idx="3"/>
          </p:cNvCxnSpPr>
          <p:nvPr/>
        </p:nvCxnSpPr>
        <p:spPr>
          <a:xfrm>
            <a:off x="9139498" y="4486825"/>
            <a:ext cx="453153" cy="7071"/>
          </a:xfrm>
          <a:prstGeom prst="straightConnector1">
            <a:avLst/>
          </a:prstGeom>
          <a:noFill/>
          <a:ln w="6350" cap="flat" cmpd="sng">
            <a:solidFill>
              <a:srgbClr val="4472C4"/>
            </a:solidFill>
            <a:prstDash val="solid"/>
            <a:miter/>
            <a:headEnd type="triangle"/>
            <a:tailEnd type="none"/>
          </a:ln>
        </p:spPr>
      </p:cxnSp>
      <p:sp>
        <p:nvSpPr>
          <p:cNvPr id="525" name="文本框 219"/>
          <p:cNvSpPr txBox="1"/>
          <p:nvPr/>
        </p:nvSpPr>
        <p:spPr>
          <a:xfrm>
            <a:off x="1241432" y="4138215"/>
            <a:ext cx="840295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en-US" sz="800" kern="1200">
                <a:solidFill>
                  <a:srgbClr val="000000"/>
                </a:solidFill>
                <a:latin typeface="等线"/>
                <a:ea typeface="等线"/>
              </a:rPr>
              <a:t>surround_front</a:t>
            </a:r>
            <a:endParaRPr lang="zh-CN" altLang="zh-CN" sz="800" kern="1200">
              <a:solidFill>
                <a:srgbClr val="000000"/>
              </a:solidFill>
              <a:latin typeface="等线"/>
              <a:ea typeface="等线"/>
            </a:endParaRPr>
          </a:p>
        </p:txBody>
      </p:sp>
      <p:sp>
        <p:nvSpPr>
          <p:cNvPr id="526" name="文本框 220"/>
          <p:cNvSpPr txBox="1"/>
          <p:nvPr/>
        </p:nvSpPr>
        <p:spPr>
          <a:xfrm>
            <a:off x="999586" y="4496052"/>
            <a:ext cx="764953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en-US" sz="800" kern="1200">
                <a:solidFill>
                  <a:srgbClr val="000000"/>
                </a:solidFill>
                <a:latin typeface="等线"/>
                <a:ea typeface="等线"/>
              </a:rPr>
              <a:t>surround_left</a:t>
            </a:r>
            <a:endParaRPr lang="zh-CN" altLang="zh-CN" sz="800" kern="1200">
              <a:solidFill>
                <a:srgbClr val="000000"/>
              </a:solidFill>
              <a:latin typeface="等线"/>
              <a:ea typeface="等线"/>
            </a:endParaRPr>
          </a:p>
        </p:txBody>
      </p:sp>
      <p:sp>
        <p:nvSpPr>
          <p:cNvPr id="527" name="文本框 221"/>
          <p:cNvSpPr txBox="1"/>
          <p:nvPr/>
        </p:nvSpPr>
        <p:spPr>
          <a:xfrm>
            <a:off x="994982" y="4907605"/>
            <a:ext cx="832279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en-US" sz="800" kern="1200">
                <a:solidFill>
                  <a:srgbClr val="000000"/>
                </a:solidFill>
                <a:latin typeface="等线"/>
                <a:ea typeface="等线"/>
              </a:rPr>
              <a:t>surround_right</a:t>
            </a:r>
            <a:endParaRPr lang="zh-CN" altLang="zh-CN" sz="800" kern="1200">
              <a:solidFill>
                <a:srgbClr val="000000"/>
              </a:solidFill>
              <a:latin typeface="等线"/>
              <a:ea typeface="等线"/>
            </a:endParaRPr>
          </a:p>
        </p:txBody>
      </p:sp>
      <p:sp>
        <p:nvSpPr>
          <p:cNvPr id="528" name="文本框 222"/>
          <p:cNvSpPr txBox="1"/>
          <p:nvPr/>
        </p:nvSpPr>
        <p:spPr>
          <a:xfrm>
            <a:off x="989126" y="5377489"/>
            <a:ext cx="801823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en-US" sz="800" kern="1200">
                <a:solidFill>
                  <a:srgbClr val="000000"/>
                </a:solidFill>
                <a:latin typeface="等线"/>
                <a:ea typeface="等线"/>
              </a:rPr>
              <a:t>surround_rear</a:t>
            </a:r>
            <a:endParaRPr lang="zh-CN" altLang="zh-CN" sz="800" kern="1200">
              <a:solidFill>
                <a:srgbClr val="000000"/>
              </a:solidFill>
              <a:latin typeface="等线"/>
              <a:ea typeface="等线"/>
            </a:endParaRPr>
          </a:p>
        </p:txBody>
      </p:sp>
      <p:sp>
        <p:nvSpPr>
          <p:cNvPr id="529" name="矩形: 圆角 226"/>
          <p:cNvSpPr/>
          <p:nvPr/>
        </p:nvSpPr>
        <p:spPr>
          <a:xfrm>
            <a:off x="3388914" y="5271459"/>
            <a:ext cx="292970" cy="272618"/>
          </a:xfrm>
          <a:prstGeom prst="roundRect">
            <a:avLst/>
          </a:prstGeom>
          <a:solidFill>
            <a:srgbClr val="ED7D31">
              <a:lumMod val="40000"/>
              <a:lumOff val="60000"/>
            </a:srgbClr>
          </a:solidFill>
          <a:ln w="12700" cap="flat" cmpd="sng">
            <a:solidFill>
              <a:srgbClr val="4472C4">
                <a:shade val="5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zh-CN" sz="1800" b="0" i="0" u="none" strike="noStrike" kern="1200" spc="0" baseline="0">
              <a:ln>
                <a:noFill/>
              </a:ln>
              <a:solidFill>
                <a:srgbClr val="FFFFFF"/>
              </a:solidFill>
              <a:latin typeface="等线"/>
              <a:ea typeface="等线"/>
            </a:endParaRPr>
          </a:p>
        </p:txBody>
      </p:sp>
      <p:sp>
        <p:nvSpPr>
          <p:cNvPr id="530" name="文本框 227"/>
          <p:cNvSpPr txBox="1"/>
          <p:nvPr/>
        </p:nvSpPr>
        <p:spPr>
          <a:xfrm>
            <a:off x="3315627" y="5276230"/>
            <a:ext cx="4395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000" kern="1200">
                <a:solidFill>
                  <a:srgbClr val="000000"/>
                </a:solidFill>
                <a:latin typeface="等线"/>
                <a:ea typeface="等线"/>
              </a:rPr>
              <a:t>CAN</a:t>
            </a:r>
            <a:endParaRPr lang="zh-CN" altLang="zh-CN" sz="1000" kern="1200">
              <a:solidFill>
                <a:srgbClr val="000000"/>
              </a:solidFill>
              <a:latin typeface="等线"/>
              <a:ea typeface="等线"/>
            </a:endParaRPr>
          </a:p>
        </p:txBody>
      </p:sp>
      <p:pic>
        <p:nvPicPr>
          <p:cNvPr id="531" name="图片 228"/>
          <p:cNvPicPr>
            <a:picLocks noChangeAspect="1"/>
          </p:cNvPicPr>
          <p:nvPr/>
        </p:nvPicPr>
        <p:blipFill>
          <a:blip r:embed="rId20"/>
          <a:stretch/>
        </p:blipFill>
        <p:spPr>
          <a:xfrm>
            <a:off x="3324752" y="5689952"/>
            <a:ext cx="421294" cy="290351"/>
          </a:xfrm>
          <a:prstGeom prst="rect">
            <a:avLst/>
          </a:prstGeom>
        </p:spPr>
      </p:pic>
      <p:sp>
        <p:nvSpPr>
          <p:cNvPr id="532" name="文本框 229"/>
          <p:cNvSpPr txBox="1"/>
          <p:nvPr/>
        </p:nvSpPr>
        <p:spPr>
          <a:xfrm>
            <a:off x="3608978" y="5681710"/>
            <a:ext cx="394660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en-US" sz="800" kern="1200">
                <a:solidFill>
                  <a:srgbClr val="000000"/>
                </a:solidFill>
                <a:latin typeface="等线"/>
                <a:ea typeface="等线"/>
              </a:rPr>
              <a:t>wam</a:t>
            </a:r>
            <a:endParaRPr lang="zh-CN" altLang="zh-CN" sz="800" kern="1200">
              <a:solidFill>
                <a:srgbClr val="000000"/>
              </a:solidFill>
              <a:latin typeface="等线"/>
              <a:ea typeface="等线"/>
            </a:endParaRPr>
          </a:p>
        </p:txBody>
      </p:sp>
      <p:sp>
        <p:nvSpPr>
          <p:cNvPr id="533" name="文本框 230"/>
          <p:cNvSpPr txBox="1"/>
          <p:nvPr/>
        </p:nvSpPr>
        <p:spPr>
          <a:xfrm>
            <a:off x="1166129" y="2019982"/>
            <a:ext cx="647934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en-US" sz="800" kern="1200">
                <a:solidFill>
                  <a:srgbClr val="000000"/>
                </a:solidFill>
                <a:latin typeface="等线"/>
                <a:ea typeface="等线"/>
              </a:rPr>
              <a:t>front_wide</a:t>
            </a:r>
            <a:endParaRPr lang="zh-CN" altLang="zh-CN" sz="800" kern="1200">
              <a:solidFill>
                <a:srgbClr val="000000"/>
              </a:solidFill>
              <a:latin typeface="等线"/>
              <a:ea typeface="等线"/>
            </a:endParaRPr>
          </a:p>
        </p:txBody>
      </p:sp>
      <p:sp>
        <p:nvSpPr>
          <p:cNvPr id="534" name="文本框 231"/>
          <p:cNvSpPr txBox="1"/>
          <p:nvPr/>
        </p:nvSpPr>
        <p:spPr>
          <a:xfrm>
            <a:off x="1169648" y="2469115"/>
            <a:ext cx="638316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en-US" sz="800" kern="1200">
                <a:solidFill>
                  <a:srgbClr val="000000"/>
                </a:solidFill>
                <a:latin typeface="等线"/>
                <a:ea typeface="等线"/>
              </a:rPr>
              <a:t>front_long</a:t>
            </a:r>
            <a:endParaRPr lang="zh-CN" altLang="zh-CN" sz="800" kern="1200">
              <a:solidFill>
                <a:srgbClr val="000000"/>
              </a:solidFill>
              <a:latin typeface="等线"/>
              <a:ea typeface="等线"/>
            </a:endParaRPr>
          </a:p>
        </p:txBody>
      </p:sp>
      <p:sp>
        <p:nvSpPr>
          <p:cNvPr id="540" name="文本框 237"/>
          <p:cNvSpPr txBox="1"/>
          <p:nvPr/>
        </p:nvSpPr>
        <p:spPr>
          <a:xfrm>
            <a:off x="5573028" y="4194696"/>
            <a:ext cx="307777" cy="501099"/>
          </a:xfrm>
          <a:prstGeom prst="rect">
            <a:avLst/>
          </a:prstGeom>
          <a:noFill/>
        </p:spPr>
        <p:txBody>
          <a:bodyPr vert="vert" wrap="none">
            <a:spAutoFit/>
          </a:bodyPr>
          <a:lstStyle/>
          <a:p>
            <a:r>
              <a:rPr lang="en-US" altLang="en-US" sz="800" b="1" kern="1200">
                <a:solidFill>
                  <a:srgbClr val="FF0000"/>
                </a:solidFill>
                <a:latin typeface="等线"/>
                <a:ea typeface="等线"/>
              </a:rPr>
              <a:t>VB_J12.2</a:t>
            </a:r>
            <a:endParaRPr lang="zh-CN" altLang="zh-CN" sz="800" b="1" kern="1200">
              <a:solidFill>
                <a:srgbClr val="FF0000"/>
              </a:solidFill>
              <a:latin typeface="等线"/>
              <a:ea typeface="等线"/>
            </a:endParaRPr>
          </a:p>
        </p:txBody>
      </p:sp>
      <p:sp>
        <p:nvSpPr>
          <p:cNvPr id="541" name="文本框 238"/>
          <p:cNvSpPr txBox="1"/>
          <p:nvPr/>
        </p:nvSpPr>
        <p:spPr>
          <a:xfrm>
            <a:off x="5845279" y="4198985"/>
            <a:ext cx="307777" cy="501099"/>
          </a:xfrm>
          <a:prstGeom prst="rect">
            <a:avLst/>
          </a:prstGeom>
          <a:noFill/>
        </p:spPr>
        <p:txBody>
          <a:bodyPr vert="vert" wrap="none">
            <a:spAutoFit/>
          </a:bodyPr>
          <a:lstStyle/>
          <a:p>
            <a:r>
              <a:rPr lang="en-US" altLang="en-US" sz="800" b="1" kern="1200">
                <a:solidFill>
                  <a:srgbClr val="FF0000"/>
                </a:solidFill>
                <a:latin typeface="等线"/>
                <a:ea typeface="等线"/>
              </a:rPr>
              <a:t>VB_J12.3</a:t>
            </a:r>
            <a:endParaRPr lang="zh-CN" altLang="zh-CN" sz="800" b="1" kern="1200">
              <a:solidFill>
                <a:srgbClr val="FF0000"/>
              </a:solidFill>
              <a:latin typeface="等线"/>
              <a:ea typeface="等线"/>
            </a:endParaRPr>
          </a:p>
        </p:txBody>
      </p:sp>
      <p:sp>
        <p:nvSpPr>
          <p:cNvPr id="542" name="文本框 239"/>
          <p:cNvSpPr txBox="1"/>
          <p:nvPr/>
        </p:nvSpPr>
        <p:spPr>
          <a:xfrm>
            <a:off x="6191409" y="4201621"/>
            <a:ext cx="307777" cy="501099"/>
          </a:xfrm>
          <a:prstGeom prst="rect">
            <a:avLst/>
          </a:prstGeom>
          <a:noFill/>
        </p:spPr>
        <p:txBody>
          <a:bodyPr vert="vert" wrap="none">
            <a:spAutoFit/>
          </a:bodyPr>
          <a:lstStyle/>
          <a:p>
            <a:r>
              <a:rPr lang="en-US" altLang="en-US" sz="800" b="1" kern="1200">
                <a:solidFill>
                  <a:srgbClr val="FF0000"/>
                </a:solidFill>
                <a:latin typeface="等线"/>
                <a:ea typeface="等线"/>
              </a:rPr>
              <a:t>VB_J12.4</a:t>
            </a:r>
            <a:endParaRPr lang="zh-CN" altLang="zh-CN" sz="800" b="1" kern="1200">
              <a:solidFill>
                <a:srgbClr val="FF0000"/>
              </a:solidFill>
              <a:latin typeface="等线"/>
              <a:ea typeface="等线"/>
            </a:endParaRPr>
          </a:p>
        </p:txBody>
      </p:sp>
      <p:sp>
        <p:nvSpPr>
          <p:cNvPr id="543" name="文本框 242"/>
          <p:cNvSpPr txBox="1"/>
          <p:nvPr/>
        </p:nvSpPr>
        <p:spPr>
          <a:xfrm>
            <a:off x="6309620" y="5092827"/>
            <a:ext cx="307777" cy="531556"/>
          </a:xfrm>
          <a:prstGeom prst="rect">
            <a:avLst/>
          </a:prstGeom>
          <a:noFill/>
        </p:spPr>
        <p:txBody>
          <a:bodyPr vert="vert" wrap="none">
            <a:spAutoFit/>
          </a:bodyPr>
          <a:lstStyle/>
          <a:p>
            <a:r>
              <a:rPr lang="en-US" altLang="en-US" sz="800" kern="1200">
                <a:solidFill>
                  <a:srgbClr val="000000"/>
                </a:solidFill>
                <a:latin typeface="等线"/>
                <a:ea typeface="等线"/>
              </a:rPr>
              <a:t>lidar_right</a:t>
            </a:r>
            <a:endParaRPr lang="zh-CN" altLang="zh-CN" sz="800" kern="1200">
              <a:solidFill>
                <a:srgbClr val="000000"/>
              </a:solidFill>
              <a:latin typeface="等线"/>
              <a:ea typeface="等线"/>
            </a:endParaRPr>
          </a:p>
        </p:txBody>
      </p:sp>
      <p:sp>
        <p:nvSpPr>
          <p:cNvPr id="544" name="文本框 243"/>
          <p:cNvSpPr txBox="1"/>
          <p:nvPr/>
        </p:nvSpPr>
        <p:spPr>
          <a:xfrm>
            <a:off x="6000933" y="5089298"/>
            <a:ext cx="307777" cy="501099"/>
          </a:xfrm>
          <a:prstGeom prst="rect">
            <a:avLst/>
          </a:prstGeom>
          <a:noFill/>
        </p:spPr>
        <p:txBody>
          <a:bodyPr vert="vert" wrap="none">
            <a:spAutoFit/>
          </a:bodyPr>
          <a:lstStyle/>
          <a:p>
            <a:r>
              <a:rPr lang="en-US" altLang="en-US" sz="800" kern="1200">
                <a:solidFill>
                  <a:srgbClr val="000000"/>
                </a:solidFill>
                <a:latin typeface="等线"/>
                <a:ea typeface="等线"/>
              </a:rPr>
              <a:t>lidar_rear</a:t>
            </a:r>
            <a:endParaRPr lang="zh-CN" altLang="zh-CN" sz="800" kern="1200">
              <a:solidFill>
                <a:srgbClr val="000000"/>
              </a:solidFill>
              <a:latin typeface="等线"/>
              <a:ea typeface="等线"/>
            </a:endParaRPr>
          </a:p>
        </p:txBody>
      </p:sp>
      <p:sp>
        <p:nvSpPr>
          <p:cNvPr id="545" name="文本框 244"/>
          <p:cNvSpPr txBox="1"/>
          <p:nvPr/>
        </p:nvSpPr>
        <p:spPr>
          <a:xfrm>
            <a:off x="5672985" y="5085780"/>
            <a:ext cx="307777" cy="464230"/>
          </a:xfrm>
          <a:prstGeom prst="rect">
            <a:avLst/>
          </a:prstGeom>
          <a:noFill/>
        </p:spPr>
        <p:txBody>
          <a:bodyPr vert="vert" wrap="none">
            <a:spAutoFit/>
          </a:bodyPr>
          <a:lstStyle/>
          <a:p>
            <a:r>
              <a:rPr lang="en-US" altLang="en-US" sz="800" kern="1200">
                <a:solidFill>
                  <a:srgbClr val="000000"/>
                </a:solidFill>
                <a:latin typeface="等线"/>
                <a:ea typeface="等线"/>
              </a:rPr>
              <a:t>lidar_left</a:t>
            </a:r>
            <a:endParaRPr lang="zh-CN" altLang="zh-CN" sz="800" kern="1200">
              <a:solidFill>
                <a:srgbClr val="000000"/>
              </a:solidFill>
              <a:latin typeface="等线"/>
              <a:ea typeface="等线"/>
            </a:endParaRPr>
          </a:p>
        </p:txBody>
      </p:sp>
      <p:sp>
        <p:nvSpPr>
          <p:cNvPr id="546" name="文本框 245"/>
          <p:cNvSpPr txBox="1"/>
          <p:nvPr/>
        </p:nvSpPr>
        <p:spPr>
          <a:xfrm>
            <a:off x="5377471" y="5104134"/>
            <a:ext cx="307777" cy="539571"/>
          </a:xfrm>
          <a:prstGeom prst="rect">
            <a:avLst/>
          </a:prstGeom>
          <a:noFill/>
        </p:spPr>
        <p:txBody>
          <a:bodyPr vert="vert" wrap="none">
            <a:spAutoFit/>
          </a:bodyPr>
          <a:lstStyle/>
          <a:p>
            <a:r>
              <a:rPr lang="en-US" altLang="en-US" sz="800" kern="1200">
                <a:solidFill>
                  <a:srgbClr val="000000"/>
                </a:solidFill>
                <a:latin typeface="等线"/>
                <a:ea typeface="等线"/>
              </a:rPr>
              <a:t>lidar_front</a:t>
            </a:r>
            <a:endParaRPr lang="zh-CN" altLang="zh-CN" sz="800" kern="1200">
              <a:solidFill>
                <a:srgbClr val="000000"/>
              </a:solidFill>
              <a:latin typeface="等线"/>
              <a:ea typeface="等线"/>
            </a:endParaRPr>
          </a:p>
        </p:txBody>
      </p:sp>
      <p:cxnSp>
        <p:nvCxnSpPr>
          <p:cNvPr id="547" name="直接箭头连接符 247"/>
          <p:cNvCxnSpPr>
            <a:stCxn id="531" idx="0"/>
            <a:endCxn id="529" idx="2"/>
          </p:cNvCxnSpPr>
          <p:nvPr/>
        </p:nvCxnSpPr>
        <p:spPr>
          <a:xfrm flipV="1">
            <a:off x="3535399" y="5544077"/>
            <a:ext cx="0" cy="145875"/>
          </a:xfrm>
          <a:prstGeom prst="straightConnector1">
            <a:avLst/>
          </a:prstGeom>
          <a:noFill/>
          <a:ln w="6350" cap="flat" cmpd="sng">
            <a:solidFill>
              <a:srgbClr val="4472C4"/>
            </a:solidFill>
            <a:prstDash val="solid"/>
            <a:miter/>
            <a:tailEnd type="triangle"/>
          </a:ln>
        </p:spPr>
      </p:cxnSp>
      <p:cxnSp>
        <p:nvCxnSpPr>
          <p:cNvPr id="548" name="直接箭头连接符 216"/>
          <p:cNvCxnSpPr/>
          <p:nvPr/>
        </p:nvCxnSpPr>
        <p:spPr>
          <a:xfrm flipH="1" flipV="1">
            <a:off x="2810550" y="2531571"/>
            <a:ext cx="1889" cy="256429"/>
          </a:xfrm>
          <a:prstGeom prst="straightConnector1">
            <a:avLst/>
          </a:prstGeom>
          <a:noFill/>
          <a:ln w="6350" cap="flat" cmpd="sng">
            <a:solidFill>
              <a:srgbClr val="4472C4"/>
            </a:solidFill>
            <a:prstDash val="solid"/>
            <a:miter/>
            <a:tailEnd type="triangle"/>
          </a:ln>
        </p:spPr>
      </p:cxnSp>
      <p:sp>
        <p:nvSpPr>
          <p:cNvPr id="549" name="文本框 69"/>
          <p:cNvSpPr txBox="1"/>
          <p:nvPr/>
        </p:nvSpPr>
        <p:spPr>
          <a:xfrm>
            <a:off x="3459792" y="5886448"/>
            <a:ext cx="1977390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800" b="1" kern="1200">
                <a:solidFill>
                  <a:srgbClr val="FF0000"/>
                </a:solidFill>
                <a:latin typeface="等线"/>
                <a:ea typeface="等线"/>
              </a:rPr>
              <a:t>Chassis_Can1 &lt;- VB_CAN_5</a:t>
            </a:r>
            <a:endParaRPr lang="en-US" altLang="en-US" sz="800" b="1" kern="1200">
              <a:solidFill>
                <a:srgbClr val="FF0000"/>
              </a:solidFill>
              <a:latin typeface="等线"/>
              <a:ea typeface="等线"/>
            </a:endParaRPr>
          </a:p>
          <a:p>
            <a:r>
              <a:rPr lang="en-US" altLang="en-US" sz="800" b="1" kern="1200">
                <a:solidFill>
                  <a:srgbClr val="FF0000"/>
                </a:solidFill>
                <a:latin typeface="等线"/>
                <a:ea typeface="等线"/>
              </a:rPr>
              <a:t>Redundancy_CAN &lt;- VB_CAN_3</a:t>
            </a:r>
            <a:endParaRPr lang="en-US" altLang="en-US" sz="800" b="1" kern="1200">
              <a:solidFill>
                <a:srgbClr val="FF0000"/>
              </a:solidFill>
              <a:latin typeface="等线"/>
              <a:ea typeface="等线"/>
            </a:endParaRPr>
          </a:p>
        </p:txBody>
      </p:sp>
      <p:sp>
        <p:nvSpPr>
          <p:cNvPr id="550" name="文本框 69"/>
          <p:cNvSpPr txBox="1"/>
          <p:nvPr/>
        </p:nvSpPr>
        <p:spPr>
          <a:xfrm>
            <a:off x="4361180" y="6445638"/>
            <a:ext cx="876935" cy="213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800" b="1" kern="1200">
                <a:solidFill>
                  <a:srgbClr val="FF0000"/>
                </a:solidFill>
                <a:latin typeface="等线"/>
                <a:ea typeface="等线"/>
              </a:rPr>
              <a:t>VB_FLX_1</a:t>
            </a:r>
            <a:endParaRPr lang="zh-CN" altLang="zh-CN" sz="800" b="1" kern="1200">
              <a:solidFill>
                <a:srgbClr val="FF0000"/>
              </a:solidFill>
              <a:latin typeface="等线"/>
              <a:ea typeface="等线"/>
            </a:endParaRPr>
          </a:p>
        </p:txBody>
      </p:sp>
      <p:sp>
        <p:nvSpPr>
          <p:cNvPr id="551" name="文本框 69"/>
          <p:cNvSpPr txBox="1"/>
          <p:nvPr/>
        </p:nvSpPr>
        <p:spPr>
          <a:xfrm>
            <a:off x="7892635" y="5769269"/>
            <a:ext cx="876935" cy="213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800" b="1" kern="1200">
                <a:solidFill>
                  <a:srgbClr val="FF0000"/>
                </a:solidFill>
                <a:latin typeface="等线"/>
                <a:ea typeface="等线"/>
              </a:rPr>
              <a:t>VB_CAN_6</a:t>
            </a:r>
            <a:endParaRPr lang="zh-CN" altLang="zh-CN" sz="800" b="1" kern="1200">
              <a:solidFill>
                <a:srgbClr val="FF0000"/>
              </a:solidFill>
              <a:latin typeface="等线"/>
              <a:ea typeface="等线"/>
            </a:endParaRPr>
          </a:p>
        </p:txBody>
      </p:sp>
      <p:sp>
        <p:nvSpPr>
          <p:cNvPr id="552" name="文本框 69"/>
          <p:cNvSpPr txBox="1"/>
          <p:nvPr/>
        </p:nvSpPr>
        <p:spPr>
          <a:xfrm>
            <a:off x="2717118" y="5559740"/>
            <a:ext cx="876935" cy="213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800" b="1" kern="1200">
                <a:solidFill>
                  <a:srgbClr val="FF0000"/>
                </a:solidFill>
                <a:latin typeface="等线"/>
                <a:ea typeface="等线"/>
              </a:rPr>
              <a:t>VB_CAN_2</a:t>
            </a:r>
            <a:endParaRPr lang="zh-CN" altLang="zh-CN" sz="800" b="1" kern="1200">
              <a:solidFill>
                <a:srgbClr val="FF0000"/>
              </a:solidFill>
              <a:latin typeface="等线"/>
              <a:ea typeface="等线"/>
            </a:endParaRPr>
          </a:p>
        </p:txBody>
      </p:sp>
      <p:pic>
        <p:nvPicPr>
          <p:cNvPr id="553" name="Picture 8"/>
          <p:cNvPicPr>
            <a:picLocks noChangeAspect="1" noChangeArrowheads="1"/>
          </p:cNvPicPr>
          <p:nvPr/>
        </p:nvPicPr>
        <p:blipFill>
          <a:blip r:embed="rId21"/>
          <a:stretch/>
        </p:blipFill>
        <p:spPr>
          <a:xfrm>
            <a:off x="9873787" y="1942483"/>
            <a:ext cx="252530" cy="223381"/>
          </a:xfrm>
          <a:prstGeom prst="rect">
            <a:avLst/>
          </a:prstGeom>
          <a:noFill/>
          <a:ln w="9525">
            <a:solidFill>
              <a:srgbClr val="9F812A"/>
            </a:solidFill>
            <a:miter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54" name="矩形: 圆角 177"/>
          <p:cNvSpPr/>
          <p:nvPr/>
        </p:nvSpPr>
        <p:spPr>
          <a:xfrm>
            <a:off x="8728756" y="1919680"/>
            <a:ext cx="292970" cy="272618"/>
          </a:xfrm>
          <a:prstGeom prst="roundRect">
            <a:avLst/>
          </a:prstGeom>
          <a:solidFill>
            <a:srgbClr val="ED7D31">
              <a:lumMod val="40000"/>
              <a:lumOff val="60000"/>
            </a:srgbClr>
          </a:solidFill>
          <a:ln w="12700" cap="flat" cmpd="sng">
            <a:solidFill>
              <a:srgbClr val="4472C4">
                <a:shade val="5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zh-CN" sz="1800" b="0" i="0" u="none" strike="noStrike" kern="1200" spc="0" baseline="0">
              <a:ln>
                <a:noFill/>
              </a:ln>
              <a:solidFill>
                <a:srgbClr val="FFFFFF"/>
              </a:solidFill>
              <a:latin typeface="等线"/>
              <a:ea typeface="等线"/>
            </a:endParaRPr>
          </a:p>
        </p:txBody>
      </p:sp>
      <p:cxnSp>
        <p:nvCxnSpPr>
          <p:cNvPr id="555" name="连接符: 肘形 21"/>
          <p:cNvCxnSpPr>
            <a:stCxn id="553" idx="1"/>
            <a:endCxn id="554" idx="3"/>
          </p:cNvCxnSpPr>
          <p:nvPr/>
        </p:nvCxnSpPr>
        <p:spPr>
          <a:xfrm rot="10800000" flipV="1">
            <a:off x="9021727" y="2054173"/>
            <a:ext cx="852061" cy="1815"/>
          </a:xfrm>
          <a:prstGeom prst="bentConnector3">
            <a:avLst>
              <a:gd name="adj1" fmla="val 50000"/>
            </a:avLst>
          </a:prstGeom>
          <a:noFill/>
          <a:ln w="6350" cap="flat" cmpd="sng">
            <a:solidFill>
              <a:srgbClr val="4472C4"/>
            </a:solidFill>
            <a:prstDash val="solid"/>
            <a:miter/>
            <a:tailEnd type="triangle"/>
          </a:ln>
        </p:spPr>
      </p:cxnSp>
      <p:sp>
        <p:nvSpPr>
          <p:cNvPr id="556" name="文本框 70"/>
          <p:cNvSpPr txBox="1"/>
          <p:nvPr/>
        </p:nvSpPr>
        <p:spPr>
          <a:xfrm>
            <a:off x="9057381" y="1876153"/>
            <a:ext cx="741680" cy="213995"/>
          </a:xfrm>
          <a:prstGeom prst="rect">
            <a:avLst/>
          </a:prstGeom>
          <a:noFill/>
        </p:spPr>
        <p:txBody>
          <a:bodyPr vert="horz" wrap="none">
            <a:spAutoFit/>
          </a:bodyPr>
          <a:lstStyle/>
          <a:p>
            <a:r>
              <a:rPr lang="en-US" altLang="en-US" sz="800" b="1" kern="1200">
                <a:solidFill>
                  <a:srgbClr val="FF0000"/>
                </a:solidFill>
                <a:latin typeface="等线"/>
                <a:ea typeface="等线"/>
              </a:rPr>
              <a:t>VA_CAN_6</a:t>
            </a:r>
            <a:endParaRPr lang="zh-CN" altLang="zh-CN" sz="800" b="1" kern="1200">
              <a:solidFill>
                <a:srgbClr val="FF0000"/>
              </a:solidFill>
              <a:latin typeface="等线"/>
              <a:ea typeface="等线"/>
            </a:endParaRPr>
          </a:p>
        </p:txBody>
      </p:sp>
      <p:sp>
        <p:nvSpPr>
          <p:cNvPr id="557" name="文本框 178"/>
          <p:cNvSpPr txBox="1"/>
          <p:nvPr/>
        </p:nvSpPr>
        <p:spPr>
          <a:xfrm>
            <a:off x="8664951" y="1932878"/>
            <a:ext cx="439544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en-US" sz="1000" kern="1200">
                <a:solidFill>
                  <a:srgbClr val="000000"/>
                </a:solidFill>
                <a:latin typeface="等线"/>
                <a:ea typeface="等线"/>
              </a:rPr>
              <a:t>CAN</a:t>
            </a:r>
            <a:endParaRPr lang="zh-CN" altLang="zh-CN" sz="1000" kern="1200">
              <a:solidFill>
                <a:srgbClr val="000000"/>
              </a:solidFill>
              <a:latin typeface="等线"/>
              <a:ea typeface="等线"/>
            </a:endParaRPr>
          </a:p>
        </p:txBody>
      </p:sp>
      <p:sp>
        <p:nvSpPr>
          <p:cNvPr id="559" name="矩形: 圆角 146"/>
          <p:cNvSpPr/>
          <p:nvPr/>
        </p:nvSpPr>
        <p:spPr>
          <a:xfrm>
            <a:off x="7070571" y="1777605"/>
            <a:ext cx="863318" cy="272618"/>
          </a:xfrm>
          <a:prstGeom prst="roundRect">
            <a:avLst/>
          </a:prstGeom>
          <a:solidFill>
            <a:srgbClr val="FFFFFF"/>
          </a:solidFill>
          <a:ln w="12700" cap="flat" cmpd="sng">
            <a:solidFill>
              <a:srgbClr val="4472C4">
                <a:shade val="50000"/>
              </a:srgbClr>
            </a:solidFill>
            <a:prstDash val="solid"/>
            <a:miter/>
          </a:ln>
        </p:spPr>
        <p:txBody>
          <a:bodyPr anchor="ctr"/>
          <a:lstStyle/>
          <a:p>
            <a:pPr algn="ctr"/>
            <a:r>
              <a:rPr lang="en-US" altLang="en-US" sz="1000" kern="1200">
                <a:solidFill>
                  <a:srgbClr val="000000"/>
                </a:solidFill>
                <a:latin typeface="等线"/>
                <a:ea typeface="等线"/>
              </a:rPr>
              <a:t>vlan</a:t>
            </a:r>
            <a:r>
              <a:rPr lang="en-US" altLang="en-US" sz="1000" kern="1200">
                <a:solidFill>
                  <a:srgbClr val="000000"/>
                </a:solidFill>
                <a:latin typeface="等线"/>
                <a:ea typeface="等线"/>
              </a:rPr>
              <a:t> for 548</a:t>
            </a:r>
            <a:endParaRPr lang="zh-CN" altLang="zh-CN" sz="1000" kern="1200">
              <a:solidFill>
                <a:srgbClr val="000000"/>
              </a:solidFill>
              <a:latin typeface="等线"/>
              <a:ea typeface="等线"/>
            </a:endParaRPr>
          </a:p>
        </p:txBody>
      </p:sp>
      <p:sp>
        <p:nvSpPr>
          <p:cNvPr id="561" name="文本框 132"/>
          <p:cNvSpPr txBox="1"/>
          <p:nvPr/>
        </p:nvSpPr>
        <p:spPr>
          <a:xfrm>
            <a:off x="6899762" y="1616546"/>
            <a:ext cx="762000" cy="2139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en-US" sz="800" kern="1200">
                <a:solidFill>
                  <a:srgbClr val="000000"/>
                </a:solidFill>
                <a:latin typeface="等线"/>
                <a:ea typeface="等线"/>
              </a:rPr>
              <a:t>10.13.1.114</a:t>
            </a:r>
            <a:endParaRPr lang="zh-CN" altLang="zh-CN" sz="800" kern="1200">
              <a:solidFill>
                <a:srgbClr val="000000"/>
              </a:solidFill>
              <a:latin typeface="等线"/>
              <a:ea typeface="等线"/>
            </a:endParaRPr>
          </a:p>
        </p:txBody>
      </p:sp>
      <p:cxnSp>
        <p:nvCxnSpPr>
          <p:cNvPr id="562" name="Straight Arrow Connector 561"/>
          <p:cNvCxnSpPr/>
          <p:nvPr/>
        </p:nvCxnSpPr>
        <p:spPr>
          <a:xfrm>
            <a:off x="9753185" y="5468279"/>
            <a:ext cx="0" cy="678815"/>
          </a:xfrm>
          <a:prstGeom prst="straightConnector1">
            <a:avLst/>
          </a:prstGeom>
          <a:noFill/>
          <a:ln w="6350" cap="flat" cmpd="sng">
            <a:solidFill>
              <a:srgbClr val="4472C4"/>
            </a:solidFill>
            <a:prstDash val="solid"/>
            <a:miter/>
            <a:tailEnd type="arrow"/>
          </a:ln>
        </p:spPr>
      </p:cxnSp>
      <p:sp>
        <p:nvSpPr>
          <p:cNvPr id="563" name="Text Box 21"/>
          <p:cNvSpPr txBox="1"/>
          <p:nvPr/>
        </p:nvSpPr>
        <p:spPr>
          <a:xfrm>
            <a:off x="9041336" y="6069722"/>
            <a:ext cx="941705" cy="2139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en-US" sz="800" b="1" kern="1200">
                <a:solidFill>
                  <a:srgbClr val="FF0000"/>
                </a:solidFill>
                <a:latin typeface="等线"/>
                <a:ea typeface="等线"/>
              </a:rPr>
              <a:t>Chassis_Can1</a:t>
            </a:r>
            <a:endParaRPr lang="en-US" altLang="en-US" sz="800" kern="1200">
              <a:solidFill>
                <a:srgbClr val="000000"/>
              </a:solidFill>
              <a:latin typeface="等线"/>
              <a:ea typeface="Calibri"/>
            </a:endParaRPr>
          </a:p>
        </p:txBody>
      </p:sp>
      <p:sp>
        <p:nvSpPr>
          <p:cNvPr id="564" name="Text Box 21"/>
          <p:cNvSpPr txBox="1"/>
          <p:nvPr/>
        </p:nvSpPr>
        <p:spPr>
          <a:xfrm>
            <a:off x="9512189" y="5618617"/>
            <a:ext cx="402674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en-US" sz="800" b="1" kern="1200">
                <a:solidFill>
                  <a:srgbClr val="FF0000"/>
                </a:solidFill>
                <a:latin typeface="等线"/>
                <a:ea typeface="等线"/>
              </a:rPr>
              <a:t>can2</a:t>
            </a:r>
            <a:endParaRPr lang="en-US" altLang="en-US" sz="800" kern="1200">
              <a:solidFill>
                <a:srgbClr val="000000"/>
              </a:solidFill>
              <a:latin typeface="等线"/>
              <a:ea typeface="Calibri"/>
            </a:endParaRPr>
          </a:p>
        </p:txBody>
      </p:sp>
      <p:sp>
        <p:nvSpPr>
          <p:cNvPr id="565" name="Text Box 21"/>
          <p:cNvSpPr txBox="1"/>
          <p:nvPr/>
        </p:nvSpPr>
        <p:spPr>
          <a:xfrm>
            <a:off x="9248089" y="5495785"/>
            <a:ext cx="402674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en-US" sz="800" b="1" kern="1200">
                <a:solidFill>
                  <a:srgbClr val="FF0000"/>
                </a:solidFill>
                <a:latin typeface="等线"/>
                <a:ea typeface="等线"/>
              </a:rPr>
              <a:t>can1</a:t>
            </a:r>
            <a:endParaRPr lang="en-US" altLang="en-US" sz="800" kern="1200">
              <a:solidFill>
                <a:srgbClr val="000000"/>
              </a:solidFill>
              <a:latin typeface="等线"/>
              <a:ea typeface="Calibri"/>
            </a:endParaRPr>
          </a:p>
        </p:txBody>
      </p:sp>
      <p:sp>
        <p:nvSpPr>
          <p:cNvPr id="566" name="Text Box 21"/>
          <p:cNvSpPr txBox="1"/>
          <p:nvPr/>
        </p:nvSpPr>
        <p:spPr>
          <a:xfrm>
            <a:off x="10174370" y="1901466"/>
            <a:ext cx="65594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zh-CN" sz="800" kern="1200">
                <a:solidFill>
                  <a:srgbClr val="000000"/>
                </a:solidFill>
                <a:latin typeface="等线"/>
                <a:ea typeface="等线"/>
              </a:rPr>
              <a:t>前向</a:t>
            </a:r>
            <a:endParaRPr lang="en-US" altLang="en-US" sz="800" kern="1200">
              <a:solidFill>
                <a:srgbClr val="000000"/>
              </a:solidFill>
              <a:latin typeface="等线"/>
              <a:ea typeface="等线"/>
            </a:endParaRPr>
          </a:p>
          <a:p>
            <a:r>
              <a:rPr lang="en-US" altLang="en-US" sz="800" kern="1200">
                <a:solidFill>
                  <a:srgbClr val="000000"/>
                </a:solidFill>
                <a:latin typeface="等线"/>
                <a:ea typeface="等线"/>
              </a:rPr>
              <a:t>510</a:t>
            </a:r>
            <a:r>
              <a:rPr lang="zh-CN" altLang="zh-CN" sz="800" kern="1200">
                <a:solidFill>
                  <a:srgbClr val="000000"/>
                </a:solidFill>
                <a:latin typeface="等线"/>
                <a:ea typeface="等线"/>
              </a:rPr>
              <a:t>量产板</a:t>
            </a:r>
            <a:endParaRPr lang="en-US" altLang="en-US" sz="800" kern="1200">
              <a:solidFill>
                <a:srgbClr val="000000"/>
              </a:solidFill>
              <a:latin typeface="等线"/>
              <a:ea typeface="等线"/>
            </a:endParaRPr>
          </a:p>
        </p:txBody>
      </p:sp>
      <p:sp>
        <p:nvSpPr>
          <p:cNvPr id="567" name="文本框 69"/>
          <p:cNvSpPr txBox="1"/>
          <p:nvPr/>
        </p:nvSpPr>
        <p:spPr>
          <a:xfrm>
            <a:off x="2628693" y="6271389"/>
            <a:ext cx="876935" cy="213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800" b="1" kern="1200">
                <a:solidFill>
                  <a:srgbClr val="FF0000"/>
                </a:solidFill>
                <a:latin typeface="等线"/>
                <a:ea typeface="等线"/>
              </a:rPr>
              <a:t>Visual CAN</a:t>
            </a:r>
            <a:endParaRPr lang="zh-CN" altLang="zh-CN" sz="800" b="1" kern="1200">
              <a:solidFill>
                <a:srgbClr val="FF0000"/>
              </a:solidFill>
              <a:latin typeface="等线"/>
              <a:ea typeface="等线"/>
            </a:endParaRPr>
          </a:p>
        </p:txBody>
      </p:sp>
      <p:cxnSp>
        <p:nvCxnSpPr>
          <p:cNvPr id="568" name="Straight Arrow Connector 20"/>
          <p:cNvCxnSpPr/>
          <p:nvPr/>
        </p:nvCxnSpPr>
        <p:spPr>
          <a:xfrm>
            <a:off x="9881827" y="5466324"/>
            <a:ext cx="448" cy="1010808"/>
          </a:xfrm>
          <a:prstGeom prst="straightConnector1">
            <a:avLst/>
          </a:prstGeom>
          <a:noFill/>
          <a:ln w="6350" cap="flat" cmpd="sng">
            <a:solidFill>
              <a:srgbClr val="4472C4"/>
            </a:solidFill>
            <a:prstDash val="solid"/>
            <a:miter/>
            <a:tailEnd type="arrow"/>
          </a:ln>
        </p:spPr>
      </p:cxnSp>
      <p:sp>
        <p:nvSpPr>
          <p:cNvPr id="569" name="Text Box 21"/>
          <p:cNvSpPr txBox="1"/>
          <p:nvPr/>
        </p:nvSpPr>
        <p:spPr>
          <a:xfrm>
            <a:off x="9892635" y="5470139"/>
            <a:ext cx="724878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en-US" sz="800" b="1" kern="1200">
                <a:solidFill>
                  <a:srgbClr val="FF0000"/>
                </a:solidFill>
                <a:latin typeface="等线"/>
                <a:ea typeface="Calibri"/>
              </a:rPr>
              <a:t>PPS(3L  9H)</a:t>
            </a:r>
            <a:endParaRPr lang="en-US" altLang="en-US" sz="800" kern="1200">
              <a:solidFill>
                <a:srgbClr val="000000"/>
              </a:solidFill>
              <a:latin typeface="等线"/>
              <a:ea typeface="Calibri"/>
            </a:endParaRPr>
          </a:p>
        </p:txBody>
      </p:sp>
      <p:sp>
        <p:nvSpPr>
          <p:cNvPr id="570" name="Text Box 21"/>
          <p:cNvSpPr txBox="1"/>
          <p:nvPr/>
        </p:nvSpPr>
        <p:spPr>
          <a:xfrm>
            <a:off x="9873787" y="6346035"/>
            <a:ext cx="817853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en-US" sz="800" b="1" kern="1200">
                <a:solidFill>
                  <a:srgbClr val="FF0000"/>
                </a:solidFill>
                <a:latin typeface="等线"/>
                <a:ea typeface="Calibri"/>
              </a:rPr>
              <a:t>GPIO (3H  5L)</a:t>
            </a:r>
            <a:endParaRPr lang="en-US" altLang="en-US" sz="800" kern="1200">
              <a:solidFill>
                <a:srgbClr val="000000"/>
              </a:solidFill>
              <a:latin typeface="等线"/>
              <a:ea typeface="Calibri"/>
            </a:endParaRPr>
          </a:p>
        </p:txBody>
      </p:sp>
      <p:sp>
        <p:nvSpPr>
          <p:cNvPr id="571" name="文本框 18"/>
          <p:cNvSpPr txBox="1"/>
          <p:nvPr/>
        </p:nvSpPr>
        <p:spPr>
          <a:xfrm>
            <a:off x="188326" y="711970"/>
            <a:ext cx="1028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b="1" kern="1200">
                <a:solidFill>
                  <a:srgbClr val="000000"/>
                </a:solidFill>
                <a:latin typeface="等线"/>
                <a:ea typeface="等线"/>
              </a:rPr>
              <a:t>582</a:t>
            </a:r>
            <a:endParaRPr lang="zh-CN" altLang="zh-CN" b="1" kern="1200">
              <a:solidFill>
                <a:srgbClr val="000000"/>
              </a:solidFill>
              <a:latin typeface="等线"/>
              <a:ea typeface="等线"/>
            </a:endParaRPr>
          </a:p>
        </p:txBody>
      </p:sp>
      <p:sp>
        <p:nvSpPr>
          <p:cNvPr id="572" name="文本框 256"/>
          <p:cNvSpPr txBox="1"/>
          <p:nvPr/>
        </p:nvSpPr>
        <p:spPr>
          <a:xfrm>
            <a:off x="4891574" y="904855"/>
            <a:ext cx="348172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en-US" sz="800" kern="1200">
                <a:solidFill>
                  <a:srgbClr val="000000"/>
                </a:solidFill>
                <a:latin typeface="等线"/>
                <a:ea typeface="等线"/>
              </a:rPr>
              <a:t>520</a:t>
            </a:r>
            <a:endParaRPr lang="zh-CN" altLang="zh-CN" sz="800" kern="1200">
              <a:solidFill>
                <a:srgbClr val="000000"/>
              </a:solidFill>
              <a:latin typeface="等线"/>
              <a:ea typeface="等线"/>
            </a:endParaRPr>
          </a:p>
        </p:txBody>
      </p:sp>
      <p:sp>
        <p:nvSpPr>
          <p:cNvPr id="573" name="Text Box 21"/>
          <p:cNvSpPr txBox="1"/>
          <p:nvPr/>
        </p:nvSpPr>
        <p:spPr>
          <a:xfrm>
            <a:off x="5537420" y="357743"/>
            <a:ext cx="389850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zh-CN" sz="800" kern="1200">
                <a:solidFill>
                  <a:srgbClr val="000000"/>
                </a:solidFill>
                <a:latin typeface="等线"/>
                <a:ea typeface="等线"/>
              </a:rPr>
              <a:t>右前</a:t>
            </a:r>
            <a:endParaRPr lang="en-US" altLang="en-US" sz="800" kern="1200">
              <a:solidFill>
                <a:srgbClr val="000000"/>
              </a:solidFill>
              <a:latin typeface="等线"/>
              <a:ea typeface="Calibri"/>
            </a:endParaRPr>
          </a:p>
        </p:txBody>
      </p:sp>
      <p:sp>
        <p:nvSpPr>
          <p:cNvPr id="574" name="Text Box 21"/>
          <p:cNvSpPr txBox="1"/>
          <p:nvPr/>
        </p:nvSpPr>
        <p:spPr>
          <a:xfrm>
            <a:off x="5879646" y="357030"/>
            <a:ext cx="389850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zh-CN" sz="800" kern="1200">
                <a:solidFill>
                  <a:srgbClr val="000000"/>
                </a:solidFill>
                <a:latin typeface="等线"/>
                <a:ea typeface="等线"/>
              </a:rPr>
              <a:t>左后</a:t>
            </a:r>
            <a:endParaRPr lang="en-US" altLang="en-US" sz="800" kern="1200">
              <a:solidFill>
                <a:srgbClr val="000000"/>
              </a:solidFill>
              <a:latin typeface="等线"/>
              <a:ea typeface="Calibri"/>
            </a:endParaRPr>
          </a:p>
        </p:txBody>
      </p:sp>
      <p:sp>
        <p:nvSpPr>
          <p:cNvPr id="575" name="Text Box 21"/>
          <p:cNvSpPr txBox="1"/>
          <p:nvPr/>
        </p:nvSpPr>
        <p:spPr>
          <a:xfrm>
            <a:off x="6211783" y="349445"/>
            <a:ext cx="389850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zh-CN" sz="800" kern="1200">
                <a:solidFill>
                  <a:srgbClr val="000000"/>
                </a:solidFill>
                <a:latin typeface="等线"/>
                <a:ea typeface="等线"/>
              </a:rPr>
              <a:t>右后</a:t>
            </a:r>
            <a:endParaRPr lang="en-US" altLang="en-US" sz="800" kern="1200">
              <a:solidFill>
                <a:srgbClr val="000000"/>
              </a:solidFill>
              <a:latin typeface="等线"/>
              <a:ea typeface="Calibri"/>
            </a:endParaRPr>
          </a:p>
        </p:txBody>
      </p:sp>
      <p:sp>
        <p:nvSpPr>
          <p:cNvPr id="576" name="矩形: 圆角 177"/>
          <p:cNvSpPr/>
          <p:nvPr/>
        </p:nvSpPr>
        <p:spPr>
          <a:xfrm>
            <a:off x="5259642" y="1223597"/>
            <a:ext cx="292970" cy="272618"/>
          </a:xfrm>
          <a:prstGeom prst="roundRect">
            <a:avLst/>
          </a:prstGeom>
          <a:solidFill>
            <a:srgbClr val="ED7D31">
              <a:lumMod val="40000"/>
              <a:lumOff val="60000"/>
            </a:srgbClr>
          </a:solidFill>
          <a:ln w="12700" cap="flat" cmpd="sng">
            <a:solidFill>
              <a:srgbClr val="4472C4">
                <a:shade val="5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zh-CN" sz="1800" b="0" i="0" u="none" strike="noStrike" kern="1200" spc="0" baseline="0">
              <a:ln>
                <a:noFill/>
              </a:ln>
              <a:solidFill>
                <a:srgbClr val="FFFFFF"/>
              </a:solidFill>
              <a:latin typeface="等线"/>
              <a:ea typeface="等线"/>
            </a:endParaRPr>
          </a:p>
        </p:txBody>
      </p:sp>
      <p:sp>
        <p:nvSpPr>
          <p:cNvPr id="577" name="文本框 178"/>
          <p:cNvSpPr txBox="1"/>
          <p:nvPr/>
        </p:nvSpPr>
        <p:spPr>
          <a:xfrm>
            <a:off x="5194717" y="1234101"/>
            <a:ext cx="439544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en-US" sz="1000" kern="1200">
                <a:solidFill>
                  <a:srgbClr val="000000"/>
                </a:solidFill>
                <a:latin typeface="等线"/>
                <a:ea typeface="等线"/>
              </a:rPr>
              <a:t>CAN</a:t>
            </a:r>
            <a:endParaRPr lang="zh-CN" altLang="zh-CN" sz="1000" kern="1200">
              <a:solidFill>
                <a:srgbClr val="000000"/>
              </a:solidFill>
              <a:latin typeface="等线"/>
              <a:ea typeface="等线"/>
            </a:endParaRPr>
          </a:p>
        </p:txBody>
      </p:sp>
      <p:cxnSp>
        <p:nvCxnSpPr>
          <p:cNvPr id="578" name="直接箭头连接符 262"/>
          <p:cNvCxnSpPr>
            <a:stCxn id="588" idx="2"/>
            <a:endCxn id="577" idx="0"/>
          </p:cNvCxnSpPr>
          <p:nvPr/>
        </p:nvCxnSpPr>
        <p:spPr>
          <a:xfrm>
            <a:off x="5405032" y="765568"/>
            <a:ext cx="9457" cy="468533"/>
          </a:xfrm>
          <a:prstGeom prst="straightConnector1">
            <a:avLst/>
          </a:prstGeom>
          <a:noFill/>
          <a:ln w="6350" cap="flat" cmpd="sng">
            <a:solidFill>
              <a:srgbClr val="4472C4"/>
            </a:solidFill>
            <a:prstDash val="solid"/>
            <a:miter/>
            <a:tailEnd type="triangle"/>
          </a:ln>
        </p:spPr>
      </p:cxnSp>
      <p:sp>
        <p:nvSpPr>
          <p:cNvPr id="579" name="矩形: 圆角 177"/>
          <p:cNvSpPr/>
          <p:nvPr/>
        </p:nvSpPr>
        <p:spPr>
          <a:xfrm>
            <a:off x="5579233" y="1217499"/>
            <a:ext cx="292970" cy="272618"/>
          </a:xfrm>
          <a:prstGeom prst="roundRect">
            <a:avLst/>
          </a:prstGeom>
          <a:solidFill>
            <a:srgbClr val="ED7D31">
              <a:lumMod val="40000"/>
              <a:lumOff val="60000"/>
            </a:srgbClr>
          </a:solidFill>
          <a:ln w="12700" cap="flat" cmpd="sng">
            <a:solidFill>
              <a:srgbClr val="4472C4">
                <a:shade val="5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zh-CN" sz="1800" b="0" i="0" u="none" strike="noStrike" kern="1200" spc="0" baseline="0">
              <a:ln>
                <a:noFill/>
              </a:ln>
              <a:solidFill>
                <a:srgbClr val="FFFFFF"/>
              </a:solidFill>
              <a:latin typeface="等线"/>
              <a:ea typeface="等线"/>
            </a:endParaRPr>
          </a:p>
        </p:txBody>
      </p:sp>
      <p:sp>
        <p:nvSpPr>
          <p:cNvPr id="580" name="文本框 178"/>
          <p:cNvSpPr txBox="1"/>
          <p:nvPr/>
        </p:nvSpPr>
        <p:spPr>
          <a:xfrm>
            <a:off x="5514308" y="1228003"/>
            <a:ext cx="439544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en-US" sz="1000" kern="1200">
                <a:solidFill>
                  <a:srgbClr val="000000"/>
                </a:solidFill>
                <a:latin typeface="等线"/>
                <a:ea typeface="等线"/>
              </a:rPr>
              <a:t>CAN</a:t>
            </a:r>
            <a:endParaRPr lang="zh-CN" altLang="zh-CN" sz="1000" kern="1200">
              <a:solidFill>
                <a:srgbClr val="000000"/>
              </a:solidFill>
              <a:latin typeface="等线"/>
              <a:ea typeface="等线"/>
            </a:endParaRPr>
          </a:p>
        </p:txBody>
      </p:sp>
      <p:cxnSp>
        <p:nvCxnSpPr>
          <p:cNvPr id="581" name="直接箭头连接符 265"/>
          <p:cNvCxnSpPr>
            <a:stCxn id="589" idx="2"/>
            <a:endCxn id="580" idx="0"/>
          </p:cNvCxnSpPr>
          <p:nvPr/>
        </p:nvCxnSpPr>
        <p:spPr>
          <a:xfrm flipH="1">
            <a:off x="5734080" y="780761"/>
            <a:ext cx="10018" cy="447242"/>
          </a:xfrm>
          <a:prstGeom prst="straightConnector1">
            <a:avLst/>
          </a:prstGeom>
          <a:noFill/>
          <a:ln w="6350" cap="flat" cmpd="sng">
            <a:solidFill>
              <a:srgbClr val="4472C4"/>
            </a:solidFill>
            <a:prstDash val="solid"/>
            <a:miter/>
            <a:tailEnd type="triangle"/>
          </a:ln>
        </p:spPr>
      </p:cxnSp>
      <p:sp>
        <p:nvSpPr>
          <p:cNvPr id="582" name="矩形: 圆角 177"/>
          <p:cNvSpPr/>
          <p:nvPr/>
        </p:nvSpPr>
        <p:spPr>
          <a:xfrm>
            <a:off x="5885795" y="1222098"/>
            <a:ext cx="292970" cy="272618"/>
          </a:xfrm>
          <a:prstGeom prst="roundRect">
            <a:avLst/>
          </a:prstGeom>
          <a:solidFill>
            <a:srgbClr val="ED7D31">
              <a:lumMod val="40000"/>
              <a:lumOff val="60000"/>
            </a:srgbClr>
          </a:solidFill>
          <a:ln w="12700" cap="flat" cmpd="sng">
            <a:solidFill>
              <a:srgbClr val="4472C4">
                <a:shade val="5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zh-CN" sz="1800" b="0" i="0" u="none" strike="noStrike" kern="1200" spc="0" baseline="0">
              <a:ln>
                <a:noFill/>
              </a:ln>
              <a:solidFill>
                <a:srgbClr val="FFFFFF"/>
              </a:solidFill>
              <a:latin typeface="等线"/>
              <a:ea typeface="等线"/>
            </a:endParaRPr>
          </a:p>
        </p:txBody>
      </p:sp>
      <p:sp>
        <p:nvSpPr>
          <p:cNvPr id="583" name="文本框 178"/>
          <p:cNvSpPr txBox="1"/>
          <p:nvPr/>
        </p:nvSpPr>
        <p:spPr>
          <a:xfrm>
            <a:off x="5820870" y="1232602"/>
            <a:ext cx="439544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en-US" sz="1000" kern="1200">
                <a:solidFill>
                  <a:srgbClr val="000000"/>
                </a:solidFill>
                <a:latin typeface="等线"/>
                <a:ea typeface="等线"/>
              </a:rPr>
              <a:t>CAN</a:t>
            </a:r>
            <a:endParaRPr lang="zh-CN" altLang="zh-CN" sz="1000" kern="1200">
              <a:solidFill>
                <a:srgbClr val="000000"/>
              </a:solidFill>
              <a:latin typeface="等线"/>
              <a:ea typeface="等线"/>
            </a:endParaRPr>
          </a:p>
        </p:txBody>
      </p:sp>
      <p:cxnSp>
        <p:nvCxnSpPr>
          <p:cNvPr id="584" name="直接箭头连接符 268"/>
          <p:cNvCxnSpPr>
            <a:stCxn id="590" idx="2"/>
            <a:endCxn id="583" idx="0"/>
          </p:cNvCxnSpPr>
          <p:nvPr/>
        </p:nvCxnSpPr>
        <p:spPr>
          <a:xfrm flipH="1">
            <a:off x="6040642" y="766263"/>
            <a:ext cx="32898" cy="466339"/>
          </a:xfrm>
          <a:prstGeom prst="straightConnector1">
            <a:avLst/>
          </a:prstGeom>
          <a:noFill/>
          <a:ln w="6350" cap="flat" cmpd="sng">
            <a:solidFill>
              <a:srgbClr val="4472C4"/>
            </a:solidFill>
            <a:prstDash val="solid"/>
            <a:miter/>
            <a:tailEnd type="triangle"/>
          </a:ln>
        </p:spPr>
      </p:cxnSp>
      <p:sp>
        <p:nvSpPr>
          <p:cNvPr id="585" name="矩形: 圆角 177"/>
          <p:cNvSpPr/>
          <p:nvPr/>
        </p:nvSpPr>
        <p:spPr>
          <a:xfrm>
            <a:off x="6205386" y="1224588"/>
            <a:ext cx="292970" cy="272618"/>
          </a:xfrm>
          <a:prstGeom prst="roundRect">
            <a:avLst/>
          </a:prstGeom>
          <a:solidFill>
            <a:srgbClr val="ED7D31">
              <a:lumMod val="40000"/>
              <a:lumOff val="60000"/>
            </a:srgbClr>
          </a:solidFill>
          <a:ln w="12700" cap="flat" cmpd="sng">
            <a:solidFill>
              <a:srgbClr val="4472C4">
                <a:shade val="5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zh-CN" sz="1800" b="0" i="0" u="none" strike="noStrike" kern="1200" spc="0" baseline="0">
              <a:ln>
                <a:noFill/>
              </a:ln>
              <a:solidFill>
                <a:srgbClr val="FFFFFF"/>
              </a:solidFill>
              <a:latin typeface="等线"/>
              <a:ea typeface="等线"/>
            </a:endParaRPr>
          </a:p>
        </p:txBody>
      </p:sp>
      <p:sp>
        <p:nvSpPr>
          <p:cNvPr id="586" name="文本框 178"/>
          <p:cNvSpPr txBox="1"/>
          <p:nvPr/>
        </p:nvSpPr>
        <p:spPr>
          <a:xfrm>
            <a:off x="6140461" y="1235092"/>
            <a:ext cx="439544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en-US" sz="1000" kern="1200">
                <a:solidFill>
                  <a:srgbClr val="000000"/>
                </a:solidFill>
                <a:latin typeface="等线"/>
                <a:ea typeface="等线"/>
              </a:rPr>
              <a:t>CAN</a:t>
            </a:r>
            <a:endParaRPr lang="zh-CN" altLang="zh-CN" sz="1000" kern="1200">
              <a:solidFill>
                <a:srgbClr val="000000"/>
              </a:solidFill>
              <a:latin typeface="等线"/>
              <a:ea typeface="等线"/>
            </a:endParaRPr>
          </a:p>
        </p:txBody>
      </p:sp>
      <p:cxnSp>
        <p:nvCxnSpPr>
          <p:cNvPr id="587" name="直接箭头连接符 271"/>
          <p:cNvCxnSpPr>
            <a:stCxn id="591" idx="2"/>
            <a:endCxn id="586" idx="0"/>
          </p:cNvCxnSpPr>
          <p:nvPr/>
        </p:nvCxnSpPr>
        <p:spPr>
          <a:xfrm flipH="1">
            <a:off x="6360233" y="765567"/>
            <a:ext cx="35757" cy="469525"/>
          </a:xfrm>
          <a:prstGeom prst="straightConnector1">
            <a:avLst/>
          </a:prstGeom>
          <a:noFill/>
          <a:ln w="6350" cap="flat" cmpd="sng">
            <a:solidFill>
              <a:srgbClr val="4472C4"/>
            </a:solidFill>
            <a:prstDash val="solid"/>
            <a:miter/>
            <a:tailEnd type="triangle"/>
          </a:ln>
        </p:spPr>
      </p:cxnSp>
      <p:pic>
        <p:nvPicPr>
          <p:cNvPr id="588" name="Picture 8"/>
          <p:cNvPicPr>
            <a:picLocks noChangeAspect="1" noChangeArrowheads="1"/>
          </p:cNvPicPr>
          <p:nvPr/>
        </p:nvPicPr>
        <p:blipFill>
          <a:blip r:embed="rId22"/>
          <a:stretch/>
        </p:blipFill>
        <p:spPr>
          <a:xfrm>
            <a:off x="5278767" y="542187"/>
            <a:ext cx="252530" cy="223381"/>
          </a:xfrm>
          <a:prstGeom prst="rect">
            <a:avLst/>
          </a:prstGeom>
          <a:noFill/>
          <a:ln w="9525">
            <a:solidFill>
              <a:srgbClr val="9F812A"/>
            </a:solidFill>
            <a:miter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89" name="Picture 8"/>
          <p:cNvPicPr>
            <a:picLocks noChangeAspect="1" noChangeArrowheads="1"/>
          </p:cNvPicPr>
          <p:nvPr/>
        </p:nvPicPr>
        <p:blipFill>
          <a:blip r:embed="rId23"/>
          <a:stretch/>
        </p:blipFill>
        <p:spPr>
          <a:xfrm>
            <a:off x="5617833" y="557380"/>
            <a:ext cx="252530" cy="223381"/>
          </a:xfrm>
          <a:prstGeom prst="rect">
            <a:avLst/>
          </a:prstGeom>
          <a:noFill/>
          <a:ln w="9525">
            <a:solidFill>
              <a:srgbClr val="9F812A"/>
            </a:solidFill>
            <a:miter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90" name="Picture 8"/>
          <p:cNvPicPr>
            <a:picLocks noChangeAspect="1" noChangeArrowheads="1"/>
          </p:cNvPicPr>
          <p:nvPr/>
        </p:nvPicPr>
        <p:blipFill>
          <a:blip r:embed="rId24"/>
          <a:stretch/>
        </p:blipFill>
        <p:spPr>
          <a:xfrm>
            <a:off x="5947275" y="542882"/>
            <a:ext cx="252530" cy="223381"/>
          </a:xfrm>
          <a:prstGeom prst="rect">
            <a:avLst/>
          </a:prstGeom>
          <a:noFill/>
          <a:ln w="9525">
            <a:solidFill>
              <a:srgbClr val="9F812A"/>
            </a:solidFill>
            <a:miter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91" name="Picture 8"/>
          <p:cNvPicPr>
            <a:picLocks noChangeAspect="1" noChangeArrowheads="1"/>
          </p:cNvPicPr>
          <p:nvPr/>
        </p:nvPicPr>
        <p:blipFill>
          <a:blip r:embed="rId25"/>
          <a:stretch/>
        </p:blipFill>
        <p:spPr>
          <a:xfrm>
            <a:off x="6269725" y="542186"/>
            <a:ext cx="252530" cy="223381"/>
          </a:xfrm>
          <a:prstGeom prst="rect">
            <a:avLst/>
          </a:prstGeom>
          <a:noFill/>
          <a:ln w="9525">
            <a:solidFill>
              <a:srgbClr val="9F812A"/>
            </a:solidFill>
            <a:miter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92" name="Text Box 21"/>
          <p:cNvSpPr txBox="1"/>
          <p:nvPr/>
        </p:nvSpPr>
        <p:spPr>
          <a:xfrm>
            <a:off x="5206189" y="352800"/>
            <a:ext cx="389850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zh-CN" sz="800" kern="1200">
                <a:solidFill>
                  <a:srgbClr val="000000"/>
                </a:solidFill>
                <a:latin typeface="等线"/>
                <a:ea typeface="等线"/>
              </a:rPr>
              <a:t>左前</a:t>
            </a:r>
            <a:endParaRPr lang="en-US" altLang="en-US" sz="800" kern="1200">
              <a:solidFill>
                <a:srgbClr val="000000"/>
              </a:solidFill>
              <a:latin typeface="等线"/>
              <a:ea typeface="Calibri"/>
            </a:endParaRPr>
          </a:p>
        </p:txBody>
      </p:sp>
      <p:sp>
        <p:nvSpPr>
          <p:cNvPr id="593" name="文本框 255"/>
          <p:cNvSpPr txBox="1"/>
          <p:nvPr/>
        </p:nvSpPr>
        <p:spPr>
          <a:xfrm>
            <a:off x="5477546" y="1779520"/>
            <a:ext cx="307777" cy="507511"/>
          </a:xfrm>
          <a:prstGeom prst="rect">
            <a:avLst/>
          </a:prstGeom>
          <a:noFill/>
        </p:spPr>
        <p:txBody>
          <a:bodyPr vert="vert" wrap="none">
            <a:spAutoFit/>
          </a:bodyPr>
          <a:lstStyle/>
          <a:p>
            <a:r>
              <a:rPr lang="en-US" altLang="en-US" sz="800" b="1" kern="1200">
                <a:solidFill>
                  <a:srgbClr val="FF0000"/>
                </a:solidFill>
                <a:latin typeface="等线"/>
                <a:ea typeface="等线"/>
              </a:rPr>
              <a:t>VA_J12.1</a:t>
            </a:r>
            <a:endParaRPr lang="zh-CN" altLang="zh-CN" sz="800" b="1" kern="1200">
              <a:solidFill>
                <a:srgbClr val="FF0000"/>
              </a:solidFill>
              <a:latin typeface="等线"/>
              <a:ea typeface="等线"/>
            </a:endParaRPr>
          </a:p>
        </p:txBody>
      </p:sp>
      <p:sp>
        <p:nvSpPr>
          <p:cNvPr id="594" name="文本框 281"/>
          <p:cNvSpPr txBox="1"/>
          <p:nvPr/>
        </p:nvSpPr>
        <p:spPr>
          <a:xfrm>
            <a:off x="5102373" y="1986186"/>
            <a:ext cx="307777" cy="703023"/>
          </a:xfrm>
          <a:prstGeom prst="rect">
            <a:avLst/>
          </a:prstGeom>
          <a:noFill/>
        </p:spPr>
        <p:txBody>
          <a:bodyPr vert="vert" wrap="square">
            <a:spAutoFit/>
          </a:bodyPr>
          <a:lstStyle/>
          <a:p>
            <a:r>
              <a:rPr lang="en-US" altLang="en-US" sz="800" kern="1200">
                <a:solidFill>
                  <a:srgbClr val="000000"/>
                </a:solidFill>
                <a:latin typeface="等线"/>
                <a:ea typeface="等线"/>
              </a:rPr>
              <a:t>192.168.1.10</a:t>
            </a:r>
            <a:endParaRPr lang="en-US" altLang="en-US" sz="800" kern="1200">
              <a:solidFill>
                <a:srgbClr val="000000"/>
              </a:solidFill>
              <a:latin typeface="等线"/>
              <a:ea typeface="等线"/>
            </a:endParaRPr>
          </a:p>
        </p:txBody>
      </p:sp>
      <p:cxnSp>
        <p:nvCxnSpPr>
          <p:cNvPr id="595" name="直接箭头连接符 282"/>
          <p:cNvCxnSpPr/>
          <p:nvPr/>
        </p:nvCxnSpPr>
        <p:spPr>
          <a:xfrm flipH="1">
            <a:off x="5528940" y="2243657"/>
            <a:ext cx="1" cy="353793"/>
          </a:xfrm>
          <a:prstGeom prst="straightConnector1">
            <a:avLst/>
          </a:prstGeom>
          <a:noFill/>
          <a:ln w="12700" cap="flat" cmpd="sng">
            <a:solidFill>
              <a:srgbClr val="4472C4"/>
            </a:solidFill>
            <a:prstDash val="solid"/>
            <a:miter/>
            <a:tailEnd type="triangle"/>
          </a:ln>
        </p:spPr>
      </p:cxnSp>
      <p:sp>
        <p:nvSpPr>
          <p:cNvPr id="596" name="文本框 70"/>
          <p:cNvSpPr txBox="1"/>
          <p:nvPr/>
        </p:nvSpPr>
        <p:spPr>
          <a:xfrm rot="5400000">
            <a:off x="4964573" y="916995"/>
            <a:ext cx="675185" cy="215444"/>
          </a:xfrm>
          <a:prstGeom prst="rect">
            <a:avLst/>
          </a:prstGeom>
          <a:noFill/>
        </p:spPr>
        <p:txBody>
          <a:bodyPr vert="horz" wrap="none">
            <a:spAutoFit/>
          </a:bodyPr>
          <a:lstStyle/>
          <a:p>
            <a:r>
              <a:rPr lang="en-US" altLang="en-US" sz="800" b="1" kern="1200">
                <a:solidFill>
                  <a:srgbClr val="FF0000"/>
                </a:solidFill>
                <a:latin typeface="等线"/>
                <a:ea typeface="等线"/>
              </a:rPr>
              <a:t>VA_CAN_1</a:t>
            </a:r>
            <a:endParaRPr lang="zh-CN" altLang="zh-CN" sz="800" b="1" kern="1200">
              <a:solidFill>
                <a:srgbClr val="FF0000"/>
              </a:solidFill>
              <a:latin typeface="等线"/>
              <a:ea typeface="等线"/>
            </a:endParaRPr>
          </a:p>
        </p:txBody>
      </p:sp>
      <p:sp>
        <p:nvSpPr>
          <p:cNvPr id="597" name="文本框 70"/>
          <p:cNvSpPr txBox="1"/>
          <p:nvPr/>
        </p:nvSpPr>
        <p:spPr>
          <a:xfrm rot="5400000">
            <a:off x="5319243" y="925044"/>
            <a:ext cx="675185" cy="215444"/>
          </a:xfrm>
          <a:prstGeom prst="rect">
            <a:avLst/>
          </a:prstGeom>
          <a:noFill/>
        </p:spPr>
        <p:txBody>
          <a:bodyPr vert="horz" wrap="none">
            <a:spAutoFit/>
          </a:bodyPr>
          <a:lstStyle/>
          <a:p>
            <a:r>
              <a:rPr lang="en-US" altLang="en-US" sz="800" b="1" kern="1200">
                <a:solidFill>
                  <a:srgbClr val="FF0000"/>
                </a:solidFill>
                <a:latin typeface="等线"/>
                <a:ea typeface="等线"/>
              </a:rPr>
              <a:t>VA_CAN_2</a:t>
            </a:r>
            <a:endParaRPr lang="zh-CN" altLang="zh-CN" sz="800" b="1" kern="1200">
              <a:solidFill>
                <a:srgbClr val="FF0000"/>
              </a:solidFill>
              <a:latin typeface="等线"/>
              <a:ea typeface="等线"/>
            </a:endParaRPr>
          </a:p>
        </p:txBody>
      </p:sp>
      <p:sp>
        <p:nvSpPr>
          <p:cNvPr id="598" name="文本框 70"/>
          <p:cNvSpPr txBox="1"/>
          <p:nvPr/>
        </p:nvSpPr>
        <p:spPr>
          <a:xfrm rot="5400000">
            <a:off x="5635740" y="896415"/>
            <a:ext cx="675185" cy="215444"/>
          </a:xfrm>
          <a:prstGeom prst="rect">
            <a:avLst/>
          </a:prstGeom>
          <a:noFill/>
        </p:spPr>
        <p:txBody>
          <a:bodyPr vert="horz" wrap="none">
            <a:spAutoFit/>
          </a:bodyPr>
          <a:lstStyle/>
          <a:p>
            <a:r>
              <a:rPr lang="en-US" altLang="en-US" sz="800" b="1" kern="1200">
                <a:solidFill>
                  <a:srgbClr val="FF0000"/>
                </a:solidFill>
                <a:latin typeface="等线"/>
                <a:ea typeface="等线"/>
              </a:rPr>
              <a:t>VA_CAN_3</a:t>
            </a:r>
            <a:endParaRPr lang="zh-CN" altLang="zh-CN" sz="800" b="1" kern="1200">
              <a:solidFill>
                <a:srgbClr val="FF0000"/>
              </a:solidFill>
              <a:latin typeface="等线"/>
              <a:ea typeface="等线"/>
            </a:endParaRPr>
          </a:p>
        </p:txBody>
      </p:sp>
      <p:sp>
        <p:nvSpPr>
          <p:cNvPr id="599" name="文本框 70"/>
          <p:cNvSpPr txBox="1"/>
          <p:nvPr/>
        </p:nvSpPr>
        <p:spPr>
          <a:xfrm rot="5400000">
            <a:off x="5954088" y="885119"/>
            <a:ext cx="675185" cy="215444"/>
          </a:xfrm>
          <a:prstGeom prst="rect">
            <a:avLst/>
          </a:prstGeom>
          <a:noFill/>
        </p:spPr>
        <p:txBody>
          <a:bodyPr vert="horz" wrap="none">
            <a:spAutoFit/>
          </a:bodyPr>
          <a:lstStyle/>
          <a:p>
            <a:r>
              <a:rPr lang="en-US" altLang="en-US" sz="800" b="1" kern="1200">
                <a:solidFill>
                  <a:srgbClr val="FF0000"/>
                </a:solidFill>
                <a:latin typeface="等线"/>
                <a:ea typeface="等线"/>
              </a:rPr>
              <a:t>VA_CAN_5</a:t>
            </a:r>
            <a:endParaRPr lang="zh-CN" altLang="zh-CN" sz="800" b="1" kern="1200">
              <a:solidFill>
                <a:srgbClr val="FF0000"/>
              </a:solidFill>
              <a:latin typeface="等线"/>
              <a:ea typeface="等线"/>
            </a:endParaRPr>
          </a:p>
        </p:txBody>
      </p:sp>
      <p:sp>
        <p:nvSpPr>
          <p:cNvPr id="600" name="矩形: 圆角 151"/>
          <p:cNvSpPr/>
          <p:nvPr/>
        </p:nvSpPr>
        <p:spPr>
          <a:xfrm>
            <a:off x="2669560" y="3748192"/>
            <a:ext cx="588200" cy="277633"/>
          </a:xfrm>
          <a:prstGeom prst="roundRect">
            <a:avLst/>
          </a:prstGeom>
          <a:solidFill>
            <a:srgbClr val="FFFFFF"/>
          </a:solidFill>
          <a:ln w="12700" cap="flat" cmpd="sng">
            <a:solidFill>
              <a:srgbClr val="4472C4">
                <a:shade val="50000"/>
              </a:srgbClr>
            </a:solidFill>
            <a:prstDash val="solid"/>
            <a:miter/>
          </a:ln>
        </p:spPr>
        <p:txBody>
          <a:bodyPr anchor="ctr"/>
          <a:lstStyle/>
          <a:p>
            <a:pPr lvl="0" algn="ctr"/>
            <a:r>
              <a:rPr lang="en-US" altLang="en-US" sz="1000" kern="1200">
                <a:solidFill>
                  <a:srgbClr val="000000"/>
                </a:solidFill>
                <a:latin typeface="等线"/>
                <a:ea typeface="等线"/>
              </a:rPr>
              <a:t>Usb3.0</a:t>
            </a:r>
            <a:endParaRPr lang="zh-CN" altLang="zh-CN" sz="1000" b="0" i="0" u="none" strike="noStrike" kern="1200" spc="0" baseline="0">
              <a:ln>
                <a:noFill/>
              </a:ln>
              <a:solidFill>
                <a:srgbClr val="FFFFFF"/>
              </a:solidFill>
              <a:latin typeface="等线"/>
              <a:ea typeface="等线"/>
            </a:endParaRPr>
          </a:p>
        </p:txBody>
      </p:sp>
      <p:sp>
        <p:nvSpPr>
          <p:cNvPr id="601" name="矩形: 圆角 151"/>
          <p:cNvSpPr/>
          <p:nvPr/>
        </p:nvSpPr>
        <p:spPr>
          <a:xfrm>
            <a:off x="8406036" y="2838070"/>
            <a:ext cx="660101" cy="277633"/>
          </a:xfrm>
          <a:prstGeom prst="roundRect">
            <a:avLst/>
          </a:prstGeom>
          <a:solidFill>
            <a:srgbClr val="FFFFFF"/>
          </a:solidFill>
          <a:ln w="12700" cap="flat" cmpd="sng">
            <a:solidFill>
              <a:srgbClr val="4472C4">
                <a:shade val="50000"/>
              </a:srgbClr>
            </a:solidFill>
            <a:prstDash val="solid"/>
            <a:miter/>
          </a:ln>
        </p:spPr>
        <p:txBody>
          <a:bodyPr anchor="ctr"/>
          <a:lstStyle/>
          <a:p>
            <a:pPr lvl="0" algn="ctr"/>
            <a:r>
              <a:rPr lang="en-US" altLang="en-US" sz="1000" kern="1200">
                <a:solidFill>
                  <a:srgbClr val="000000"/>
                </a:solidFill>
                <a:latin typeface="等线"/>
                <a:ea typeface="等线"/>
              </a:rPr>
              <a:t>Usb3.0</a:t>
            </a:r>
            <a:endParaRPr lang="zh-CN" altLang="zh-CN" sz="1000" b="0" i="0" u="none" strike="noStrike" kern="1200" spc="0" baseline="0">
              <a:ln>
                <a:noFill/>
              </a:ln>
              <a:solidFill>
                <a:srgbClr val="FFFFFF"/>
              </a:solidFill>
              <a:latin typeface="等线"/>
              <a:ea typeface="等线"/>
            </a:endParaRPr>
          </a:p>
        </p:txBody>
      </p:sp>
      <p:sp>
        <p:nvSpPr>
          <p:cNvPr id="602" name="矩形: 圆角 151"/>
          <p:cNvSpPr/>
          <p:nvPr/>
        </p:nvSpPr>
        <p:spPr>
          <a:xfrm>
            <a:off x="8391873" y="3731855"/>
            <a:ext cx="632242" cy="277633"/>
          </a:xfrm>
          <a:prstGeom prst="roundRect">
            <a:avLst/>
          </a:prstGeom>
          <a:solidFill>
            <a:srgbClr val="FFFFFF"/>
          </a:solidFill>
          <a:ln w="12700" cap="flat" cmpd="sng">
            <a:solidFill>
              <a:srgbClr val="4472C4">
                <a:shade val="50000"/>
              </a:srgbClr>
            </a:solidFill>
            <a:prstDash val="solid"/>
            <a:miter/>
          </a:ln>
        </p:spPr>
        <p:txBody>
          <a:bodyPr anchor="ctr"/>
          <a:lstStyle/>
          <a:p>
            <a:pPr lvl="0" algn="ctr"/>
            <a:r>
              <a:rPr lang="en-US" altLang="en-US" sz="1000" kern="1200">
                <a:solidFill>
                  <a:srgbClr val="000000"/>
                </a:solidFill>
                <a:latin typeface="等线"/>
                <a:ea typeface="等线"/>
              </a:rPr>
              <a:t>Usb3.0</a:t>
            </a:r>
            <a:endParaRPr lang="zh-CN" altLang="zh-CN" sz="1000" b="0" i="0" u="none" strike="noStrike" kern="1200" spc="0" baseline="0">
              <a:ln>
                <a:noFill/>
              </a:ln>
              <a:solidFill>
                <a:srgbClr val="FFFFFF"/>
              </a:solidFill>
              <a:latin typeface="等线"/>
              <a:ea typeface="等线"/>
            </a:endParaRPr>
          </a:p>
        </p:txBody>
      </p:sp>
      <p:sp>
        <p:nvSpPr>
          <p:cNvPr id="604" name="文本框 232"/>
          <p:cNvSpPr txBox="1"/>
          <p:nvPr/>
        </p:nvSpPr>
        <p:spPr>
          <a:xfrm>
            <a:off x="6671963" y="423319"/>
            <a:ext cx="798617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en-US" sz="800"/>
              <a:t>side_left_front</a:t>
            </a:r>
            <a:endParaRPr lang="zh-CN" altLang="zh-CN" sz="800"/>
          </a:p>
        </p:txBody>
      </p:sp>
      <p:sp>
        <p:nvSpPr>
          <p:cNvPr id="605" name="文本框 233"/>
          <p:cNvSpPr txBox="1"/>
          <p:nvPr/>
        </p:nvSpPr>
        <p:spPr>
          <a:xfrm>
            <a:off x="7081369" y="229787"/>
            <a:ext cx="760144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en-US" sz="800"/>
              <a:t>side_left_rear</a:t>
            </a:r>
            <a:endParaRPr lang="zh-CN" altLang="zh-CN" sz="800"/>
          </a:p>
        </p:txBody>
      </p:sp>
      <p:sp>
        <p:nvSpPr>
          <p:cNvPr id="606" name="文本框 234"/>
          <p:cNvSpPr txBox="1"/>
          <p:nvPr/>
        </p:nvSpPr>
        <p:spPr>
          <a:xfrm>
            <a:off x="7573839" y="381009"/>
            <a:ext cx="865943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en-US" sz="800"/>
              <a:t>side_right_front</a:t>
            </a:r>
            <a:endParaRPr lang="zh-CN" altLang="zh-CN" sz="800"/>
          </a:p>
        </p:txBody>
      </p:sp>
      <p:sp>
        <p:nvSpPr>
          <p:cNvPr id="607" name="文本框 235"/>
          <p:cNvSpPr txBox="1"/>
          <p:nvPr/>
        </p:nvSpPr>
        <p:spPr>
          <a:xfrm>
            <a:off x="7909347" y="202017"/>
            <a:ext cx="827471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en-US" sz="800"/>
              <a:t>side_right_rear</a:t>
            </a:r>
            <a:endParaRPr lang="zh-CN" altLang="zh-CN" sz="800"/>
          </a:p>
        </p:txBody>
      </p:sp>
      <p:sp>
        <p:nvSpPr>
          <p:cNvPr id="609" name="矩形: 圆角 24"/>
          <p:cNvSpPr/>
          <p:nvPr/>
        </p:nvSpPr>
        <p:spPr>
          <a:xfrm>
            <a:off x="1000896" y="2943747"/>
            <a:ext cx="660877" cy="607507"/>
          </a:xfrm>
          <a:prstGeom prst="roundRect">
            <a:avLst/>
          </a:prstGeom>
          <a:solidFill>
            <a:srgbClr val="4472C4"/>
          </a:solidFill>
          <a:ln w="12700" cap="flat" cmpd="sng">
            <a:solidFill>
              <a:srgbClr val="4472C4">
                <a:shade val="5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8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等线"/>
                <a:ea typeface="等线"/>
              </a:rPr>
              <a:t>USB</a:t>
            </a:r>
            <a:r>
              <a:rPr lang="zh-CN" altLang="zh-CN" sz="8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等线"/>
                <a:ea typeface="等线"/>
              </a:rPr>
              <a:t>磁盘盒子</a:t>
            </a:r>
            <a:endParaRPr lang="zh-CN" altLang="zh-CN" sz="800" b="0" i="0" u="none" strike="noStrike" kern="1200" spc="0" baseline="0">
              <a:ln>
                <a:noFill/>
              </a:ln>
              <a:solidFill>
                <a:srgbClr val="FFFFFF"/>
              </a:solidFill>
              <a:latin typeface="等线"/>
              <a:ea typeface="等线"/>
            </a:endParaRPr>
          </a:p>
        </p:txBody>
      </p:sp>
      <p:sp>
        <p:nvSpPr>
          <p:cNvPr id="610" name="矩形: 圆角 24"/>
          <p:cNvSpPr/>
          <p:nvPr/>
        </p:nvSpPr>
        <p:spPr>
          <a:xfrm>
            <a:off x="9918554" y="3043643"/>
            <a:ext cx="660877" cy="607507"/>
          </a:xfrm>
          <a:prstGeom prst="roundRect">
            <a:avLst/>
          </a:prstGeom>
          <a:solidFill>
            <a:srgbClr val="4472C4"/>
          </a:solidFill>
          <a:ln w="12700" cap="flat" cmpd="sng">
            <a:solidFill>
              <a:srgbClr val="4472C4">
                <a:shade val="5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8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等线"/>
                <a:ea typeface="等线"/>
              </a:rPr>
              <a:t>USB</a:t>
            </a:r>
            <a:r>
              <a:rPr lang="zh-CN" altLang="zh-CN" sz="8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等线"/>
                <a:ea typeface="等线"/>
              </a:rPr>
              <a:t>磁盘盒子</a:t>
            </a:r>
            <a:endParaRPr lang="zh-CN" altLang="zh-CN" sz="800" b="0" i="0" u="none" strike="noStrike" kern="1200" spc="0" baseline="0">
              <a:ln>
                <a:noFill/>
              </a:ln>
              <a:solidFill>
                <a:srgbClr val="FFFFFF"/>
              </a:solidFill>
              <a:latin typeface="等线"/>
              <a:ea typeface="等线"/>
            </a:endParaRPr>
          </a:p>
        </p:txBody>
      </p:sp>
      <p:cxnSp>
        <p:nvCxnSpPr>
          <p:cNvPr id="611" name="直接箭头连接符 106"/>
          <p:cNvCxnSpPr>
            <a:stCxn id="480" idx="1"/>
            <a:endCxn id="609" idx="3"/>
          </p:cNvCxnSpPr>
          <p:nvPr/>
        </p:nvCxnSpPr>
        <p:spPr>
          <a:xfrm rot="10800000" flipV="1">
            <a:off x="1661774" y="2976887"/>
            <a:ext cx="1001539" cy="270614"/>
          </a:xfrm>
          <a:prstGeom prst="bentConnector3">
            <a:avLst>
              <a:gd name="adj1" fmla="val 64474"/>
            </a:avLst>
          </a:prstGeom>
          <a:noFill/>
          <a:ln w="6350" cap="flat" cmpd="sng">
            <a:solidFill>
              <a:srgbClr val="4472C4"/>
            </a:solidFill>
            <a:prstDash val="solid"/>
            <a:miter/>
            <a:tailEnd type="triangle"/>
          </a:ln>
        </p:spPr>
      </p:cxnSp>
      <p:cxnSp>
        <p:nvCxnSpPr>
          <p:cNvPr id="612" name="直接箭头连接符 106"/>
          <p:cNvCxnSpPr>
            <a:endCxn id="609" idx="3"/>
          </p:cNvCxnSpPr>
          <p:nvPr/>
        </p:nvCxnSpPr>
        <p:spPr>
          <a:xfrm rot="10800000">
            <a:off x="1661774" y="3247501"/>
            <a:ext cx="981183" cy="614646"/>
          </a:xfrm>
          <a:prstGeom prst="bentConnector3">
            <a:avLst>
              <a:gd name="adj1" fmla="val 63638"/>
            </a:avLst>
          </a:prstGeom>
          <a:noFill/>
          <a:ln w="6350" cap="flat" cmpd="sng">
            <a:solidFill>
              <a:srgbClr val="4472C4"/>
            </a:solidFill>
            <a:prstDash val="solid"/>
            <a:miter/>
            <a:tailEnd type="triangle"/>
          </a:ln>
        </p:spPr>
      </p:cxnSp>
      <p:cxnSp>
        <p:nvCxnSpPr>
          <p:cNvPr id="613" name="直接箭头连接符 106"/>
          <p:cNvCxnSpPr>
            <a:stCxn id="601" idx="3"/>
          </p:cNvCxnSpPr>
          <p:nvPr/>
        </p:nvCxnSpPr>
        <p:spPr>
          <a:xfrm>
            <a:off x="9066137" y="2976887"/>
            <a:ext cx="875945" cy="300378"/>
          </a:xfrm>
          <a:prstGeom prst="bentConnector3">
            <a:avLst>
              <a:gd name="adj1" fmla="val 50000"/>
            </a:avLst>
          </a:prstGeom>
          <a:noFill/>
          <a:ln w="6350" cap="flat" cmpd="sng">
            <a:solidFill>
              <a:srgbClr val="4472C4"/>
            </a:solidFill>
            <a:prstDash val="solid"/>
            <a:miter/>
            <a:tailEnd type="triangle"/>
          </a:ln>
        </p:spPr>
      </p:cxnSp>
      <p:cxnSp>
        <p:nvCxnSpPr>
          <p:cNvPr id="614" name="直接箭头连接符 106"/>
          <p:cNvCxnSpPr>
            <a:stCxn id="602" idx="3"/>
            <a:endCxn id="610" idx="1"/>
          </p:cNvCxnSpPr>
          <p:nvPr/>
        </p:nvCxnSpPr>
        <p:spPr>
          <a:xfrm flipV="1">
            <a:off x="9024115" y="3347397"/>
            <a:ext cx="894439" cy="523275"/>
          </a:xfrm>
          <a:prstGeom prst="bentConnector3">
            <a:avLst>
              <a:gd name="adj1" fmla="val 52493"/>
            </a:avLst>
          </a:prstGeom>
          <a:noFill/>
          <a:ln w="6350" cap="flat" cmpd="sng">
            <a:solidFill>
              <a:srgbClr val="4472C4"/>
            </a:solidFill>
            <a:prstDash val="solid"/>
            <a:miter/>
            <a:tailEnd type="triangle"/>
          </a:ln>
        </p:spPr>
      </p:cxnSp>
      <p:sp>
        <p:nvSpPr>
          <p:cNvPr id="231" name="矩形: 圆角 64"/>
          <p:cNvSpPr/>
          <p:nvPr/>
        </p:nvSpPr>
        <p:spPr>
          <a:xfrm>
            <a:off x="7055769" y="2582804"/>
            <a:ext cx="480403" cy="272618"/>
          </a:xfrm>
          <a:prstGeom prst="roundRect">
            <a:avLst/>
          </a:prstGeom>
          <a:solidFill>
            <a:srgbClr val="FFFFFF"/>
          </a:solidFill>
          <a:ln w="12700" cap="flat" cmpd="sng">
            <a:solidFill>
              <a:srgbClr val="4472C4">
                <a:shade val="5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1000" b="0" i="0" u="none" strike="noStrike" kern="1200" spc="0" baseline="0">
                <a:ln>
                  <a:noFill/>
                </a:ln>
                <a:solidFill>
                  <a:schemeClr val="bg1"/>
                </a:solidFill>
                <a:latin typeface="等线"/>
                <a:ea typeface="等线"/>
              </a:rPr>
              <a:t>eth0</a:t>
            </a:r>
            <a:endParaRPr lang="zh-CN" altLang="zh-CN" sz="1000" b="0" i="0" u="none" strike="noStrike" kern="1200" spc="0" baseline="0">
              <a:ln>
                <a:noFill/>
              </a:ln>
              <a:solidFill>
                <a:schemeClr val="bg1"/>
              </a:solidFill>
              <a:latin typeface="等线"/>
              <a:ea typeface="等线"/>
            </a:endParaRPr>
          </a:p>
        </p:txBody>
      </p:sp>
      <p:sp>
        <p:nvSpPr>
          <p:cNvPr id="232" name="矩形: 圆角 64"/>
          <p:cNvSpPr/>
          <p:nvPr/>
        </p:nvSpPr>
        <p:spPr>
          <a:xfrm>
            <a:off x="7059447" y="4040823"/>
            <a:ext cx="480403" cy="272618"/>
          </a:xfrm>
          <a:prstGeom prst="roundRect">
            <a:avLst/>
          </a:prstGeom>
          <a:solidFill>
            <a:srgbClr val="FFFFFF"/>
          </a:solidFill>
          <a:ln w="12700" cap="flat" cmpd="sng">
            <a:solidFill>
              <a:srgbClr val="4472C4">
                <a:shade val="5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1000" b="0" i="0" u="none" strike="noStrike" kern="1200" spc="0" baseline="0">
                <a:ln>
                  <a:noFill/>
                </a:ln>
                <a:solidFill>
                  <a:schemeClr val="bg1"/>
                </a:solidFill>
                <a:latin typeface="等线"/>
                <a:ea typeface="等线"/>
              </a:rPr>
              <a:t>eth0</a:t>
            </a:r>
            <a:endParaRPr lang="zh-CN" altLang="zh-CN" sz="1000" b="0" i="0" u="none" strike="noStrike" kern="1200" spc="0" baseline="0">
              <a:ln>
                <a:noFill/>
              </a:ln>
              <a:solidFill>
                <a:schemeClr val="bg1"/>
              </a:solidFill>
              <a:latin typeface="等线"/>
              <a:ea typeface="等线"/>
            </a:endParaRPr>
          </a:p>
        </p:txBody>
      </p:sp>
      <p:sp>
        <p:nvSpPr>
          <p:cNvPr id="233" name="矩形: 圆角 64"/>
          <p:cNvSpPr/>
          <p:nvPr/>
        </p:nvSpPr>
        <p:spPr>
          <a:xfrm>
            <a:off x="4221549" y="4058863"/>
            <a:ext cx="480403" cy="272618"/>
          </a:xfrm>
          <a:prstGeom prst="roundRect">
            <a:avLst/>
          </a:prstGeom>
          <a:solidFill>
            <a:srgbClr val="FFFFFF"/>
          </a:solidFill>
          <a:ln w="12700" cap="flat" cmpd="sng">
            <a:solidFill>
              <a:srgbClr val="4472C4">
                <a:shade val="5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1000" b="0" i="0" u="none" strike="noStrike" kern="1200" spc="0" baseline="0">
                <a:ln>
                  <a:noFill/>
                </a:ln>
                <a:solidFill>
                  <a:schemeClr val="bg1"/>
                </a:solidFill>
                <a:latin typeface="等线"/>
                <a:ea typeface="等线"/>
              </a:rPr>
              <a:t>eth0</a:t>
            </a:r>
            <a:endParaRPr lang="zh-CN" altLang="zh-CN" sz="1000" b="0" i="0" u="none" strike="noStrike" kern="1200" spc="0" baseline="0">
              <a:ln>
                <a:noFill/>
              </a:ln>
              <a:solidFill>
                <a:schemeClr val="bg1"/>
              </a:solidFill>
              <a:latin typeface="等线"/>
              <a:ea typeface="等线"/>
            </a:endParaRPr>
          </a:p>
        </p:txBody>
      </p:sp>
      <p:sp>
        <p:nvSpPr>
          <p:cNvPr id="234" name="矩形: 圆角 142"/>
          <p:cNvSpPr/>
          <p:nvPr/>
        </p:nvSpPr>
        <p:spPr>
          <a:xfrm>
            <a:off x="7028533" y="2281279"/>
            <a:ext cx="443949" cy="272618"/>
          </a:xfrm>
          <a:prstGeom prst="roundRect">
            <a:avLst/>
          </a:prstGeom>
          <a:solidFill>
            <a:srgbClr val="FFFFFF"/>
          </a:solidFill>
          <a:ln w="12700" cap="flat" cmpd="sng">
            <a:solidFill>
              <a:srgbClr val="4472C4">
                <a:shade val="5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1000" b="0" i="0" u="none" strike="noStrike" kern="1200" spc="0" baseline="0">
                <a:ln>
                  <a:noFill/>
                </a:ln>
                <a:solidFill>
                  <a:schemeClr val="bg1"/>
                </a:solidFill>
                <a:latin typeface="等线"/>
                <a:ea typeface="等线"/>
              </a:rPr>
              <a:t>vlan</a:t>
            </a:r>
            <a:endParaRPr lang="zh-CN" altLang="zh-CN" sz="1000" b="0" i="0" u="none" strike="noStrike" kern="1200" spc="0" baseline="0">
              <a:ln>
                <a:noFill/>
              </a:ln>
              <a:solidFill>
                <a:schemeClr val="bg1"/>
              </a:solidFill>
              <a:latin typeface="等线"/>
              <a:ea typeface="等线"/>
            </a:endParaRPr>
          </a:p>
        </p:txBody>
      </p:sp>
      <p:sp>
        <p:nvSpPr>
          <p:cNvPr id="235" name="矩形: 圆角 142"/>
          <p:cNvSpPr/>
          <p:nvPr/>
        </p:nvSpPr>
        <p:spPr>
          <a:xfrm>
            <a:off x="4260661" y="2243569"/>
            <a:ext cx="443949" cy="272618"/>
          </a:xfrm>
          <a:prstGeom prst="roundRect">
            <a:avLst/>
          </a:prstGeom>
          <a:solidFill>
            <a:srgbClr val="FFFFFF"/>
          </a:solidFill>
          <a:ln w="12700" cap="flat" cmpd="sng">
            <a:solidFill>
              <a:srgbClr val="4472C4">
                <a:shade val="5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1000" b="0" i="0" u="none" strike="noStrike" kern="1200" spc="0" baseline="0">
                <a:ln>
                  <a:noFill/>
                </a:ln>
                <a:solidFill>
                  <a:schemeClr val="bg1"/>
                </a:solidFill>
                <a:latin typeface="等线"/>
                <a:ea typeface="等线"/>
              </a:rPr>
              <a:t>vlan</a:t>
            </a:r>
            <a:endParaRPr lang="zh-CN" altLang="zh-CN" sz="1000" b="0" i="0" u="none" strike="noStrike" kern="1200" spc="0" baseline="0">
              <a:ln>
                <a:noFill/>
              </a:ln>
              <a:solidFill>
                <a:schemeClr val="bg1"/>
              </a:solidFill>
              <a:latin typeface="等线"/>
              <a:ea typeface="等线"/>
            </a:endParaRPr>
          </a:p>
        </p:txBody>
      </p:sp>
      <p:sp>
        <p:nvSpPr>
          <p:cNvPr id="236" name="矩形: 圆角 142"/>
          <p:cNvSpPr/>
          <p:nvPr/>
        </p:nvSpPr>
        <p:spPr>
          <a:xfrm>
            <a:off x="4256397" y="4369720"/>
            <a:ext cx="443949" cy="272618"/>
          </a:xfrm>
          <a:prstGeom prst="roundRect">
            <a:avLst/>
          </a:prstGeom>
          <a:solidFill>
            <a:srgbClr val="FFFFFF"/>
          </a:solidFill>
          <a:ln w="12700" cap="flat" cmpd="sng">
            <a:solidFill>
              <a:srgbClr val="4472C4">
                <a:shade val="5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1000" b="0" i="0" u="none" strike="noStrike" kern="1200" spc="0" baseline="0">
                <a:ln>
                  <a:noFill/>
                </a:ln>
                <a:solidFill>
                  <a:schemeClr val="bg1"/>
                </a:solidFill>
                <a:latin typeface="等线"/>
                <a:ea typeface="等线"/>
              </a:rPr>
              <a:t>vlan</a:t>
            </a:r>
            <a:endParaRPr lang="zh-CN" altLang="zh-CN" sz="1000" b="0" i="0" u="none" strike="noStrike" kern="1200" spc="0" baseline="0">
              <a:ln>
                <a:noFill/>
              </a:ln>
              <a:solidFill>
                <a:schemeClr val="bg1"/>
              </a:solidFill>
              <a:latin typeface="等线"/>
              <a:ea typeface="等线"/>
            </a:endParaRPr>
          </a:p>
        </p:txBody>
      </p:sp>
      <p:sp>
        <p:nvSpPr>
          <p:cNvPr id="237" name="矩形: 圆角 142"/>
          <p:cNvSpPr/>
          <p:nvPr/>
        </p:nvSpPr>
        <p:spPr>
          <a:xfrm>
            <a:off x="5639711" y="5753005"/>
            <a:ext cx="443949" cy="272618"/>
          </a:xfrm>
          <a:prstGeom prst="roundRect">
            <a:avLst/>
          </a:prstGeom>
          <a:solidFill>
            <a:srgbClr val="FFFFFF"/>
          </a:solidFill>
          <a:ln w="12700" cap="flat" cmpd="sng">
            <a:solidFill>
              <a:srgbClr val="4472C4">
                <a:shade val="5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1000" b="0" i="0" u="none" strike="noStrike" kern="1200" spc="0" baseline="0">
                <a:ln>
                  <a:noFill/>
                </a:ln>
                <a:solidFill>
                  <a:schemeClr val="bg1"/>
                </a:solidFill>
                <a:latin typeface="等线"/>
                <a:ea typeface="等线"/>
              </a:rPr>
              <a:t>vlan</a:t>
            </a:r>
            <a:endParaRPr lang="zh-CN" altLang="zh-CN" sz="1000" b="0" i="0" u="none" strike="noStrike" kern="1200" spc="0" baseline="0">
              <a:ln>
                <a:noFill/>
              </a:ln>
              <a:solidFill>
                <a:schemeClr val="bg1"/>
              </a:solidFill>
              <a:latin typeface="等线"/>
              <a:ea typeface="等线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lide Number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/>
            </a:fld>
          </a:p>
        </p:txBody>
      </p:sp>
      <p:sp>
        <p:nvSpPr>
          <p:cNvPr id="210" name="Platshållare för text 6"/>
          <p:cNvSpPr>
            <a:spLocks noGrp="1"/>
          </p:cNvSpPr>
          <p:nvPr>
            <p:ph type="body" idx="21"/>
          </p:nvPr>
        </p:nvSpPr>
        <p:spPr>
          <a:xfrm>
            <a:off x="379174" y="191976"/>
            <a:ext cx="11165306" cy="652763"/>
          </a:xfrm>
          <a:prstGeom prst="rect">
            <a:avLst/>
          </a:prstGeom>
        </p:spPr>
        <p:txBody>
          <a:bodyPr/>
          <a:lstStyle/>
          <a:p>
            <a:r>
              <a:rPr lang="en-US" altLang="en-US"/>
              <a:t>XAVIER</a:t>
            </a:r>
            <a:r>
              <a:rPr lang="zh-CN" altLang="zh-CN"/>
              <a:t>软件部署图</a:t>
            </a:r>
            <a:r>
              <a:rPr lang="en-US" altLang="en-US"/>
              <a:t>(1)</a:t>
            </a:r>
            <a:endParaRPr lang="en-US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409654" y="687088"/>
            <a:ext cx="11257619" cy="0"/>
          </a:xfrm>
          <a:prstGeom prst="line">
            <a:avLst/>
          </a:prstGeom>
          <a:ln w="9525" cap="flat" cmpd="sng">
            <a:solidFill>
              <a:schemeClr val="accent3">
                <a:shade val="95000"/>
              </a:schemeClr>
            </a:solidFill>
            <a:prstDash val="solid"/>
          </a:ln>
        </p:spPr>
      </p:cxnSp>
      <p:sp>
        <p:nvSpPr>
          <p:cNvPr id="237" name="矩形 91"/>
          <p:cNvSpPr/>
          <p:nvPr/>
        </p:nvSpPr>
        <p:spPr>
          <a:xfrm>
            <a:off x="1077617" y="3337335"/>
            <a:ext cx="9768531" cy="3374698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txBody>
          <a:bodyPr anchor="b"/>
          <a:lstStyle/>
          <a:p>
            <a:r>
              <a:rPr lang="en-US" altLang="en-US" b="1">
                <a:solidFill>
                  <a:schemeClr val="tx1"/>
                </a:solidFill>
              </a:rPr>
              <a:t>V3NP B</a:t>
            </a:r>
            <a:endParaRPr lang="zh-CN" altLang="zh-CN" b="1">
              <a:solidFill>
                <a:schemeClr val="tx1"/>
              </a:solidFill>
            </a:endParaRPr>
          </a:p>
        </p:txBody>
      </p:sp>
      <p:sp>
        <p:nvSpPr>
          <p:cNvPr id="238" name="矩形 8"/>
          <p:cNvSpPr/>
          <p:nvPr/>
        </p:nvSpPr>
        <p:spPr>
          <a:xfrm>
            <a:off x="1115382" y="663554"/>
            <a:ext cx="9785283" cy="2575031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txBody>
          <a:bodyPr anchor="t"/>
          <a:lstStyle/>
          <a:p>
            <a:r>
              <a:rPr lang="en-US" altLang="en-US" b="1">
                <a:solidFill>
                  <a:schemeClr val="tx1"/>
                </a:solidFill>
              </a:rPr>
              <a:t>V3NP A</a:t>
            </a:r>
            <a:endParaRPr lang="zh-CN" altLang="zh-CN" b="1">
              <a:solidFill>
                <a:schemeClr val="tx1"/>
              </a:solidFill>
            </a:endParaRPr>
          </a:p>
        </p:txBody>
      </p:sp>
      <p:sp>
        <p:nvSpPr>
          <p:cNvPr id="239" name="矩形 1"/>
          <p:cNvSpPr/>
          <p:nvPr/>
        </p:nvSpPr>
        <p:spPr>
          <a:xfrm>
            <a:off x="1329922" y="1049886"/>
            <a:ext cx="3348342" cy="1994871"/>
          </a:xfrm>
          <a:prstGeom prst="rect">
            <a:avLst/>
          </a:prstGeom>
          <a:solidFill>
            <a:srgbClr val="0070C0"/>
          </a:solidFill>
          <a:ln w="25400" cap="flat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anchor="t"/>
          <a:lstStyle/>
          <a:p>
            <a:r>
              <a:rPr lang="en-US" altLang="en-US">
                <a:solidFill>
                  <a:schemeClr val="lt1"/>
                </a:solidFill>
              </a:rPr>
              <a:t>Xavier A</a:t>
            </a:r>
            <a:endParaRPr lang="zh-CN" altLang="zh-CN">
              <a:solidFill>
                <a:schemeClr val="lt1"/>
              </a:solidFill>
            </a:endParaRPr>
          </a:p>
        </p:txBody>
      </p:sp>
      <p:sp>
        <p:nvSpPr>
          <p:cNvPr id="240" name="矩形 86"/>
          <p:cNvSpPr/>
          <p:nvPr/>
        </p:nvSpPr>
        <p:spPr>
          <a:xfrm>
            <a:off x="6908305" y="990000"/>
            <a:ext cx="3883461" cy="2054757"/>
          </a:xfrm>
          <a:prstGeom prst="rect">
            <a:avLst/>
          </a:prstGeom>
          <a:solidFill>
            <a:srgbClr val="0070C0"/>
          </a:solidFill>
          <a:ln w="25400" cap="flat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anchor="t"/>
          <a:lstStyle/>
          <a:p>
            <a:r>
              <a:rPr lang="en-US" altLang="en-US">
                <a:solidFill>
                  <a:schemeClr val="lt1"/>
                </a:solidFill>
              </a:rPr>
              <a:t>Xavier B</a:t>
            </a:r>
            <a:endParaRPr lang="zh-CN" altLang="zh-CN">
              <a:solidFill>
                <a:schemeClr val="lt1"/>
              </a:solidFill>
            </a:endParaRPr>
          </a:p>
        </p:txBody>
      </p:sp>
      <p:sp>
        <p:nvSpPr>
          <p:cNvPr id="241" name="矩形 88"/>
          <p:cNvSpPr/>
          <p:nvPr/>
        </p:nvSpPr>
        <p:spPr>
          <a:xfrm>
            <a:off x="1266613" y="3615335"/>
            <a:ext cx="3451698" cy="1931740"/>
          </a:xfrm>
          <a:prstGeom prst="rect">
            <a:avLst/>
          </a:prstGeom>
          <a:solidFill>
            <a:srgbClr val="0070C0"/>
          </a:solidFill>
          <a:ln w="25400" cap="flat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anchor="t"/>
          <a:lstStyle/>
          <a:p>
            <a:r>
              <a:rPr lang="en-US" altLang="en-US">
                <a:solidFill>
                  <a:schemeClr val="lt1"/>
                </a:solidFill>
              </a:rPr>
              <a:t>Xavier C</a:t>
            </a:r>
            <a:endParaRPr lang="en-US" altLang="en-US">
              <a:solidFill>
                <a:schemeClr val="lt1"/>
              </a:solidFill>
            </a:endParaRPr>
          </a:p>
        </p:txBody>
      </p:sp>
      <p:sp>
        <p:nvSpPr>
          <p:cNvPr id="242" name="矩形 90"/>
          <p:cNvSpPr/>
          <p:nvPr/>
        </p:nvSpPr>
        <p:spPr>
          <a:xfrm>
            <a:off x="6913560" y="3592952"/>
            <a:ext cx="3900971" cy="2041740"/>
          </a:xfrm>
          <a:prstGeom prst="rect">
            <a:avLst/>
          </a:prstGeom>
          <a:solidFill>
            <a:srgbClr val="0070C0"/>
          </a:solidFill>
          <a:ln w="25400" cap="flat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anchor="t"/>
          <a:lstStyle/>
          <a:p>
            <a:r>
              <a:rPr lang="en-US" altLang="en-US">
                <a:solidFill>
                  <a:schemeClr val="lt1"/>
                </a:solidFill>
              </a:rPr>
              <a:t>Xavier D</a:t>
            </a:r>
            <a:endParaRPr lang="zh-CN" altLang="zh-CN">
              <a:solidFill>
                <a:schemeClr val="lt1"/>
              </a:solidFill>
            </a:endParaRPr>
          </a:p>
        </p:txBody>
      </p:sp>
      <p:sp>
        <p:nvSpPr>
          <p:cNvPr id="243" name="矩形 92"/>
          <p:cNvSpPr/>
          <p:nvPr/>
        </p:nvSpPr>
        <p:spPr>
          <a:xfrm>
            <a:off x="5054885" y="683429"/>
            <a:ext cx="1330173" cy="777600"/>
          </a:xfrm>
          <a:prstGeom prst="rect">
            <a:avLst/>
          </a:prstGeom>
          <a:solidFill>
            <a:srgbClr val="0070C0"/>
          </a:solidFill>
          <a:ln w="25400" cap="flat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anchor="ctr"/>
          <a:lstStyle/>
          <a:p>
            <a:pPr algn="ctr"/>
            <a:r>
              <a:rPr lang="en-US" altLang="en-US" sz="1200">
                <a:solidFill>
                  <a:schemeClr val="lt1"/>
                </a:solidFill>
              </a:rPr>
              <a:t>Main </a:t>
            </a:r>
            <a:r>
              <a:rPr lang="en-US" altLang="en-US" sz="1200">
                <a:solidFill>
                  <a:schemeClr val="lt1"/>
                </a:solidFill>
              </a:rPr>
              <a:t>Aurix</a:t>
            </a:r>
            <a:endParaRPr lang="zh-CN" altLang="zh-CN" sz="1200">
              <a:solidFill>
                <a:schemeClr val="lt1"/>
              </a:solidFill>
            </a:endParaRPr>
          </a:p>
        </p:txBody>
      </p:sp>
      <p:pic>
        <p:nvPicPr>
          <p:cNvPr id="244" name="图片 97"/>
          <p:cNvPicPr>
            <a:picLocks noChangeAspect="1" noChangeArrowheads="1"/>
          </p:cNvPicPr>
          <p:nvPr/>
        </p:nvPicPr>
        <p:blipFill>
          <a:blip r:embed="rId2"/>
          <a:stretch/>
        </p:blipFill>
        <p:spPr>
          <a:xfrm>
            <a:off x="624065" y="1272881"/>
            <a:ext cx="392285" cy="225254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</p:pic>
      <p:pic>
        <p:nvPicPr>
          <p:cNvPr id="245" name="图片 99"/>
          <p:cNvPicPr>
            <a:picLocks noChangeAspect="1" noChangeArrowheads="1"/>
          </p:cNvPicPr>
          <p:nvPr/>
        </p:nvPicPr>
        <p:blipFill>
          <a:blip r:embed="rId3"/>
          <a:stretch/>
        </p:blipFill>
        <p:spPr>
          <a:xfrm>
            <a:off x="635788" y="1847897"/>
            <a:ext cx="392285" cy="225254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</p:pic>
      <p:sp>
        <p:nvSpPr>
          <p:cNvPr id="248" name="文本框 25"/>
          <p:cNvSpPr txBox="1"/>
          <p:nvPr/>
        </p:nvSpPr>
        <p:spPr>
          <a:xfrm>
            <a:off x="-35964" y="1182982"/>
            <a:ext cx="856325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zh-CN" sz="1000"/>
              <a:t>前视</a:t>
            </a:r>
            <a:r>
              <a:rPr lang="en-US" altLang="en-US" sz="1000"/>
              <a:t>8M 120</a:t>
            </a:r>
            <a:endParaRPr lang="zh-CN" altLang="zh-CN" sz="1000"/>
          </a:p>
        </p:txBody>
      </p:sp>
      <p:sp>
        <p:nvSpPr>
          <p:cNvPr id="249" name="文本框 101"/>
          <p:cNvSpPr txBox="1"/>
          <p:nvPr/>
        </p:nvSpPr>
        <p:spPr>
          <a:xfrm>
            <a:off x="9751" y="1607223"/>
            <a:ext cx="788999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zh-CN" sz="1000"/>
              <a:t>前视</a:t>
            </a:r>
            <a:r>
              <a:rPr lang="en-US" altLang="en-US" sz="1000"/>
              <a:t>8M 30</a:t>
            </a:r>
            <a:endParaRPr lang="zh-CN" altLang="zh-CN" sz="1000"/>
          </a:p>
        </p:txBody>
      </p:sp>
      <p:pic>
        <p:nvPicPr>
          <p:cNvPr id="250" name="图片 102"/>
          <p:cNvPicPr>
            <a:picLocks noChangeAspect="1" noChangeArrowheads="1"/>
          </p:cNvPicPr>
          <p:nvPr/>
        </p:nvPicPr>
        <p:blipFill>
          <a:blip r:embed="rId4"/>
          <a:stretch/>
        </p:blipFill>
        <p:spPr>
          <a:xfrm>
            <a:off x="170284" y="4404016"/>
            <a:ext cx="405204" cy="232672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</p:pic>
      <p:sp>
        <p:nvSpPr>
          <p:cNvPr id="258" name="文本框 111"/>
          <p:cNvSpPr txBox="1"/>
          <p:nvPr/>
        </p:nvSpPr>
        <p:spPr>
          <a:xfrm>
            <a:off x="-676" y="4732819"/>
            <a:ext cx="845103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zh-CN" sz="1000"/>
              <a:t>环视</a:t>
            </a:r>
            <a:r>
              <a:rPr lang="en-US" altLang="en-US" sz="1000"/>
              <a:t>2M</a:t>
            </a:r>
            <a:r>
              <a:rPr lang="zh-CN" altLang="zh-CN" sz="1000"/>
              <a:t> * </a:t>
            </a:r>
            <a:r>
              <a:rPr lang="en-US" altLang="en-US" sz="1000"/>
              <a:t>4 </a:t>
            </a:r>
            <a:endParaRPr lang="zh-CN" altLang="zh-CN" sz="1000"/>
          </a:p>
        </p:txBody>
      </p:sp>
      <p:pic>
        <p:nvPicPr>
          <p:cNvPr id="259" name="图片 112"/>
          <p:cNvPicPr>
            <a:picLocks noChangeAspect="1" noChangeArrowheads="1"/>
          </p:cNvPicPr>
          <p:nvPr/>
        </p:nvPicPr>
        <p:blipFill>
          <a:blip r:embed="rId5"/>
          <a:stretch/>
        </p:blipFill>
        <p:spPr>
          <a:xfrm rot="5400000">
            <a:off x="11112170" y="1514456"/>
            <a:ext cx="392285" cy="225254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</p:pic>
      <p:cxnSp>
        <p:nvCxnSpPr>
          <p:cNvPr id="263" name="直接箭头连接符 27"/>
          <p:cNvCxnSpPr>
            <a:stCxn id="259" idx="2"/>
          </p:cNvCxnSpPr>
          <p:nvPr/>
        </p:nvCxnSpPr>
        <p:spPr>
          <a:xfrm flipH="1" flipV="1">
            <a:off x="10791766" y="1608690"/>
            <a:ext cx="403920" cy="18394"/>
          </a:xfrm>
          <a:prstGeom prst="straightConnector1">
            <a:avLst/>
          </a:prstGeom>
          <a:ln w="9525">
            <a:solidFill>
              <a:schemeClr val="accent1">
                <a:shade val="95000"/>
              </a:schemeClr>
            </a:solidFill>
            <a:prstDash val="solid"/>
            <a:tailEnd type="triangle"/>
          </a:ln>
        </p:spPr>
      </p:cxnSp>
      <p:sp>
        <p:nvSpPr>
          <p:cNvPr id="267" name="文本框 120"/>
          <p:cNvSpPr txBox="1"/>
          <p:nvPr/>
        </p:nvSpPr>
        <p:spPr>
          <a:xfrm>
            <a:off x="10956401" y="1820638"/>
            <a:ext cx="87556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zh-CN" sz="1000"/>
              <a:t>侧视</a:t>
            </a:r>
            <a:r>
              <a:rPr lang="en-US" altLang="en-US" sz="1000"/>
              <a:t>8M</a:t>
            </a:r>
            <a:r>
              <a:rPr lang="zh-CN" altLang="zh-CN" sz="1000"/>
              <a:t> * </a:t>
            </a:r>
            <a:r>
              <a:rPr lang="en-US" altLang="en-US" sz="1000"/>
              <a:t>4</a:t>
            </a:r>
            <a:endParaRPr lang="en-US" altLang="en-US" sz="1000"/>
          </a:p>
          <a:p>
            <a:r>
              <a:rPr lang="en-US" altLang="en-US" sz="1000"/>
              <a:t>(Resize 2M)</a:t>
            </a:r>
            <a:endParaRPr lang="zh-CN" altLang="zh-CN" sz="1000"/>
          </a:p>
        </p:txBody>
      </p:sp>
      <p:pic>
        <p:nvPicPr>
          <p:cNvPr id="271" name="图片 125"/>
          <p:cNvPicPr>
            <a:picLocks noChangeAspect="1"/>
          </p:cNvPicPr>
          <p:nvPr/>
        </p:nvPicPr>
        <p:blipFill>
          <a:blip r:embed="rId6"/>
          <a:stretch/>
        </p:blipFill>
        <p:spPr>
          <a:xfrm rot="16200000">
            <a:off x="5908228" y="5020728"/>
            <a:ext cx="445435" cy="342214"/>
          </a:xfrm>
          <a:prstGeom prst="rect">
            <a:avLst/>
          </a:prstGeom>
        </p:spPr>
      </p:pic>
      <p:sp>
        <p:nvSpPr>
          <p:cNvPr id="276" name="矩形 148"/>
          <p:cNvSpPr/>
          <p:nvPr/>
        </p:nvSpPr>
        <p:spPr>
          <a:xfrm>
            <a:off x="5085424" y="2104399"/>
            <a:ext cx="1330173" cy="708735"/>
          </a:xfrm>
          <a:prstGeom prst="rect">
            <a:avLst/>
          </a:prstGeom>
          <a:solidFill>
            <a:srgbClr val="0070C0"/>
          </a:solidFill>
          <a:ln w="25400" cap="flat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anchor="ctr"/>
          <a:lstStyle/>
          <a:p>
            <a:pPr algn="ctr"/>
            <a:r>
              <a:rPr lang="en-US" altLang="en-US">
                <a:solidFill>
                  <a:schemeClr val="lt1"/>
                </a:solidFill>
              </a:rPr>
              <a:t>NXP</a:t>
            </a:r>
            <a:endParaRPr lang="zh-CN" altLang="zh-CN">
              <a:solidFill>
                <a:schemeClr val="lt1"/>
              </a:solidFill>
            </a:endParaRPr>
          </a:p>
        </p:txBody>
      </p:sp>
      <p:sp>
        <p:nvSpPr>
          <p:cNvPr id="277" name="矩形 149"/>
          <p:cNvSpPr/>
          <p:nvPr/>
        </p:nvSpPr>
        <p:spPr>
          <a:xfrm>
            <a:off x="5085424" y="3846839"/>
            <a:ext cx="1330173" cy="708735"/>
          </a:xfrm>
          <a:prstGeom prst="rect">
            <a:avLst/>
          </a:prstGeom>
          <a:solidFill>
            <a:srgbClr val="0070C0"/>
          </a:solidFill>
          <a:ln w="25400" cap="flat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anchor="ctr"/>
          <a:lstStyle/>
          <a:p>
            <a:pPr algn="ctr"/>
            <a:r>
              <a:rPr lang="en-US" altLang="en-US">
                <a:solidFill>
                  <a:schemeClr val="lt1"/>
                </a:solidFill>
              </a:rPr>
              <a:t>NXP</a:t>
            </a:r>
            <a:endParaRPr lang="zh-CN" altLang="zh-CN">
              <a:solidFill>
                <a:schemeClr val="lt1"/>
              </a:solidFill>
            </a:endParaRPr>
          </a:p>
        </p:txBody>
      </p:sp>
      <p:cxnSp>
        <p:nvCxnSpPr>
          <p:cNvPr id="278" name="直接箭头连接符 50"/>
          <p:cNvCxnSpPr>
            <a:endCxn id="276" idx="1"/>
          </p:cNvCxnSpPr>
          <p:nvPr/>
        </p:nvCxnSpPr>
        <p:spPr>
          <a:xfrm>
            <a:off x="4718311" y="2458767"/>
            <a:ext cx="367113" cy="0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headEnd type="triangle"/>
            <a:tailEnd type="triangle"/>
          </a:ln>
        </p:spPr>
      </p:cxnSp>
      <p:cxnSp>
        <p:nvCxnSpPr>
          <p:cNvPr id="279" name="直接箭头连接符 62"/>
          <p:cNvCxnSpPr>
            <a:stCxn id="276" idx="3"/>
          </p:cNvCxnSpPr>
          <p:nvPr/>
        </p:nvCxnSpPr>
        <p:spPr>
          <a:xfrm flipV="1">
            <a:off x="6415597" y="2458766"/>
            <a:ext cx="492708" cy="1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headEnd type="triangle"/>
            <a:tailEnd type="triangle"/>
          </a:ln>
        </p:spPr>
      </p:cxnSp>
      <p:cxnSp>
        <p:nvCxnSpPr>
          <p:cNvPr id="280" name="直接箭头连接符 66"/>
          <p:cNvCxnSpPr>
            <a:stCxn id="276" idx="2"/>
            <a:endCxn id="277" idx="0"/>
          </p:cNvCxnSpPr>
          <p:nvPr/>
        </p:nvCxnSpPr>
        <p:spPr>
          <a:xfrm>
            <a:off x="5750511" y="2813134"/>
            <a:ext cx="0" cy="1033705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headEnd type="triangle"/>
            <a:tailEnd type="triangle"/>
          </a:ln>
        </p:spPr>
      </p:cxnSp>
      <p:cxnSp>
        <p:nvCxnSpPr>
          <p:cNvPr id="281" name="直接箭头连接符 127"/>
          <p:cNvCxnSpPr>
            <a:stCxn id="277" idx="1"/>
          </p:cNvCxnSpPr>
          <p:nvPr/>
        </p:nvCxnSpPr>
        <p:spPr>
          <a:xfrm flipH="1">
            <a:off x="4718311" y="4201207"/>
            <a:ext cx="367113" cy="4960"/>
          </a:xfrm>
          <a:prstGeom prst="straightConnector1">
            <a:avLst/>
          </a:prstGeom>
          <a:ln w="9525">
            <a:solidFill>
              <a:schemeClr val="accent1">
                <a:shade val="95000"/>
              </a:schemeClr>
            </a:solidFill>
            <a:prstDash val="solid"/>
            <a:headEnd type="triangle"/>
            <a:tailEnd type="triangle"/>
          </a:ln>
        </p:spPr>
      </p:cxnSp>
      <p:cxnSp>
        <p:nvCxnSpPr>
          <p:cNvPr id="282" name="直接箭头连接符 129"/>
          <p:cNvCxnSpPr>
            <a:stCxn id="277" idx="3"/>
          </p:cNvCxnSpPr>
          <p:nvPr/>
        </p:nvCxnSpPr>
        <p:spPr>
          <a:xfrm flipV="1">
            <a:off x="6415597" y="4201206"/>
            <a:ext cx="492708" cy="1"/>
          </a:xfrm>
          <a:prstGeom prst="straightConnector1">
            <a:avLst/>
          </a:prstGeom>
          <a:ln w="9525">
            <a:solidFill>
              <a:schemeClr val="accent1">
                <a:shade val="95000"/>
              </a:schemeClr>
            </a:solidFill>
            <a:prstDash val="solid"/>
            <a:headEnd type="triangle"/>
            <a:tailEnd type="triangle"/>
          </a:ln>
        </p:spPr>
      </p:cxnSp>
      <p:sp>
        <p:nvSpPr>
          <p:cNvPr id="291" name="矩形 67"/>
          <p:cNvSpPr/>
          <p:nvPr/>
        </p:nvSpPr>
        <p:spPr>
          <a:xfrm>
            <a:off x="5085423" y="5943644"/>
            <a:ext cx="1330173" cy="708735"/>
          </a:xfrm>
          <a:prstGeom prst="rect">
            <a:avLst/>
          </a:prstGeom>
          <a:solidFill>
            <a:srgbClr val="0070C0"/>
          </a:solidFill>
          <a:ln w="25400" cap="flat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anchor="ctr"/>
          <a:lstStyle/>
          <a:p>
            <a:pPr algn="ctr"/>
            <a:r>
              <a:rPr lang="en-US" altLang="en-US" sz="1200">
                <a:solidFill>
                  <a:schemeClr val="lt1"/>
                </a:solidFill>
              </a:rPr>
              <a:t>Main </a:t>
            </a:r>
            <a:r>
              <a:rPr lang="en-US" altLang="en-US" sz="1200">
                <a:solidFill>
                  <a:schemeClr val="lt1"/>
                </a:solidFill>
              </a:rPr>
              <a:t>Aurix</a:t>
            </a:r>
            <a:endParaRPr lang="zh-CN" altLang="zh-CN" sz="1200">
              <a:solidFill>
                <a:schemeClr val="lt1"/>
              </a:solidFill>
            </a:endParaRPr>
          </a:p>
        </p:txBody>
      </p:sp>
      <p:cxnSp>
        <p:nvCxnSpPr>
          <p:cNvPr id="292" name="直接箭头连接符 5"/>
          <p:cNvCxnSpPr>
            <a:stCxn id="291" idx="0"/>
            <a:endCxn id="277" idx="2"/>
          </p:cNvCxnSpPr>
          <p:nvPr/>
        </p:nvCxnSpPr>
        <p:spPr>
          <a:xfrm flipV="1">
            <a:off x="5750510" y="4555574"/>
            <a:ext cx="1" cy="1388070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headEnd type="triangle"/>
            <a:tailEnd type="triangle"/>
          </a:ln>
        </p:spPr>
      </p:cxnSp>
      <p:cxnSp>
        <p:nvCxnSpPr>
          <p:cNvPr id="303" name="直接箭头连接符 11"/>
          <p:cNvCxnSpPr>
            <a:stCxn id="243" idx="2"/>
            <a:endCxn id="276" idx="0"/>
          </p:cNvCxnSpPr>
          <p:nvPr/>
        </p:nvCxnSpPr>
        <p:spPr>
          <a:xfrm>
            <a:off x="5719972" y="1461029"/>
            <a:ext cx="30539" cy="643370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headEnd type="triangle"/>
            <a:tailEnd type="triangle"/>
          </a:ln>
        </p:spPr>
      </p:cxnSp>
      <p:pic>
        <p:nvPicPr>
          <p:cNvPr id="329" name="图片 165"/>
          <p:cNvPicPr>
            <a:picLocks noChangeAspect="1"/>
          </p:cNvPicPr>
          <p:nvPr/>
        </p:nvPicPr>
        <p:blipFill>
          <a:blip r:embed="rId7"/>
          <a:stretch/>
        </p:blipFill>
        <p:spPr>
          <a:xfrm>
            <a:off x="3781055" y="6257693"/>
            <a:ext cx="694507" cy="314717"/>
          </a:xfrm>
          <a:prstGeom prst="rect">
            <a:avLst/>
          </a:prstGeom>
        </p:spPr>
      </p:pic>
      <p:pic>
        <p:nvPicPr>
          <p:cNvPr id="332" name="图片 171"/>
          <p:cNvPicPr>
            <a:picLocks noChangeAspect="1"/>
          </p:cNvPicPr>
          <p:nvPr/>
        </p:nvPicPr>
        <p:blipFill>
          <a:blip r:embed="rId8"/>
          <a:stretch/>
        </p:blipFill>
        <p:spPr>
          <a:xfrm>
            <a:off x="11055295" y="5079533"/>
            <a:ext cx="416546" cy="287079"/>
          </a:xfrm>
          <a:prstGeom prst="rect">
            <a:avLst/>
          </a:prstGeom>
        </p:spPr>
      </p:pic>
      <p:cxnSp>
        <p:nvCxnSpPr>
          <p:cNvPr id="345" name="直接箭头连接符 41"/>
          <p:cNvCxnSpPr/>
          <p:nvPr/>
        </p:nvCxnSpPr>
        <p:spPr>
          <a:xfrm flipH="1">
            <a:off x="6324728" y="1770548"/>
            <a:ext cx="1" cy="353793"/>
          </a:xfrm>
          <a:prstGeom prst="straightConnector1">
            <a:avLst/>
          </a:prstGeom>
          <a:ln w="12700">
            <a:solidFill>
              <a:schemeClr val="accent1"/>
            </a:solidFill>
            <a:prstDash val="solid"/>
            <a:tailEnd type="triangle"/>
          </a:ln>
        </p:spPr>
      </p:cxnSp>
      <p:sp>
        <p:nvSpPr>
          <p:cNvPr id="346" name="文本框 191"/>
          <p:cNvSpPr txBox="1"/>
          <p:nvPr/>
        </p:nvSpPr>
        <p:spPr>
          <a:xfrm>
            <a:off x="11176660" y="4901776"/>
            <a:ext cx="50178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000"/>
              <a:t>导远</a:t>
            </a:r>
            <a:endParaRPr lang="zh-CN" altLang="zh-CN" sz="1000"/>
          </a:p>
        </p:txBody>
      </p:sp>
      <p:pic>
        <p:nvPicPr>
          <p:cNvPr id="360" name="图片 208"/>
          <p:cNvPicPr>
            <a:picLocks noChangeAspect="1" noChangeArrowheads="1"/>
          </p:cNvPicPr>
          <p:nvPr/>
        </p:nvPicPr>
        <p:blipFill>
          <a:blip r:embed="rId9"/>
          <a:stretch/>
        </p:blipFill>
        <p:spPr>
          <a:xfrm rot="10800000">
            <a:off x="10999860" y="4284355"/>
            <a:ext cx="392285" cy="225254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</p:pic>
      <p:sp>
        <p:nvSpPr>
          <p:cNvPr id="361" name="文本框 210"/>
          <p:cNvSpPr txBox="1"/>
          <p:nvPr/>
        </p:nvSpPr>
        <p:spPr>
          <a:xfrm>
            <a:off x="11382163" y="4284355"/>
            <a:ext cx="809837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zh-CN" sz="1000"/>
              <a:t>后视</a:t>
            </a:r>
            <a:r>
              <a:rPr lang="en-US" altLang="en-US" sz="1000"/>
              <a:t>8M</a:t>
            </a:r>
            <a:r>
              <a:rPr lang="zh-CN" altLang="zh-CN" sz="1000"/>
              <a:t> * </a:t>
            </a:r>
            <a:r>
              <a:rPr lang="en-US" altLang="en-US" sz="1000"/>
              <a:t>1</a:t>
            </a:r>
            <a:endParaRPr lang="zh-CN" altLang="zh-CN" sz="1000"/>
          </a:p>
        </p:txBody>
      </p:sp>
      <p:pic>
        <p:nvPicPr>
          <p:cNvPr id="370" name="图片 228"/>
          <p:cNvPicPr>
            <a:picLocks noChangeAspect="1"/>
          </p:cNvPicPr>
          <p:nvPr/>
        </p:nvPicPr>
        <p:blipFill>
          <a:blip r:embed="rId10"/>
          <a:stretch/>
        </p:blipFill>
        <p:spPr>
          <a:xfrm>
            <a:off x="2867233" y="6049270"/>
            <a:ext cx="421294" cy="290351"/>
          </a:xfrm>
          <a:prstGeom prst="rect">
            <a:avLst/>
          </a:prstGeom>
        </p:spPr>
      </p:pic>
      <p:sp>
        <p:nvSpPr>
          <p:cNvPr id="371" name="文本框 229"/>
          <p:cNvSpPr txBox="1"/>
          <p:nvPr/>
        </p:nvSpPr>
        <p:spPr>
          <a:xfrm>
            <a:off x="2470954" y="5969598"/>
            <a:ext cx="359394" cy="2154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en-US" sz="800"/>
              <a:t>USS</a:t>
            </a:r>
            <a:endParaRPr lang="zh-CN" altLang="zh-CN" sz="800"/>
          </a:p>
        </p:txBody>
      </p:sp>
      <p:cxnSp>
        <p:nvCxnSpPr>
          <p:cNvPr id="387" name="直接箭头连接符 247"/>
          <p:cNvCxnSpPr>
            <a:stCxn id="370" idx="0"/>
          </p:cNvCxnSpPr>
          <p:nvPr/>
        </p:nvCxnSpPr>
        <p:spPr>
          <a:xfrm flipV="1">
            <a:off x="3077880" y="5839174"/>
            <a:ext cx="0" cy="210096"/>
          </a:xfrm>
          <a:prstGeom prst="straightConnector1">
            <a:avLst/>
          </a:prstGeom>
          <a:ln w="9525">
            <a:solidFill>
              <a:schemeClr val="accent1">
                <a:shade val="95000"/>
              </a:schemeClr>
            </a:solidFill>
            <a:prstDash val="solid"/>
            <a:tailEnd type="triangle"/>
          </a:ln>
        </p:spPr>
      </p:cxnSp>
      <p:cxnSp>
        <p:nvCxnSpPr>
          <p:cNvPr id="401" name="Elbow Connector 400"/>
          <p:cNvCxnSpPr/>
          <p:nvPr/>
        </p:nvCxnSpPr>
        <p:spPr>
          <a:xfrm rot="5400000">
            <a:off x="10685167" y="546252"/>
            <a:ext cx="635679" cy="521125"/>
          </a:xfrm>
          <a:prstGeom prst="bentConnector3">
            <a:avLst>
              <a:gd name="adj1" fmla="val 50000"/>
            </a:avLst>
          </a:prstGeom>
          <a:ln w="9525">
            <a:solidFill>
              <a:schemeClr val="accent1">
                <a:shade val="95000"/>
              </a:schemeClr>
            </a:solidFill>
            <a:prstDash val="solid"/>
            <a:tailEnd type="arrow"/>
          </a:ln>
        </p:spPr>
      </p:cxnSp>
      <p:sp>
        <p:nvSpPr>
          <p:cNvPr id="406" name="文本框 178"/>
          <p:cNvSpPr txBox="1"/>
          <p:nvPr/>
        </p:nvSpPr>
        <p:spPr>
          <a:xfrm>
            <a:off x="6158694" y="4729501"/>
            <a:ext cx="659155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en-US" sz="1000"/>
              <a:t>Lidar</a:t>
            </a:r>
            <a:r>
              <a:rPr lang="zh-CN" altLang="zh-CN" sz="1000"/>
              <a:t> * </a:t>
            </a:r>
            <a:r>
              <a:rPr lang="en-US" altLang="en-US" sz="1000"/>
              <a:t>4</a:t>
            </a:r>
            <a:endParaRPr lang="zh-CN" altLang="zh-CN" sz="1000"/>
          </a:p>
        </p:txBody>
      </p:sp>
      <p:sp>
        <p:nvSpPr>
          <p:cNvPr id="4" name="TextBox 3"/>
          <p:cNvSpPr txBox="1"/>
          <p:nvPr/>
        </p:nvSpPr>
        <p:spPr>
          <a:xfrm>
            <a:off x="10348478" y="50747"/>
            <a:ext cx="1015661" cy="369330"/>
          </a:xfrm>
          <a:prstGeom prst="rect">
            <a:avLst/>
          </a:prstGeom>
          <a:noFill/>
          <a:ln>
            <a:noFill/>
          </a:ln>
        </p:spPr>
        <p:txBody>
          <a:bodyPr vert="horz" wrap="none" lIns="45719" tIns="45719" rIns="45719" bIns="45719" numCol="1" spcCol="38100" anchor="t">
            <a:spAutoFit/>
          </a:bodyPr>
          <a:lstStyle/>
          <a:p>
            <a:pPr mar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zh-CN" sz="1800" b="0" i="0" u="none" strike="noStrike" spc="0" baseline="0">
                <a:ln>
                  <a:noFill/>
                </a:ln>
                <a:solidFill>
                  <a:srgbClr val="111313"/>
                </a:solidFill>
                <a:latin typeface="Arial"/>
                <a:ea typeface="Arial"/>
              </a:rPr>
              <a:t>前向雷达</a:t>
            </a:r>
            <a:endParaRPr lang="en-US" altLang="en-US" sz="1800" b="0" i="0" u="none" strike="noStrike" spc="0" baseline="0">
              <a:ln>
                <a:noFill/>
              </a:ln>
              <a:solidFill>
                <a:srgbClr val="111313"/>
              </a:solidFill>
              <a:latin typeface="Arial"/>
              <a:ea typeface="Arial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524884" y="2124245"/>
            <a:ext cx="893656" cy="272413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vert="horz" wrap="square" lIns="45719" tIns="45719" rIns="45719" bIns="45719" numCol="1" spcCol="38100" anchor="ctr">
            <a:spAutoFit/>
          </a:bodyPr>
          <a:lstStyle/>
          <a:p>
            <a:r>
              <a:rPr lang="zh-CN" altLang="zh-CN" sz="1000"/>
              <a:t>红绿灯检测</a:t>
            </a:r>
            <a:endParaRPr lang="en-US" altLang="en-US" sz="1000" b="0" i="0" u="none" strike="noStrike" spc="0" baseline="0">
              <a:ln>
                <a:noFill/>
              </a:ln>
              <a:solidFill>
                <a:srgbClr val="111313"/>
              </a:solidFill>
              <a:latin typeface="Arial"/>
              <a:ea typeface="Arial"/>
            </a:endParaRPr>
          </a:p>
        </p:txBody>
      </p:sp>
      <p:sp>
        <p:nvSpPr>
          <p:cNvPr id="202" name="Rounded Rectangle 201"/>
          <p:cNvSpPr/>
          <p:nvPr/>
        </p:nvSpPr>
        <p:spPr>
          <a:xfrm>
            <a:off x="1478670" y="1496788"/>
            <a:ext cx="860245" cy="272413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vert="horz" wrap="square" lIns="45719" tIns="45719" rIns="45719" bIns="45719" numCol="1" spcCol="38100" anchor="ctr">
            <a:spAutoFit/>
          </a:bodyPr>
          <a:lstStyle/>
          <a:p>
            <a:r>
              <a:rPr lang="zh-CN" altLang="zh-CN" sz="1000"/>
              <a:t>前视驱动</a:t>
            </a:r>
            <a:endParaRPr lang="en-US" altLang="en-US" sz="1000" b="0" i="0" u="none" strike="noStrike" spc="0" baseline="0">
              <a:ln>
                <a:noFill/>
              </a:ln>
              <a:solidFill>
                <a:srgbClr val="111313"/>
              </a:solidFill>
              <a:latin typeface="Arial"/>
              <a:ea typeface="Arial"/>
            </a:endParaRPr>
          </a:p>
        </p:txBody>
      </p:sp>
      <p:sp>
        <p:nvSpPr>
          <p:cNvPr id="203" name="Rounded Rectangle 202"/>
          <p:cNvSpPr/>
          <p:nvPr/>
        </p:nvSpPr>
        <p:spPr>
          <a:xfrm>
            <a:off x="1478670" y="1831713"/>
            <a:ext cx="860245" cy="442672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vert="horz" wrap="square" lIns="45719" tIns="45719" rIns="45719" bIns="45719" numCol="1" spcCol="38100" anchor="ctr">
            <a:spAutoFit/>
          </a:bodyPr>
          <a:lstStyle/>
          <a:p>
            <a:r>
              <a:rPr lang="zh-CN" altLang="zh-CN" sz="1000"/>
              <a:t>前视</a:t>
            </a:r>
            <a:r>
              <a:rPr lang="en-US" altLang="en-US" sz="1000"/>
              <a:t>H264</a:t>
            </a:r>
            <a:r>
              <a:rPr lang="zh-CN" altLang="zh-CN" sz="1000"/>
              <a:t>压缩</a:t>
            </a:r>
            <a:endParaRPr lang="en-US" altLang="en-US" sz="1000" b="0" i="0" u="none" strike="noStrike" spc="0" baseline="0">
              <a:ln>
                <a:noFill/>
              </a:ln>
              <a:solidFill>
                <a:srgbClr val="111313"/>
              </a:solidFill>
              <a:latin typeface="Arial"/>
              <a:ea typeface="Arial"/>
            </a:endParaRPr>
          </a:p>
        </p:txBody>
      </p:sp>
      <p:sp>
        <p:nvSpPr>
          <p:cNvPr id="205" name="Rounded Rectangle 204"/>
          <p:cNvSpPr/>
          <p:nvPr/>
        </p:nvSpPr>
        <p:spPr>
          <a:xfrm>
            <a:off x="2517338" y="1511396"/>
            <a:ext cx="860245" cy="270222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vert="horz" wrap="square" lIns="45719" tIns="45719" rIns="45719" bIns="45719" numCol="1" spcCol="38100" anchor="ctr">
            <a:spAutoFit/>
          </a:bodyPr>
          <a:lstStyle/>
          <a:p>
            <a:r>
              <a:rPr lang="zh-CN" altLang="zh-CN" sz="1000"/>
              <a:t>高清地图</a:t>
            </a:r>
            <a:endParaRPr lang="en-US" altLang="en-US" sz="1000" b="0" i="0" u="none" strike="noStrike" spc="0" baseline="0">
              <a:ln>
                <a:noFill/>
              </a:ln>
              <a:solidFill>
                <a:srgbClr val="111313"/>
              </a:solidFill>
              <a:latin typeface="Arial"/>
              <a:ea typeface="Arial"/>
            </a:endParaRPr>
          </a:p>
        </p:txBody>
      </p:sp>
      <p:sp>
        <p:nvSpPr>
          <p:cNvPr id="206" name="Rounded Rectangle 205"/>
          <p:cNvSpPr/>
          <p:nvPr/>
        </p:nvSpPr>
        <p:spPr>
          <a:xfrm>
            <a:off x="1409539" y="4064999"/>
            <a:ext cx="860245" cy="272413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vert="horz" wrap="square" lIns="45719" tIns="45719" rIns="45719" bIns="45719" numCol="1" spcCol="38100" anchor="ctr">
            <a:spAutoFit/>
          </a:bodyPr>
          <a:lstStyle/>
          <a:p>
            <a:r>
              <a:rPr lang="zh-CN" altLang="zh-CN" sz="1000"/>
              <a:t>泊车位检测</a:t>
            </a:r>
            <a:endParaRPr lang="en-US" altLang="en-US" sz="1000" b="0" i="0" u="none" strike="noStrike" spc="0" baseline="0">
              <a:ln>
                <a:noFill/>
              </a:ln>
              <a:solidFill>
                <a:srgbClr val="111313"/>
              </a:solidFill>
              <a:latin typeface="Arial"/>
              <a:ea typeface="Arial"/>
            </a:endParaRPr>
          </a:p>
        </p:txBody>
      </p:sp>
      <p:sp>
        <p:nvSpPr>
          <p:cNvPr id="207" name="Rounded Rectangle 206"/>
          <p:cNvSpPr/>
          <p:nvPr/>
        </p:nvSpPr>
        <p:spPr>
          <a:xfrm>
            <a:off x="1412601" y="4378537"/>
            <a:ext cx="860245" cy="440518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vert="horz" wrap="square" lIns="45719" tIns="45719" rIns="45719" bIns="45719" numCol="1" spcCol="38100" anchor="ctr">
            <a:spAutoFit/>
          </a:bodyPr>
          <a:lstStyle/>
          <a:p>
            <a:r>
              <a:rPr lang="zh-CN" altLang="zh-CN" sz="1000"/>
              <a:t>超声波感知融合</a:t>
            </a:r>
            <a:endParaRPr lang="zh-CN" altLang="zh-CN" sz="1000"/>
          </a:p>
        </p:txBody>
      </p:sp>
      <p:sp>
        <p:nvSpPr>
          <p:cNvPr id="209" name="Rounded Rectangle 208"/>
          <p:cNvSpPr/>
          <p:nvPr/>
        </p:nvSpPr>
        <p:spPr>
          <a:xfrm>
            <a:off x="2474819" y="4357847"/>
            <a:ext cx="860245" cy="272413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vert="horz" wrap="square" lIns="45719" tIns="45719" rIns="45719" bIns="45719" numCol="1" spcCol="38100" anchor="ctr">
            <a:spAutoFit/>
          </a:bodyPr>
          <a:lstStyle/>
          <a:p>
            <a:r>
              <a:rPr lang="zh-CN" altLang="zh-CN" sz="1000"/>
              <a:t>预测</a:t>
            </a:r>
            <a:endParaRPr lang="en-US" altLang="en-US" sz="1000" b="0" i="0" u="none" strike="noStrike" spc="0" baseline="0">
              <a:ln>
                <a:noFill/>
              </a:ln>
              <a:solidFill>
                <a:srgbClr val="111313"/>
              </a:solidFill>
              <a:latin typeface="Arial"/>
              <a:ea typeface="Arial"/>
            </a:endParaRPr>
          </a:p>
        </p:txBody>
      </p:sp>
      <p:sp>
        <p:nvSpPr>
          <p:cNvPr id="212" name="Rounded Rectangle 211"/>
          <p:cNvSpPr/>
          <p:nvPr/>
        </p:nvSpPr>
        <p:spPr>
          <a:xfrm>
            <a:off x="2477641" y="4041721"/>
            <a:ext cx="860245" cy="270222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vert="horz" wrap="square" lIns="45719" tIns="45719" rIns="45719" bIns="45719" numCol="1" spcCol="38100" anchor="ctr">
            <a:spAutoFit/>
          </a:bodyPr>
          <a:lstStyle/>
          <a:p>
            <a:r>
              <a:rPr lang="zh-CN" altLang="zh-CN" sz="1000" b="0" i="0" u="none" strike="noStrike" spc="0" baseline="0">
                <a:ln>
                  <a:noFill/>
                </a:ln>
                <a:solidFill>
                  <a:srgbClr val="111313"/>
                </a:solidFill>
                <a:latin typeface="Arial"/>
                <a:ea typeface="Arial"/>
              </a:rPr>
              <a:t>线控</a:t>
            </a:r>
            <a:endParaRPr lang="zh-CN" altLang="zh-CN" sz="1000" b="0" i="0" u="none" strike="noStrike" spc="0" baseline="0">
              <a:ln>
                <a:noFill/>
              </a:ln>
              <a:solidFill>
                <a:srgbClr val="111313"/>
              </a:solidFill>
              <a:latin typeface="Arial"/>
              <a:ea typeface="Arial"/>
            </a:endParaRPr>
          </a:p>
        </p:txBody>
      </p:sp>
      <p:sp>
        <p:nvSpPr>
          <p:cNvPr id="213" name="Rounded Rectangle 212"/>
          <p:cNvSpPr/>
          <p:nvPr/>
        </p:nvSpPr>
        <p:spPr>
          <a:xfrm>
            <a:off x="7088279" y="1471546"/>
            <a:ext cx="860245" cy="442672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vert="horz" wrap="square" lIns="45719" tIns="45719" rIns="45719" bIns="45719" numCol="1" spcCol="38100" anchor="ctr">
            <a:spAutoFit/>
          </a:bodyPr>
          <a:lstStyle/>
          <a:p>
            <a:r>
              <a:rPr lang="zh-CN" altLang="zh-CN" sz="1000"/>
              <a:t>感知目标融合</a:t>
            </a:r>
            <a:endParaRPr lang="en-US" altLang="en-US" sz="1000" b="0" i="0" u="none" strike="noStrike" spc="0" baseline="0">
              <a:ln>
                <a:noFill/>
              </a:ln>
              <a:solidFill>
                <a:srgbClr val="111313"/>
              </a:solidFill>
              <a:latin typeface="Arial"/>
              <a:ea typeface="Arial"/>
            </a:endParaRPr>
          </a:p>
        </p:txBody>
      </p:sp>
      <p:sp>
        <p:nvSpPr>
          <p:cNvPr id="214" name="Rounded Rectangle 213"/>
          <p:cNvSpPr/>
          <p:nvPr/>
        </p:nvSpPr>
        <p:spPr>
          <a:xfrm>
            <a:off x="8300720" y="2559961"/>
            <a:ext cx="1149985" cy="271864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vert="horz" wrap="square" lIns="45719" tIns="45719" rIns="45719" bIns="45719" numCol="1" spcCol="38100" anchor="ctr">
            <a:spAutoFit/>
          </a:bodyPr>
          <a:lstStyle/>
          <a:p>
            <a:r>
              <a:rPr lang="zh-CN" altLang="zh-CN" sz="1000"/>
              <a:t>侧视</a:t>
            </a:r>
            <a:r>
              <a:rPr lang="en-US" altLang="en-US" sz="1000"/>
              <a:t>H264</a:t>
            </a:r>
            <a:r>
              <a:rPr lang="zh-CN" altLang="zh-CN" sz="1000"/>
              <a:t>压缩</a:t>
            </a:r>
            <a:r>
              <a:rPr lang="en-US" altLang="en-US" sz="1000"/>
              <a:t>(4)</a:t>
            </a:r>
            <a:endParaRPr lang="en-US" altLang="en-US" sz="1000" b="0" i="0" u="none" strike="noStrike" spc="0" baseline="0">
              <a:ln>
                <a:noFill/>
              </a:ln>
              <a:solidFill>
                <a:srgbClr val="111313"/>
              </a:solidFill>
              <a:latin typeface="Arial"/>
              <a:ea typeface="Arial"/>
            </a:endParaRPr>
          </a:p>
        </p:txBody>
      </p:sp>
      <p:sp>
        <p:nvSpPr>
          <p:cNvPr id="216" name="Rounded Rectangle 215"/>
          <p:cNvSpPr/>
          <p:nvPr/>
        </p:nvSpPr>
        <p:spPr>
          <a:xfrm>
            <a:off x="8301002" y="1821611"/>
            <a:ext cx="860245" cy="272413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vert="horz" wrap="square" lIns="45719" tIns="45719" rIns="45719" bIns="45719" numCol="1" spcCol="38100" anchor="ctr">
            <a:spAutoFit/>
          </a:bodyPr>
          <a:lstStyle/>
          <a:p>
            <a:r>
              <a:rPr lang="zh-CN" altLang="zh-CN" sz="1000"/>
              <a:t>侧视驱动</a:t>
            </a:r>
            <a:r>
              <a:rPr lang="en-US" altLang="en-US" sz="1000"/>
              <a:t>(4)</a:t>
            </a:r>
            <a:endParaRPr lang="en-US" altLang="en-US" sz="1000" b="0" i="0" u="none" strike="noStrike" spc="0" baseline="0">
              <a:ln>
                <a:noFill/>
              </a:ln>
              <a:solidFill>
                <a:srgbClr val="111313"/>
              </a:solidFill>
              <a:latin typeface="Arial"/>
              <a:ea typeface="Arial"/>
            </a:endParaRPr>
          </a:p>
        </p:txBody>
      </p:sp>
      <p:sp>
        <p:nvSpPr>
          <p:cNvPr id="218" name="Rounded Rectangle 217"/>
          <p:cNvSpPr/>
          <p:nvPr/>
        </p:nvSpPr>
        <p:spPr>
          <a:xfrm>
            <a:off x="6913245" y="4011897"/>
            <a:ext cx="1238885" cy="271846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vert="horz" wrap="square" lIns="45719" tIns="45719" rIns="45719" bIns="45719" numCol="1" spcCol="38100" anchor="ctr">
            <a:spAutoFit/>
          </a:bodyPr>
          <a:lstStyle/>
          <a:p>
            <a:r>
              <a:rPr lang="zh-CN" altLang="zh-CN" sz="1000"/>
              <a:t>激光雷达目标感知</a:t>
            </a:r>
            <a:endParaRPr lang="zh-CN" altLang="zh-CN" sz="1000"/>
          </a:p>
        </p:txBody>
      </p:sp>
      <p:sp>
        <p:nvSpPr>
          <p:cNvPr id="219" name="Rounded Rectangle 218"/>
          <p:cNvSpPr/>
          <p:nvPr/>
        </p:nvSpPr>
        <p:spPr>
          <a:xfrm>
            <a:off x="6913245" y="4326531"/>
            <a:ext cx="1239520" cy="271864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vert="horz" wrap="square" lIns="45719" tIns="45719" rIns="45719" bIns="45719" numCol="1" spcCol="38100" anchor="ctr">
            <a:spAutoFit/>
          </a:bodyPr>
          <a:lstStyle/>
          <a:p>
            <a:r>
              <a:rPr lang="zh-CN" altLang="zh-CN" sz="1000"/>
              <a:t>激光雷达点云拼接</a:t>
            </a:r>
            <a:endParaRPr lang="en-US" altLang="en-US" sz="1000" b="0" i="0" u="none" strike="noStrike" spc="0" baseline="0">
              <a:ln>
                <a:noFill/>
              </a:ln>
              <a:solidFill>
                <a:srgbClr val="111313"/>
              </a:solidFill>
              <a:latin typeface="Arial"/>
              <a:ea typeface="Arial"/>
            </a:endParaRPr>
          </a:p>
        </p:txBody>
      </p:sp>
      <p:sp>
        <p:nvSpPr>
          <p:cNvPr id="220" name="Rounded Rectangle 219"/>
          <p:cNvSpPr/>
          <p:nvPr/>
        </p:nvSpPr>
        <p:spPr>
          <a:xfrm>
            <a:off x="8151906" y="4005969"/>
            <a:ext cx="876973" cy="272413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vert="horz" wrap="square" lIns="45719" tIns="45719" rIns="45719" bIns="45719" numCol="1" spcCol="38100" anchor="ctr">
            <a:spAutoFit/>
          </a:bodyPr>
          <a:lstStyle/>
          <a:p>
            <a:r>
              <a:rPr lang="zh-CN" altLang="zh-CN" sz="1000"/>
              <a:t>后视驱动</a:t>
            </a:r>
            <a:endParaRPr lang="en-US" altLang="en-US" sz="1000" b="0" i="0" u="none" strike="noStrike" spc="0" baseline="0">
              <a:ln>
                <a:noFill/>
              </a:ln>
              <a:solidFill>
                <a:srgbClr val="111313"/>
              </a:solidFill>
              <a:latin typeface="Arial"/>
              <a:ea typeface="Arial"/>
            </a:endParaRPr>
          </a:p>
        </p:txBody>
      </p:sp>
      <p:sp>
        <p:nvSpPr>
          <p:cNvPr id="221" name="Rounded Rectangle 220"/>
          <p:cNvSpPr/>
          <p:nvPr/>
        </p:nvSpPr>
        <p:spPr>
          <a:xfrm>
            <a:off x="6922704" y="4640402"/>
            <a:ext cx="1025393" cy="272413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vert="horz" wrap="square" lIns="45719" tIns="45719" rIns="45719" bIns="45719" numCol="1" spcCol="38100" anchor="ctr">
            <a:spAutoFit/>
          </a:bodyPr>
          <a:lstStyle/>
          <a:p>
            <a:r>
              <a:rPr lang="zh-CN" altLang="zh-CN" sz="1000"/>
              <a:t>后视</a:t>
            </a:r>
            <a:r>
              <a:rPr lang="en-US" altLang="en-US" sz="1000"/>
              <a:t>H264</a:t>
            </a:r>
            <a:r>
              <a:rPr lang="zh-CN" altLang="zh-CN" sz="1000"/>
              <a:t>压缩</a:t>
            </a:r>
            <a:endParaRPr lang="en-US" altLang="en-US" sz="1000" b="0" i="0" u="none" strike="noStrike" spc="0" baseline="0">
              <a:ln>
                <a:noFill/>
              </a:ln>
              <a:solidFill>
                <a:srgbClr val="111313"/>
              </a:solidFill>
              <a:latin typeface="Arial"/>
              <a:ea typeface="Arial"/>
            </a:endParaRPr>
          </a:p>
        </p:txBody>
      </p:sp>
      <p:sp>
        <p:nvSpPr>
          <p:cNvPr id="222" name="Rounded Rectangle 221"/>
          <p:cNvSpPr/>
          <p:nvPr/>
        </p:nvSpPr>
        <p:spPr>
          <a:xfrm>
            <a:off x="8168622" y="4807084"/>
            <a:ext cx="860245" cy="272413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vert="horz" wrap="square" lIns="45719" tIns="45719" rIns="45719" bIns="45719" numCol="1" spcCol="38100" anchor="ctr">
            <a:spAutoFit/>
          </a:bodyPr>
          <a:lstStyle/>
          <a:p>
            <a:r>
              <a:rPr lang="zh-CN" altLang="zh-CN" sz="1000"/>
              <a:t>导远驱动</a:t>
            </a:r>
            <a:endParaRPr lang="en-US" altLang="en-US" sz="1000" b="0" i="0" u="none" strike="noStrike" spc="0" baseline="0">
              <a:ln>
                <a:noFill/>
              </a:ln>
              <a:solidFill>
                <a:srgbClr val="111313"/>
              </a:solidFill>
              <a:latin typeface="Arial"/>
              <a:ea typeface="Arial"/>
            </a:endParaRPr>
          </a:p>
        </p:txBody>
      </p:sp>
      <p:sp>
        <p:nvSpPr>
          <p:cNvPr id="227" name="Rounded Rectangle 226"/>
          <p:cNvSpPr/>
          <p:nvPr/>
        </p:nvSpPr>
        <p:spPr>
          <a:xfrm>
            <a:off x="2464247" y="4662691"/>
            <a:ext cx="860245" cy="272413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vert="horz" wrap="square" lIns="45719" tIns="45719" rIns="45719" bIns="45719" numCol="1" spcCol="38100" anchor="ctr">
            <a:spAutoFit/>
          </a:bodyPr>
          <a:lstStyle/>
          <a:p>
            <a:r>
              <a:rPr lang="zh-CN" altLang="zh-CN" sz="1000"/>
              <a:t>控制</a:t>
            </a:r>
            <a:endParaRPr lang="en-US" altLang="en-US" sz="1000" b="0" i="0" u="none" strike="noStrike" spc="0" baseline="0">
              <a:ln>
                <a:noFill/>
              </a:ln>
              <a:solidFill>
                <a:srgbClr val="111313"/>
              </a:solidFill>
              <a:latin typeface="Arial"/>
              <a:ea typeface="Arial"/>
            </a:endParaRPr>
          </a:p>
        </p:txBody>
      </p:sp>
      <p:sp>
        <p:nvSpPr>
          <p:cNvPr id="229" name="Rounded Rectangle 228"/>
          <p:cNvSpPr/>
          <p:nvPr/>
        </p:nvSpPr>
        <p:spPr>
          <a:xfrm>
            <a:off x="1388716" y="4888681"/>
            <a:ext cx="860245" cy="272413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vert="horz" wrap="square" lIns="45719" tIns="45719" rIns="45719" bIns="45719" numCol="1" spcCol="38100" anchor="ctr">
            <a:spAutoFit/>
          </a:bodyPr>
          <a:lstStyle/>
          <a:p>
            <a:r>
              <a:rPr lang="zh-CN" altLang="zh-CN" sz="1000"/>
              <a:t>环视驱动</a:t>
            </a:r>
            <a:r>
              <a:rPr lang="en-US" altLang="en-US" sz="1000"/>
              <a:t>(4)</a:t>
            </a:r>
            <a:endParaRPr lang="en-US" altLang="en-US" sz="1000" b="0" i="0" u="none" strike="noStrike" spc="0" baseline="0">
              <a:ln>
                <a:noFill/>
              </a:ln>
              <a:solidFill>
                <a:srgbClr val="111313"/>
              </a:solidFill>
              <a:latin typeface="Arial"/>
              <a:ea typeface="Arial"/>
            </a:endParaRPr>
          </a:p>
        </p:txBody>
      </p:sp>
      <p:sp>
        <p:nvSpPr>
          <p:cNvPr id="230" name="Rounded Rectangle 229"/>
          <p:cNvSpPr/>
          <p:nvPr/>
        </p:nvSpPr>
        <p:spPr>
          <a:xfrm>
            <a:off x="1376085" y="5214187"/>
            <a:ext cx="1109880" cy="272413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vert="horz" wrap="square" lIns="45719" tIns="45719" rIns="45719" bIns="45719" numCol="1" spcCol="38100" anchor="ctr">
            <a:spAutoFit/>
          </a:bodyPr>
          <a:lstStyle/>
          <a:p>
            <a:r>
              <a:rPr lang="zh-CN" altLang="zh-CN" sz="1000"/>
              <a:t>环视</a:t>
            </a:r>
            <a:r>
              <a:rPr lang="en-US" altLang="en-US" sz="1000"/>
              <a:t>H264</a:t>
            </a:r>
            <a:r>
              <a:rPr lang="zh-CN" altLang="zh-CN" sz="1000"/>
              <a:t>压缩</a:t>
            </a:r>
            <a:r>
              <a:rPr lang="en-US" altLang="en-US" sz="1000"/>
              <a:t>(4)</a:t>
            </a:r>
            <a:endParaRPr lang="en-US" altLang="en-US" sz="1000" b="0" i="0" u="none" strike="noStrike" spc="0" baseline="0">
              <a:ln>
                <a:noFill/>
              </a:ln>
              <a:solidFill>
                <a:srgbClr val="111313"/>
              </a:solidFill>
              <a:latin typeface="Arial"/>
              <a:ea typeface="Arial"/>
            </a:endParaRPr>
          </a:p>
        </p:txBody>
      </p:sp>
      <p:sp>
        <p:nvSpPr>
          <p:cNvPr id="232" name="Rounded Rectangle 231"/>
          <p:cNvSpPr/>
          <p:nvPr/>
        </p:nvSpPr>
        <p:spPr>
          <a:xfrm>
            <a:off x="9086919" y="5079049"/>
            <a:ext cx="860245" cy="272413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vert="horz" wrap="square" lIns="45719" tIns="45719" rIns="45719" bIns="45719" numCol="1" spcCol="38100" anchor="ctr">
            <a:spAutoFit/>
          </a:bodyPr>
          <a:lstStyle/>
          <a:p>
            <a:r>
              <a:rPr lang="zh-CN" altLang="zh-CN" sz="1000"/>
              <a:t>融合定位</a:t>
            </a:r>
            <a:endParaRPr lang="en-US" altLang="en-US" sz="1000" b="0" i="0" u="none" strike="noStrike" spc="0" baseline="0">
              <a:ln>
                <a:noFill/>
              </a:ln>
              <a:solidFill>
                <a:srgbClr val="111313"/>
              </a:solidFill>
              <a:latin typeface="Arial"/>
              <a:ea typeface="Arial"/>
            </a:endParaRPr>
          </a:p>
        </p:txBody>
      </p:sp>
      <p:sp>
        <p:nvSpPr>
          <p:cNvPr id="233" name="Rounded Rectangle 232"/>
          <p:cNvSpPr/>
          <p:nvPr/>
        </p:nvSpPr>
        <p:spPr>
          <a:xfrm>
            <a:off x="9060451" y="3988480"/>
            <a:ext cx="860245" cy="272413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vert="horz" wrap="square" lIns="45719" tIns="45719" rIns="45719" bIns="45719" numCol="1" spcCol="38100" anchor="ctr">
            <a:spAutoFit/>
          </a:bodyPr>
          <a:lstStyle/>
          <a:p>
            <a:r>
              <a:rPr lang="zh-CN" altLang="zh-CN" sz="1000"/>
              <a:t>激光定位</a:t>
            </a:r>
            <a:endParaRPr lang="en-US" altLang="en-US" sz="1000" b="0" i="0" u="none" strike="noStrike" spc="0" baseline="0">
              <a:ln>
                <a:noFill/>
              </a:ln>
              <a:solidFill>
                <a:srgbClr val="111313"/>
              </a:solidFill>
              <a:latin typeface="Arial"/>
              <a:ea typeface="Arial"/>
            </a:endParaRPr>
          </a:p>
        </p:txBody>
      </p:sp>
      <p:sp>
        <p:nvSpPr>
          <p:cNvPr id="234" name="Rounded Rectangle 233"/>
          <p:cNvSpPr/>
          <p:nvPr/>
        </p:nvSpPr>
        <p:spPr>
          <a:xfrm>
            <a:off x="9070997" y="4709080"/>
            <a:ext cx="860245" cy="272413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vert="horz" wrap="square" lIns="45719" tIns="45719" rIns="45719" bIns="45719" numCol="1" spcCol="38100" anchor="ctr">
            <a:spAutoFit/>
          </a:bodyPr>
          <a:lstStyle/>
          <a:p>
            <a:r>
              <a:rPr lang="zh-CN" altLang="zh-CN" sz="1000"/>
              <a:t>相对定位</a:t>
            </a:r>
            <a:endParaRPr lang="en-US" altLang="en-US" sz="1000" b="0" i="0" u="none" strike="noStrike" spc="0" baseline="0">
              <a:ln>
                <a:noFill/>
              </a:ln>
              <a:solidFill>
                <a:srgbClr val="111313"/>
              </a:solidFill>
              <a:latin typeface="Arial"/>
              <a:ea typeface="Arial"/>
            </a:endParaRPr>
          </a:p>
        </p:txBody>
      </p:sp>
      <p:sp>
        <p:nvSpPr>
          <p:cNvPr id="235" name="Rounded Rectangle 234"/>
          <p:cNvSpPr/>
          <p:nvPr/>
        </p:nvSpPr>
        <p:spPr>
          <a:xfrm>
            <a:off x="9070998" y="4368347"/>
            <a:ext cx="860245" cy="272413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vert="horz" wrap="square" lIns="45719" tIns="45719" rIns="45719" bIns="45719" numCol="1" spcCol="38100" anchor="ctr">
            <a:spAutoFit/>
          </a:bodyPr>
          <a:lstStyle/>
          <a:p>
            <a:r>
              <a:rPr lang="zh-CN" altLang="zh-CN" sz="1000"/>
              <a:t>矢量定位</a:t>
            </a:r>
            <a:endParaRPr lang="en-US" altLang="en-US" sz="1000" b="0" i="0" u="none" strike="noStrike" spc="0" baseline="0">
              <a:ln>
                <a:noFill/>
              </a:ln>
              <a:solidFill>
                <a:srgbClr val="111313"/>
              </a:solidFill>
              <a:latin typeface="Arial"/>
              <a:ea typeface="Arial"/>
            </a:endParaRPr>
          </a:p>
        </p:txBody>
      </p:sp>
      <p:cxnSp>
        <p:nvCxnSpPr>
          <p:cNvPr id="304" name="直接箭头连接符 27"/>
          <p:cNvCxnSpPr>
            <a:endCxn id="239" idx="1"/>
          </p:cNvCxnSpPr>
          <p:nvPr/>
        </p:nvCxnSpPr>
        <p:spPr>
          <a:xfrm>
            <a:off x="920584" y="2037478"/>
            <a:ext cx="409338" cy="9844"/>
          </a:xfrm>
          <a:prstGeom prst="straightConnector1">
            <a:avLst/>
          </a:prstGeom>
          <a:ln w="9525">
            <a:solidFill>
              <a:schemeClr val="accent1">
                <a:shade val="95000"/>
              </a:schemeClr>
            </a:solidFill>
            <a:prstDash val="solid"/>
            <a:tailEnd type="triangle"/>
          </a:ln>
        </p:spPr>
      </p:cxnSp>
      <p:cxnSp>
        <p:nvCxnSpPr>
          <p:cNvPr id="305" name="直接箭头连接符 27"/>
          <p:cNvCxnSpPr/>
          <p:nvPr/>
        </p:nvCxnSpPr>
        <p:spPr>
          <a:xfrm>
            <a:off x="976316" y="1429203"/>
            <a:ext cx="409338" cy="9844"/>
          </a:xfrm>
          <a:prstGeom prst="straightConnector1">
            <a:avLst/>
          </a:prstGeom>
          <a:ln w="9525">
            <a:solidFill>
              <a:schemeClr val="accent1">
                <a:shade val="95000"/>
              </a:schemeClr>
            </a:solidFill>
            <a:prstDash val="solid"/>
            <a:tailEnd type="triangle"/>
          </a:ln>
        </p:spPr>
      </p:cxnSp>
      <p:cxnSp>
        <p:nvCxnSpPr>
          <p:cNvPr id="307" name="直接箭头连接符 27"/>
          <p:cNvCxnSpPr>
            <a:endCxn id="241" idx="1"/>
          </p:cNvCxnSpPr>
          <p:nvPr/>
        </p:nvCxnSpPr>
        <p:spPr>
          <a:xfrm flipV="1">
            <a:off x="639606" y="4581205"/>
            <a:ext cx="627007" cy="17005"/>
          </a:xfrm>
          <a:prstGeom prst="straightConnector1">
            <a:avLst/>
          </a:prstGeom>
          <a:ln w="9525">
            <a:solidFill>
              <a:schemeClr val="accent1">
                <a:shade val="95000"/>
              </a:schemeClr>
            </a:solidFill>
            <a:prstDash val="solid"/>
            <a:tailEnd type="triangle"/>
          </a:ln>
        </p:spPr>
      </p:cxnSp>
      <p:cxnSp>
        <p:nvCxnSpPr>
          <p:cNvPr id="319" name="直接箭头连接符 27"/>
          <p:cNvCxnSpPr/>
          <p:nvPr/>
        </p:nvCxnSpPr>
        <p:spPr>
          <a:xfrm flipV="1">
            <a:off x="6120112" y="4530576"/>
            <a:ext cx="0" cy="420568"/>
          </a:xfrm>
          <a:prstGeom prst="straightConnector1">
            <a:avLst/>
          </a:prstGeom>
          <a:ln w="9525">
            <a:solidFill>
              <a:schemeClr val="accent1">
                <a:shade val="95000"/>
              </a:schemeClr>
            </a:solidFill>
            <a:prstDash val="solid"/>
            <a:tailEnd type="triangle"/>
          </a:ln>
        </p:spPr>
      </p:cxnSp>
      <p:cxnSp>
        <p:nvCxnSpPr>
          <p:cNvPr id="42" name="Straight Connector 41"/>
          <p:cNvCxnSpPr/>
          <p:nvPr/>
        </p:nvCxnSpPr>
        <p:spPr>
          <a:xfrm flipV="1">
            <a:off x="1329922" y="5832619"/>
            <a:ext cx="10608293" cy="6338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miter/>
          </a:ln>
        </p:spPr>
      </p:cxnSp>
      <p:sp>
        <p:nvSpPr>
          <p:cNvPr id="43" name="TextBox 42"/>
          <p:cNvSpPr txBox="1"/>
          <p:nvPr/>
        </p:nvSpPr>
        <p:spPr>
          <a:xfrm>
            <a:off x="11230774" y="5568563"/>
            <a:ext cx="872998" cy="276997"/>
          </a:xfrm>
          <a:prstGeom prst="rect">
            <a:avLst/>
          </a:prstGeom>
          <a:noFill/>
          <a:ln>
            <a:noFill/>
          </a:ln>
        </p:spPr>
        <p:txBody>
          <a:bodyPr vert="horz" wrap="square" lIns="45719" tIns="45719" rIns="45719" bIns="45719" numCol="1" spcCol="38100" anchor="t">
            <a:spAutoFit/>
          </a:bodyPr>
          <a:lstStyle/>
          <a:p>
            <a:pPr mar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1200" b="0" i="0" u="none" strike="noStrike" spc="0" baseline="0">
                <a:ln>
                  <a:noFill/>
                </a:ln>
                <a:solidFill>
                  <a:srgbClr val="111313"/>
                </a:solidFill>
                <a:latin typeface="Arial"/>
                <a:ea typeface="Arial"/>
              </a:rPr>
              <a:t>CanBus</a:t>
            </a:r>
            <a:endParaRPr lang="en-US" altLang="en-US" sz="1800" b="0" i="0" u="none" strike="noStrike" spc="0" baseline="0">
              <a:ln>
                <a:noFill/>
              </a:ln>
              <a:solidFill>
                <a:srgbClr val="111313"/>
              </a:solidFill>
              <a:latin typeface="Arial"/>
              <a:ea typeface="Arial"/>
            </a:endParaRPr>
          </a:p>
        </p:txBody>
      </p:sp>
      <p:cxnSp>
        <p:nvCxnSpPr>
          <p:cNvPr id="324" name="直接箭头连接符 247"/>
          <p:cNvCxnSpPr/>
          <p:nvPr/>
        </p:nvCxnSpPr>
        <p:spPr>
          <a:xfrm flipV="1">
            <a:off x="3377565" y="5560060"/>
            <a:ext cx="0" cy="321945"/>
          </a:xfrm>
          <a:prstGeom prst="straightConnector1">
            <a:avLst/>
          </a:prstGeom>
          <a:ln w="9525">
            <a:solidFill>
              <a:schemeClr val="accent1">
                <a:shade val="95000"/>
              </a:schemeClr>
            </a:solidFill>
            <a:prstDash val="solid"/>
            <a:tailEnd type="triangle"/>
          </a:ln>
        </p:spPr>
      </p:cxnSp>
      <p:cxnSp>
        <p:nvCxnSpPr>
          <p:cNvPr id="326" name="直接箭头连接符 247"/>
          <p:cNvCxnSpPr/>
          <p:nvPr/>
        </p:nvCxnSpPr>
        <p:spPr>
          <a:xfrm>
            <a:off x="4475562" y="6415051"/>
            <a:ext cx="609861" cy="35358"/>
          </a:xfrm>
          <a:prstGeom prst="straightConnector1">
            <a:avLst/>
          </a:prstGeom>
          <a:ln w="9525">
            <a:solidFill>
              <a:schemeClr val="accent1">
                <a:shade val="95000"/>
              </a:schemeClr>
            </a:solidFill>
            <a:prstDash val="solid"/>
            <a:tailEnd type="triangle"/>
          </a:ln>
        </p:spPr>
      </p:cxnSp>
      <p:pic>
        <p:nvPicPr>
          <p:cNvPr id="95" name="Picture 8"/>
          <p:cNvPicPr>
            <a:picLocks noChangeAspect="1" noChangeArrowheads="1"/>
          </p:cNvPicPr>
          <p:nvPr/>
        </p:nvPicPr>
        <p:blipFill>
          <a:blip r:embed="rId11"/>
          <a:stretch/>
        </p:blipFill>
        <p:spPr>
          <a:xfrm>
            <a:off x="6175788" y="85701"/>
            <a:ext cx="252530" cy="223381"/>
          </a:xfrm>
          <a:prstGeom prst="rect">
            <a:avLst/>
          </a:prstGeom>
          <a:noFill/>
          <a:ln w="9525">
            <a:solidFill>
              <a:srgbClr val="9F812A"/>
            </a:solidFill>
            <a:miter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96" name="Picture 8"/>
          <p:cNvPicPr>
            <a:picLocks noChangeAspect="1" noChangeArrowheads="1"/>
          </p:cNvPicPr>
          <p:nvPr/>
        </p:nvPicPr>
        <p:blipFill>
          <a:blip r:embed="rId12"/>
          <a:stretch/>
        </p:blipFill>
        <p:spPr>
          <a:xfrm>
            <a:off x="11378555" y="49592"/>
            <a:ext cx="252530" cy="223381"/>
          </a:xfrm>
          <a:prstGeom prst="rect">
            <a:avLst/>
          </a:prstGeom>
          <a:noFill/>
          <a:ln w="9525">
            <a:solidFill>
              <a:srgbClr val="9F812A"/>
            </a:solidFill>
            <a:miter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7" name="TextBox 96"/>
          <p:cNvSpPr txBox="1"/>
          <p:nvPr/>
        </p:nvSpPr>
        <p:spPr>
          <a:xfrm>
            <a:off x="6597966" y="40058"/>
            <a:ext cx="1066957" cy="369330"/>
          </a:xfrm>
          <a:prstGeom prst="rect">
            <a:avLst/>
          </a:prstGeom>
          <a:noFill/>
          <a:ln>
            <a:noFill/>
          </a:ln>
        </p:spPr>
        <p:txBody>
          <a:bodyPr vert="horz" wrap="none" lIns="45719" tIns="45719" rIns="45719" bIns="45719" numCol="1" spcCol="38100" anchor="t">
            <a:spAutoFit/>
          </a:bodyPr>
          <a:lstStyle/>
          <a:p>
            <a:pPr mar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zh-CN" sz="1800" b="0" i="0" u="none" strike="noStrike" spc="0" baseline="0">
                <a:ln>
                  <a:noFill/>
                </a:ln>
                <a:solidFill>
                  <a:srgbClr val="111313"/>
                </a:solidFill>
                <a:latin typeface="Arial"/>
                <a:ea typeface="Arial"/>
              </a:rPr>
              <a:t>*</a:t>
            </a:r>
            <a:r>
              <a:rPr lang="en-US" altLang="en-US" sz="1800" b="0" i="0" u="none" strike="noStrike" spc="0" baseline="0">
                <a:ln>
                  <a:noFill/>
                </a:ln>
                <a:solidFill>
                  <a:srgbClr val="111313"/>
                </a:solidFill>
                <a:latin typeface="Arial"/>
                <a:ea typeface="Arial"/>
              </a:rPr>
              <a:t>4</a:t>
            </a:r>
            <a:r>
              <a:rPr lang="zh-CN" altLang="zh-CN" sz="1800" b="0" i="0" u="none" strike="noStrike" spc="0" baseline="0">
                <a:ln>
                  <a:noFill/>
                </a:ln>
                <a:solidFill>
                  <a:srgbClr val="111313"/>
                </a:solidFill>
                <a:latin typeface="Arial"/>
                <a:ea typeface="Arial"/>
              </a:rPr>
              <a:t> 角雷达</a:t>
            </a:r>
            <a:endParaRPr lang="en-US" altLang="en-US" sz="1800" b="0" i="0" u="none" strike="noStrike" spc="0" baseline="0">
              <a:ln>
                <a:noFill/>
              </a:ln>
              <a:solidFill>
                <a:srgbClr val="111313"/>
              </a:solidFill>
              <a:latin typeface="Arial"/>
              <a:ea typeface="Arial"/>
            </a:endParaRPr>
          </a:p>
        </p:txBody>
      </p:sp>
      <p:cxnSp>
        <p:nvCxnSpPr>
          <p:cNvPr id="98" name="Elbow Connector 97"/>
          <p:cNvCxnSpPr>
            <a:stCxn id="95" idx="2"/>
          </p:cNvCxnSpPr>
          <p:nvPr/>
        </p:nvCxnSpPr>
        <p:spPr>
          <a:xfrm rot="5400000">
            <a:off x="6151452" y="316325"/>
            <a:ext cx="157845" cy="143359"/>
          </a:xfrm>
          <a:prstGeom prst="bentConnector3">
            <a:avLst>
              <a:gd name="adj1" fmla="val 50000"/>
            </a:avLst>
          </a:prstGeom>
          <a:ln w="9525">
            <a:solidFill>
              <a:schemeClr val="accent1">
                <a:shade val="95000"/>
              </a:schemeClr>
            </a:solidFill>
            <a:prstDash val="solid"/>
            <a:tailEnd type="arrow"/>
          </a:ln>
        </p:spPr>
      </p:cxnSp>
      <p:sp>
        <p:nvSpPr>
          <p:cNvPr id="102" name="矩形 148"/>
          <p:cNvSpPr/>
          <p:nvPr/>
        </p:nvSpPr>
        <p:spPr>
          <a:xfrm>
            <a:off x="6162626" y="1614780"/>
            <a:ext cx="553328" cy="214392"/>
          </a:xfrm>
          <a:prstGeom prst="rect">
            <a:avLst/>
          </a:prstGeom>
          <a:solidFill>
            <a:srgbClr val="0070C0"/>
          </a:solidFill>
          <a:ln w="25400" cap="flat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anchor="ctr"/>
          <a:lstStyle/>
          <a:p>
            <a:pPr algn="ctr"/>
            <a:r>
              <a:rPr lang="en-US" altLang="en-US">
                <a:solidFill>
                  <a:schemeClr val="lt1"/>
                </a:solidFill>
              </a:rPr>
              <a:t>J3</a:t>
            </a:r>
            <a:endParaRPr lang="zh-CN" altLang="zh-CN">
              <a:solidFill>
                <a:schemeClr val="lt1"/>
              </a:solidFill>
            </a:endParaRPr>
          </a:p>
        </p:txBody>
      </p:sp>
      <p:cxnSp>
        <p:nvCxnSpPr>
          <p:cNvPr id="106" name="直接箭头连接符 27"/>
          <p:cNvCxnSpPr/>
          <p:nvPr/>
        </p:nvCxnSpPr>
        <p:spPr>
          <a:xfrm>
            <a:off x="11225973" y="5358769"/>
            <a:ext cx="4801" cy="498912"/>
          </a:xfrm>
          <a:prstGeom prst="straightConnector1">
            <a:avLst/>
          </a:prstGeom>
          <a:ln w="9525">
            <a:solidFill>
              <a:schemeClr val="accent1">
                <a:shade val="95000"/>
              </a:schemeClr>
            </a:solidFill>
            <a:prstDash val="solid"/>
            <a:tailEnd type="triangle"/>
          </a:ln>
        </p:spPr>
      </p:cxnSp>
      <p:sp>
        <p:nvSpPr>
          <p:cNvPr id="109" name="矩形: 圆角 24"/>
          <p:cNvSpPr/>
          <p:nvPr/>
        </p:nvSpPr>
        <p:spPr>
          <a:xfrm>
            <a:off x="193260" y="2917218"/>
            <a:ext cx="660877" cy="607507"/>
          </a:xfrm>
          <a:prstGeom prst="roundRect">
            <a:avLst/>
          </a:prstGeom>
          <a:solidFill>
            <a:srgbClr val="4472C4"/>
          </a:solidFill>
          <a:ln w="12700" cap="flat" cmpd="sng">
            <a:solidFill>
              <a:srgbClr val="4472C4">
                <a:shade val="5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8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等线"/>
                <a:ea typeface="等线"/>
              </a:rPr>
              <a:t>USB</a:t>
            </a:r>
            <a:r>
              <a:rPr lang="zh-CN" altLang="zh-CN" sz="8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等线"/>
                <a:ea typeface="等线"/>
              </a:rPr>
              <a:t>磁盘盒子</a:t>
            </a:r>
            <a:endParaRPr lang="zh-CN" altLang="zh-CN" sz="800" b="0" i="0" u="none" strike="noStrike" kern="1200" spc="0" baseline="0">
              <a:ln>
                <a:noFill/>
              </a:ln>
              <a:solidFill>
                <a:srgbClr val="FFFFFF"/>
              </a:solidFill>
              <a:latin typeface="等线"/>
              <a:ea typeface="等线"/>
            </a:endParaRPr>
          </a:p>
        </p:txBody>
      </p:sp>
      <p:sp>
        <p:nvSpPr>
          <p:cNvPr id="110" name="矩形: 圆角 24"/>
          <p:cNvSpPr/>
          <p:nvPr/>
        </p:nvSpPr>
        <p:spPr>
          <a:xfrm>
            <a:off x="11319622" y="2796173"/>
            <a:ext cx="660877" cy="607507"/>
          </a:xfrm>
          <a:prstGeom prst="roundRect">
            <a:avLst/>
          </a:prstGeom>
          <a:solidFill>
            <a:srgbClr val="4472C4"/>
          </a:solidFill>
          <a:ln w="12700" cap="flat" cmpd="sng">
            <a:solidFill>
              <a:srgbClr val="4472C4">
                <a:shade val="5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8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等线"/>
                <a:ea typeface="等线"/>
              </a:rPr>
              <a:t>USB</a:t>
            </a:r>
            <a:r>
              <a:rPr lang="zh-CN" altLang="zh-CN" sz="800" b="0" i="0" u="none" strike="noStrike" kern="1200" spc="0" baseline="0">
                <a:ln>
                  <a:noFill/>
                </a:ln>
                <a:solidFill>
                  <a:srgbClr val="FFFFFF"/>
                </a:solidFill>
                <a:latin typeface="等线"/>
                <a:ea typeface="等线"/>
              </a:rPr>
              <a:t>磁盘盒子</a:t>
            </a:r>
            <a:endParaRPr lang="zh-CN" altLang="zh-CN" sz="800" b="0" i="0" u="none" strike="noStrike" kern="1200" spc="0" baseline="0">
              <a:ln>
                <a:noFill/>
              </a:ln>
              <a:solidFill>
                <a:srgbClr val="FFFFFF"/>
              </a:solidFill>
              <a:latin typeface="等线"/>
              <a:ea typeface="等线"/>
            </a:endParaRPr>
          </a:p>
        </p:txBody>
      </p:sp>
      <p:cxnSp>
        <p:nvCxnSpPr>
          <p:cNvPr id="112" name="Elbow Connector 111"/>
          <p:cNvCxnSpPr>
            <a:endCxn id="110" idx="1"/>
          </p:cNvCxnSpPr>
          <p:nvPr/>
        </p:nvCxnSpPr>
        <p:spPr>
          <a:xfrm>
            <a:off x="10814531" y="2784052"/>
            <a:ext cx="505091" cy="315875"/>
          </a:xfrm>
          <a:prstGeom prst="bentConnector3">
            <a:avLst>
              <a:gd name="adj1" fmla="val 50000"/>
            </a:avLst>
          </a:prstGeom>
          <a:ln w="9525">
            <a:solidFill>
              <a:schemeClr val="accent1">
                <a:shade val="95000"/>
              </a:schemeClr>
            </a:solidFill>
            <a:prstDash val="solid"/>
            <a:tailEnd type="arrow"/>
          </a:ln>
        </p:spPr>
      </p:cxnSp>
      <p:cxnSp>
        <p:nvCxnSpPr>
          <p:cNvPr id="120" name="Elbow Connector 119"/>
          <p:cNvCxnSpPr/>
          <p:nvPr/>
        </p:nvCxnSpPr>
        <p:spPr>
          <a:xfrm rot="10800000">
            <a:off x="869971" y="3435672"/>
            <a:ext cx="421365" cy="293033"/>
          </a:xfrm>
          <a:prstGeom prst="bentConnector3">
            <a:avLst>
              <a:gd name="adj1" fmla="val 50000"/>
            </a:avLst>
          </a:prstGeom>
          <a:ln w="9525">
            <a:solidFill>
              <a:schemeClr val="accent1">
                <a:shade val="95000"/>
              </a:schemeClr>
            </a:solidFill>
            <a:prstDash val="solid"/>
            <a:tailEnd type="arrow"/>
          </a:ln>
        </p:spPr>
      </p:cxnSp>
      <p:cxnSp>
        <p:nvCxnSpPr>
          <p:cNvPr id="125" name="Elbow Connector 124"/>
          <p:cNvCxnSpPr>
            <a:endCxn id="109" idx="3"/>
          </p:cNvCxnSpPr>
          <p:nvPr/>
        </p:nvCxnSpPr>
        <p:spPr>
          <a:xfrm rot="10800000" flipV="1">
            <a:off x="854138" y="2827034"/>
            <a:ext cx="475789" cy="393938"/>
          </a:xfrm>
          <a:prstGeom prst="bentConnector3">
            <a:avLst>
              <a:gd name="adj1" fmla="val 50000"/>
            </a:avLst>
          </a:prstGeom>
          <a:ln w="9525">
            <a:solidFill>
              <a:schemeClr val="accent1">
                <a:shade val="95000"/>
              </a:schemeClr>
            </a:solidFill>
            <a:prstDash val="solid"/>
            <a:tailEnd type="arrow"/>
          </a:ln>
        </p:spPr>
      </p:cxnSp>
      <p:sp>
        <p:nvSpPr>
          <p:cNvPr id="128" name="Rounded Rectangle 127"/>
          <p:cNvSpPr/>
          <p:nvPr/>
        </p:nvSpPr>
        <p:spPr>
          <a:xfrm>
            <a:off x="3542836" y="1467040"/>
            <a:ext cx="860245" cy="272413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vert="horz" wrap="square" lIns="45719" tIns="45719" rIns="45719" bIns="45719" numCol="1" spcCol="38100" anchor="ctr">
            <a:spAutoFit/>
          </a:bodyPr>
          <a:lstStyle/>
          <a:p>
            <a:r>
              <a:rPr lang="zh-CN" altLang="zh-CN" sz="1000"/>
              <a:t>车道线感知</a:t>
            </a:r>
            <a:endParaRPr lang="en-US" altLang="en-US" sz="1000" b="0" i="0" u="none" strike="noStrike" spc="0" baseline="0">
              <a:ln>
                <a:noFill/>
              </a:ln>
              <a:solidFill>
                <a:srgbClr val="111313"/>
              </a:solidFill>
              <a:latin typeface="Arial"/>
              <a:ea typeface="Arial"/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2517223" y="2123650"/>
            <a:ext cx="860245" cy="270222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vert="horz" wrap="square" lIns="45719" tIns="45719" rIns="45719" bIns="45719" numCol="1" spcCol="38100" anchor="ctr">
            <a:spAutoFit/>
          </a:bodyPr>
          <a:lstStyle/>
          <a:p>
            <a:r>
              <a:rPr lang="zh-CN" altLang="zh-CN" sz="1000" b="0" i="0" u="none" strike="noStrike" spc="0" baseline="0">
                <a:ln>
                  <a:noFill/>
                </a:ln>
                <a:solidFill>
                  <a:srgbClr val="111313"/>
                </a:solidFill>
                <a:latin typeface="Arial"/>
                <a:ea typeface="Arial"/>
              </a:rPr>
              <a:t>监控管理</a:t>
            </a:r>
            <a:endParaRPr lang="zh-CN" altLang="zh-CN" sz="1000" b="0" i="0" u="none" strike="noStrike" spc="0" baseline="0">
              <a:ln>
                <a:noFill/>
              </a:ln>
              <a:solidFill>
                <a:srgbClr val="111313"/>
              </a:solidFill>
              <a:latin typeface="Arial"/>
              <a:ea typeface="Arial"/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3525126" y="1802294"/>
            <a:ext cx="957892" cy="272413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vert="horz" wrap="square" lIns="45719" tIns="45719" rIns="45719" bIns="45719" numCol="1" spcCol="38100" anchor="ctr">
            <a:spAutoFit/>
          </a:bodyPr>
          <a:lstStyle/>
          <a:p>
            <a:r>
              <a:rPr lang="zh-CN" altLang="zh-CN" sz="1000"/>
              <a:t>视觉目标感知</a:t>
            </a:r>
            <a:endParaRPr lang="en-US" altLang="en-US" sz="1000" b="0" i="0" u="none" strike="noStrike" spc="0" baseline="0">
              <a:ln>
                <a:noFill/>
              </a:ln>
              <a:solidFill>
                <a:srgbClr val="111313"/>
              </a:solidFill>
              <a:latin typeface="Arial"/>
              <a:ea typeface="Arial"/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8289356" y="1483452"/>
            <a:ext cx="1149378" cy="272413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vert="horz" wrap="square" lIns="45719" tIns="45719" rIns="45719" bIns="45719" numCol="1" spcCol="38100" anchor="ctr">
            <a:spAutoFit/>
          </a:bodyPr>
          <a:lstStyle/>
          <a:p>
            <a:r>
              <a:rPr lang="zh-CN" altLang="zh-CN" sz="1000"/>
              <a:t>毫米波雷达驱动</a:t>
            </a:r>
            <a:endParaRPr lang="en-US" altLang="en-US" sz="1000" b="0" i="0" u="none" strike="noStrike" spc="0" baseline="0">
              <a:ln>
                <a:noFill/>
              </a:ln>
              <a:solidFill>
                <a:srgbClr val="111313"/>
              </a:solidFill>
              <a:latin typeface="Arial"/>
              <a:ea typeface="Arial"/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8317465" y="2188690"/>
            <a:ext cx="1149378" cy="272413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vert="horz" wrap="square" lIns="45719" tIns="45719" rIns="45719" bIns="45719" numCol="1" spcCol="38100" anchor="ctr">
            <a:spAutoFit/>
          </a:bodyPr>
          <a:lstStyle/>
          <a:p>
            <a:r>
              <a:rPr lang="en-US" altLang="en-US" sz="1000"/>
              <a:t>smart camera</a:t>
            </a:r>
            <a:r>
              <a:rPr lang="zh-CN" altLang="zh-CN" sz="1000"/>
              <a:t>驱动</a:t>
            </a:r>
            <a:endParaRPr lang="en-US" altLang="en-US" sz="1000" b="0" i="0" u="none" strike="noStrike" spc="0" baseline="0">
              <a:ln>
                <a:noFill/>
              </a:ln>
              <a:solidFill>
                <a:srgbClr val="111313"/>
              </a:solidFill>
              <a:latin typeface="Arial"/>
              <a:ea typeface="Arial"/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7088505" y="1957640"/>
            <a:ext cx="915670" cy="438916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vert="horz" wrap="square" lIns="45719" tIns="45719" rIns="45719" bIns="45719" numCol="1" spcCol="38100" anchor="ctr">
            <a:spAutoFit/>
          </a:bodyPr>
          <a:lstStyle/>
          <a:p>
            <a:r>
              <a:rPr lang="zh-CN" altLang="zh-CN" sz="1000"/>
              <a:t>毫米波雷达感知融合</a:t>
            </a:r>
            <a:endParaRPr lang="en-US" altLang="en-US" sz="1000" b="0" i="0" u="none" strike="noStrike" spc="0" baseline="0">
              <a:ln>
                <a:noFill/>
              </a:ln>
              <a:solidFill>
                <a:srgbClr val="111313"/>
              </a:solidFill>
              <a:latin typeface="Arial"/>
              <a:ea typeface="Arial"/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3697295" y="4555482"/>
            <a:ext cx="860245" cy="272413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vert="horz" wrap="square" lIns="45719" tIns="45719" rIns="45719" bIns="45719" numCol="1" spcCol="38100" anchor="ctr">
            <a:spAutoFit/>
          </a:bodyPr>
          <a:lstStyle/>
          <a:p>
            <a:r>
              <a:rPr lang="zh-CN" altLang="zh-CN" sz="1000"/>
              <a:t>超声波驱动</a:t>
            </a:r>
            <a:endParaRPr lang="en-US" altLang="en-US" sz="1000" b="0" i="0" u="none" strike="noStrike" spc="0" baseline="0">
              <a:ln>
                <a:noFill/>
              </a:ln>
              <a:solidFill>
                <a:srgbClr val="111313"/>
              </a:solidFill>
              <a:latin typeface="Arial"/>
              <a:ea typeface="Arial"/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8151880" y="4299108"/>
            <a:ext cx="860245" cy="442672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vert="horz" wrap="square" lIns="45719" tIns="45719" rIns="45719" bIns="45719" numCol="1" spcCol="38100" anchor="ctr">
            <a:spAutoFit/>
          </a:bodyPr>
          <a:lstStyle/>
          <a:p>
            <a:r>
              <a:rPr lang="zh-CN" altLang="zh-CN" sz="1000"/>
              <a:t>激光雷达驱动</a:t>
            </a:r>
            <a:endParaRPr lang="en-US" altLang="en-US" sz="1000" b="0" i="0" u="none" strike="noStrike" spc="0" baseline="0">
              <a:ln>
                <a:noFill/>
              </a:ln>
              <a:solidFill>
                <a:srgbClr val="111313"/>
              </a:solidFill>
              <a:latin typeface="Arial"/>
              <a:ea typeface="Arial"/>
            </a:endParaRPr>
          </a:p>
        </p:txBody>
      </p:sp>
      <p:cxnSp>
        <p:nvCxnSpPr>
          <p:cNvPr id="105" name="Straight Connector 104"/>
          <p:cNvCxnSpPr/>
          <p:nvPr/>
        </p:nvCxnSpPr>
        <p:spPr>
          <a:xfrm flipV="1">
            <a:off x="4678264" y="455751"/>
            <a:ext cx="7593344" cy="22196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miter/>
          </a:ln>
        </p:spPr>
      </p:cxnSp>
      <p:cxnSp>
        <p:nvCxnSpPr>
          <p:cNvPr id="113" name="Elbow Connector 112"/>
          <p:cNvCxnSpPr>
            <a:stCxn id="96" idx="2"/>
          </p:cNvCxnSpPr>
          <p:nvPr/>
        </p:nvCxnSpPr>
        <p:spPr>
          <a:xfrm rot="16200000" flipH="1">
            <a:off x="11494854" y="282938"/>
            <a:ext cx="193556" cy="173625"/>
          </a:xfrm>
          <a:prstGeom prst="bentConnector3">
            <a:avLst>
              <a:gd name="adj1" fmla="val 50000"/>
            </a:avLst>
          </a:prstGeom>
          <a:ln w="9525">
            <a:solidFill>
              <a:schemeClr val="accent1">
                <a:shade val="95000"/>
              </a:schemeClr>
            </a:solidFill>
            <a:prstDash val="solid"/>
            <a:tailEnd type="arrow"/>
          </a:ln>
        </p:spPr>
      </p:cxnSp>
      <p:sp>
        <p:nvSpPr>
          <p:cNvPr id="115" name="TextBox 114"/>
          <p:cNvSpPr txBox="1"/>
          <p:nvPr/>
        </p:nvSpPr>
        <p:spPr>
          <a:xfrm>
            <a:off x="11631083" y="17523"/>
            <a:ext cx="310339" cy="369330"/>
          </a:xfrm>
          <a:prstGeom prst="rect">
            <a:avLst/>
          </a:prstGeom>
          <a:noFill/>
          <a:ln>
            <a:noFill/>
          </a:ln>
        </p:spPr>
        <p:txBody>
          <a:bodyPr vert="horz" wrap="none" lIns="45719" tIns="45719" rIns="45719" bIns="45719" numCol="1" spcCol="38100" anchor="t">
            <a:spAutoFit/>
          </a:bodyPr>
          <a:lstStyle/>
          <a:p>
            <a:pPr mar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zh-CN" sz="1800" b="0" i="0" u="none" strike="noStrike" spc="0" baseline="0">
                <a:ln>
                  <a:noFill/>
                </a:ln>
                <a:solidFill>
                  <a:srgbClr val="111313"/>
                </a:solidFill>
                <a:latin typeface="Arial"/>
                <a:ea typeface="Arial"/>
              </a:rPr>
              <a:t>*</a:t>
            </a:r>
            <a:r>
              <a:rPr lang="en-US" altLang="en-US" sz="1800" b="0" i="0" u="none" strike="noStrike" spc="0" baseline="0">
                <a:ln>
                  <a:noFill/>
                </a:ln>
                <a:solidFill>
                  <a:srgbClr val="111313"/>
                </a:solidFill>
                <a:latin typeface="Arial"/>
                <a:ea typeface="Arial"/>
              </a:rPr>
              <a:t>1</a:t>
            </a:r>
            <a:endParaRPr lang="en-US" altLang="en-US" sz="1800" b="0" i="0" u="none" strike="noStrike" spc="0" baseline="0">
              <a:ln>
                <a:noFill/>
              </a:ln>
              <a:solidFill>
                <a:srgbClr val="111313"/>
              </a:solidFill>
              <a:latin typeface="Arial"/>
              <a:ea typeface="Arial"/>
            </a:endParaRPr>
          </a:p>
        </p:txBody>
      </p:sp>
      <p:cxnSp>
        <p:nvCxnSpPr>
          <p:cNvPr id="117" name="直接箭头连接符 41"/>
          <p:cNvCxnSpPr/>
          <p:nvPr/>
        </p:nvCxnSpPr>
        <p:spPr>
          <a:xfrm>
            <a:off x="5895719" y="466529"/>
            <a:ext cx="0" cy="220559"/>
          </a:xfrm>
          <a:prstGeom prst="straightConnector1">
            <a:avLst/>
          </a:prstGeom>
          <a:ln w="12700">
            <a:solidFill>
              <a:schemeClr val="accent1"/>
            </a:solidFill>
            <a:prstDash val="solid"/>
            <a:tailEnd type="triangle"/>
          </a:ln>
        </p:spPr>
      </p:cxnSp>
      <p:sp>
        <p:nvSpPr>
          <p:cNvPr id="2" name="Rounded Rectangle 1"/>
          <p:cNvSpPr/>
          <p:nvPr/>
        </p:nvSpPr>
        <p:spPr>
          <a:xfrm>
            <a:off x="2517223" y="1818850"/>
            <a:ext cx="860245" cy="270222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vert="horz" wrap="square" lIns="45719" tIns="45719" rIns="45719" bIns="45719" numCol="1" spcCol="38100" anchor="ctr">
            <a:spAutoFit/>
          </a:bodyPr>
          <a:lstStyle/>
          <a:p>
            <a:r>
              <a:rPr lang="zh-CN" altLang="zh-CN" sz="1000" b="0" i="0" u="none" strike="noStrike" spc="0" baseline="0">
                <a:ln>
                  <a:noFill/>
                </a:ln>
                <a:solidFill>
                  <a:srgbClr val="111313"/>
                </a:solidFill>
                <a:latin typeface="Arial"/>
                <a:ea typeface="Arial"/>
              </a:rPr>
              <a:t>监控收集</a:t>
            </a:r>
            <a:endParaRPr lang="zh-CN" altLang="zh-CN" sz="1000" b="0" i="0" u="none" strike="noStrike" spc="0" baseline="0">
              <a:ln>
                <a:noFill/>
              </a:ln>
              <a:solidFill>
                <a:srgbClr val="111313"/>
              </a:solidFill>
              <a:latin typeface="Arial"/>
              <a:ea typeface="Arial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517223" y="2427180"/>
            <a:ext cx="860245" cy="270222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vert="horz" wrap="square" lIns="45719" tIns="45719" rIns="45719" bIns="45719" numCol="1" spcCol="38100" anchor="ctr">
            <a:spAutoFit/>
          </a:bodyPr>
          <a:lstStyle/>
          <a:p>
            <a:r>
              <a:rPr lang="zh-CN" altLang="zh-CN" sz="1000" b="0" i="0" u="none" strike="noStrike" spc="0" baseline="0">
                <a:ln>
                  <a:noFill/>
                </a:ln>
                <a:solidFill>
                  <a:srgbClr val="111313"/>
                </a:solidFill>
                <a:latin typeface="Arial"/>
                <a:ea typeface="Arial"/>
              </a:rPr>
              <a:t>监控报警</a:t>
            </a:r>
            <a:endParaRPr lang="zh-CN" altLang="zh-CN" sz="1000" b="0" i="0" u="none" strike="noStrike" spc="0" baseline="0">
              <a:ln>
                <a:noFill/>
              </a:ln>
              <a:solidFill>
                <a:srgbClr val="111313"/>
              </a:solidFill>
              <a:latin typeface="Arial"/>
              <a:ea typeface="Arial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517223" y="2737695"/>
            <a:ext cx="860245" cy="270222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vert="horz" wrap="square" lIns="45719" tIns="45719" rIns="45719" bIns="45719" numCol="1" spcCol="38100" anchor="ctr">
            <a:spAutoFit/>
          </a:bodyPr>
          <a:lstStyle/>
          <a:p>
            <a:r>
              <a:rPr lang="zh-CN" altLang="zh-CN" sz="1000" b="0" i="0" u="none" strike="noStrike" spc="0" baseline="0">
                <a:ln>
                  <a:noFill/>
                </a:ln>
                <a:solidFill>
                  <a:srgbClr val="111313"/>
                </a:solidFill>
                <a:latin typeface="Arial"/>
                <a:ea typeface="Arial"/>
              </a:rPr>
              <a:t>命令接收</a:t>
            </a:r>
            <a:endParaRPr lang="zh-CN" altLang="zh-CN" sz="1000" b="0" i="0" u="none" strike="noStrike" spc="0" baseline="0">
              <a:ln>
                <a:noFill/>
              </a:ln>
              <a:solidFill>
                <a:srgbClr val="111313"/>
              </a:solidFill>
              <a:latin typeface="Arial"/>
              <a:ea typeface="Arial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478035" y="2386052"/>
            <a:ext cx="860245" cy="438894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vert="horz" wrap="square" lIns="45719" tIns="45719" rIns="45719" bIns="45719" numCol="1" spcCol="38100" anchor="ctr">
            <a:spAutoFit/>
          </a:bodyPr>
          <a:lstStyle/>
          <a:p>
            <a:r>
              <a:rPr lang="en-US" altLang="en-US" sz="1000"/>
              <a:t>ModuleCheck</a:t>
            </a:r>
            <a:endParaRPr lang="en-US" altLang="en-US" sz="1000"/>
          </a:p>
        </p:txBody>
      </p:sp>
      <p:sp>
        <p:nvSpPr>
          <p:cNvPr id="8" name="Rounded Rectangle 7"/>
          <p:cNvSpPr/>
          <p:nvPr/>
        </p:nvSpPr>
        <p:spPr>
          <a:xfrm>
            <a:off x="9775908" y="1439120"/>
            <a:ext cx="860245" cy="270222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vert="horz" wrap="square" lIns="45719" tIns="45719" rIns="45719" bIns="45719" numCol="1" spcCol="38100" anchor="ctr">
            <a:spAutoFit/>
          </a:bodyPr>
          <a:lstStyle/>
          <a:p>
            <a:r>
              <a:rPr lang="zh-CN" altLang="zh-CN" sz="1000" b="0" i="0" u="none" strike="noStrike" spc="0" baseline="0">
                <a:ln>
                  <a:noFill/>
                </a:ln>
                <a:solidFill>
                  <a:srgbClr val="111313"/>
                </a:solidFill>
                <a:latin typeface="Arial"/>
                <a:ea typeface="Arial"/>
              </a:rPr>
              <a:t>监控收集</a:t>
            </a:r>
            <a:endParaRPr lang="zh-CN" altLang="zh-CN" sz="1000" b="0" i="0" u="none" strike="noStrike" spc="0" baseline="0">
              <a:ln>
                <a:noFill/>
              </a:ln>
              <a:solidFill>
                <a:srgbClr val="111313"/>
              </a:solidFill>
              <a:latin typeface="Arial"/>
              <a:ea typeface="Arial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775908" y="1739475"/>
            <a:ext cx="860245" cy="270222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vert="horz" wrap="square" lIns="45719" tIns="45719" rIns="45719" bIns="45719" numCol="1" spcCol="38100" anchor="ctr">
            <a:spAutoFit/>
          </a:bodyPr>
          <a:lstStyle/>
          <a:p>
            <a:r>
              <a:rPr lang="zh-CN" altLang="zh-CN" sz="1000" b="0" i="0" u="none" strike="noStrike" spc="0" baseline="0">
                <a:ln>
                  <a:noFill/>
                </a:ln>
                <a:solidFill>
                  <a:srgbClr val="111313"/>
                </a:solidFill>
                <a:latin typeface="Arial"/>
                <a:ea typeface="Arial"/>
              </a:rPr>
              <a:t>命令接收</a:t>
            </a:r>
            <a:endParaRPr lang="zh-CN" altLang="zh-CN" sz="1000" b="0" i="0" u="none" strike="noStrike" spc="0" baseline="0">
              <a:ln>
                <a:noFill/>
              </a:ln>
              <a:solidFill>
                <a:srgbClr val="111313"/>
              </a:solidFill>
              <a:latin typeface="Arial"/>
              <a:ea typeface="Arial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759705" y="2072997"/>
            <a:ext cx="860245" cy="438894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vert="horz" wrap="square" lIns="45719" tIns="45719" rIns="45719" bIns="45719" numCol="1" spcCol="38100" anchor="ctr">
            <a:spAutoFit/>
          </a:bodyPr>
          <a:lstStyle/>
          <a:p>
            <a:r>
              <a:rPr lang="en-US" altLang="en-US" sz="1000"/>
              <a:t>ModuleCheck</a:t>
            </a:r>
            <a:endParaRPr lang="en-US" altLang="en-US" sz="1000"/>
          </a:p>
        </p:txBody>
      </p:sp>
      <p:sp>
        <p:nvSpPr>
          <p:cNvPr id="11" name="Rounded Rectangle 10"/>
          <p:cNvSpPr/>
          <p:nvPr/>
        </p:nvSpPr>
        <p:spPr>
          <a:xfrm>
            <a:off x="2485837" y="4980016"/>
            <a:ext cx="860245" cy="270222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vert="horz" wrap="square" lIns="45719" tIns="45719" rIns="45719" bIns="45719" numCol="1" spcCol="38100" anchor="ctr">
            <a:spAutoFit/>
          </a:bodyPr>
          <a:lstStyle/>
          <a:p>
            <a:r>
              <a:rPr lang="en-US" altLang="en-US" sz="1000"/>
              <a:t>MOP</a:t>
            </a:r>
            <a:r>
              <a:rPr lang="zh-CN" altLang="zh-CN" sz="1000"/>
              <a:t>决策</a:t>
            </a:r>
            <a:endParaRPr lang="zh-CN" altLang="zh-CN" sz="1000"/>
          </a:p>
        </p:txBody>
      </p:sp>
      <p:sp>
        <p:nvSpPr>
          <p:cNvPr id="12" name="Rounded Rectangle 11"/>
          <p:cNvSpPr/>
          <p:nvPr/>
        </p:nvSpPr>
        <p:spPr>
          <a:xfrm>
            <a:off x="2519492" y="5265766"/>
            <a:ext cx="860245" cy="270222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vert="horz" wrap="square" lIns="45719" tIns="45719" rIns="45719" bIns="45719" numCol="1" spcCol="38100" anchor="ctr">
            <a:spAutoFit/>
          </a:bodyPr>
          <a:lstStyle/>
          <a:p>
            <a:r>
              <a:rPr lang="en-US" altLang="en-US" sz="1000"/>
              <a:t>BDM</a:t>
            </a:r>
            <a:r>
              <a:rPr lang="zh-CN" altLang="zh-CN" sz="1000"/>
              <a:t>决策</a:t>
            </a:r>
            <a:endParaRPr lang="zh-CN" altLang="zh-CN" sz="1000"/>
          </a:p>
        </p:txBody>
      </p:sp>
      <p:sp>
        <p:nvSpPr>
          <p:cNvPr id="13" name="Rounded Rectangle 12"/>
          <p:cNvSpPr/>
          <p:nvPr/>
        </p:nvSpPr>
        <p:spPr>
          <a:xfrm>
            <a:off x="3733248" y="3640665"/>
            <a:ext cx="860245" cy="270222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vert="horz" wrap="square" lIns="45719" tIns="45719" rIns="45719" bIns="45719" numCol="1" spcCol="38100" anchor="ctr">
            <a:spAutoFit/>
          </a:bodyPr>
          <a:lstStyle/>
          <a:p>
            <a:r>
              <a:rPr lang="zh-CN" altLang="zh-CN" sz="1000" b="0" i="0" u="none" strike="noStrike" spc="0" baseline="0">
                <a:ln>
                  <a:noFill/>
                </a:ln>
                <a:solidFill>
                  <a:srgbClr val="111313"/>
                </a:solidFill>
                <a:latin typeface="Arial"/>
                <a:ea typeface="Arial"/>
              </a:rPr>
              <a:t>监控收集</a:t>
            </a:r>
            <a:endParaRPr lang="zh-CN" altLang="zh-CN" sz="1000" b="0" i="0" u="none" strike="noStrike" spc="0" baseline="0">
              <a:ln>
                <a:noFill/>
              </a:ln>
              <a:solidFill>
                <a:srgbClr val="111313"/>
              </a:solidFill>
              <a:latin typeface="Arial"/>
              <a:ea typeface="Arial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711658" y="3941020"/>
            <a:ext cx="860245" cy="270222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vert="horz" wrap="square" lIns="45719" tIns="45719" rIns="45719" bIns="45719" numCol="1" spcCol="38100" anchor="ctr">
            <a:spAutoFit/>
          </a:bodyPr>
          <a:lstStyle/>
          <a:p>
            <a:r>
              <a:rPr lang="zh-CN" altLang="zh-CN" sz="1000" b="0" i="0" u="none" strike="noStrike" spc="0" baseline="0">
                <a:ln>
                  <a:noFill/>
                </a:ln>
                <a:solidFill>
                  <a:srgbClr val="111313"/>
                </a:solidFill>
                <a:latin typeface="Arial"/>
                <a:ea typeface="Arial"/>
              </a:rPr>
              <a:t>命令接收</a:t>
            </a:r>
            <a:endParaRPr lang="zh-CN" altLang="zh-CN" sz="1000" b="0" i="0" u="none" strike="noStrike" spc="0" baseline="0">
              <a:ln>
                <a:noFill/>
              </a:ln>
              <a:solidFill>
                <a:srgbClr val="111313"/>
              </a:solidFill>
              <a:latin typeface="Arial"/>
              <a:ea typeface="Arial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702685" y="4261144"/>
            <a:ext cx="1015365" cy="271828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vert="horz" wrap="square" lIns="45719" tIns="45719" rIns="45719" bIns="45719" numCol="1" spcCol="38100" anchor="ctr">
            <a:spAutoFit/>
          </a:bodyPr>
          <a:lstStyle/>
          <a:p>
            <a:r>
              <a:rPr lang="en-US" altLang="en-US" sz="1000"/>
              <a:t>ModuleCheck</a:t>
            </a:r>
            <a:endParaRPr lang="en-US" altLang="en-US" sz="1000"/>
          </a:p>
        </p:txBody>
      </p:sp>
      <p:sp>
        <p:nvSpPr>
          <p:cNvPr id="16" name="Rounded Rectangle 15"/>
          <p:cNvSpPr/>
          <p:nvPr/>
        </p:nvSpPr>
        <p:spPr>
          <a:xfrm>
            <a:off x="2474466" y="3721165"/>
            <a:ext cx="860245" cy="285224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vert="horz" wrap="square" lIns="45719" tIns="45719" rIns="45719" bIns="45719" numCol="1" spcCol="38100" anchor="ctr">
            <a:spAutoFit/>
          </a:bodyPr>
          <a:lstStyle/>
          <a:p>
            <a:r>
              <a:rPr lang="zh-CN" altLang="zh-CN" sz="1000" b="0" i="0" u="none" strike="noStrike" spc="0" baseline="0">
                <a:ln>
                  <a:noFill/>
                </a:ln>
                <a:solidFill>
                  <a:srgbClr val="111313"/>
                </a:solidFill>
                <a:latin typeface="Arial"/>
                <a:ea typeface="Arial"/>
              </a:rPr>
              <a:t>规控状态机</a:t>
            </a:r>
            <a:endParaRPr lang="zh-CN" altLang="zh-CN" sz="1000" b="0" i="0" u="none" strike="noStrike" spc="0" baseline="0">
              <a:ln>
                <a:noFill/>
              </a:ln>
              <a:solidFill>
                <a:srgbClr val="111313"/>
              </a:solidFill>
              <a:latin typeface="Arial"/>
              <a:ea typeface="Arial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696660" y="4827722"/>
            <a:ext cx="860245" cy="270222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vert="horz" wrap="square" lIns="45719" tIns="45719" rIns="45719" bIns="45719" numCol="1" spcCol="38100" anchor="ctr">
            <a:spAutoFit/>
          </a:bodyPr>
          <a:lstStyle/>
          <a:p>
            <a:r>
              <a:rPr lang="en-US" altLang="en-US" sz="1000"/>
              <a:t>HMI</a:t>
            </a:r>
            <a:r>
              <a:rPr lang="zh-CN" altLang="zh-CN" sz="1000"/>
              <a:t>服务器</a:t>
            </a:r>
            <a:endParaRPr lang="zh-CN" altLang="zh-CN" sz="1000"/>
          </a:p>
        </p:txBody>
      </p:sp>
      <p:sp>
        <p:nvSpPr>
          <p:cNvPr id="19" name="Rounded Rectangle 18"/>
          <p:cNvSpPr/>
          <p:nvPr/>
        </p:nvSpPr>
        <p:spPr>
          <a:xfrm>
            <a:off x="3696025" y="5115962"/>
            <a:ext cx="860245" cy="440502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vert="horz" wrap="square" lIns="45719" tIns="45719" rIns="45719" bIns="45719" numCol="1" spcCol="38100" anchor="ctr">
            <a:spAutoFit/>
          </a:bodyPr>
          <a:lstStyle/>
          <a:p>
            <a:r>
              <a:rPr lang="en-US" altLang="en-US" sz="1000"/>
              <a:t>APA</a:t>
            </a:r>
            <a:r>
              <a:rPr lang="zh-CN" altLang="zh-CN" sz="1000"/>
              <a:t>空间感知</a:t>
            </a:r>
            <a:endParaRPr lang="zh-CN" altLang="zh-CN" sz="1000"/>
          </a:p>
        </p:txBody>
      </p:sp>
      <p:sp>
        <p:nvSpPr>
          <p:cNvPr id="20" name="Rounded Rectangle 19"/>
          <p:cNvSpPr/>
          <p:nvPr/>
        </p:nvSpPr>
        <p:spPr>
          <a:xfrm>
            <a:off x="9996170" y="3990483"/>
            <a:ext cx="696595" cy="270224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vert="horz" wrap="square" lIns="45719" tIns="45719" rIns="45719" bIns="45719" numCol="1" spcCol="38100" anchor="ctr">
            <a:spAutoFit/>
          </a:bodyPr>
          <a:lstStyle/>
          <a:p>
            <a:r>
              <a:rPr lang="zh-CN" altLang="zh-CN" sz="1000" b="0" i="0" u="none" strike="noStrike" spc="0" baseline="0">
                <a:ln>
                  <a:noFill/>
                </a:ln>
                <a:solidFill>
                  <a:srgbClr val="111313"/>
                </a:solidFill>
                <a:latin typeface="Arial"/>
                <a:ea typeface="Arial"/>
              </a:rPr>
              <a:t>监控收集</a:t>
            </a:r>
            <a:endParaRPr lang="zh-CN" altLang="zh-CN" sz="1000" b="0" i="0" u="none" strike="noStrike" spc="0" baseline="0">
              <a:ln>
                <a:noFill/>
              </a:ln>
              <a:solidFill>
                <a:srgbClr val="111313"/>
              </a:solidFill>
              <a:latin typeface="Arial"/>
              <a:ea typeface="Arial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9996170" y="4290838"/>
            <a:ext cx="730250" cy="270224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vert="horz" wrap="square" lIns="45719" tIns="45719" rIns="45719" bIns="45719" numCol="1" spcCol="38100" anchor="ctr">
            <a:spAutoFit/>
          </a:bodyPr>
          <a:lstStyle/>
          <a:p>
            <a:r>
              <a:rPr lang="zh-CN" altLang="zh-CN" sz="1000" b="0" i="0" u="none" strike="noStrike" spc="0" baseline="0">
                <a:ln>
                  <a:noFill/>
                </a:ln>
                <a:solidFill>
                  <a:srgbClr val="111313"/>
                </a:solidFill>
                <a:latin typeface="Arial"/>
                <a:ea typeface="Arial"/>
              </a:rPr>
              <a:t>命令接收</a:t>
            </a:r>
            <a:endParaRPr lang="zh-CN" altLang="zh-CN" sz="1000" b="0" i="0" u="none" strike="noStrike" spc="0" baseline="0">
              <a:ln>
                <a:noFill/>
              </a:ln>
              <a:solidFill>
                <a:srgbClr val="111313"/>
              </a:solidFill>
              <a:latin typeface="Arial"/>
              <a:ea typeface="Arial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9980295" y="4623847"/>
            <a:ext cx="801370" cy="440502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vert="horz" wrap="square" lIns="45719" tIns="45719" rIns="45719" bIns="45719" numCol="1" spcCol="38100" anchor="ctr">
            <a:spAutoFit/>
          </a:bodyPr>
          <a:lstStyle/>
          <a:p>
            <a:r>
              <a:rPr lang="en-US" altLang="en-US" sz="1000"/>
              <a:t>ModuleCheck</a:t>
            </a:r>
            <a:endParaRPr lang="en-US" altLang="en-US" sz="1000"/>
          </a:p>
        </p:txBody>
      </p:sp>
      <p:cxnSp>
        <p:nvCxnSpPr>
          <p:cNvPr id="23" name="直接箭头连接符 27"/>
          <p:cNvCxnSpPr/>
          <p:nvPr/>
        </p:nvCxnSpPr>
        <p:spPr>
          <a:xfrm flipH="1">
            <a:off x="10800715" y="4417060"/>
            <a:ext cx="234315" cy="0"/>
          </a:xfrm>
          <a:prstGeom prst="straightConnector1">
            <a:avLst/>
          </a:prstGeom>
          <a:ln w="9525">
            <a:solidFill>
              <a:schemeClr val="accent1">
                <a:shade val="95000"/>
              </a:schemeClr>
            </a:solidFill>
            <a:prstDash val="solid"/>
            <a:tailEnd type="triangle"/>
          </a:ln>
        </p:spPr>
      </p:cxnSp>
      <p:cxnSp>
        <p:nvCxnSpPr>
          <p:cNvPr id="24" name="直接箭头连接符 27"/>
          <p:cNvCxnSpPr/>
          <p:nvPr/>
        </p:nvCxnSpPr>
        <p:spPr>
          <a:xfrm flipH="1">
            <a:off x="10800715" y="5250180"/>
            <a:ext cx="343535" cy="0"/>
          </a:xfrm>
          <a:prstGeom prst="straightConnector1">
            <a:avLst/>
          </a:prstGeom>
          <a:ln w="9525">
            <a:solidFill>
              <a:schemeClr val="accent1">
                <a:shade val="95000"/>
              </a:schemeClr>
            </a:solidFill>
            <a:prstDash val="solid"/>
            <a:tailEnd type="triangle"/>
          </a:ln>
        </p:spPr>
      </p:cxnSp>
      <p:sp>
        <p:nvSpPr>
          <p:cNvPr id="25" name="Rounded Rectangle 24"/>
          <p:cNvSpPr/>
          <p:nvPr/>
        </p:nvSpPr>
        <p:spPr>
          <a:xfrm>
            <a:off x="6913245" y="5086003"/>
            <a:ext cx="1067435" cy="271840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/>
          </a:ln>
        </p:spPr>
        <p:txBody>
          <a:bodyPr vert="horz" wrap="square" lIns="45719" tIns="45719" rIns="45719" bIns="45719" numCol="1" spcCol="38100" anchor="ctr">
            <a:spAutoFit/>
          </a:bodyPr>
          <a:lstStyle/>
          <a:p>
            <a:r>
              <a:rPr lang="en-US" altLang="en-US" sz="1000" b="0" i="0" u="none" strike="noStrike" spc="0" baseline="0">
                <a:ln>
                  <a:noFill/>
                </a:ln>
                <a:solidFill>
                  <a:srgbClr val="111313"/>
                </a:solidFill>
                <a:latin typeface="Arial"/>
                <a:ea typeface="Arial"/>
              </a:rPr>
              <a:t>static</a:t>
            </a:r>
            <a:r>
              <a:rPr lang="zh-CN" altLang="zh-CN" sz="1000" b="0" i="0" u="none" strike="noStrike" spc="0" baseline="0">
                <a:ln>
                  <a:noFill/>
                </a:ln>
                <a:solidFill>
                  <a:srgbClr val="111313"/>
                </a:solidFill>
                <a:latin typeface="Arial"/>
                <a:ea typeface="Arial"/>
              </a:rPr>
              <a:t>坐标变换</a:t>
            </a:r>
            <a:endParaRPr lang="zh-CN" altLang="zh-CN" sz="1000" b="0" i="0" u="none" strike="noStrike" spc="0" baseline="0">
              <a:ln>
                <a:noFill/>
              </a:ln>
              <a:solidFill>
                <a:srgbClr val="111313"/>
              </a:solidFill>
              <a:latin typeface="Arial"/>
              <a:ea typeface="Arial"/>
            </a:endParaRPr>
          </a:p>
        </p:txBody>
      </p:sp>
      <p:cxnSp>
        <p:nvCxnSpPr>
          <p:cNvPr id="26" name="直接箭头连接符 27"/>
          <p:cNvCxnSpPr/>
          <p:nvPr/>
        </p:nvCxnSpPr>
        <p:spPr>
          <a:xfrm flipV="1">
            <a:off x="9759950" y="5653405"/>
            <a:ext cx="0" cy="204470"/>
          </a:xfrm>
          <a:prstGeom prst="straightConnector1">
            <a:avLst/>
          </a:prstGeom>
          <a:ln w="9525">
            <a:solidFill>
              <a:schemeClr val="accent1">
                <a:shade val="95000"/>
              </a:schemeClr>
            </a:solidFill>
            <a:prstDash val="solid"/>
            <a:tailEnd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lide Number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/>
            </a:fld>
          </a:p>
        </p:txBody>
      </p:sp>
      <p:sp>
        <p:nvSpPr>
          <p:cNvPr id="210" name="Platshållare för text 6"/>
          <p:cNvSpPr>
            <a:spLocks noGrp="1"/>
          </p:cNvSpPr>
          <p:nvPr>
            <p:ph type="body" idx="21"/>
          </p:nvPr>
        </p:nvSpPr>
        <p:spPr>
          <a:xfrm>
            <a:off x="379174" y="191976"/>
            <a:ext cx="11165306" cy="6527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en-US"/>
              <a:t>XAVIER</a:t>
            </a:r>
            <a:r>
              <a:rPr lang="zh-CN" altLang="zh-CN"/>
              <a:t>软件部署 </a:t>
            </a:r>
            <a:r>
              <a:rPr lang="en-US" altLang="en-US"/>
              <a:t>(2):service, program, node</a:t>
            </a:r>
            <a:endParaRPr lang="en-US" altLang="en-US"/>
          </a:p>
          <a:p>
            <a:endParaRPr lang="en-US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409654" y="687088"/>
            <a:ext cx="11257619" cy="0"/>
          </a:xfrm>
          <a:prstGeom prst="line">
            <a:avLst/>
          </a:prstGeom>
          <a:ln w="9525" cap="flat" cmpd="sng">
            <a:solidFill>
              <a:schemeClr val="accent3">
                <a:shade val="95000"/>
              </a:schemeClr>
            </a:solidFill>
            <a:prstDash val="solid"/>
          </a:ln>
        </p:spPr>
      </p:cxnSp>
      <p:sp>
        <p:nvSpPr>
          <p:cNvPr id="2" name="矩形 1"/>
          <p:cNvSpPr/>
          <p:nvPr/>
        </p:nvSpPr>
        <p:spPr>
          <a:xfrm>
            <a:off x="1390443" y="1703599"/>
            <a:ext cx="5547949" cy="4155333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70C0"/>
            </a:solidFill>
            <a:prstDash val="solid"/>
            <a:miter/>
          </a:ln>
        </p:spPr>
        <p:txBody>
          <a:bodyPr vert="horz" wrap="square" lIns="45719" tIns="45719" rIns="45719" bIns="45719" numCol="1" spcCol="38100" anchor="b"/>
          <a:lstStyle/>
          <a:p>
            <a:pPr mar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1800" b="0" i="0" u="none" strike="noStrike" spc="0" baseline="0">
                <a:ln>
                  <a:noFill/>
                </a:ln>
                <a:solidFill>
                  <a:srgbClr val="111313"/>
                </a:solidFill>
                <a:latin typeface="Arial"/>
                <a:ea typeface="Arial"/>
              </a:rPr>
              <a:t>XAVIER51</a:t>
            </a:r>
            <a:endParaRPr lang="zh-CN" altLang="zh-CN" sz="1800" b="0" i="0" u="none" strike="noStrike" spc="0" baseline="0">
              <a:ln>
                <a:noFill/>
              </a:ln>
              <a:solidFill>
                <a:srgbClr val="111313"/>
              </a:solidFill>
              <a:latin typeface="Arial"/>
              <a:ea typeface="Arial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40093" y="1795064"/>
            <a:ext cx="3393826" cy="571696"/>
          </a:xfrm>
          <a:prstGeom prst="rect">
            <a:avLst/>
          </a:prstGeom>
          <a:solidFill>
            <a:srgbClr val="00B0F0"/>
          </a:solidFill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>
            <a:lvl1pPr marL="0" lvl="0" algn="l" defTabSz="914400">
              <a:defRPr sz="1800" kern="1200">
                <a:solidFill>
                  <a:schemeClr val="lt1"/>
                </a:solidFill>
                <a:latin typeface="Calibri"/>
                <a:ea typeface="Calibri"/>
              </a:defRPr>
            </a:lvl1pPr>
            <a:lvl2pPr marL="457200" lvl="1" algn="l" defTabSz="914400">
              <a:defRPr sz="1800" kern="1200">
                <a:solidFill>
                  <a:schemeClr val="lt1"/>
                </a:solidFill>
                <a:latin typeface="Calibri"/>
                <a:ea typeface="Calibri"/>
              </a:defRPr>
            </a:lvl2pPr>
            <a:lvl3pPr marL="914400" lvl="2" algn="l" defTabSz="914400">
              <a:defRPr sz="1800" kern="1200">
                <a:solidFill>
                  <a:schemeClr val="lt1"/>
                </a:solidFill>
                <a:latin typeface="Calibri"/>
                <a:ea typeface="Calibri"/>
              </a:defRPr>
            </a:lvl3pPr>
            <a:lvl4pPr marL="1371600" lvl="3" algn="l" defTabSz="914400">
              <a:defRPr sz="1800" kern="1200">
                <a:solidFill>
                  <a:schemeClr val="lt1"/>
                </a:solidFill>
                <a:latin typeface="Calibri"/>
                <a:ea typeface="Calibri"/>
              </a:defRPr>
            </a:lvl4pPr>
            <a:lvl5pPr marL="1828800" lvl="4" algn="l" defTabSz="914400">
              <a:defRPr sz="1800" kern="1200">
                <a:solidFill>
                  <a:schemeClr val="lt1"/>
                </a:solidFill>
                <a:latin typeface="Calibri"/>
                <a:ea typeface="Calibri"/>
              </a:defRPr>
            </a:lvl5pPr>
            <a:lvl6pPr marL="2286000" lvl="5" algn="l" defTabSz="914400">
              <a:defRPr sz="1800" kern="1200">
                <a:solidFill>
                  <a:schemeClr val="lt1"/>
                </a:solidFill>
                <a:latin typeface="Calibri"/>
                <a:ea typeface="Calibri"/>
              </a:defRPr>
            </a:lvl6pPr>
            <a:lvl7pPr marL="2743200" lvl="6" algn="l" defTabSz="914400">
              <a:defRPr sz="1800" kern="1200">
                <a:solidFill>
                  <a:schemeClr val="lt1"/>
                </a:solidFill>
                <a:latin typeface="Calibri"/>
                <a:ea typeface="Calibri"/>
              </a:defRPr>
            </a:lvl7pPr>
            <a:lvl8pPr marL="3200400" lvl="7" algn="l" defTabSz="914400">
              <a:defRPr sz="1800" kern="1200">
                <a:solidFill>
                  <a:schemeClr val="lt1"/>
                </a:solidFill>
                <a:latin typeface="Calibri"/>
                <a:ea typeface="Calibri"/>
              </a:defRPr>
            </a:lvl8pPr>
            <a:lvl9pPr marL="3657600" lvl="8" algn="l" defTabSz="914400">
              <a:defRPr sz="1800" kern="1200">
                <a:solidFill>
                  <a:schemeClr val="lt1"/>
                </a:solidFill>
                <a:latin typeface="Calibri"/>
                <a:ea typeface="Calibri"/>
              </a:defRPr>
            </a:lvl9pPr>
          </a:lstStyle>
          <a:p>
            <a:pPr algn="ctr"/>
            <a:r>
              <a:rPr lang="en-US" altLang="en-US" sz="1200">
                <a:latin typeface="楷体"/>
                <a:ea typeface="楷体"/>
              </a:rPr>
              <a:t>xa</a:t>
            </a:r>
            <a:r>
              <a:rPr lang="en-US" altLang="en-US" sz="1200">
                <a:latin typeface="楷体"/>
                <a:ea typeface="楷体"/>
              </a:rPr>
              <a:t>-driver-camera-compress</a:t>
            </a:r>
            <a:endParaRPr lang="en-US" altLang="en-US" sz="1200">
              <a:latin typeface="楷体"/>
              <a:ea typeface="楷体"/>
            </a:endParaRPr>
          </a:p>
          <a:p>
            <a:pPr algn="ctr"/>
            <a:r>
              <a:rPr lang="en-US" altLang="en-US" sz="1200">
                <a:latin typeface="楷体"/>
                <a:ea typeface="楷体"/>
              </a:rPr>
              <a:t>camera_compress</a:t>
            </a:r>
            <a:r>
              <a:rPr lang="en-US" altLang="en-US" sz="1200">
                <a:latin typeface="楷体"/>
                <a:ea typeface="楷体"/>
              </a:rPr>
              <a:t> </a:t>
            </a:r>
            <a:r>
              <a:rPr lang="en-US" altLang="en-US" sz="1200">
                <a:latin typeface="楷体"/>
                <a:ea typeface="楷体"/>
              </a:rPr>
              <a:t>driver_cam_front_compress</a:t>
            </a:r>
            <a:endParaRPr lang="en-US" altLang="en-US" sz="1200">
              <a:latin typeface="楷体"/>
              <a:ea typeface="楷体"/>
            </a:endParaRPr>
          </a:p>
          <a:p>
            <a:pPr algn="ctr"/>
            <a:r>
              <a:rPr lang="zh-CN" altLang="zh-CN" sz="1200">
                <a:latin typeface="楷体"/>
                <a:ea typeface="楷体"/>
              </a:rPr>
              <a:t>前视长焦及广角摄像头</a:t>
            </a:r>
            <a:r>
              <a:rPr lang="en-US" altLang="en-US" sz="1200">
                <a:latin typeface="楷体"/>
                <a:ea typeface="楷体"/>
              </a:rPr>
              <a:t>H264</a:t>
            </a:r>
            <a:r>
              <a:rPr lang="zh-CN" altLang="zh-CN" sz="1200">
                <a:latin typeface="楷体"/>
                <a:ea typeface="楷体"/>
              </a:rPr>
              <a:t>图像压缩</a:t>
            </a:r>
            <a:endParaRPr lang="zh-CN" altLang="zh-CN" sz="1200">
              <a:latin typeface="楷体"/>
              <a:ea typeface="楷体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153655" y="2468433"/>
            <a:ext cx="2623870" cy="571696"/>
          </a:xfrm>
          <a:prstGeom prst="rect">
            <a:avLst/>
          </a:prstGeom>
          <a:solidFill>
            <a:srgbClr val="92D050"/>
          </a:solidFill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>
            <a:lvl1pPr marL="0" lvl="0" algn="l" defTabSz="914400">
              <a:defRPr sz="1800" kern="1200">
                <a:solidFill>
                  <a:schemeClr val="lt1"/>
                </a:solidFill>
                <a:latin typeface="Calibri"/>
                <a:ea typeface="Calibri"/>
              </a:defRPr>
            </a:lvl1pPr>
            <a:lvl2pPr marL="457200" lvl="1" algn="l" defTabSz="914400">
              <a:defRPr sz="1800" kern="1200">
                <a:solidFill>
                  <a:schemeClr val="lt1"/>
                </a:solidFill>
                <a:latin typeface="Calibri"/>
                <a:ea typeface="Calibri"/>
              </a:defRPr>
            </a:lvl2pPr>
            <a:lvl3pPr marL="914400" lvl="2" algn="l" defTabSz="914400">
              <a:defRPr sz="1800" kern="1200">
                <a:solidFill>
                  <a:schemeClr val="lt1"/>
                </a:solidFill>
                <a:latin typeface="Calibri"/>
                <a:ea typeface="Calibri"/>
              </a:defRPr>
            </a:lvl3pPr>
            <a:lvl4pPr marL="1371600" lvl="3" algn="l" defTabSz="914400">
              <a:defRPr sz="1800" kern="1200">
                <a:solidFill>
                  <a:schemeClr val="lt1"/>
                </a:solidFill>
                <a:latin typeface="Calibri"/>
                <a:ea typeface="Calibri"/>
              </a:defRPr>
            </a:lvl4pPr>
            <a:lvl5pPr marL="1828800" lvl="4" algn="l" defTabSz="914400">
              <a:defRPr sz="1800" kern="1200">
                <a:solidFill>
                  <a:schemeClr val="lt1"/>
                </a:solidFill>
                <a:latin typeface="Calibri"/>
                <a:ea typeface="Calibri"/>
              </a:defRPr>
            </a:lvl5pPr>
            <a:lvl6pPr marL="2286000" lvl="5" algn="l" defTabSz="914400">
              <a:defRPr sz="1800" kern="1200">
                <a:solidFill>
                  <a:schemeClr val="lt1"/>
                </a:solidFill>
                <a:latin typeface="Calibri"/>
                <a:ea typeface="Calibri"/>
              </a:defRPr>
            </a:lvl6pPr>
            <a:lvl7pPr marL="2743200" lvl="6" algn="l" defTabSz="914400">
              <a:defRPr sz="1800" kern="1200">
                <a:solidFill>
                  <a:schemeClr val="lt1"/>
                </a:solidFill>
                <a:latin typeface="Calibri"/>
                <a:ea typeface="Calibri"/>
              </a:defRPr>
            </a:lvl7pPr>
            <a:lvl8pPr marL="3200400" lvl="7" algn="l" defTabSz="914400">
              <a:defRPr sz="1800" kern="1200">
                <a:solidFill>
                  <a:schemeClr val="lt1"/>
                </a:solidFill>
                <a:latin typeface="Calibri"/>
                <a:ea typeface="Calibri"/>
              </a:defRPr>
            </a:lvl8pPr>
            <a:lvl9pPr marL="3657600" lvl="8" algn="l" defTabSz="914400">
              <a:defRPr sz="1800" kern="1200">
                <a:solidFill>
                  <a:schemeClr val="lt1"/>
                </a:solidFill>
                <a:latin typeface="Calibri"/>
                <a:ea typeface="Calibri"/>
              </a:defRPr>
            </a:lvl9pPr>
          </a:lstStyle>
          <a:p>
            <a:pPr algn="ctr"/>
            <a:r>
              <a:rPr lang="en-US" altLang="en-US" sz="1200">
                <a:latin typeface="楷体"/>
                <a:ea typeface="楷体"/>
              </a:rPr>
              <a:t>xa</a:t>
            </a:r>
            <a:r>
              <a:rPr lang="en-US" altLang="en-US" sz="1200">
                <a:latin typeface="楷体"/>
                <a:ea typeface="楷体"/>
              </a:rPr>
              <a:t>-driver-camera</a:t>
            </a:r>
            <a:endParaRPr lang="en-US" altLang="en-US" sz="1200">
              <a:latin typeface="楷体"/>
              <a:ea typeface="楷体"/>
            </a:endParaRPr>
          </a:p>
          <a:p>
            <a:pPr algn="ctr"/>
            <a:r>
              <a:rPr lang="en-US" altLang="en-US" sz="1200">
                <a:latin typeface="楷体"/>
                <a:ea typeface="楷体"/>
              </a:rPr>
              <a:t>camera_driver</a:t>
            </a:r>
            <a:r>
              <a:rPr lang="en-US" altLang="en-US" sz="1200">
                <a:latin typeface="楷体"/>
                <a:ea typeface="楷体"/>
              </a:rPr>
              <a:t> </a:t>
            </a:r>
            <a:r>
              <a:rPr lang="en-US" altLang="en-US" sz="1200">
                <a:latin typeface="楷体"/>
                <a:ea typeface="楷体"/>
              </a:rPr>
              <a:t>driver_cam_front</a:t>
            </a:r>
            <a:r>
              <a:rPr lang="en-US" altLang="en-US" sz="1200">
                <a:latin typeface="楷体"/>
                <a:ea typeface="楷体"/>
              </a:rPr>
              <a:t> </a:t>
            </a:r>
            <a:endParaRPr lang="en-US" altLang="en-US" sz="1200">
              <a:latin typeface="楷体"/>
              <a:ea typeface="楷体"/>
            </a:endParaRPr>
          </a:p>
          <a:p>
            <a:pPr algn="ctr"/>
            <a:r>
              <a:rPr lang="zh-CN" altLang="zh-CN" sz="1200">
                <a:latin typeface="楷体"/>
                <a:ea typeface="楷体"/>
              </a:rPr>
              <a:t>前视长焦及广角摄像头驱动</a:t>
            </a:r>
            <a:endParaRPr lang="zh-CN" altLang="zh-CN" sz="1200">
              <a:latin typeface="楷体"/>
              <a:ea typeface="楷体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58453" y="1795064"/>
            <a:ext cx="1722840" cy="5716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>
            <a:lvl1pPr marL="0" lvl="0" algn="l" defTabSz="914400">
              <a:defRPr sz="1800" kern="1200">
                <a:solidFill>
                  <a:schemeClr val="lt1"/>
                </a:solidFill>
                <a:latin typeface="Calibri"/>
                <a:ea typeface="Calibri"/>
              </a:defRPr>
            </a:lvl1pPr>
            <a:lvl2pPr marL="457200" lvl="1" algn="l" defTabSz="914400">
              <a:defRPr sz="1800" kern="1200">
                <a:solidFill>
                  <a:schemeClr val="lt1"/>
                </a:solidFill>
                <a:latin typeface="Calibri"/>
                <a:ea typeface="Calibri"/>
              </a:defRPr>
            </a:lvl2pPr>
            <a:lvl3pPr marL="914400" lvl="2" algn="l" defTabSz="914400">
              <a:defRPr sz="1800" kern="1200">
                <a:solidFill>
                  <a:schemeClr val="lt1"/>
                </a:solidFill>
                <a:latin typeface="Calibri"/>
                <a:ea typeface="Calibri"/>
              </a:defRPr>
            </a:lvl3pPr>
            <a:lvl4pPr marL="1371600" lvl="3" algn="l" defTabSz="914400">
              <a:defRPr sz="1800" kern="1200">
                <a:solidFill>
                  <a:schemeClr val="lt1"/>
                </a:solidFill>
                <a:latin typeface="Calibri"/>
                <a:ea typeface="Calibri"/>
              </a:defRPr>
            </a:lvl4pPr>
            <a:lvl5pPr marL="1828800" lvl="4" algn="l" defTabSz="914400">
              <a:defRPr sz="1800" kern="1200">
                <a:solidFill>
                  <a:schemeClr val="lt1"/>
                </a:solidFill>
                <a:latin typeface="Calibri"/>
                <a:ea typeface="Calibri"/>
              </a:defRPr>
            </a:lvl5pPr>
            <a:lvl6pPr marL="2286000" lvl="5" algn="l" defTabSz="914400">
              <a:defRPr sz="1800" kern="1200">
                <a:solidFill>
                  <a:schemeClr val="lt1"/>
                </a:solidFill>
                <a:latin typeface="Calibri"/>
                <a:ea typeface="Calibri"/>
              </a:defRPr>
            </a:lvl6pPr>
            <a:lvl7pPr marL="2743200" lvl="6" algn="l" defTabSz="914400">
              <a:defRPr sz="1800" kern="1200">
                <a:solidFill>
                  <a:schemeClr val="lt1"/>
                </a:solidFill>
                <a:latin typeface="Calibri"/>
                <a:ea typeface="Calibri"/>
              </a:defRPr>
            </a:lvl7pPr>
            <a:lvl8pPr marL="3200400" lvl="7" algn="l" defTabSz="914400">
              <a:defRPr sz="1800" kern="1200">
                <a:solidFill>
                  <a:schemeClr val="lt1"/>
                </a:solidFill>
                <a:latin typeface="Calibri"/>
                <a:ea typeface="Calibri"/>
              </a:defRPr>
            </a:lvl8pPr>
            <a:lvl9pPr marL="3657600" lvl="8" algn="l" defTabSz="914400">
              <a:defRPr sz="1800" kern="1200">
                <a:solidFill>
                  <a:schemeClr val="lt1"/>
                </a:solidFill>
                <a:latin typeface="Calibri"/>
                <a:ea typeface="Calibri"/>
              </a:defRPr>
            </a:lvl9pPr>
          </a:lstStyle>
          <a:p>
            <a:pPr algn="ctr"/>
            <a:r>
              <a:rPr lang="en-US" altLang="en-US" sz="1200">
                <a:latin typeface="楷体"/>
                <a:ea typeface="楷体"/>
              </a:rPr>
              <a:t>xa</a:t>
            </a:r>
            <a:r>
              <a:rPr lang="en-US" altLang="en-US" sz="1200">
                <a:latin typeface="楷体"/>
                <a:ea typeface="楷体"/>
              </a:rPr>
              <a:t>-</a:t>
            </a:r>
            <a:r>
              <a:rPr lang="en-US" altLang="en-US" sz="1200">
                <a:latin typeface="楷体"/>
                <a:ea typeface="楷体"/>
              </a:rPr>
              <a:t>hdmap</a:t>
            </a:r>
            <a:r>
              <a:rPr lang="en-US" altLang="en-US" sz="1200">
                <a:latin typeface="楷体"/>
                <a:ea typeface="楷体"/>
              </a:rPr>
              <a:t>-nav</a:t>
            </a:r>
            <a:endParaRPr lang="en-US" altLang="en-US" sz="1200">
              <a:latin typeface="楷体"/>
              <a:ea typeface="楷体"/>
            </a:endParaRPr>
          </a:p>
          <a:p>
            <a:pPr algn="ctr"/>
            <a:r>
              <a:rPr lang="en-US" altLang="en-US" sz="1200">
                <a:latin typeface="楷体"/>
                <a:ea typeface="楷体"/>
              </a:rPr>
              <a:t>hdmap_nav_service</a:t>
            </a:r>
            <a:endParaRPr lang="en-US" altLang="en-US" sz="1200">
              <a:latin typeface="楷体"/>
              <a:ea typeface="楷体"/>
            </a:endParaRPr>
          </a:p>
          <a:p>
            <a:pPr algn="ctr"/>
            <a:r>
              <a:rPr lang="zh-CN" altLang="zh-CN" sz="1200">
                <a:latin typeface="楷体"/>
                <a:ea typeface="楷体"/>
              </a:rPr>
              <a:t>高清地图服务</a:t>
            </a:r>
            <a:endParaRPr lang="zh-CN" altLang="zh-CN" sz="1200">
              <a:latin typeface="楷体"/>
              <a:ea typeface="楷体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521407" y="2468433"/>
            <a:ext cx="2512917" cy="5716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>
            <a:lvl1pPr marL="0" lvl="0" algn="l" defTabSz="914400">
              <a:defRPr sz="1800" kern="1200">
                <a:solidFill>
                  <a:schemeClr val="lt1"/>
                </a:solidFill>
                <a:latin typeface="Calibri"/>
                <a:ea typeface="Calibri"/>
              </a:defRPr>
            </a:lvl1pPr>
            <a:lvl2pPr marL="457200" lvl="1" algn="l" defTabSz="914400">
              <a:defRPr sz="1800" kern="1200">
                <a:solidFill>
                  <a:schemeClr val="lt1"/>
                </a:solidFill>
                <a:latin typeface="Calibri"/>
                <a:ea typeface="Calibri"/>
              </a:defRPr>
            </a:lvl2pPr>
            <a:lvl3pPr marL="914400" lvl="2" algn="l" defTabSz="914400">
              <a:defRPr sz="1800" kern="1200">
                <a:solidFill>
                  <a:schemeClr val="lt1"/>
                </a:solidFill>
                <a:latin typeface="Calibri"/>
                <a:ea typeface="Calibri"/>
              </a:defRPr>
            </a:lvl3pPr>
            <a:lvl4pPr marL="1371600" lvl="3" algn="l" defTabSz="914400">
              <a:defRPr sz="1800" kern="1200">
                <a:solidFill>
                  <a:schemeClr val="lt1"/>
                </a:solidFill>
                <a:latin typeface="Calibri"/>
                <a:ea typeface="Calibri"/>
              </a:defRPr>
            </a:lvl4pPr>
            <a:lvl5pPr marL="1828800" lvl="4" algn="l" defTabSz="914400">
              <a:defRPr sz="1800" kern="1200">
                <a:solidFill>
                  <a:schemeClr val="lt1"/>
                </a:solidFill>
                <a:latin typeface="Calibri"/>
                <a:ea typeface="Calibri"/>
              </a:defRPr>
            </a:lvl5pPr>
            <a:lvl6pPr marL="2286000" lvl="5" algn="l" defTabSz="914400">
              <a:defRPr sz="1800" kern="1200">
                <a:solidFill>
                  <a:schemeClr val="lt1"/>
                </a:solidFill>
                <a:latin typeface="Calibri"/>
                <a:ea typeface="Calibri"/>
              </a:defRPr>
            </a:lvl6pPr>
            <a:lvl7pPr marL="2743200" lvl="6" algn="l" defTabSz="914400">
              <a:defRPr sz="1800" kern="1200">
                <a:solidFill>
                  <a:schemeClr val="lt1"/>
                </a:solidFill>
                <a:latin typeface="Calibri"/>
                <a:ea typeface="Calibri"/>
              </a:defRPr>
            </a:lvl7pPr>
            <a:lvl8pPr marL="3200400" lvl="7" algn="l" defTabSz="914400">
              <a:defRPr sz="1800" kern="1200">
                <a:solidFill>
                  <a:schemeClr val="lt1"/>
                </a:solidFill>
                <a:latin typeface="Calibri"/>
                <a:ea typeface="Calibri"/>
              </a:defRPr>
            </a:lvl8pPr>
            <a:lvl9pPr marL="3657600" lvl="8" algn="l" defTabSz="914400">
              <a:defRPr sz="1800" kern="1200">
                <a:solidFill>
                  <a:schemeClr val="lt1"/>
                </a:solidFill>
                <a:latin typeface="Calibri"/>
                <a:ea typeface="Calibri"/>
              </a:defRPr>
            </a:lvl9pPr>
          </a:lstStyle>
          <a:p>
            <a:pPr algn="ctr"/>
            <a:r>
              <a:rPr lang="en-US" altLang="en-US" sz="1200">
                <a:latin typeface="楷体"/>
                <a:ea typeface="楷体"/>
              </a:rPr>
              <a:t>xa-percp-trafficlane</a:t>
            </a:r>
            <a:endParaRPr lang="en-US" altLang="en-US" sz="1200">
              <a:latin typeface="楷体"/>
              <a:ea typeface="楷体"/>
            </a:endParaRPr>
          </a:p>
          <a:p>
            <a:pPr algn="ctr"/>
            <a:r>
              <a:rPr lang="en-US" altLang="en-US" sz="1200">
                <a:latin typeface="楷体"/>
                <a:ea typeface="楷体"/>
              </a:rPr>
              <a:t>percp_trafficlane</a:t>
            </a:r>
            <a:endParaRPr lang="en-US" altLang="en-US" sz="1200">
              <a:latin typeface="楷体"/>
              <a:ea typeface="楷体"/>
            </a:endParaRPr>
          </a:p>
          <a:p>
            <a:pPr algn="ctr"/>
            <a:r>
              <a:rPr lang="zh-CN" altLang="zh-CN" sz="1200">
                <a:latin typeface="楷体"/>
                <a:ea typeface="楷体"/>
              </a:rPr>
              <a:t>车道</a:t>
            </a:r>
            <a:r>
              <a:rPr lang="zh-CN" altLang="zh-CN" sz="1200">
                <a:latin typeface="楷体"/>
                <a:ea typeface="楷体"/>
              </a:rPr>
              <a:t>线感知</a:t>
            </a:r>
            <a:endParaRPr lang="zh-CN" altLang="zh-CN" sz="1200">
              <a:latin typeface="楷体"/>
              <a:ea typeface="楷体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521406" y="3150417"/>
            <a:ext cx="2514395" cy="5716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>
            <a:lvl1pPr marL="0" lvl="0" algn="l" defTabSz="914400">
              <a:defRPr sz="1800" kern="1200">
                <a:solidFill>
                  <a:schemeClr val="lt1"/>
                </a:solidFill>
                <a:latin typeface="Calibri"/>
                <a:ea typeface="Calibri"/>
              </a:defRPr>
            </a:lvl1pPr>
            <a:lvl2pPr marL="457200" lvl="1" algn="l" defTabSz="914400">
              <a:defRPr sz="1800" kern="1200">
                <a:solidFill>
                  <a:schemeClr val="lt1"/>
                </a:solidFill>
                <a:latin typeface="Calibri"/>
                <a:ea typeface="Calibri"/>
              </a:defRPr>
            </a:lvl2pPr>
            <a:lvl3pPr marL="914400" lvl="2" algn="l" defTabSz="914400">
              <a:defRPr sz="1800" kern="1200">
                <a:solidFill>
                  <a:schemeClr val="lt1"/>
                </a:solidFill>
                <a:latin typeface="Calibri"/>
                <a:ea typeface="Calibri"/>
              </a:defRPr>
            </a:lvl3pPr>
            <a:lvl4pPr marL="1371600" lvl="3" algn="l" defTabSz="914400">
              <a:defRPr sz="1800" kern="1200">
                <a:solidFill>
                  <a:schemeClr val="lt1"/>
                </a:solidFill>
                <a:latin typeface="Calibri"/>
                <a:ea typeface="Calibri"/>
              </a:defRPr>
            </a:lvl4pPr>
            <a:lvl5pPr marL="1828800" lvl="4" algn="l" defTabSz="914400">
              <a:defRPr sz="1800" kern="1200">
                <a:solidFill>
                  <a:schemeClr val="lt1"/>
                </a:solidFill>
                <a:latin typeface="Calibri"/>
                <a:ea typeface="Calibri"/>
              </a:defRPr>
            </a:lvl5pPr>
            <a:lvl6pPr marL="2286000" lvl="5" algn="l" defTabSz="914400">
              <a:defRPr sz="1800" kern="1200">
                <a:solidFill>
                  <a:schemeClr val="lt1"/>
                </a:solidFill>
                <a:latin typeface="Calibri"/>
                <a:ea typeface="Calibri"/>
              </a:defRPr>
            </a:lvl6pPr>
            <a:lvl7pPr marL="2743200" lvl="6" algn="l" defTabSz="914400">
              <a:defRPr sz="1800" kern="1200">
                <a:solidFill>
                  <a:schemeClr val="lt1"/>
                </a:solidFill>
                <a:latin typeface="Calibri"/>
                <a:ea typeface="Calibri"/>
              </a:defRPr>
            </a:lvl7pPr>
            <a:lvl8pPr marL="3200400" lvl="7" algn="l" defTabSz="914400">
              <a:defRPr sz="1800" kern="1200">
                <a:solidFill>
                  <a:schemeClr val="lt1"/>
                </a:solidFill>
                <a:latin typeface="Calibri"/>
                <a:ea typeface="Calibri"/>
              </a:defRPr>
            </a:lvl8pPr>
            <a:lvl9pPr marL="3657600" lvl="8" algn="l" defTabSz="914400">
              <a:defRPr sz="1800" kern="1200">
                <a:solidFill>
                  <a:schemeClr val="lt1"/>
                </a:solidFill>
                <a:latin typeface="Calibri"/>
                <a:ea typeface="Calibri"/>
              </a:defRPr>
            </a:lvl9pPr>
          </a:lstStyle>
          <a:p>
            <a:pPr algn="ctr"/>
            <a:r>
              <a:rPr lang="en-US" altLang="en-US" sz="1200">
                <a:latin typeface="楷体"/>
                <a:ea typeface="楷体"/>
              </a:rPr>
              <a:t>xa-percp-trafficlight</a:t>
            </a:r>
            <a:endParaRPr lang="en-US" altLang="en-US" sz="1200">
              <a:latin typeface="楷体"/>
              <a:ea typeface="楷体"/>
            </a:endParaRPr>
          </a:p>
          <a:p>
            <a:pPr algn="ctr"/>
            <a:r>
              <a:rPr lang="en-US" altLang="en-US" sz="1200">
                <a:latin typeface="楷体"/>
                <a:ea typeface="楷体"/>
              </a:rPr>
              <a:t>percp_trafficlight</a:t>
            </a:r>
            <a:endParaRPr lang="en-US" altLang="en-US" sz="1200">
              <a:latin typeface="楷体"/>
              <a:ea typeface="楷体"/>
            </a:endParaRPr>
          </a:p>
          <a:p>
            <a:pPr algn="ctr"/>
            <a:r>
              <a:rPr lang="zh-CN" altLang="zh-CN" sz="1200">
                <a:latin typeface="楷体"/>
                <a:ea typeface="楷体"/>
              </a:rPr>
              <a:t>交通</a:t>
            </a:r>
            <a:r>
              <a:rPr lang="zh-CN" altLang="zh-CN" sz="1200">
                <a:latin typeface="楷体"/>
                <a:ea typeface="楷体"/>
              </a:rPr>
              <a:t>灯感知</a:t>
            </a:r>
            <a:endParaRPr lang="zh-CN" altLang="zh-CN" sz="1200">
              <a:latin typeface="楷体"/>
              <a:ea typeface="楷体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521407" y="3835662"/>
            <a:ext cx="2514395" cy="5716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>
            <a:lvl1pPr marL="0" lvl="0" algn="l" defTabSz="914400">
              <a:defRPr sz="1800" kern="1200">
                <a:solidFill>
                  <a:schemeClr val="lt1"/>
                </a:solidFill>
                <a:latin typeface="Calibri"/>
                <a:ea typeface="Calibri"/>
              </a:defRPr>
            </a:lvl1pPr>
            <a:lvl2pPr marL="457200" lvl="1" algn="l" defTabSz="914400">
              <a:defRPr sz="1800" kern="1200">
                <a:solidFill>
                  <a:schemeClr val="lt1"/>
                </a:solidFill>
                <a:latin typeface="Calibri"/>
                <a:ea typeface="Calibri"/>
              </a:defRPr>
            </a:lvl2pPr>
            <a:lvl3pPr marL="914400" lvl="2" algn="l" defTabSz="914400">
              <a:defRPr sz="1800" kern="1200">
                <a:solidFill>
                  <a:schemeClr val="lt1"/>
                </a:solidFill>
                <a:latin typeface="Calibri"/>
                <a:ea typeface="Calibri"/>
              </a:defRPr>
            </a:lvl3pPr>
            <a:lvl4pPr marL="1371600" lvl="3" algn="l" defTabSz="914400">
              <a:defRPr sz="1800" kern="1200">
                <a:solidFill>
                  <a:schemeClr val="lt1"/>
                </a:solidFill>
                <a:latin typeface="Calibri"/>
                <a:ea typeface="Calibri"/>
              </a:defRPr>
            </a:lvl4pPr>
            <a:lvl5pPr marL="1828800" lvl="4" algn="l" defTabSz="914400">
              <a:defRPr sz="1800" kern="1200">
                <a:solidFill>
                  <a:schemeClr val="lt1"/>
                </a:solidFill>
                <a:latin typeface="Calibri"/>
                <a:ea typeface="Calibri"/>
              </a:defRPr>
            </a:lvl5pPr>
            <a:lvl6pPr marL="2286000" lvl="5" algn="l" defTabSz="914400">
              <a:defRPr sz="1800" kern="1200">
                <a:solidFill>
                  <a:schemeClr val="lt1"/>
                </a:solidFill>
                <a:latin typeface="Calibri"/>
                <a:ea typeface="Calibri"/>
              </a:defRPr>
            </a:lvl6pPr>
            <a:lvl7pPr marL="2743200" lvl="6" algn="l" defTabSz="914400">
              <a:defRPr sz="1800" kern="1200">
                <a:solidFill>
                  <a:schemeClr val="lt1"/>
                </a:solidFill>
                <a:latin typeface="Calibri"/>
                <a:ea typeface="Calibri"/>
              </a:defRPr>
            </a:lvl7pPr>
            <a:lvl8pPr marL="3200400" lvl="7" algn="l" defTabSz="914400">
              <a:defRPr sz="1800" kern="1200">
                <a:solidFill>
                  <a:schemeClr val="lt1"/>
                </a:solidFill>
                <a:latin typeface="Calibri"/>
                <a:ea typeface="Calibri"/>
              </a:defRPr>
            </a:lvl8pPr>
            <a:lvl9pPr marL="3657600" lvl="8" algn="l" defTabSz="914400">
              <a:defRPr sz="1800" kern="1200">
                <a:solidFill>
                  <a:schemeClr val="lt1"/>
                </a:solidFill>
                <a:latin typeface="Calibri"/>
                <a:ea typeface="Calibri"/>
              </a:defRPr>
            </a:lvl9pPr>
          </a:lstStyle>
          <a:p>
            <a:pPr algn="ctr"/>
            <a:r>
              <a:rPr lang="en-US" altLang="en-US" sz="1200">
                <a:latin typeface="楷体"/>
                <a:ea typeface="楷体"/>
              </a:rPr>
              <a:t>xa</a:t>
            </a:r>
            <a:r>
              <a:rPr lang="en-US" altLang="en-US" sz="1200">
                <a:latin typeface="楷体"/>
                <a:ea typeface="楷体"/>
              </a:rPr>
              <a:t>-</a:t>
            </a:r>
            <a:r>
              <a:rPr lang="en-US" altLang="en-US" sz="1200">
                <a:latin typeface="楷体"/>
                <a:ea typeface="楷体"/>
              </a:rPr>
              <a:t>percp</a:t>
            </a:r>
            <a:r>
              <a:rPr lang="en-US" altLang="en-US" sz="1200">
                <a:latin typeface="楷体"/>
                <a:ea typeface="楷体"/>
              </a:rPr>
              <a:t>-vision-object</a:t>
            </a:r>
            <a:endParaRPr lang="en-US" altLang="en-US" sz="1200">
              <a:latin typeface="楷体"/>
              <a:ea typeface="楷体"/>
            </a:endParaRPr>
          </a:p>
          <a:p>
            <a:pPr algn="ctr"/>
            <a:r>
              <a:rPr lang="en-US" altLang="en-US" sz="1200">
                <a:latin typeface="楷体"/>
                <a:ea typeface="楷体"/>
              </a:rPr>
              <a:t>percp_vision_object</a:t>
            </a:r>
            <a:endParaRPr lang="en-US" altLang="en-US" sz="1200">
              <a:latin typeface="楷体"/>
              <a:ea typeface="楷体"/>
            </a:endParaRPr>
          </a:p>
          <a:p>
            <a:pPr algn="ctr"/>
            <a:r>
              <a:rPr lang="zh-CN" altLang="zh-CN" sz="1200">
                <a:latin typeface="楷体"/>
                <a:ea typeface="楷体"/>
              </a:rPr>
              <a:t>视觉目标感知</a:t>
            </a:r>
            <a:endParaRPr lang="zh-CN" altLang="zh-CN" sz="1200">
              <a:latin typeface="楷体"/>
              <a:ea typeface="楷体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540093" y="4505041"/>
            <a:ext cx="2502518" cy="571696"/>
          </a:xfrm>
          <a:prstGeom prst="rect">
            <a:avLst/>
          </a:prstGeom>
          <a:noFill/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>
            <a:lvl1pPr marL="0" lvl="0" algn="l" defTabSz="914400">
              <a:defRPr sz="1800" kern="1200">
                <a:solidFill>
                  <a:schemeClr val="lt1"/>
                </a:solidFill>
                <a:latin typeface="Calibri"/>
                <a:ea typeface="Calibri"/>
              </a:defRPr>
            </a:lvl1pPr>
            <a:lvl2pPr marL="457200" lvl="1" algn="l" defTabSz="914400">
              <a:defRPr sz="1800" kern="1200">
                <a:solidFill>
                  <a:schemeClr val="lt1"/>
                </a:solidFill>
                <a:latin typeface="Calibri"/>
                <a:ea typeface="Calibri"/>
              </a:defRPr>
            </a:lvl2pPr>
            <a:lvl3pPr marL="914400" lvl="2" algn="l" defTabSz="914400">
              <a:defRPr sz="1800" kern="1200">
                <a:solidFill>
                  <a:schemeClr val="lt1"/>
                </a:solidFill>
                <a:latin typeface="Calibri"/>
                <a:ea typeface="Calibri"/>
              </a:defRPr>
            </a:lvl3pPr>
            <a:lvl4pPr marL="1371600" lvl="3" algn="l" defTabSz="914400">
              <a:defRPr sz="1800" kern="1200">
                <a:solidFill>
                  <a:schemeClr val="lt1"/>
                </a:solidFill>
                <a:latin typeface="Calibri"/>
                <a:ea typeface="Calibri"/>
              </a:defRPr>
            </a:lvl4pPr>
            <a:lvl5pPr marL="1828800" lvl="4" algn="l" defTabSz="914400">
              <a:defRPr sz="1800" kern="1200">
                <a:solidFill>
                  <a:schemeClr val="lt1"/>
                </a:solidFill>
                <a:latin typeface="Calibri"/>
                <a:ea typeface="Calibri"/>
              </a:defRPr>
            </a:lvl5pPr>
            <a:lvl6pPr marL="2286000" lvl="5" algn="l" defTabSz="914400">
              <a:defRPr sz="1800" kern="1200">
                <a:solidFill>
                  <a:schemeClr val="lt1"/>
                </a:solidFill>
                <a:latin typeface="Calibri"/>
                <a:ea typeface="Calibri"/>
              </a:defRPr>
            </a:lvl6pPr>
            <a:lvl7pPr marL="2743200" lvl="6" algn="l" defTabSz="914400">
              <a:defRPr sz="1800" kern="1200">
                <a:solidFill>
                  <a:schemeClr val="lt1"/>
                </a:solidFill>
                <a:latin typeface="Calibri"/>
                <a:ea typeface="Calibri"/>
              </a:defRPr>
            </a:lvl7pPr>
            <a:lvl8pPr marL="3200400" lvl="7" algn="l" defTabSz="914400">
              <a:defRPr sz="1800" kern="1200">
                <a:solidFill>
                  <a:schemeClr val="lt1"/>
                </a:solidFill>
                <a:latin typeface="Calibri"/>
                <a:ea typeface="Calibri"/>
              </a:defRPr>
            </a:lvl8pPr>
            <a:lvl9pPr marL="3657600" lvl="8" algn="l" defTabSz="914400">
              <a:defRPr sz="1800" kern="1200">
                <a:solidFill>
                  <a:schemeClr val="lt1"/>
                </a:solidFill>
                <a:latin typeface="Calibri"/>
                <a:ea typeface="Calibri"/>
              </a:defRPr>
            </a:lvl9pPr>
          </a:lstStyle>
          <a:p>
            <a:pPr algn="ctr"/>
            <a:r>
              <a:rPr lang="en-US" altLang="en-US" sz="1200">
                <a:latin typeface="楷体"/>
                <a:ea typeface="楷体"/>
              </a:rPr>
              <a:t>xa-zmonitor-alertmanager</a:t>
            </a:r>
            <a:endParaRPr lang="en-US" altLang="en-US" sz="1200">
              <a:latin typeface="楷体"/>
              <a:ea typeface="楷体"/>
            </a:endParaRPr>
          </a:p>
          <a:p>
            <a:pPr algn="ctr"/>
            <a:r>
              <a:rPr lang="en-US" altLang="en-US" sz="1200">
                <a:latin typeface="楷体"/>
                <a:ea typeface="楷体"/>
              </a:rPr>
              <a:t>alertmanager</a:t>
            </a:r>
            <a:endParaRPr lang="en-US" altLang="en-US" sz="1200">
              <a:latin typeface="楷体"/>
              <a:ea typeface="楷体"/>
            </a:endParaRPr>
          </a:p>
          <a:p>
            <a:pPr algn="ctr"/>
            <a:r>
              <a:rPr lang="zh-CN" altLang="zh-CN" sz="1200">
                <a:latin typeface="楷体"/>
                <a:ea typeface="楷体"/>
              </a:rPr>
              <a:t>监控报警</a:t>
            </a:r>
            <a:endParaRPr lang="zh-CN" altLang="zh-CN" sz="1200">
              <a:latin typeface="楷体"/>
              <a:ea typeface="楷体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169516" y="3150417"/>
            <a:ext cx="2608009" cy="571696"/>
          </a:xfrm>
          <a:prstGeom prst="rect">
            <a:avLst/>
          </a:prstGeom>
          <a:noFill/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>
            <a:lvl1pPr marL="0" lvl="0" algn="l" defTabSz="914400">
              <a:defRPr sz="1800" kern="1200">
                <a:solidFill>
                  <a:schemeClr val="lt1"/>
                </a:solidFill>
                <a:latin typeface="Calibri"/>
                <a:ea typeface="Calibri"/>
              </a:defRPr>
            </a:lvl1pPr>
            <a:lvl2pPr marL="457200" lvl="1" algn="l" defTabSz="914400">
              <a:defRPr sz="1800" kern="1200">
                <a:solidFill>
                  <a:schemeClr val="lt1"/>
                </a:solidFill>
                <a:latin typeface="Calibri"/>
                <a:ea typeface="Calibri"/>
              </a:defRPr>
            </a:lvl2pPr>
            <a:lvl3pPr marL="914400" lvl="2" algn="l" defTabSz="914400">
              <a:defRPr sz="1800" kern="1200">
                <a:solidFill>
                  <a:schemeClr val="lt1"/>
                </a:solidFill>
                <a:latin typeface="Calibri"/>
                <a:ea typeface="Calibri"/>
              </a:defRPr>
            </a:lvl3pPr>
            <a:lvl4pPr marL="1371600" lvl="3" algn="l" defTabSz="914400">
              <a:defRPr sz="1800" kern="1200">
                <a:solidFill>
                  <a:schemeClr val="lt1"/>
                </a:solidFill>
                <a:latin typeface="Calibri"/>
                <a:ea typeface="Calibri"/>
              </a:defRPr>
            </a:lvl4pPr>
            <a:lvl5pPr marL="1828800" lvl="4" algn="l" defTabSz="914400">
              <a:defRPr sz="1800" kern="1200">
                <a:solidFill>
                  <a:schemeClr val="lt1"/>
                </a:solidFill>
                <a:latin typeface="Calibri"/>
                <a:ea typeface="Calibri"/>
              </a:defRPr>
            </a:lvl5pPr>
            <a:lvl6pPr marL="2286000" lvl="5" algn="l" defTabSz="914400">
              <a:defRPr sz="1800" kern="1200">
                <a:solidFill>
                  <a:schemeClr val="lt1"/>
                </a:solidFill>
                <a:latin typeface="Calibri"/>
                <a:ea typeface="Calibri"/>
              </a:defRPr>
            </a:lvl6pPr>
            <a:lvl7pPr marL="2743200" lvl="6" algn="l" defTabSz="914400">
              <a:defRPr sz="1800" kern="1200">
                <a:solidFill>
                  <a:schemeClr val="lt1"/>
                </a:solidFill>
                <a:latin typeface="Calibri"/>
                <a:ea typeface="Calibri"/>
              </a:defRPr>
            </a:lvl7pPr>
            <a:lvl8pPr marL="3200400" lvl="7" algn="l" defTabSz="914400">
              <a:defRPr sz="1800" kern="1200">
                <a:solidFill>
                  <a:schemeClr val="lt1"/>
                </a:solidFill>
                <a:latin typeface="Calibri"/>
                <a:ea typeface="Calibri"/>
              </a:defRPr>
            </a:lvl8pPr>
            <a:lvl9pPr marL="3657600" lvl="8" algn="l" defTabSz="914400">
              <a:defRPr sz="1800" kern="1200">
                <a:solidFill>
                  <a:schemeClr val="lt1"/>
                </a:solidFill>
                <a:latin typeface="Calibri"/>
                <a:ea typeface="Calibri"/>
              </a:defRPr>
            </a:lvl9pPr>
          </a:lstStyle>
          <a:p>
            <a:pPr algn="ctr"/>
            <a:r>
              <a:rPr lang="en-US" altLang="en-US" sz="1200">
                <a:latin typeface="楷体"/>
                <a:ea typeface="楷体"/>
              </a:rPr>
              <a:t>xa</a:t>
            </a:r>
            <a:r>
              <a:rPr lang="en-US" altLang="en-US" sz="1200">
                <a:latin typeface="楷体"/>
                <a:ea typeface="楷体"/>
              </a:rPr>
              <a:t>-</a:t>
            </a:r>
            <a:r>
              <a:rPr lang="en-US" altLang="en-US" sz="1200">
                <a:latin typeface="楷体"/>
                <a:ea typeface="楷体"/>
              </a:rPr>
              <a:t>zmonitor</a:t>
            </a:r>
            <a:r>
              <a:rPr lang="en-US" altLang="en-US" sz="1200">
                <a:latin typeface="楷体"/>
                <a:ea typeface="楷体"/>
              </a:rPr>
              <a:t>-collector</a:t>
            </a:r>
            <a:endParaRPr lang="en-US" altLang="en-US" sz="1200">
              <a:latin typeface="楷体"/>
              <a:ea typeface="楷体"/>
            </a:endParaRPr>
          </a:p>
          <a:p>
            <a:pPr algn="ctr"/>
            <a:r>
              <a:rPr lang="en-US" altLang="en-US" sz="1200">
                <a:latin typeface="楷体"/>
                <a:ea typeface="楷体"/>
              </a:rPr>
              <a:t>python3 collector</a:t>
            </a:r>
            <a:endParaRPr lang="en-US" altLang="en-US" sz="1200">
              <a:latin typeface="楷体"/>
              <a:ea typeface="楷体"/>
            </a:endParaRPr>
          </a:p>
          <a:p>
            <a:pPr algn="ctr"/>
            <a:r>
              <a:rPr lang="zh-CN" altLang="zh-CN" sz="1200">
                <a:latin typeface="楷体"/>
                <a:ea typeface="楷体"/>
              </a:rPr>
              <a:t>监控收集</a:t>
            </a:r>
            <a:endParaRPr lang="zh-CN" altLang="zh-CN" sz="1200">
              <a:latin typeface="楷体"/>
              <a:ea typeface="楷体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153653" y="3835662"/>
            <a:ext cx="2623871" cy="571696"/>
          </a:xfrm>
          <a:prstGeom prst="rect">
            <a:avLst/>
          </a:prstGeom>
          <a:noFill/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>
            <a:lvl1pPr marL="0" lvl="0" algn="l" defTabSz="914400">
              <a:defRPr sz="1800" kern="1200">
                <a:solidFill>
                  <a:schemeClr val="lt1"/>
                </a:solidFill>
                <a:latin typeface="Calibri"/>
                <a:ea typeface="Calibri"/>
              </a:defRPr>
            </a:lvl1pPr>
            <a:lvl2pPr marL="457200" lvl="1" algn="l" defTabSz="914400">
              <a:defRPr sz="1800" kern="1200">
                <a:solidFill>
                  <a:schemeClr val="lt1"/>
                </a:solidFill>
                <a:latin typeface="Calibri"/>
                <a:ea typeface="Calibri"/>
              </a:defRPr>
            </a:lvl2pPr>
            <a:lvl3pPr marL="914400" lvl="2" algn="l" defTabSz="914400">
              <a:defRPr sz="1800" kern="1200">
                <a:solidFill>
                  <a:schemeClr val="lt1"/>
                </a:solidFill>
                <a:latin typeface="Calibri"/>
                <a:ea typeface="Calibri"/>
              </a:defRPr>
            </a:lvl3pPr>
            <a:lvl4pPr marL="1371600" lvl="3" algn="l" defTabSz="914400">
              <a:defRPr sz="1800" kern="1200">
                <a:solidFill>
                  <a:schemeClr val="lt1"/>
                </a:solidFill>
                <a:latin typeface="Calibri"/>
                <a:ea typeface="Calibri"/>
              </a:defRPr>
            </a:lvl4pPr>
            <a:lvl5pPr marL="1828800" lvl="4" algn="l" defTabSz="914400">
              <a:defRPr sz="1800" kern="1200">
                <a:solidFill>
                  <a:schemeClr val="lt1"/>
                </a:solidFill>
                <a:latin typeface="Calibri"/>
                <a:ea typeface="Calibri"/>
              </a:defRPr>
            </a:lvl5pPr>
            <a:lvl6pPr marL="2286000" lvl="5" algn="l" defTabSz="914400">
              <a:defRPr sz="1800" kern="1200">
                <a:solidFill>
                  <a:schemeClr val="lt1"/>
                </a:solidFill>
                <a:latin typeface="Calibri"/>
                <a:ea typeface="Calibri"/>
              </a:defRPr>
            </a:lvl6pPr>
            <a:lvl7pPr marL="2743200" lvl="6" algn="l" defTabSz="914400">
              <a:defRPr sz="1800" kern="1200">
                <a:solidFill>
                  <a:schemeClr val="lt1"/>
                </a:solidFill>
                <a:latin typeface="Calibri"/>
                <a:ea typeface="Calibri"/>
              </a:defRPr>
            </a:lvl7pPr>
            <a:lvl8pPr marL="3200400" lvl="7" algn="l" defTabSz="914400">
              <a:defRPr sz="1800" kern="1200">
                <a:solidFill>
                  <a:schemeClr val="lt1"/>
                </a:solidFill>
                <a:latin typeface="Calibri"/>
                <a:ea typeface="Calibri"/>
              </a:defRPr>
            </a:lvl8pPr>
            <a:lvl9pPr marL="3657600" lvl="8" algn="l" defTabSz="914400">
              <a:defRPr sz="1800" kern="1200">
                <a:solidFill>
                  <a:schemeClr val="lt1"/>
                </a:solidFill>
                <a:latin typeface="Calibri"/>
                <a:ea typeface="Calibri"/>
              </a:defRPr>
            </a:lvl9pPr>
          </a:lstStyle>
          <a:p>
            <a:pPr algn="ctr"/>
            <a:r>
              <a:rPr lang="en-US" altLang="en-US" sz="1200">
                <a:latin typeface="楷体"/>
                <a:ea typeface="楷体"/>
              </a:rPr>
              <a:t>xa</a:t>
            </a:r>
            <a:r>
              <a:rPr lang="en-US" altLang="en-US" sz="1200">
                <a:latin typeface="楷体"/>
                <a:ea typeface="楷体"/>
              </a:rPr>
              <a:t>-</a:t>
            </a:r>
            <a:r>
              <a:rPr lang="en-US" altLang="en-US" sz="1200">
                <a:latin typeface="楷体"/>
                <a:ea typeface="楷体"/>
              </a:rPr>
              <a:t>zmonitor</a:t>
            </a:r>
            <a:r>
              <a:rPr lang="en-US" altLang="en-US" sz="1200">
                <a:latin typeface="楷体"/>
                <a:ea typeface="楷体"/>
              </a:rPr>
              <a:t>-monitor</a:t>
            </a:r>
            <a:endParaRPr lang="en-US" altLang="en-US" sz="1200">
              <a:latin typeface="楷体"/>
              <a:ea typeface="楷体"/>
            </a:endParaRPr>
          </a:p>
          <a:p>
            <a:pPr algn="ctr"/>
            <a:r>
              <a:rPr lang="en-US" altLang="en-US" sz="1200">
                <a:latin typeface="楷体"/>
                <a:ea typeface="楷体"/>
              </a:rPr>
              <a:t>python3 monitor</a:t>
            </a:r>
            <a:endParaRPr lang="en-US" altLang="en-US" sz="1200">
              <a:latin typeface="楷体"/>
              <a:ea typeface="楷体"/>
            </a:endParaRPr>
          </a:p>
          <a:p>
            <a:pPr algn="ctr"/>
            <a:r>
              <a:rPr lang="zh-CN" altLang="zh-CN" sz="1200">
                <a:latin typeface="楷体"/>
                <a:ea typeface="楷体"/>
              </a:rPr>
              <a:t>监控管理</a:t>
            </a:r>
            <a:endParaRPr lang="zh-CN" altLang="zh-CN" sz="1200">
              <a:latin typeface="楷体"/>
              <a:ea typeface="楷体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169516" y="4505041"/>
            <a:ext cx="2608008" cy="571696"/>
          </a:xfrm>
          <a:prstGeom prst="rect">
            <a:avLst/>
          </a:prstGeom>
          <a:noFill/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>
            <a:lvl1pPr marL="0" lvl="0" algn="l" defTabSz="914400">
              <a:defRPr sz="1800" kern="1200">
                <a:solidFill>
                  <a:schemeClr val="lt1"/>
                </a:solidFill>
                <a:latin typeface="Calibri"/>
                <a:ea typeface="Calibri"/>
              </a:defRPr>
            </a:lvl1pPr>
            <a:lvl2pPr marL="457200" lvl="1" algn="l" defTabSz="914400">
              <a:defRPr sz="1800" kern="1200">
                <a:solidFill>
                  <a:schemeClr val="lt1"/>
                </a:solidFill>
                <a:latin typeface="Calibri"/>
                <a:ea typeface="Calibri"/>
              </a:defRPr>
            </a:lvl2pPr>
            <a:lvl3pPr marL="914400" lvl="2" algn="l" defTabSz="914400">
              <a:defRPr sz="1800" kern="1200">
                <a:solidFill>
                  <a:schemeClr val="lt1"/>
                </a:solidFill>
                <a:latin typeface="Calibri"/>
                <a:ea typeface="Calibri"/>
              </a:defRPr>
            </a:lvl3pPr>
            <a:lvl4pPr marL="1371600" lvl="3" algn="l" defTabSz="914400">
              <a:defRPr sz="1800" kern="1200">
                <a:solidFill>
                  <a:schemeClr val="lt1"/>
                </a:solidFill>
                <a:latin typeface="Calibri"/>
                <a:ea typeface="Calibri"/>
              </a:defRPr>
            </a:lvl4pPr>
            <a:lvl5pPr marL="1828800" lvl="4" algn="l" defTabSz="914400">
              <a:defRPr sz="1800" kern="1200">
                <a:solidFill>
                  <a:schemeClr val="lt1"/>
                </a:solidFill>
                <a:latin typeface="Calibri"/>
                <a:ea typeface="Calibri"/>
              </a:defRPr>
            </a:lvl5pPr>
            <a:lvl6pPr marL="2286000" lvl="5" algn="l" defTabSz="914400">
              <a:defRPr sz="1800" kern="1200">
                <a:solidFill>
                  <a:schemeClr val="lt1"/>
                </a:solidFill>
                <a:latin typeface="Calibri"/>
                <a:ea typeface="Calibri"/>
              </a:defRPr>
            </a:lvl6pPr>
            <a:lvl7pPr marL="2743200" lvl="6" algn="l" defTabSz="914400">
              <a:defRPr sz="1800" kern="1200">
                <a:solidFill>
                  <a:schemeClr val="lt1"/>
                </a:solidFill>
                <a:latin typeface="Calibri"/>
                <a:ea typeface="Calibri"/>
              </a:defRPr>
            </a:lvl7pPr>
            <a:lvl8pPr marL="3200400" lvl="7" algn="l" defTabSz="914400">
              <a:defRPr sz="1800" kern="1200">
                <a:solidFill>
                  <a:schemeClr val="lt1"/>
                </a:solidFill>
                <a:latin typeface="Calibri"/>
                <a:ea typeface="Calibri"/>
              </a:defRPr>
            </a:lvl8pPr>
            <a:lvl9pPr marL="3657600" lvl="8" algn="l" defTabSz="914400">
              <a:defRPr sz="1800" kern="1200">
                <a:solidFill>
                  <a:schemeClr val="lt1"/>
                </a:solidFill>
                <a:latin typeface="Calibri"/>
                <a:ea typeface="Calibri"/>
              </a:defRPr>
            </a:lvl9pPr>
          </a:lstStyle>
          <a:p>
            <a:pPr algn="ctr"/>
            <a:r>
              <a:rPr lang="en-US" altLang="en-US" sz="1200">
                <a:latin typeface="楷体"/>
                <a:ea typeface="楷体"/>
              </a:rPr>
              <a:t>xabcd</a:t>
            </a:r>
            <a:r>
              <a:rPr lang="en-US" altLang="en-US" sz="1200">
                <a:latin typeface="楷体"/>
                <a:ea typeface="楷体"/>
              </a:rPr>
              <a:t>-command-monitor</a:t>
            </a:r>
            <a:endParaRPr lang="en-US" altLang="en-US" sz="1200">
              <a:latin typeface="楷体"/>
              <a:ea typeface="楷体"/>
            </a:endParaRPr>
          </a:p>
          <a:p>
            <a:pPr algn="ctr"/>
            <a:r>
              <a:rPr lang="en-US" altLang="en-US" sz="1200">
                <a:latin typeface="楷体"/>
                <a:ea typeface="楷体"/>
              </a:rPr>
              <a:t>command_subscriber</a:t>
            </a:r>
            <a:endParaRPr lang="en-US" altLang="en-US" sz="1200">
              <a:latin typeface="楷体"/>
              <a:ea typeface="楷体"/>
            </a:endParaRPr>
          </a:p>
          <a:p>
            <a:pPr algn="ctr"/>
            <a:r>
              <a:rPr lang="zh-CN" altLang="zh-CN" sz="1200">
                <a:latin typeface="楷体"/>
                <a:ea typeface="楷体"/>
              </a:rPr>
              <a:t>命令接收</a:t>
            </a:r>
            <a:endParaRPr lang="zh-CN" altLang="zh-CN" sz="1200">
              <a:latin typeface="楷体"/>
              <a:ea typeface="楷体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530010" y="5163352"/>
            <a:ext cx="2495710" cy="553997"/>
          </a:xfrm>
          <a:prstGeom prst="rect">
            <a:avLst/>
          </a:prstGeom>
          <a:noFill/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>
            <a:lvl1pPr marL="0" lvl="0" algn="l" defTabSz="914400">
              <a:defRPr sz="1800" kern="1200">
                <a:solidFill>
                  <a:schemeClr val="lt1"/>
                </a:solidFill>
                <a:latin typeface="Calibri"/>
                <a:ea typeface="Calibri"/>
              </a:defRPr>
            </a:lvl1pPr>
            <a:lvl2pPr marL="457200" lvl="1" algn="l" defTabSz="914400">
              <a:defRPr sz="1800" kern="1200">
                <a:solidFill>
                  <a:schemeClr val="lt1"/>
                </a:solidFill>
                <a:latin typeface="Calibri"/>
                <a:ea typeface="Calibri"/>
              </a:defRPr>
            </a:lvl2pPr>
            <a:lvl3pPr marL="914400" lvl="2" algn="l" defTabSz="914400">
              <a:defRPr sz="1800" kern="1200">
                <a:solidFill>
                  <a:schemeClr val="lt1"/>
                </a:solidFill>
                <a:latin typeface="Calibri"/>
                <a:ea typeface="Calibri"/>
              </a:defRPr>
            </a:lvl3pPr>
            <a:lvl4pPr marL="1371600" lvl="3" algn="l" defTabSz="914400">
              <a:defRPr sz="1800" kern="1200">
                <a:solidFill>
                  <a:schemeClr val="lt1"/>
                </a:solidFill>
                <a:latin typeface="Calibri"/>
                <a:ea typeface="Calibri"/>
              </a:defRPr>
            </a:lvl4pPr>
            <a:lvl5pPr marL="1828800" lvl="4" algn="l" defTabSz="914400">
              <a:defRPr sz="1800" kern="1200">
                <a:solidFill>
                  <a:schemeClr val="lt1"/>
                </a:solidFill>
                <a:latin typeface="Calibri"/>
                <a:ea typeface="Calibri"/>
              </a:defRPr>
            </a:lvl5pPr>
            <a:lvl6pPr marL="2286000" lvl="5" algn="l" defTabSz="914400">
              <a:defRPr sz="1800" kern="1200">
                <a:solidFill>
                  <a:schemeClr val="lt1"/>
                </a:solidFill>
                <a:latin typeface="Calibri"/>
                <a:ea typeface="Calibri"/>
              </a:defRPr>
            </a:lvl6pPr>
            <a:lvl7pPr marL="2743200" lvl="6" algn="l" defTabSz="914400">
              <a:defRPr sz="1800" kern="1200">
                <a:solidFill>
                  <a:schemeClr val="lt1"/>
                </a:solidFill>
                <a:latin typeface="Calibri"/>
                <a:ea typeface="Calibri"/>
              </a:defRPr>
            </a:lvl7pPr>
            <a:lvl8pPr marL="3200400" lvl="7" algn="l" defTabSz="914400">
              <a:defRPr sz="1800" kern="1200">
                <a:solidFill>
                  <a:schemeClr val="lt1"/>
                </a:solidFill>
                <a:latin typeface="Calibri"/>
                <a:ea typeface="Calibri"/>
              </a:defRPr>
            </a:lvl8pPr>
            <a:lvl9pPr marL="3657600" lvl="8" algn="l" defTabSz="914400">
              <a:defRPr sz="1800" kern="1200">
                <a:solidFill>
                  <a:schemeClr val="lt1"/>
                </a:solidFill>
                <a:latin typeface="Calibri"/>
                <a:ea typeface="Calibri"/>
              </a:defRPr>
            </a:lvl9pPr>
          </a:lstStyle>
          <a:p>
            <a:pPr algn="ctr"/>
            <a:r>
              <a:rPr lang="en-US" altLang="en-US" sz="1200">
                <a:latin typeface="楷体"/>
                <a:ea typeface="楷体"/>
              </a:rPr>
              <a:t>xabcd</a:t>
            </a:r>
            <a:r>
              <a:rPr lang="en-US" altLang="en-US" sz="1200">
                <a:latin typeface="楷体"/>
                <a:ea typeface="楷体"/>
              </a:rPr>
              <a:t>-module-check</a:t>
            </a:r>
            <a:endParaRPr lang="en-US" altLang="en-US" sz="1200">
              <a:latin typeface="楷体"/>
              <a:ea typeface="楷体"/>
            </a:endParaRPr>
          </a:p>
          <a:p>
            <a:pPr algn="ctr"/>
            <a:r>
              <a:rPr lang="en-US" altLang="en-US" sz="1200">
                <a:latin typeface="楷体"/>
                <a:ea typeface="楷体"/>
              </a:rPr>
              <a:t>module_check.sh</a:t>
            </a:r>
            <a:endParaRPr lang="en-US" altLang="en-US" sz="1200">
              <a:latin typeface="楷体"/>
              <a:ea typeface="楷体"/>
            </a:endParaRPr>
          </a:p>
          <a:p>
            <a:pPr algn="ctr"/>
            <a:endParaRPr lang="en-US" altLang="en-US" sz="1200">
              <a:latin typeface="楷体"/>
              <a:ea typeface="楷体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096595" y="1702483"/>
            <a:ext cx="4853940" cy="4155332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70C0"/>
            </a:solidFill>
            <a:prstDash val="solid"/>
            <a:miter/>
          </a:ln>
        </p:spPr>
        <p:txBody>
          <a:bodyPr vert="horz" wrap="square" lIns="45719" tIns="45719" rIns="45719" bIns="45719" numCol="1" spcCol="38100" anchor="b"/>
          <a:lstStyle/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1800" b="0" i="0" u="none" strike="noStrike" spc="0" baseline="0">
                <a:ln>
                  <a:noFill/>
                </a:ln>
                <a:solidFill>
                  <a:srgbClr val="111313"/>
                </a:solidFill>
                <a:latin typeface="Arial"/>
                <a:ea typeface="Arial"/>
              </a:rPr>
              <a:t>XAVIER52</a:t>
            </a:r>
            <a:endParaRPr lang="zh-CN" altLang="zh-CN" sz="1800" b="0" i="0" u="none" strike="noStrike" spc="0" baseline="0">
              <a:ln>
                <a:noFill/>
              </a:ln>
              <a:solidFill>
                <a:srgbClr val="111313"/>
              </a:solidFill>
              <a:latin typeface="Arial"/>
              <a:ea typeface="Arial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233136" y="1833533"/>
            <a:ext cx="4573585" cy="553998"/>
          </a:xfrm>
          <a:prstGeom prst="rect">
            <a:avLst/>
          </a:prstGeom>
          <a:solidFill>
            <a:srgbClr val="00B0F0"/>
          </a:solidFill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xb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-driver-camera-compress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camera_compress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 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driver_cam_side_compress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侧视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4</a:t>
            </a:r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个摄像头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H264</a:t>
            </a:r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图像压缩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243170" y="3213089"/>
            <a:ext cx="2362337" cy="553998"/>
          </a:xfrm>
          <a:prstGeom prst="rect">
            <a:avLst/>
          </a:prstGeom>
          <a:solidFill>
            <a:srgbClr val="92D050"/>
          </a:solidFill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xb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-driver-camera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camera_driver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 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driver_cam_side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侧视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4</a:t>
            </a:r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个摄像头驱动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233132" y="2506860"/>
            <a:ext cx="2372376" cy="584510"/>
          </a:xfrm>
          <a:prstGeom prst="rect">
            <a:avLst/>
          </a:prstGeom>
          <a:solidFill>
            <a:srgbClr val="92D050"/>
          </a:solidFill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xb-driver-radar-conti510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driver_long_range_radar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长距毫米波雷达驱动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698522" y="2506860"/>
            <a:ext cx="2108199" cy="584510"/>
          </a:xfrm>
          <a:prstGeom prst="rect">
            <a:avLst/>
          </a:prstGeom>
          <a:solidFill>
            <a:srgbClr val="92D050"/>
          </a:solidFill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xb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-driver-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smart_camera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parse-protocol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smart camera</a:t>
            </a:r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驱动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250803" y="4574714"/>
            <a:ext cx="2372375" cy="5539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xb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-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percp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-radar-fusion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percp_radar_fusion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毫米波雷达感知融合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250804" y="3874410"/>
            <a:ext cx="2372374" cy="5539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xb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-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percp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-target-fusion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percp_target_fusion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感知目标融合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698520" y="3197833"/>
            <a:ext cx="2108199" cy="584510"/>
          </a:xfrm>
          <a:prstGeom prst="rect">
            <a:avLst/>
          </a:prstGeom>
          <a:noFill/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xb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-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zmonitor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-collector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python3 collector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监控收集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698520" y="4574714"/>
            <a:ext cx="2070197" cy="553998"/>
          </a:xfrm>
          <a:prstGeom prst="rect">
            <a:avLst/>
          </a:prstGeom>
          <a:noFill/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xabcd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-command-monitor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command_subscriber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命令接收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698520" y="3889666"/>
            <a:ext cx="2070197" cy="553998"/>
          </a:xfrm>
          <a:prstGeom prst="rect">
            <a:avLst/>
          </a:prstGeom>
          <a:noFill/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xabcd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-module-check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module_check.sh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44318" y="644642"/>
            <a:ext cx="445656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400">
                <a:latin typeface="楷体"/>
                <a:ea typeface="楷体"/>
              </a:rPr>
              <a:t>一个</a:t>
            </a:r>
            <a:r>
              <a:rPr lang="en-US" altLang="en-US" sz="1400">
                <a:latin typeface="楷体"/>
                <a:ea typeface="楷体"/>
              </a:rPr>
              <a:t>service</a:t>
            </a:r>
            <a:r>
              <a:rPr lang="zh-CN" altLang="zh-CN" sz="1400">
                <a:latin typeface="楷体"/>
                <a:ea typeface="楷体"/>
              </a:rPr>
              <a:t>只启动一个进程</a:t>
            </a:r>
            <a:endParaRPr lang="en-US" altLang="en-US" sz="1400">
              <a:latin typeface="楷体"/>
              <a:ea typeface="楷体"/>
            </a:endParaRPr>
          </a:p>
          <a:p>
            <a:r>
              <a:rPr lang="zh-CN" altLang="zh-CN" sz="1400">
                <a:latin typeface="楷体"/>
                <a:ea typeface="楷体"/>
              </a:rPr>
              <a:t>大部分进程只创建一个节点</a:t>
            </a:r>
            <a:endParaRPr lang="en-US" altLang="en-US" sz="1400">
              <a:latin typeface="楷体"/>
              <a:ea typeface="楷体"/>
            </a:endParaRPr>
          </a:p>
          <a:p>
            <a:r>
              <a:rPr lang="zh-CN" altLang="zh-CN" sz="1400">
                <a:latin typeface="楷体"/>
                <a:ea typeface="楷体"/>
              </a:rPr>
              <a:t>只有少部分进程会创建多个节点</a:t>
            </a:r>
            <a:endParaRPr lang="zh-CN" altLang="zh-CN" sz="1400">
              <a:latin typeface="楷体"/>
              <a:ea typeface="楷体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56381" y="644642"/>
            <a:ext cx="43773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400">
                <a:solidFill>
                  <a:srgbClr val="172B4D"/>
                </a:solidFill>
                <a:latin typeface="楷体"/>
                <a:ea typeface="楷体"/>
              </a:rPr>
              <a:t>每个小</a:t>
            </a:r>
            <a:r>
              <a:rPr lang="en-US" altLang="en-US" sz="1400">
                <a:solidFill>
                  <a:srgbClr val="172B4D"/>
                </a:solidFill>
                <a:latin typeface="楷体"/>
                <a:ea typeface="楷体"/>
              </a:rPr>
              <a:t>block</a:t>
            </a:r>
            <a:r>
              <a:rPr lang="zh-CN" altLang="zh-CN" sz="1400">
                <a:solidFill>
                  <a:srgbClr val="172B4D"/>
                </a:solidFill>
                <a:latin typeface="楷体"/>
                <a:ea typeface="楷体"/>
              </a:rPr>
              <a:t>包含信息：</a:t>
            </a:r>
            <a:r>
              <a:rPr lang="en-US" altLang="en-US" sz="1400">
                <a:solidFill>
                  <a:srgbClr val="172B4D"/>
                </a:solidFill>
                <a:latin typeface="楷体"/>
                <a:ea typeface="楷体"/>
              </a:rPr>
              <a:t>service-program-node</a:t>
            </a:r>
            <a:br>
              <a:rPr lang="en-US" altLang="en-US" sz="1400">
                <a:latin typeface="楷体"/>
                <a:ea typeface="楷体"/>
              </a:rPr>
            </a:br>
            <a:r>
              <a:rPr lang="en-US" altLang="en-US" sz="1400">
                <a:solidFill>
                  <a:srgbClr val="172B4D"/>
                </a:solidFill>
                <a:latin typeface="楷体"/>
                <a:ea typeface="楷体"/>
              </a:rPr>
              <a:t>1. </a:t>
            </a:r>
            <a:r>
              <a:rPr lang="zh-CN" altLang="zh-CN" sz="1400">
                <a:solidFill>
                  <a:srgbClr val="172B4D"/>
                </a:solidFill>
                <a:latin typeface="楷体"/>
                <a:ea typeface="楷体"/>
              </a:rPr>
              <a:t>第一行：</a:t>
            </a:r>
            <a:r>
              <a:rPr lang="en-US" altLang="en-US" sz="1400">
                <a:solidFill>
                  <a:srgbClr val="172B4D"/>
                </a:solidFill>
                <a:latin typeface="楷体"/>
                <a:ea typeface="楷体"/>
              </a:rPr>
              <a:t>service</a:t>
            </a:r>
            <a:r>
              <a:rPr lang="zh-CN" altLang="zh-CN" sz="1400">
                <a:solidFill>
                  <a:srgbClr val="172B4D"/>
                </a:solidFill>
                <a:latin typeface="楷体"/>
                <a:ea typeface="楷体"/>
              </a:rPr>
              <a:t>名字</a:t>
            </a:r>
            <a:br>
              <a:rPr lang="zh-CN" altLang="zh-CN" sz="1400">
                <a:latin typeface="楷体"/>
                <a:ea typeface="楷体"/>
              </a:rPr>
            </a:br>
            <a:r>
              <a:rPr lang="en-US" altLang="en-US" sz="1400">
                <a:solidFill>
                  <a:srgbClr val="172B4D"/>
                </a:solidFill>
                <a:latin typeface="楷体"/>
                <a:ea typeface="楷体"/>
              </a:rPr>
              <a:t>2. </a:t>
            </a:r>
            <a:r>
              <a:rPr lang="zh-CN" altLang="zh-CN" sz="1400">
                <a:solidFill>
                  <a:srgbClr val="172B4D"/>
                </a:solidFill>
                <a:latin typeface="楷体"/>
                <a:ea typeface="楷体"/>
              </a:rPr>
              <a:t>第二行：程序及参数</a:t>
            </a:r>
            <a:br>
              <a:rPr lang="zh-CN" altLang="zh-CN" sz="1400">
                <a:latin typeface="楷体"/>
                <a:ea typeface="楷体"/>
              </a:rPr>
            </a:br>
            <a:r>
              <a:rPr lang="en-US" altLang="en-US" sz="1400">
                <a:solidFill>
                  <a:srgbClr val="172B4D"/>
                </a:solidFill>
                <a:latin typeface="楷体"/>
                <a:ea typeface="楷体"/>
              </a:rPr>
              <a:t>3. </a:t>
            </a:r>
            <a:r>
              <a:rPr lang="zh-CN" altLang="zh-CN" sz="1400">
                <a:solidFill>
                  <a:srgbClr val="172B4D"/>
                </a:solidFill>
                <a:latin typeface="楷体"/>
                <a:ea typeface="楷体"/>
              </a:rPr>
              <a:t>第三</a:t>
            </a:r>
            <a:r>
              <a:rPr lang="en-US" altLang="en-US" sz="1400">
                <a:solidFill>
                  <a:srgbClr val="172B4D"/>
                </a:solidFill>
                <a:latin typeface="楷体"/>
                <a:ea typeface="楷体"/>
              </a:rPr>
              <a:t>&amp;</a:t>
            </a:r>
            <a:r>
              <a:rPr lang="zh-CN" altLang="zh-CN" sz="1400">
                <a:solidFill>
                  <a:srgbClr val="172B4D"/>
                </a:solidFill>
                <a:latin typeface="楷体"/>
                <a:ea typeface="楷体"/>
              </a:rPr>
              <a:t>四行：节点功能</a:t>
            </a:r>
            <a:endParaRPr lang="zh-CN" altLang="zh-CN" sz="1400">
              <a:latin typeface="楷体"/>
              <a:ea typeface="楷体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79174" y="1909195"/>
            <a:ext cx="698855" cy="184666"/>
          </a:xfrm>
          <a:prstGeom prst="rect">
            <a:avLst/>
          </a:prstGeom>
          <a:solidFill>
            <a:srgbClr val="92D050"/>
          </a:solidFill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传感器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79175" y="2178239"/>
            <a:ext cx="698855" cy="184666"/>
          </a:xfrm>
          <a:prstGeom prst="rect">
            <a:avLst/>
          </a:prstGeom>
          <a:solidFill>
            <a:srgbClr val="00B0F0"/>
          </a:solidFill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数采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79176" y="2425824"/>
            <a:ext cx="698855" cy="1846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感知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79175" y="2696567"/>
            <a:ext cx="698855" cy="1846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定位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79174" y="2975382"/>
            <a:ext cx="698855" cy="18466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规控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79174" y="3254197"/>
            <a:ext cx="698855" cy="184666"/>
          </a:xfrm>
          <a:prstGeom prst="rect">
            <a:avLst/>
          </a:prstGeom>
          <a:noFill/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其它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tshållare för text 6"/>
          <p:cNvSpPr>
            <a:spLocks noGrp="1"/>
          </p:cNvSpPr>
          <p:nvPr>
            <p:ph type="body" idx="21"/>
          </p:nvPr>
        </p:nvSpPr>
        <p:spPr>
          <a:xfrm>
            <a:off x="726308" y="191976"/>
            <a:ext cx="11165306" cy="42873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altLang="en-US"/>
              <a:t>XAVIER</a:t>
            </a:r>
            <a:r>
              <a:rPr lang="zh-CN" altLang="zh-CN"/>
              <a:t>软件部署 </a:t>
            </a:r>
            <a:r>
              <a:rPr lang="en-US" altLang="en-US"/>
              <a:t>(3):service, program,</a:t>
            </a:r>
            <a:r>
              <a:rPr lang="zh-CN" altLang="zh-CN"/>
              <a:t> </a:t>
            </a:r>
            <a:r>
              <a:rPr lang="en-US" altLang="en-US"/>
              <a:t>node</a:t>
            </a:r>
            <a:endParaRPr lang="en-US" altLang="en-US"/>
          </a:p>
          <a:p>
            <a:endParaRPr lang="en-US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756788" y="687088"/>
            <a:ext cx="11257619" cy="0"/>
          </a:xfrm>
          <a:prstGeom prst="line">
            <a:avLst/>
          </a:prstGeom>
          <a:ln w="25400">
            <a:solidFill>
              <a:srgbClr val="0070C0"/>
            </a:solidFill>
            <a:prstDash val="solid"/>
          </a:ln>
        </p:spPr>
      </p:cxnSp>
      <p:sp>
        <p:nvSpPr>
          <p:cNvPr id="25" name="矩形 24"/>
          <p:cNvSpPr/>
          <p:nvPr/>
        </p:nvSpPr>
        <p:spPr>
          <a:xfrm>
            <a:off x="6139838" y="756222"/>
            <a:ext cx="6049868" cy="5414688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70C0"/>
            </a:solidFill>
            <a:prstDash val="solid"/>
            <a:miter/>
          </a:ln>
        </p:spPr>
        <p:txBody>
          <a:bodyPr vert="horz" wrap="square" lIns="45719" tIns="45719" rIns="45719" bIns="45719" numCol="1" spcCol="38100" anchor="b"/>
          <a:lstStyle/>
          <a:p>
            <a:pPr mar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1800" b="0" i="0" u="none" strike="noStrike" spc="0" baseline="0">
                <a:ln>
                  <a:noFill/>
                </a:ln>
                <a:solidFill>
                  <a:srgbClr val="111313"/>
                </a:solidFill>
                <a:latin typeface="Arial"/>
                <a:ea typeface="Arial"/>
              </a:rPr>
              <a:t>XAVIER54</a:t>
            </a:r>
            <a:endParaRPr lang="zh-CN" altLang="zh-CN" sz="1800" b="0" i="0" u="none" strike="noStrike" spc="0" baseline="0">
              <a:ln>
                <a:noFill/>
              </a:ln>
              <a:solidFill>
                <a:srgbClr val="111313"/>
              </a:solidFill>
              <a:latin typeface="Arial"/>
              <a:ea typeface="Arial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326981" y="4261605"/>
            <a:ext cx="3491940" cy="553998"/>
          </a:xfrm>
          <a:prstGeom prst="rect">
            <a:avLst/>
          </a:prstGeom>
          <a:solidFill>
            <a:srgbClr val="00B0F0"/>
          </a:solidFill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xd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-driver-camera-compress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camera_compress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 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driver_cam_rear_compress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后视摄像头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H264</a:t>
            </a:r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图像压缩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303624" y="3507470"/>
            <a:ext cx="2246360" cy="553998"/>
          </a:xfrm>
          <a:prstGeom prst="rect">
            <a:avLst/>
          </a:prstGeom>
          <a:solidFill>
            <a:srgbClr val="92D050"/>
          </a:solidFill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xd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-driver-camera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camera_driver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 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driver_cam_rear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后视摄像头驱动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559476" y="878664"/>
            <a:ext cx="2491713" cy="553998"/>
          </a:xfrm>
          <a:prstGeom prst="rect">
            <a:avLst/>
          </a:prstGeom>
          <a:solidFill>
            <a:srgbClr val="92D050"/>
          </a:solidFill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xd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-driver-ins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driver_ins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组合惯导驱动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294464" y="2783270"/>
            <a:ext cx="3110387" cy="553998"/>
          </a:xfrm>
          <a:prstGeom prst="rect">
            <a:avLst/>
          </a:prstGeom>
          <a:solidFill>
            <a:srgbClr val="92D050"/>
          </a:solidFill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xd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-driver-lidar-front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driver_lidar_robosense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 rsm1.front.pb.txt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前激光镭达驱动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294464" y="878664"/>
            <a:ext cx="3110387" cy="553998"/>
          </a:xfrm>
          <a:prstGeom prst="rect">
            <a:avLst/>
          </a:prstGeom>
          <a:solidFill>
            <a:srgbClr val="92D050"/>
          </a:solidFill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xd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-driver-lidar-left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driver_lidar_robosense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 rsm1.left.pb.txt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左激光镭达驱动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287614" y="1523619"/>
            <a:ext cx="3110387" cy="553998"/>
          </a:xfrm>
          <a:prstGeom prst="rect">
            <a:avLst/>
          </a:prstGeom>
          <a:solidFill>
            <a:srgbClr val="92D050"/>
          </a:solidFill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xd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-driver-lidar-rear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driver_lidar_robosense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 rsm1.rear.pb.txt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后激光镭达驱动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294464" y="2152917"/>
            <a:ext cx="3110387" cy="553998"/>
          </a:xfrm>
          <a:prstGeom prst="rect">
            <a:avLst/>
          </a:prstGeom>
          <a:solidFill>
            <a:srgbClr val="92D050"/>
          </a:solidFill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xd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-driver-lidar-right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driver_lidar_robosense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 rsm1.right.pb.txt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右激光镭达驱动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326981" y="4923407"/>
            <a:ext cx="1157325" cy="7386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xd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-loc-fusion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loc_fusion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定位融合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定位融合显示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0647963" y="4923407"/>
            <a:ext cx="1403225" cy="5539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xd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-loc-lidar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loc_lidar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激光镭达定位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9345671" y="4923407"/>
            <a:ext cx="1157325" cy="7386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xd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-loc-vector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loc_vector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矢量定位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矢量定位显示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559476" y="1523619"/>
            <a:ext cx="2491714" cy="5539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xd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-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percp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-lidar-object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percp_lidar_object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激光镭达目标感知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642948" y="3415137"/>
            <a:ext cx="1835650" cy="738664"/>
          </a:xfrm>
          <a:prstGeom prst="rect">
            <a:avLst/>
          </a:prstGeom>
          <a:solidFill>
            <a:srgbClr val="00B0F0"/>
          </a:solidFill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xd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-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percp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-lidar-stitch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percp_lidar_stitch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激光镭达拼接点云发布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激光镭达点云拼接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629274" y="4923407"/>
            <a:ext cx="1571429" cy="7386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xd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-relative-loc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loc_relative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相对定位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相对定位显示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9914189" y="4261605"/>
            <a:ext cx="2137000" cy="553998"/>
          </a:xfrm>
          <a:prstGeom prst="rect">
            <a:avLst/>
          </a:prstGeom>
          <a:noFill/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xd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-static-transform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static_transfor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static</a:t>
            </a:r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坐标转换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9559475" y="2783270"/>
            <a:ext cx="2491715" cy="553998"/>
          </a:xfrm>
          <a:prstGeom prst="rect">
            <a:avLst/>
          </a:prstGeom>
          <a:noFill/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xd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-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zmonitor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-collector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python3 collector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监控收集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9559476" y="2152917"/>
            <a:ext cx="2491716" cy="553998"/>
          </a:xfrm>
          <a:prstGeom prst="rect">
            <a:avLst/>
          </a:prstGeom>
          <a:noFill/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xabcd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-command-monitor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command_subscriber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命令接收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0571562" y="3415137"/>
            <a:ext cx="1479630" cy="553998"/>
          </a:xfrm>
          <a:prstGeom prst="rect">
            <a:avLst/>
          </a:prstGeom>
          <a:noFill/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xabcd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-module-check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module_check.sh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5667" y="753463"/>
            <a:ext cx="5578903" cy="5266559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070C0"/>
            </a:solidFill>
            <a:prstDash val="solid"/>
            <a:miter/>
          </a:ln>
        </p:spPr>
        <p:txBody>
          <a:bodyPr vert="horz" wrap="square" lIns="45719" tIns="45719" rIns="45719" bIns="45719" numCol="1" spcCol="38100" anchor="b"/>
          <a:lstStyle/>
          <a:p>
            <a:pPr mar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1800" b="0" i="0" u="none" strike="noStrike" spc="0" baseline="0">
                <a:ln>
                  <a:noFill/>
                </a:ln>
                <a:solidFill>
                  <a:srgbClr val="111313"/>
                </a:solidFill>
                <a:latin typeface="Arial"/>
                <a:ea typeface="Arial"/>
              </a:rPr>
              <a:t>XAVIER53</a:t>
            </a:r>
            <a:endParaRPr lang="zh-CN" altLang="zh-CN" sz="1800" b="0" i="0" u="none" strike="noStrike" spc="0" baseline="0">
              <a:ln>
                <a:noFill/>
              </a:ln>
              <a:solidFill>
                <a:srgbClr val="111313"/>
              </a:solidFill>
              <a:latin typeface="Arial"/>
              <a:ea typeface="Arial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6534" y="1625418"/>
            <a:ext cx="5305620" cy="553998"/>
          </a:xfrm>
          <a:prstGeom prst="rect">
            <a:avLst/>
          </a:prstGeom>
          <a:solidFill>
            <a:srgbClr val="00B0F0"/>
          </a:solidFill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xc-driver-camera-compress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camera_compress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 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driver_camera_surround_compress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环视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4</a:t>
            </a:r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个摄像头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H264</a:t>
            </a:r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图像压缩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28837" y="817604"/>
            <a:ext cx="2996927" cy="738664"/>
          </a:xfrm>
          <a:prstGeom prst="rect">
            <a:avLst/>
          </a:prstGeom>
          <a:solidFill>
            <a:srgbClr val="92D050"/>
          </a:solidFill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xc-driver-camera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camera_driver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 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driver_camera_surround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环视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4</a:t>
            </a:r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个摄像头驱动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环视摄像头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HMI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763582" y="1002270"/>
            <a:ext cx="2168571" cy="553998"/>
          </a:xfrm>
          <a:prstGeom prst="rect">
            <a:avLst/>
          </a:prstGeom>
          <a:solidFill>
            <a:srgbClr val="92D050"/>
          </a:solidFill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xc-driver-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uss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driver_uss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超声波驱动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08417" y="4209723"/>
            <a:ext cx="1820991" cy="5539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xc-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percp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-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parking_slot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percp_parking_slot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车位感知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36163" y="3536138"/>
            <a:ext cx="2311421" cy="5539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xc-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percp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-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uss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-fusion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percp_uss_fusion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超声波感知融合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152668" y="2855306"/>
            <a:ext cx="1779484" cy="55399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xc-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pnc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-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bdm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pnc_bdm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BDM</a:t>
            </a:r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决策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501312" y="2251630"/>
            <a:ext cx="1858031" cy="55399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xc-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pnc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-control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pnc_control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控制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17413" y="2855306"/>
            <a:ext cx="1205538" cy="55399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xc-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pnc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-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fsm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pnc_fsm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规控状态机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454611" y="2251630"/>
            <a:ext cx="1477542" cy="55399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xc-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pnc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-mop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pnc_mop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MOP</a:t>
            </a:r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决策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935369" y="2855306"/>
            <a:ext cx="2104881" cy="55399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xc-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pnc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-prediction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pnc_prediction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预测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26561" y="2251630"/>
            <a:ext cx="1779482" cy="55399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xc-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pnc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-wire-control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pnc_wire_control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线控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055499" y="3536138"/>
            <a:ext cx="1717507" cy="553998"/>
          </a:xfrm>
          <a:prstGeom prst="rect">
            <a:avLst/>
          </a:prstGeom>
          <a:noFill/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xc-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zmonitor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-collector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python3 collector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监控收集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225276" y="4209723"/>
            <a:ext cx="1717508" cy="553998"/>
          </a:xfrm>
          <a:prstGeom prst="rect">
            <a:avLst/>
          </a:prstGeom>
          <a:noFill/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xabcd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-command-monitor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command_subscriber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命令接收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501664" y="4209723"/>
            <a:ext cx="1651356" cy="553998"/>
          </a:xfrm>
          <a:prstGeom prst="rect">
            <a:avLst/>
          </a:prstGeom>
          <a:noFill/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xabcd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-module-check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module_check.sh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880920" y="3536138"/>
            <a:ext cx="1051234" cy="553998"/>
          </a:xfrm>
          <a:prstGeom prst="rect">
            <a:avLst/>
          </a:prstGeom>
          <a:noFill/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hmi_server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HMI</a:t>
            </a:r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服务器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8122" y="4896471"/>
            <a:ext cx="1785150" cy="7386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APA</a:t>
            </a:r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空间感知</a:t>
            </a:r>
            <a:endParaRPr lang="en-US" altLang="en-US" sz="1200" kern="1200">
              <a:solidFill>
                <a:schemeClr val="lt1"/>
              </a:solidFill>
              <a:latin typeface="楷体"/>
              <a:ea typeface="楷体"/>
            </a:endParaRPr>
          </a:p>
          <a:p>
            <a:pPr algn="ctr"/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/</a:t>
            </a:r>
            <a:r>
              <a:rPr lang="en-US" altLang="en-US" sz="1200" kern="1200">
                <a:solidFill>
                  <a:schemeClr val="lt1"/>
                </a:solidFill>
                <a:latin typeface="楷体"/>
                <a:ea typeface="楷体"/>
              </a:rPr>
              <a:t>ipm_freespace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-340768" y="786331"/>
            <a:ext cx="698855" cy="184666"/>
          </a:xfrm>
          <a:prstGeom prst="rect">
            <a:avLst/>
          </a:prstGeom>
          <a:solidFill>
            <a:srgbClr val="92D050"/>
          </a:solidFill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传感器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-340767" y="1055375"/>
            <a:ext cx="698855" cy="184666"/>
          </a:xfrm>
          <a:prstGeom prst="rect">
            <a:avLst/>
          </a:prstGeom>
          <a:solidFill>
            <a:srgbClr val="00B0F0"/>
          </a:solidFill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数采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-340766" y="1302960"/>
            <a:ext cx="698855" cy="1846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感知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-340767" y="1573703"/>
            <a:ext cx="698855" cy="1846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定位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-340768" y="1852518"/>
            <a:ext cx="698855" cy="18466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规控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340768" y="2131333"/>
            <a:ext cx="698855" cy="184666"/>
          </a:xfrm>
          <a:prstGeom prst="rect">
            <a:avLst/>
          </a:prstGeom>
          <a:noFill/>
          <a:ln w="22225">
            <a:solidFill>
              <a:srgbClr val="0070C0"/>
            </a:solidFill>
            <a:prstDash val="solid"/>
          </a:ln>
        </p:spPr>
        <p:txBody>
          <a:bodyPr vert="horz" wrap="square" lIns="0" tIns="0" rIns="0" bIns="0" numCol="1" spcCol="0" anchor="ctr" anchorCtr="0">
            <a:spAutoFit/>
          </a:bodyPr>
          <a:lstStyle/>
          <a:p>
            <a:pPr algn="ctr"/>
            <a:r>
              <a:rPr lang="zh-CN" altLang="zh-CN" sz="1200" kern="1200">
                <a:solidFill>
                  <a:schemeClr val="lt1"/>
                </a:solidFill>
                <a:latin typeface="楷体"/>
                <a:ea typeface="楷体"/>
              </a:rPr>
              <a:t>其它</a:t>
            </a:r>
            <a:endParaRPr lang="zh-CN" altLang="zh-CN" sz="1200" kern="1200">
              <a:solidFill>
                <a:schemeClr val="lt1"/>
              </a:solidFill>
              <a:latin typeface="楷体"/>
              <a:ea typeface="楷体"/>
            </a:endParaRPr>
          </a:p>
        </p:txBody>
      </p:sp>
      <p:sp>
        <p:nvSpPr>
          <p:cNvPr id="211" name=""/>
          <p:cNvSpPr txBox="0"/>
          <p:nvPr>
            <p:ph type="sldNum" idx="2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lide Number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/>
            </a:fld>
          </a:p>
        </p:txBody>
      </p:sp>
      <p:sp>
        <p:nvSpPr>
          <p:cNvPr id="210" name="Platshållare för text 6"/>
          <p:cNvSpPr>
            <a:spLocks noGrp="1"/>
          </p:cNvSpPr>
          <p:nvPr>
            <p:ph type="body" idx="21"/>
          </p:nvPr>
        </p:nvSpPr>
        <p:spPr>
          <a:xfrm>
            <a:off x="379174" y="191976"/>
            <a:ext cx="11165306" cy="428737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altLang="en-US"/>
              <a:t>XAVIER</a:t>
            </a:r>
            <a:r>
              <a:rPr lang="zh-CN" altLang="zh-CN"/>
              <a:t>软件部署 </a:t>
            </a:r>
            <a:r>
              <a:rPr lang="en-US" altLang="en-US"/>
              <a:t>(4):</a:t>
            </a:r>
            <a:r>
              <a:rPr lang="zh-CN" altLang="zh-CN"/>
              <a:t>对性能有影响的节点间通信</a:t>
            </a:r>
            <a:endParaRPr lang="en-US" altLang="en-US"/>
          </a:p>
          <a:p>
            <a:endParaRPr lang="en-US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409654" y="687088"/>
            <a:ext cx="11257619" cy="0"/>
          </a:xfrm>
          <a:prstGeom prst="line">
            <a:avLst/>
          </a:prstGeom>
          <a:ln w="9525" cap="flat" cmpd="sng">
            <a:solidFill>
              <a:schemeClr val="accent3">
                <a:shade val="95000"/>
              </a:schemeClr>
            </a:solidFill>
            <a:prstDash val="solid"/>
          </a:ln>
        </p:spPr>
      </p:cxnSp>
      <p:pic>
        <p:nvPicPr>
          <p:cNvPr id="12" name="图形 11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232034" y="741905"/>
            <a:ext cx="9817768" cy="532546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lide Number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/>
            </a:fld>
          </a:p>
        </p:txBody>
      </p:sp>
      <p:sp>
        <p:nvSpPr>
          <p:cNvPr id="210" name="Platshållare för text 6"/>
          <p:cNvSpPr>
            <a:spLocks noGrp="1"/>
          </p:cNvSpPr>
          <p:nvPr>
            <p:ph type="body" idx="21"/>
          </p:nvPr>
        </p:nvSpPr>
        <p:spPr>
          <a:xfrm>
            <a:off x="379174" y="191976"/>
            <a:ext cx="11165306" cy="652763"/>
          </a:xfrm>
          <a:prstGeom prst="rect">
            <a:avLst/>
          </a:prstGeom>
        </p:spPr>
        <p:txBody>
          <a:bodyPr/>
          <a:lstStyle/>
          <a:p>
            <a:r>
              <a:rPr lang="en-US" altLang="en-US"/>
              <a:t>XAVIER</a:t>
            </a:r>
            <a:r>
              <a:rPr lang="zh-CN" altLang="zh-CN"/>
              <a:t>软件部署方案资源需求</a:t>
            </a:r>
            <a:r>
              <a:rPr lang="en-US" altLang="en-US"/>
              <a:t>-CPU&amp;MEM(32G)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09654" y="687088"/>
            <a:ext cx="11257619" cy="0"/>
          </a:xfrm>
          <a:prstGeom prst="line">
            <a:avLst/>
          </a:prstGeom>
          <a:ln w="9525" cap="flat" cmpd="sng">
            <a:solidFill>
              <a:schemeClr val="accent3">
                <a:shade val="95000"/>
              </a:schemeClr>
            </a:solidFill>
            <a:prstDash val="solid"/>
          </a:ln>
        </p:spPr>
      </p:cxn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92292" y="1089859"/>
          <a:ext cx="11089591" cy="4483626"/>
        </p:xfrm>
        <a:graphic>
          <a:graphicData uri="http://schemas.openxmlformats.org/drawingml/2006/table">
            <a:tbl>
              <a:tblGrid>
                <a:gridCol w="818045"/>
                <a:gridCol w="622299"/>
                <a:gridCol w="2327698"/>
                <a:gridCol w="1710266"/>
                <a:gridCol w="1862667"/>
                <a:gridCol w="1049867"/>
                <a:gridCol w="880533"/>
                <a:gridCol w="857250"/>
                <a:gridCol w="960966"/>
              </a:tblGrid>
              <a:tr h="189657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1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Xavier</a:t>
                      </a:r>
                      <a:endParaRPr lang="en-US" altLang="en-US" sz="1100" b="1" i="0" u="none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1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模块</a:t>
                      </a:r>
                      <a:endParaRPr lang="zh-CN" altLang="zh-CN" sz="1100" b="1" i="0" u="none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1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Description</a:t>
                      </a:r>
                      <a:endParaRPr lang="en-US" altLang="en-US" sz="1100" b="1" i="0" u="none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1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Program&amp;Argument</a:t>
                      </a:r>
                      <a:endParaRPr lang="en-US" altLang="en-US" sz="1100" b="1" i="0" u="none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1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Service Name</a:t>
                      </a:r>
                      <a:endParaRPr lang="en-US" altLang="en-US" sz="1100" b="1" i="0" u="none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1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%CPU(APA)</a:t>
                      </a:r>
                      <a:endParaRPr lang="en-US" altLang="en-US" sz="1100" b="1" i="0" u="none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1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%</a:t>
                      </a:r>
                      <a:r>
                        <a:rPr lang="en-US" altLang="en-US" sz="11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CPU(NZP)</a:t>
                      </a:r>
                      <a:endParaRPr lang="en-US" altLang="en-US" sz="1100" b="1" i="0" u="none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93" marR="9093" marT="9093" marB="0" anchor="ctr">
                    <a:lnL>
                      <a:noFill/>
                    </a:lnL>
                    <a:lnR w="6350" cap="flat" cmpd="sng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8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%MEM(APA)</a:t>
                      </a:r>
                      <a:endParaRPr lang="en-US" altLang="en-US" sz="800" b="1" i="0" u="none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8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%</a:t>
                      </a:r>
                      <a:r>
                        <a:rPr lang="en-US" altLang="en-US" sz="8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MEM(NZP)</a:t>
                      </a:r>
                      <a:endParaRPr lang="en-US" altLang="en-US" sz="800" b="1" i="0" u="none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</a:tr>
              <a:tr h="359118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数采</a:t>
                      </a:r>
                      <a:endParaRPr lang="zh-CN" altLang="zh-C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前视长焦及广角摄像头</a:t>
                      </a:r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H264</a:t>
                      </a:r>
                      <a:r>
                        <a:rPr lang="zh-CN" altLang="zh-CN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图像压缩</a:t>
                      </a:r>
                      <a:endParaRPr lang="zh-CN" altLang="zh-C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camera_compress driver_cam_front_compress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xa-driver-camera-compress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16.61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24.61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0.3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6350" marR="6350" marT="635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0.3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6350" marR="6350" marT="635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  <a:tr h="359118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驱动</a:t>
                      </a:r>
                      <a:endParaRPr lang="zh-CN" altLang="zh-C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前视长焦及广角摄像头驱动</a:t>
                      </a:r>
                      <a:endParaRPr lang="zh-CN" altLang="zh-C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camera_driver driver_cam_front 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xa-driver-camera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27.82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32.73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0.2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6350" marR="6350" marT="635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0.2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6350" marR="6350" marT="635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657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定位</a:t>
                      </a:r>
                      <a:endParaRPr lang="zh-CN" altLang="zh-C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高清地图服务</a:t>
                      </a:r>
                      <a:endParaRPr lang="zh-CN" altLang="zh-C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hdmap_nav_service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xa-hdmap-nav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4.64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10.35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0.1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6350" marR="6350" marT="635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0.7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6350" marR="6350" marT="635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  <a:tr h="189657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感知</a:t>
                      </a:r>
                      <a:endParaRPr lang="zh-CN" altLang="zh-C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车道线感知</a:t>
                      </a:r>
                      <a:endParaRPr lang="zh-CN" altLang="zh-C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percp_trafficlane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xa-percp-trafficlane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1.83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5.21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0.1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6350" marR="6350" marT="635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0.1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6350" marR="6350" marT="635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657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感知</a:t>
                      </a:r>
                      <a:endParaRPr lang="zh-CN" altLang="zh-C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交通灯感知</a:t>
                      </a:r>
                      <a:endParaRPr lang="zh-CN" altLang="zh-C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percp_trafficlight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xa-percp-trafficlight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28.67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43.71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7.64 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6350" marR="6350" marT="635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7.7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6350" marR="6350" marT="635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  <a:tr h="189657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感知</a:t>
                      </a:r>
                      <a:endParaRPr lang="zh-CN" altLang="zh-C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视觉目标感知</a:t>
                      </a:r>
                      <a:endParaRPr lang="zh-CN" altLang="zh-C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percp_vision_object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xa-percp-vision-object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27.68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31.96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7.6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6350" marR="6350" marT="635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7.6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6350" marR="6350" marT="635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657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监控</a:t>
                      </a:r>
                      <a:endParaRPr lang="zh-CN" altLang="zh-C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报警管理器</a:t>
                      </a:r>
                      <a:endParaRPr lang="zh-CN" altLang="zh-C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alertmanager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xa-zmonitor-alertmanager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0.12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0.23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0.8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6350" marR="6350" marT="635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0.1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6350" marR="6350" marT="635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  <a:tr h="202300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监控</a:t>
                      </a:r>
                      <a:endParaRPr lang="zh-CN" altLang="zh-C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性能采集</a:t>
                      </a:r>
                      <a:endParaRPr lang="zh-CN" altLang="zh-C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python3 collector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xa-zmonitor-collector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7.27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11.26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0.4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6350" marR="6350" marT="635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0.40 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6350" marR="6350" marT="635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657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监控</a:t>
                      </a:r>
                      <a:endParaRPr lang="zh-CN" altLang="zh-C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监控</a:t>
                      </a:r>
                      <a:endParaRPr lang="zh-CN" altLang="zh-C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python3 monitor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xa-zmonitor-monitor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7.27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11.26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0.4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6350" marR="6350" marT="635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0.40 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6350" marR="6350" marT="635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  <a:tr h="189657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监控</a:t>
                      </a:r>
                      <a:endParaRPr lang="zh-CN" altLang="zh-C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命令接收</a:t>
                      </a:r>
                      <a:endParaRPr lang="zh-CN" altLang="zh-C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command_subscriber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xabcd-command-monitor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1.29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4.32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0.1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6350" marR="6350" marT="635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0.1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6350" marR="6350" marT="635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118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数采</a:t>
                      </a:r>
                      <a:endParaRPr lang="zh-CN" altLang="zh-C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zh-CN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侧视</a:t>
                      </a:r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r>
                        <a:rPr lang="zh-CN" altLang="zh-CN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个摄像头</a:t>
                      </a:r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H264</a:t>
                      </a:r>
                      <a:r>
                        <a:rPr lang="zh-CN" altLang="zh-CN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图像压缩</a:t>
                      </a:r>
                      <a:endParaRPr lang="zh-CN" altLang="zh-C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camera_compress driver_cam_side_compress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xb</a:t>
                      </a:r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-driver-camera-compress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31.80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37.27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0.2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6350" marR="6350" marT="635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0.4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6350" marR="6350" marT="635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  <a:tr h="359118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驱动</a:t>
                      </a:r>
                      <a:endParaRPr lang="zh-CN" altLang="zh-C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侧视</a:t>
                      </a:r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r>
                        <a:rPr lang="zh-CN" altLang="zh-CN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个摄像头驱动</a:t>
                      </a:r>
                      <a:endParaRPr lang="zh-CN" altLang="zh-C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camera_driver driver_cam_side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xb-driver-camera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63.91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66.35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0.2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6350" marR="6350" marT="635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0.2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6350" marR="6350" marT="635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313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驱动</a:t>
                      </a:r>
                      <a:endParaRPr lang="zh-CN" altLang="zh-C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毫米波雷达驱动</a:t>
                      </a:r>
                      <a:endParaRPr lang="zh-CN" altLang="zh-C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driver_long_range_radar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xb-driver-radar-conti408</a:t>
                      </a:r>
                      <a:b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</a:br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xb-driver-radar-conti510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14.88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15.02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0.1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6350" marR="6350" marT="635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1.40 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6350" marR="6350" marT="635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  <a:tr h="189657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驱动</a:t>
                      </a:r>
                      <a:endParaRPr lang="zh-CN" altLang="zh-C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smart camera</a:t>
                      </a:r>
                      <a:r>
                        <a:rPr lang="zh-CN" altLang="zh-CN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驱动</a:t>
                      </a:r>
                      <a:endParaRPr lang="zh-CN" altLang="zh-C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parse-protocol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xb-driver-smart_camera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7.09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11.14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0.1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6350" marR="6350" marT="635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0.1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6350" marR="6350" marT="635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657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感知</a:t>
                      </a:r>
                      <a:endParaRPr lang="zh-CN" altLang="zh-C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毫米波雷达感知融合</a:t>
                      </a:r>
                      <a:endParaRPr lang="zh-CN" altLang="zh-C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percp_radar_fusion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xb-percp-radar-fusion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7.59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8.79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0.1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6350" marR="6350" marT="635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0.1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6350" marR="6350" marT="635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  <a:tr h="189657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感知</a:t>
                      </a:r>
                      <a:endParaRPr lang="zh-CN" altLang="zh-C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感知目标融合</a:t>
                      </a:r>
                      <a:endParaRPr lang="zh-CN" altLang="zh-C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percp_target_fusion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xb-percp-target-fusion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13.79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14.66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0.20 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6350" marR="6350" marT="635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0.2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6350" marR="6350" marT="635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657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监控</a:t>
                      </a:r>
                      <a:endParaRPr lang="zh-CN" altLang="zh-C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性能采集</a:t>
                      </a:r>
                      <a:endParaRPr lang="zh-CN" altLang="zh-C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python3 collector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xb</a:t>
                      </a:r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</a:t>
                      </a:r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zmonitor</a:t>
                      </a:r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-collector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1.39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4.00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0.2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6350" marR="6350" marT="635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0.2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6350" marR="6350" marT="635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</a:tr>
              <a:tr h="189657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监控</a:t>
                      </a:r>
                      <a:endParaRPr lang="zh-CN" altLang="zh-C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命令接收</a:t>
                      </a:r>
                      <a:endParaRPr lang="zh-CN" altLang="zh-CN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command_subscriber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xabcd</a:t>
                      </a:r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-command-monitor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0.87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3.36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93" marR="9093" marT="9093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0.1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6350" marR="6350" marT="635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en-US" sz="1100" b="0" i="0" u="none" strike="noStrike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0.2</a:t>
                      </a:r>
                      <a:endParaRPr lang="en-US" altLang="en-US" sz="1100" b="0" i="0" u="none" strike="noStrike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6350" marR="6350" marT="635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