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15" r:id="rId2"/>
    <p:sldId id="264" r:id="rId3"/>
    <p:sldId id="269" r:id="rId4"/>
    <p:sldId id="413" r:id="rId5"/>
    <p:sldId id="256" r:id="rId6"/>
    <p:sldId id="424" r:id="rId7"/>
    <p:sldId id="418" r:id="rId8"/>
    <p:sldId id="419" r:id="rId9"/>
    <p:sldId id="420" r:id="rId10"/>
    <p:sldId id="421" r:id="rId11"/>
    <p:sldId id="422" r:id="rId12"/>
    <p:sldId id="423" r:id="rId13"/>
    <p:sldId id="417" r:id="rId14"/>
    <p:sldId id="416" r:id="rId15"/>
    <p:sldId id="397" r:id="rId16"/>
    <p:sldId id="257" r:id="rId17"/>
    <p:sldId id="275" r:id="rId18"/>
    <p:sldId id="414" r:id="rId19"/>
    <p:sldId id="399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B3046-A84A-4284-82A1-65D99A76A779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C1493-ED0A-49BE-AEF3-AB13F01F1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C1493-ED0A-49BE-AEF3-AB13F01F16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4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10GPHY:</a:t>
            </a:r>
            <a:r>
              <a:rPr lang="zh-CN" altLang="en-US" dirty="0"/>
              <a:t>目前暂无样片，也无车轨芯片，根据样片的时间做相应的后期调试，同时还需要依赖</a:t>
            </a:r>
            <a:r>
              <a:rPr lang="en-US" altLang="zh-CN" dirty="0"/>
              <a:t>NV</a:t>
            </a:r>
            <a:r>
              <a:rPr lang="zh-CN" altLang="en-US" dirty="0"/>
              <a:t>支持。硬件上预留，根据实际开发状态为准，无法保证</a:t>
            </a:r>
            <a:r>
              <a:rPr lang="en-US" altLang="zh-CN" dirty="0"/>
              <a:t>100%</a:t>
            </a:r>
            <a:r>
              <a:rPr lang="zh-CN" altLang="en-US" dirty="0"/>
              <a:t>实现</a:t>
            </a:r>
            <a:r>
              <a:rPr lang="en-US" altLang="zh-CN" dirty="0"/>
              <a:t>10G</a:t>
            </a:r>
            <a:r>
              <a:rPr lang="zh-CN" altLang="en-US" dirty="0"/>
              <a:t>口，该中设计状态是否同意？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73973-011D-4F4B-8DB6-2554D6E1B9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2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C1493-ED0A-49BE-AEF3-AB13F01F16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7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C1493-ED0A-49BE-AEF3-AB13F01F16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9148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C1493-ED0A-49BE-AEF3-AB13F01F16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8C7D-5A21-478B-8481-BFE519C2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C64125-AAA4-449F-B396-DFAB4426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F192E-DFE1-4A81-B108-78BF98DA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EDBEB-0EC2-4A75-9037-5503E2A7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FBACD-330B-455D-A9B0-DE7C8C5D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1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4CEC-319C-43A9-8F9F-BFCAAD88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C4C3B-F42D-45D0-AA2E-17520DA6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7934D-5A88-425F-B14C-B865C811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C4976-A5A6-4A35-865A-90F37DC7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B0E3C-22E8-45F6-AE85-7582370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A9845-6065-454A-855E-4BE4532E5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1A512-B635-4C31-9FAD-264C9632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50D4C-5253-48FB-A0A3-AD07EF2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008AF-CD77-4629-A76F-D23AB8A8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DBC68-4B42-40A3-B371-8281EC6A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5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24072" y="633134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</a:defRPr>
            </a:lvl1pPr>
          </a:lstStyle>
          <a:p>
            <a:fld id="{46649FBD-AA3B-4ABA-A69A-4F42B8F9DCDB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Platshållare för text 4"/>
          <p:cNvSpPr>
            <a:spLocks noGrp="1"/>
          </p:cNvSpPr>
          <p:nvPr>
            <p:ph type="body" sz="quarter" idx="10"/>
          </p:nvPr>
        </p:nvSpPr>
        <p:spPr>
          <a:xfrm>
            <a:off x="513348" y="1306286"/>
            <a:ext cx="11165305" cy="4818735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349" y="487123"/>
            <a:ext cx="11165304" cy="652761"/>
          </a:xfrm>
          <a:prstGeom prst="rect">
            <a:avLst/>
          </a:prstGeom>
        </p:spPr>
        <p:txBody>
          <a:bodyPr/>
          <a:lstStyle>
            <a:lvl1pPr algn="l">
              <a:defRPr sz="2800" b="1" i="0" cap="none" spc="200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2pPr>
            <a:lvl3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3pPr>
            <a:lvl4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4pPr>
            <a:lvl5pPr>
              <a:defRPr sz="4400" b="0" i="0" cap="all" baseline="0">
                <a:solidFill>
                  <a:schemeClr val="bg1"/>
                </a:solidFill>
                <a:latin typeface="Sofia Pro Extra Light" charset="0"/>
                <a:ea typeface="Sofia Pro Extra Light" charset="0"/>
                <a:cs typeface="Sofia Pro Extra Light" charset="0"/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10306289" y="198681"/>
            <a:ext cx="1540701" cy="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白色正文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latshållare för 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 spc="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53" name="直接连接符 9"/>
          <p:cNvSpPr/>
          <p:nvPr/>
        </p:nvSpPr>
        <p:spPr>
          <a:xfrm>
            <a:off x="1991409" y="6204377"/>
            <a:ext cx="9720001" cy="29464"/>
          </a:xfrm>
          <a:prstGeom prst="line">
            <a:avLst/>
          </a:prstGeom>
          <a:ln w="6350">
            <a:solidFill>
              <a:srgbClr val="24292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4" name="图片 2" descr="图片 2"/>
          <p:cNvPicPr>
            <a:picLocks noChangeAspect="1"/>
          </p:cNvPicPr>
          <p:nvPr/>
        </p:nvPicPr>
        <p:blipFill>
          <a:blip r:embed="rId2"/>
          <a:srcRect l="27739" t="26767" r="27259" b="26350"/>
          <a:stretch>
            <a:fillRect/>
          </a:stretch>
        </p:blipFill>
        <p:spPr>
          <a:xfrm>
            <a:off x="413359" y="5928598"/>
            <a:ext cx="1540702" cy="576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43421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D:\uidp3762\Desktop\图片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49" y="-258606"/>
            <a:ext cx="12703176" cy="69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0FABA2-B587-46D4-A2DD-2F55A945B0DA}"/>
              </a:ext>
            </a:extLst>
          </p:cNvPr>
          <p:cNvGrpSpPr/>
          <p:nvPr userDrawn="1"/>
        </p:nvGrpSpPr>
        <p:grpSpPr>
          <a:xfrm>
            <a:off x="334963" y="6507210"/>
            <a:ext cx="1947600" cy="246221"/>
            <a:chOff x="511402" y="6460351"/>
            <a:chExt cx="2111109" cy="2668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86A6D-9933-4C1A-8AB2-0CEF1362398B}"/>
                </a:ext>
              </a:extLst>
            </p:cNvPr>
            <p:cNvSpPr/>
            <p:nvPr/>
          </p:nvSpPr>
          <p:spPr>
            <a:xfrm>
              <a:off x="511402" y="6496412"/>
              <a:ext cx="189479" cy="189479"/>
            </a:xfrm>
            <a:prstGeom prst="ellips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ADFCA86E-3CB2-4550-B9EF-42F7B3776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5107" y="6550033"/>
              <a:ext cx="107003" cy="82236"/>
              <a:chOff x="675" y="3253"/>
              <a:chExt cx="337" cy="259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89DEC096-DB28-4A18-932C-C62535D85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" y="3253"/>
                <a:ext cx="337" cy="259"/>
              </a:xfrm>
              <a:custGeom>
                <a:avLst/>
                <a:gdLst>
                  <a:gd name="T0" fmla="*/ 2284 w 2471"/>
                  <a:gd name="T1" fmla="*/ 1908 h 1908"/>
                  <a:gd name="T2" fmla="*/ 186 w 2471"/>
                  <a:gd name="T3" fmla="*/ 1908 h 1908"/>
                  <a:gd name="T4" fmla="*/ 0 w 2471"/>
                  <a:gd name="T5" fmla="*/ 1721 h 1908"/>
                  <a:gd name="T6" fmla="*/ 0 w 2471"/>
                  <a:gd name="T7" fmla="*/ 490 h 1908"/>
                  <a:gd name="T8" fmla="*/ 186 w 2471"/>
                  <a:gd name="T9" fmla="*/ 304 h 1908"/>
                  <a:gd name="T10" fmla="*/ 675 w 2471"/>
                  <a:gd name="T11" fmla="*/ 304 h 1908"/>
                  <a:gd name="T12" fmla="*/ 722 w 2471"/>
                  <a:gd name="T13" fmla="*/ 169 h 1908"/>
                  <a:gd name="T14" fmla="*/ 906 w 2471"/>
                  <a:gd name="T15" fmla="*/ 0 h 1908"/>
                  <a:gd name="T16" fmla="*/ 1564 w 2471"/>
                  <a:gd name="T17" fmla="*/ 0 h 1908"/>
                  <a:gd name="T18" fmla="*/ 1749 w 2471"/>
                  <a:gd name="T19" fmla="*/ 171 h 1908"/>
                  <a:gd name="T20" fmla="*/ 1794 w 2471"/>
                  <a:gd name="T21" fmla="*/ 304 h 1908"/>
                  <a:gd name="T22" fmla="*/ 2284 w 2471"/>
                  <a:gd name="T23" fmla="*/ 304 h 1908"/>
                  <a:gd name="T24" fmla="*/ 2471 w 2471"/>
                  <a:gd name="T25" fmla="*/ 490 h 1908"/>
                  <a:gd name="T26" fmla="*/ 2471 w 2471"/>
                  <a:gd name="T27" fmla="*/ 1721 h 1908"/>
                  <a:gd name="T28" fmla="*/ 2284 w 2471"/>
                  <a:gd name="T29" fmla="*/ 1908 h 1908"/>
                  <a:gd name="T30" fmla="*/ 186 w 2471"/>
                  <a:gd name="T31" fmla="*/ 435 h 1908"/>
                  <a:gd name="T32" fmla="*/ 131 w 2471"/>
                  <a:gd name="T33" fmla="*/ 490 h 1908"/>
                  <a:gd name="T34" fmla="*/ 131 w 2471"/>
                  <a:gd name="T35" fmla="*/ 1721 h 1908"/>
                  <a:gd name="T36" fmla="*/ 186 w 2471"/>
                  <a:gd name="T37" fmla="*/ 1777 h 1908"/>
                  <a:gd name="T38" fmla="*/ 2284 w 2471"/>
                  <a:gd name="T39" fmla="*/ 1777 h 1908"/>
                  <a:gd name="T40" fmla="*/ 2340 w 2471"/>
                  <a:gd name="T41" fmla="*/ 1721 h 1908"/>
                  <a:gd name="T42" fmla="*/ 2340 w 2471"/>
                  <a:gd name="T43" fmla="*/ 490 h 1908"/>
                  <a:gd name="T44" fmla="*/ 2284 w 2471"/>
                  <a:gd name="T45" fmla="*/ 435 h 1908"/>
                  <a:gd name="T46" fmla="*/ 1751 w 2471"/>
                  <a:gd name="T47" fmla="*/ 435 h 1908"/>
                  <a:gd name="T48" fmla="*/ 1691 w 2471"/>
                  <a:gd name="T49" fmla="*/ 397 h 1908"/>
                  <a:gd name="T50" fmla="*/ 1621 w 2471"/>
                  <a:gd name="T51" fmla="*/ 201 h 1908"/>
                  <a:gd name="T52" fmla="*/ 1564 w 2471"/>
                  <a:gd name="T53" fmla="*/ 131 h 1908"/>
                  <a:gd name="T54" fmla="*/ 906 w 2471"/>
                  <a:gd name="T55" fmla="*/ 131 h 1908"/>
                  <a:gd name="T56" fmla="*/ 848 w 2471"/>
                  <a:gd name="T57" fmla="*/ 203 h 1908"/>
                  <a:gd name="T58" fmla="*/ 780 w 2471"/>
                  <a:gd name="T59" fmla="*/ 395 h 1908"/>
                  <a:gd name="T60" fmla="*/ 720 w 2471"/>
                  <a:gd name="T61" fmla="*/ 435 h 1908"/>
                  <a:gd name="T62" fmla="*/ 186 w 2471"/>
                  <a:gd name="T63" fmla="*/ 435 h 1908"/>
                  <a:gd name="T64" fmla="*/ 186 w 2471"/>
                  <a:gd name="T65" fmla="*/ 435 h 1908"/>
                  <a:gd name="T66" fmla="*/ 186 w 2471"/>
                  <a:gd name="T67" fmla="*/ 435 h 1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1" h="1908">
                    <a:moveTo>
                      <a:pt x="2284" y="1908"/>
                    </a:moveTo>
                    <a:cubicBezTo>
                      <a:pt x="186" y="1908"/>
                      <a:pt x="186" y="1908"/>
                      <a:pt x="186" y="1908"/>
                    </a:cubicBezTo>
                    <a:cubicBezTo>
                      <a:pt x="83" y="1908"/>
                      <a:pt x="0" y="1824"/>
                      <a:pt x="0" y="1721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388"/>
                      <a:pt x="83" y="304"/>
                      <a:pt x="186" y="304"/>
                    </a:cubicBezTo>
                    <a:cubicBezTo>
                      <a:pt x="675" y="304"/>
                      <a:pt x="675" y="304"/>
                      <a:pt x="675" y="304"/>
                    </a:cubicBezTo>
                    <a:cubicBezTo>
                      <a:pt x="690" y="267"/>
                      <a:pt x="710" y="213"/>
                      <a:pt x="722" y="169"/>
                    </a:cubicBezTo>
                    <a:cubicBezTo>
                      <a:pt x="762" y="22"/>
                      <a:pt x="854" y="0"/>
                      <a:pt x="906" y="0"/>
                    </a:cubicBezTo>
                    <a:cubicBezTo>
                      <a:pt x="1564" y="0"/>
                      <a:pt x="1564" y="0"/>
                      <a:pt x="1564" y="0"/>
                    </a:cubicBezTo>
                    <a:cubicBezTo>
                      <a:pt x="1655" y="0"/>
                      <a:pt x="1724" y="64"/>
                      <a:pt x="1749" y="171"/>
                    </a:cubicBezTo>
                    <a:cubicBezTo>
                      <a:pt x="1759" y="216"/>
                      <a:pt x="1779" y="269"/>
                      <a:pt x="1794" y="304"/>
                    </a:cubicBezTo>
                    <a:cubicBezTo>
                      <a:pt x="2284" y="304"/>
                      <a:pt x="2284" y="304"/>
                      <a:pt x="2284" y="304"/>
                    </a:cubicBezTo>
                    <a:cubicBezTo>
                      <a:pt x="2387" y="304"/>
                      <a:pt x="2471" y="388"/>
                      <a:pt x="2471" y="490"/>
                    </a:cubicBezTo>
                    <a:cubicBezTo>
                      <a:pt x="2471" y="1721"/>
                      <a:pt x="2471" y="1721"/>
                      <a:pt x="2471" y="1721"/>
                    </a:cubicBezTo>
                    <a:cubicBezTo>
                      <a:pt x="2471" y="1824"/>
                      <a:pt x="2387" y="1908"/>
                      <a:pt x="2284" y="1908"/>
                    </a:cubicBezTo>
                    <a:close/>
                    <a:moveTo>
                      <a:pt x="186" y="435"/>
                    </a:moveTo>
                    <a:cubicBezTo>
                      <a:pt x="155" y="435"/>
                      <a:pt x="131" y="460"/>
                      <a:pt x="131" y="490"/>
                    </a:cubicBezTo>
                    <a:cubicBezTo>
                      <a:pt x="131" y="1721"/>
                      <a:pt x="131" y="1721"/>
                      <a:pt x="131" y="1721"/>
                    </a:cubicBezTo>
                    <a:cubicBezTo>
                      <a:pt x="131" y="1752"/>
                      <a:pt x="155" y="1777"/>
                      <a:pt x="186" y="1777"/>
                    </a:cubicBezTo>
                    <a:cubicBezTo>
                      <a:pt x="2284" y="1777"/>
                      <a:pt x="2284" y="1777"/>
                      <a:pt x="2284" y="1777"/>
                    </a:cubicBezTo>
                    <a:cubicBezTo>
                      <a:pt x="2315" y="1777"/>
                      <a:pt x="2340" y="1752"/>
                      <a:pt x="2340" y="1721"/>
                    </a:cubicBezTo>
                    <a:cubicBezTo>
                      <a:pt x="2340" y="490"/>
                      <a:pt x="2340" y="490"/>
                      <a:pt x="2340" y="490"/>
                    </a:cubicBezTo>
                    <a:cubicBezTo>
                      <a:pt x="2340" y="460"/>
                      <a:pt x="2315" y="435"/>
                      <a:pt x="2284" y="435"/>
                    </a:cubicBezTo>
                    <a:cubicBezTo>
                      <a:pt x="1751" y="435"/>
                      <a:pt x="1751" y="435"/>
                      <a:pt x="1751" y="435"/>
                    </a:cubicBezTo>
                    <a:cubicBezTo>
                      <a:pt x="1725" y="435"/>
                      <a:pt x="1702" y="420"/>
                      <a:pt x="1691" y="397"/>
                    </a:cubicBezTo>
                    <a:cubicBezTo>
                      <a:pt x="1689" y="392"/>
                      <a:pt x="1641" y="287"/>
                      <a:pt x="1621" y="201"/>
                    </a:cubicBezTo>
                    <a:cubicBezTo>
                      <a:pt x="1605" y="131"/>
                      <a:pt x="1575" y="131"/>
                      <a:pt x="1564" y="131"/>
                    </a:cubicBezTo>
                    <a:cubicBezTo>
                      <a:pt x="906" y="131"/>
                      <a:pt x="906" y="131"/>
                      <a:pt x="906" y="131"/>
                    </a:cubicBezTo>
                    <a:cubicBezTo>
                      <a:pt x="868" y="131"/>
                      <a:pt x="853" y="185"/>
                      <a:pt x="848" y="203"/>
                    </a:cubicBezTo>
                    <a:cubicBezTo>
                      <a:pt x="826" y="284"/>
                      <a:pt x="782" y="390"/>
                      <a:pt x="780" y="395"/>
                    </a:cubicBezTo>
                    <a:cubicBezTo>
                      <a:pt x="770" y="419"/>
                      <a:pt x="746" y="435"/>
                      <a:pt x="720" y="435"/>
                    </a:cubicBezTo>
                    <a:lnTo>
                      <a:pt x="186" y="435"/>
                    </a:lnTo>
                    <a:close/>
                    <a:moveTo>
                      <a:pt x="186" y="435"/>
                    </a:moveTo>
                    <a:cubicBezTo>
                      <a:pt x="186" y="435"/>
                      <a:pt x="186" y="435"/>
                      <a:pt x="186" y="4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8023463-3F35-4067-A414-6F0BBE708A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" y="3319"/>
                <a:ext cx="157" cy="157"/>
              </a:xfrm>
              <a:custGeom>
                <a:avLst/>
                <a:gdLst>
                  <a:gd name="T0" fmla="*/ 575 w 1151"/>
                  <a:gd name="T1" fmla="*/ 1151 h 1151"/>
                  <a:gd name="T2" fmla="*/ 0 w 1151"/>
                  <a:gd name="T3" fmla="*/ 576 h 1151"/>
                  <a:gd name="T4" fmla="*/ 575 w 1151"/>
                  <a:gd name="T5" fmla="*/ 0 h 1151"/>
                  <a:gd name="T6" fmla="*/ 1151 w 1151"/>
                  <a:gd name="T7" fmla="*/ 576 h 1151"/>
                  <a:gd name="T8" fmla="*/ 575 w 1151"/>
                  <a:gd name="T9" fmla="*/ 1151 h 1151"/>
                  <a:gd name="T10" fmla="*/ 575 w 1151"/>
                  <a:gd name="T11" fmla="*/ 131 h 1151"/>
                  <a:gd name="T12" fmla="*/ 131 w 1151"/>
                  <a:gd name="T13" fmla="*/ 576 h 1151"/>
                  <a:gd name="T14" fmla="*/ 575 w 1151"/>
                  <a:gd name="T15" fmla="*/ 1020 h 1151"/>
                  <a:gd name="T16" fmla="*/ 1020 w 1151"/>
                  <a:gd name="T17" fmla="*/ 576 h 1151"/>
                  <a:gd name="T18" fmla="*/ 575 w 1151"/>
                  <a:gd name="T19" fmla="*/ 131 h 1151"/>
                  <a:gd name="T20" fmla="*/ 575 w 1151"/>
                  <a:gd name="T21" fmla="*/ 131 h 1151"/>
                  <a:gd name="T22" fmla="*/ 575 w 1151"/>
                  <a:gd name="T23" fmla="*/ 13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51" h="1151">
                    <a:moveTo>
                      <a:pt x="575" y="1151"/>
                    </a:moveTo>
                    <a:cubicBezTo>
                      <a:pt x="258" y="1151"/>
                      <a:pt x="0" y="893"/>
                      <a:pt x="0" y="576"/>
                    </a:cubicBezTo>
                    <a:cubicBezTo>
                      <a:pt x="0" y="258"/>
                      <a:pt x="258" y="0"/>
                      <a:pt x="575" y="0"/>
                    </a:cubicBezTo>
                    <a:cubicBezTo>
                      <a:pt x="892" y="0"/>
                      <a:pt x="1151" y="258"/>
                      <a:pt x="1151" y="576"/>
                    </a:cubicBezTo>
                    <a:cubicBezTo>
                      <a:pt x="1151" y="893"/>
                      <a:pt x="892" y="1151"/>
                      <a:pt x="575" y="1151"/>
                    </a:cubicBezTo>
                    <a:close/>
                    <a:moveTo>
                      <a:pt x="575" y="131"/>
                    </a:moveTo>
                    <a:cubicBezTo>
                      <a:pt x="330" y="131"/>
                      <a:pt x="131" y="331"/>
                      <a:pt x="131" y="576"/>
                    </a:cubicBezTo>
                    <a:cubicBezTo>
                      <a:pt x="131" y="821"/>
                      <a:pt x="330" y="1020"/>
                      <a:pt x="575" y="1020"/>
                    </a:cubicBezTo>
                    <a:cubicBezTo>
                      <a:pt x="820" y="1020"/>
                      <a:pt x="1020" y="821"/>
                      <a:pt x="1020" y="576"/>
                    </a:cubicBezTo>
                    <a:cubicBezTo>
                      <a:pt x="1020" y="331"/>
                      <a:pt x="820" y="131"/>
                      <a:pt x="575" y="131"/>
                    </a:cubicBezTo>
                    <a:close/>
                    <a:moveTo>
                      <a:pt x="575" y="131"/>
                    </a:moveTo>
                    <a:cubicBezTo>
                      <a:pt x="575" y="131"/>
                      <a:pt x="575" y="131"/>
                      <a:pt x="575" y="1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1C6C252-4051-40B8-9B88-171100684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" y="3334"/>
                <a:ext cx="30" cy="20"/>
              </a:xfrm>
              <a:custGeom>
                <a:avLst/>
                <a:gdLst>
                  <a:gd name="T0" fmla="*/ 223 w 223"/>
                  <a:gd name="T1" fmla="*/ 73 h 147"/>
                  <a:gd name="T2" fmla="*/ 150 w 223"/>
                  <a:gd name="T3" fmla="*/ 147 h 147"/>
                  <a:gd name="T4" fmla="*/ 74 w 223"/>
                  <a:gd name="T5" fmla="*/ 147 h 147"/>
                  <a:gd name="T6" fmla="*/ 0 w 223"/>
                  <a:gd name="T7" fmla="*/ 73 h 147"/>
                  <a:gd name="T8" fmla="*/ 74 w 223"/>
                  <a:gd name="T9" fmla="*/ 0 h 147"/>
                  <a:gd name="T10" fmla="*/ 150 w 223"/>
                  <a:gd name="T11" fmla="*/ 0 h 147"/>
                  <a:gd name="T12" fmla="*/ 223 w 223"/>
                  <a:gd name="T13" fmla="*/ 73 h 147"/>
                  <a:gd name="T14" fmla="*/ 223 w 223"/>
                  <a:gd name="T15" fmla="*/ 73 h 147"/>
                  <a:gd name="T16" fmla="*/ 223 w 223"/>
                  <a:gd name="T17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147">
                    <a:moveTo>
                      <a:pt x="223" y="73"/>
                    </a:moveTo>
                    <a:cubicBezTo>
                      <a:pt x="223" y="114"/>
                      <a:pt x="190" y="147"/>
                      <a:pt x="150" y="147"/>
                    </a:cubicBezTo>
                    <a:cubicBezTo>
                      <a:pt x="74" y="147"/>
                      <a:pt x="74" y="147"/>
                      <a:pt x="74" y="147"/>
                    </a:cubicBezTo>
                    <a:cubicBezTo>
                      <a:pt x="33" y="147"/>
                      <a:pt x="0" y="114"/>
                      <a:pt x="0" y="73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90" y="0"/>
                      <a:pt x="223" y="33"/>
                      <a:pt x="223" y="73"/>
                    </a:cubicBezTo>
                    <a:close/>
                    <a:moveTo>
                      <a:pt x="223" y="73"/>
                    </a:moveTo>
                    <a:cubicBezTo>
                      <a:pt x="223" y="73"/>
                      <a:pt x="223" y="73"/>
                      <a:pt x="22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62E478-1F96-42FE-98D8-51B041E9E868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>
            <a:xfrm>
              <a:off x="539150" y="6524160"/>
              <a:ext cx="133982" cy="13398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5" name="PA_蓝剑_文本框 68">
              <a:extLst>
                <a:ext uri="{FF2B5EF4-FFF2-40B4-BE49-F238E27FC236}">
                  <a16:creationId xmlns:a16="http://schemas.microsoft.com/office/drawing/2014/main" id="{26281E96-D218-4018-A184-A6336B6CA3C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68564" y="6460351"/>
              <a:ext cx="867400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No photos 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16" name="PA_蓝剑_文本框 68">
              <a:extLst>
                <a:ext uri="{FF2B5EF4-FFF2-40B4-BE49-F238E27FC236}">
                  <a16:creationId xmlns:a16="http://schemas.microsoft.com/office/drawing/2014/main" id="{41DDC2EB-DA69-4248-B67F-1E539B87CC1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692558" y="6460351"/>
              <a:ext cx="929953" cy="26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F0502020204030204"/>
                  <a:ea typeface="黑体"/>
                  <a:cs typeface="+mn-ea"/>
                  <a:sym typeface="+mn-lt"/>
                </a:rPr>
                <a:t>Confidential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F0502020204030204"/>
                <a:ea typeface="黑体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A3EA302-C575-4711-B868-A38C812F0FD9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9687" y="6583363"/>
            <a:ext cx="26120" cy="1071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142A37-C35B-4AAF-9DCF-719345F0292F}"/>
              </a:ext>
            </a:extLst>
          </p:cNvPr>
          <p:cNvCxnSpPr>
            <a:cxnSpLocks/>
          </p:cNvCxnSpPr>
          <p:nvPr userDrawn="1"/>
        </p:nvCxnSpPr>
        <p:spPr>
          <a:xfrm>
            <a:off x="6207734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57D3EA-0040-44A7-A1E5-1A0E1AC3D1F1}"/>
              </a:ext>
            </a:extLst>
          </p:cNvPr>
          <p:cNvCxnSpPr>
            <a:cxnSpLocks/>
          </p:cNvCxnSpPr>
          <p:nvPr userDrawn="1"/>
        </p:nvCxnSpPr>
        <p:spPr>
          <a:xfrm>
            <a:off x="5920740" y="6651625"/>
            <a:ext cx="4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67AF2A0-7CF4-4F25-8477-B4962EDCF70D}"/>
              </a:ext>
            </a:extLst>
          </p:cNvPr>
          <p:cNvSpPr txBox="1"/>
          <p:nvPr userDrawn="1"/>
        </p:nvSpPr>
        <p:spPr>
          <a:xfrm>
            <a:off x="5780826" y="6505254"/>
            <a:ext cx="61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7768681-413D-45D4-979C-D3F700D13AA1}" type="slidenum">
              <a:rPr lang="zh-CN" altLang="en-US" sz="1100" kern="1200" smtClean="0">
                <a:solidFill>
                  <a:srgbClr val="5A5A5A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zh-CN" altLang="en-US" sz="1100" kern="1200" dirty="0">
              <a:solidFill>
                <a:srgbClr val="5A5A5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文本占位符 2">
            <a:extLst>
              <a:ext uri="{FF2B5EF4-FFF2-40B4-BE49-F238E27FC236}">
                <a16:creationId xmlns:a16="http://schemas.microsoft.com/office/drawing/2014/main" id="{73BA9C95-FB79-4C94-9D43-8B21BFA24B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2" y="209477"/>
            <a:ext cx="4327588" cy="331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000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70C0"/>
                </a:solidFill>
              </a:rPr>
              <a:t>点击添加章节标题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3" y="6433907"/>
            <a:ext cx="1040839" cy="3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 userDrawn="1"/>
        </p:nvSpPr>
        <p:spPr>
          <a:xfrm rot="20697168">
            <a:off x="1580242" y="2435411"/>
            <a:ext cx="9254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chemeClr val="bg1">
                    <a:lumMod val="65000"/>
                  </a:schemeClr>
                </a:solidFill>
              </a:rPr>
              <a:t>Desay</a:t>
            </a: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</a:rPr>
              <a:t>-SV Confidential</a:t>
            </a:r>
            <a:r>
              <a:rPr lang="en-US" altLang="zh-CN" sz="4400" b="1" baseline="0" dirty="0">
                <a:solidFill>
                  <a:schemeClr val="bg1">
                    <a:lumMod val="65000"/>
                  </a:schemeClr>
                </a:solidFill>
              </a:rPr>
              <a:t>  for </a:t>
            </a:r>
            <a:r>
              <a:rPr lang="en-US" altLang="zh-CN" sz="4400" b="1" baseline="0" dirty="0" err="1">
                <a:solidFill>
                  <a:schemeClr val="bg1">
                    <a:lumMod val="65000"/>
                  </a:schemeClr>
                </a:solidFill>
              </a:rPr>
              <a:t>Zeekr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940D-B9D2-4419-A475-E122DE2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8E0E5-1DD9-4F4D-AC7F-56F26066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AC34F-5EBA-4EE4-A459-B1B961A5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2D68-04D2-4EB7-B9F2-155D5256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F6F2-14AB-4582-8D1D-77AE856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FF0D7-E388-45C4-8383-DB40D827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1C6A0-CDB4-4EDC-A8B8-93455C34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0154-4088-44F0-9073-811B262D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448B7-6166-46F3-A9A8-B2225763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7EC4-D8BE-49A5-881F-3C3882D1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0131D-B492-4F35-9062-86141CF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FF170-267E-4041-A2FC-925E30D7F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8B20C-ED7C-4C6C-A1FE-7E4CB95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6A6EA-FFEF-48E4-A874-72E9169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80BD3-6FC0-4001-A139-2AEBE3F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C21C5-56EC-4898-A582-4C9F8169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7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C5F43-6CA2-4486-9D6F-79BB26F5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86BAA-C547-4F95-BF4B-A879C3FF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02C82-9673-46A7-830A-74A9BA20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588FC-0F89-4B4A-A779-B432ED703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51577-7FE9-4B8E-9BB4-899359AC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5D907-AF5F-4CA7-8E7D-8108FAA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C1212D-F899-43F9-AC38-4A2BA6F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D69E4-71D9-4A27-BAC1-C97E4478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A492-5493-4F45-830D-1FB4758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0A001-9300-4C8A-A588-3AA5F914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7BAB53-4458-4F53-BA6B-C226BE70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2A8E3D-15E3-415E-A085-D05BF764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D5F7E2-4404-4507-8D1C-7B595CA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2F071C-FBCB-4F26-BC45-05AA58BC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B9E3D-7EA6-4518-965C-AB272CE6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9B67-D4E8-4190-A899-510B9A1B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BF450-ADB4-42CC-BC26-6B1B4AF8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CFCD4-7332-4B6F-A1E1-604E29B9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023F7-FD53-4C3B-9438-7C3856C0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101EE-8380-4473-B239-9F92BF1B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0813F-54EF-4C79-9A7D-47E1B2A7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ABC9F-6E61-401B-BDF1-A239C8E2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6930A-B154-46C9-A6BB-A2064AE1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34884-0168-4CF4-B7DD-6D39A4C48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A125E-B993-4292-B54F-5E0EFF75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9F8DB-A2E7-47D5-B7AD-26DC5EFA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2EAAE-D378-45E5-B7AD-FA1DAD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F7079-33B1-464B-829E-F9CD71ED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24809-4478-43E9-8B61-64E67EF5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3A00F-226D-498F-BB25-63269422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B4A8-EBB3-429D-ADF0-D7F9B260267D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1CA0-6279-4326-B0E2-888F5D3A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DCF8D-67C3-487B-AD7A-BF80DD5F7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844C-4D43-4BEE-834E-14630DD6A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1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A98AF9B-8383-4DF7-ADD1-A13165C833CB}"/>
              </a:ext>
            </a:extLst>
          </p:cNvPr>
          <p:cNvSpPr txBox="1">
            <a:spLocks/>
          </p:cNvSpPr>
          <p:nvPr/>
        </p:nvSpPr>
        <p:spPr>
          <a:xfrm>
            <a:off x="1341120" y="1282919"/>
            <a:ext cx="8783250" cy="879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20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智驾软件部署方案：</a:t>
            </a:r>
            <a:r>
              <a:rPr lang="en-US" altLang="zh-CN" dirty="0"/>
              <a:t>MCU</a:t>
            </a:r>
            <a:r>
              <a:rPr lang="zh-CN" altLang="en-US" dirty="0"/>
              <a:t>篇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1094B06-A3B2-4084-A9C7-298A0BF206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11663" y="2481880"/>
            <a:ext cx="5472697" cy="355982"/>
          </a:xfrm>
          <a:prstGeom prst="rect">
            <a:avLst/>
          </a:prstGeom>
        </p:spPr>
        <p:txBody>
          <a:bodyPr>
            <a:noAutofit/>
          </a:bodyPr>
          <a:lstStyle>
            <a:lvl1pPr defTabSz="786384">
              <a:spcBef>
                <a:spcPts val="800"/>
              </a:spcBef>
              <a:defRPr sz="1548" spc="172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1800" b="1" dirty="0" err="1">
                <a:latin typeface="+mn-lt"/>
                <a:ea typeface="Microsoft YaHei"/>
                <a:cs typeface="Microsoft YaHei"/>
                <a:sym typeface="Microsoft YaHei"/>
              </a:rPr>
              <a:t>智能驾驶中心</a:t>
            </a:r>
            <a:r>
              <a:rPr lang="en-US" altLang="zh-CN" sz="1800" b="1" dirty="0">
                <a:latin typeface="+mn-lt"/>
                <a:ea typeface="Microsoft YaHei"/>
                <a:cs typeface="Microsoft YaHei"/>
                <a:sym typeface="Microsoft YaHei"/>
              </a:rPr>
              <a:t>:</a:t>
            </a:r>
            <a:r>
              <a:rPr lang="zh-CN" altLang="en-US" sz="1800" b="1" dirty="0">
                <a:latin typeface="+mn-lt"/>
              </a:rPr>
              <a:t>系统架构</a:t>
            </a:r>
            <a:endParaRPr sz="1800" b="1" dirty="0">
              <a:latin typeface="+mn-lt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C5CF391-AACC-4732-8735-589A8AA2C5B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711662" y="2973882"/>
            <a:ext cx="5472698" cy="3559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sz="1800" dirty="0"/>
              <a:t>2022-0</a:t>
            </a:r>
            <a:r>
              <a:rPr lang="en-US" altLang="zh-CN" sz="1800" dirty="0"/>
              <a:t>8</a:t>
            </a:r>
            <a:r>
              <a:rPr sz="1800" dirty="0"/>
              <a:t>-</a:t>
            </a:r>
            <a:r>
              <a:rPr lang="en-US" altLang="zh-CN" sz="1800" dirty="0"/>
              <a:t>10</a:t>
            </a:r>
            <a:endParaRPr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B1004-BD17-44F5-817A-E41D1CFD4F92}"/>
              </a:ext>
            </a:extLst>
          </p:cNvPr>
          <p:cNvSpPr txBox="1"/>
          <p:nvPr/>
        </p:nvSpPr>
        <p:spPr>
          <a:xfrm>
            <a:off x="1615440" y="3795398"/>
            <a:ext cx="647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版本记录：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0516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增加故障管理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，资源开销待评估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0810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添加算法架构图，重新评估资源开销</a:t>
            </a:r>
          </a:p>
        </p:txBody>
      </p:sp>
    </p:spTree>
    <p:extLst>
      <p:ext uri="{BB962C8B-B14F-4D97-AF65-F5344CB8AC3E}">
        <p14:creationId xmlns:p14="http://schemas.microsoft.com/office/powerpoint/2010/main" val="9433760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01B42C-2B7A-4542-8005-FCFC755C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785"/>
            <a:ext cx="9152692" cy="19009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268DE-F74C-4F33-A330-54B28F872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核</a:t>
            </a:r>
            <a:r>
              <a:rPr lang="en-US" altLang="zh-CN" dirty="0"/>
              <a:t>2,3,4,5</a:t>
            </a:r>
            <a:r>
              <a:rPr lang="zh-CN" altLang="en-US" dirty="0"/>
              <a:t>部署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6CD5B-057A-44BB-809E-A9FECA9B8AC9}"/>
              </a:ext>
            </a:extLst>
          </p:cNvPr>
          <p:cNvSpPr txBox="1"/>
          <p:nvPr/>
        </p:nvSpPr>
        <p:spPr>
          <a:xfrm>
            <a:off x="807720" y="5384800"/>
            <a:ext cx="9616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</a:t>
            </a:r>
            <a:r>
              <a:rPr lang="en-US" altLang="zh-CN" dirty="0"/>
              <a:t>2,3,4,5</a:t>
            </a:r>
            <a:r>
              <a:rPr lang="zh-CN" altLang="en-US" dirty="0"/>
              <a:t>主要部署算法软件，总计预估使用 </a:t>
            </a:r>
            <a:r>
              <a:rPr lang="en-US" altLang="zh-CN" dirty="0"/>
              <a:t>2290K Flash</a:t>
            </a:r>
            <a:r>
              <a:rPr lang="zh-CN" altLang="en-US" dirty="0"/>
              <a:t>，</a:t>
            </a:r>
            <a:r>
              <a:rPr lang="en-US" altLang="zh-CN" dirty="0"/>
              <a:t>780K RAM, </a:t>
            </a:r>
            <a:r>
              <a:rPr lang="zh-CN" altLang="en-US" dirty="0"/>
              <a:t>单核</a:t>
            </a:r>
            <a:r>
              <a:rPr lang="en-US" altLang="zh-CN" dirty="0"/>
              <a:t>CPU</a:t>
            </a:r>
            <a:r>
              <a:rPr lang="zh-CN" altLang="en-US" dirty="0"/>
              <a:t>负荷在</a:t>
            </a:r>
            <a:r>
              <a:rPr lang="en-US" altLang="zh-CN" dirty="0"/>
              <a:t>80%</a:t>
            </a:r>
            <a:r>
              <a:rPr lang="zh-CN" altLang="en-US" dirty="0"/>
              <a:t>以下</a:t>
            </a:r>
            <a:endParaRPr lang="en-US" altLang="zh-CN" dirty="0"/>
          </a:p>
          <a:p>
            <a:r>
              <a:rPr lang="zh-CN" altLang="en-US" dirty="0"/>
              <a:t>核</a:t>
            </a:r>
            <a:r>
              <a:rPr lang="en-US" altLang="zh-CN" dirty="0"/>
              <a:t>2 </a:t>
            </a:r>
            <a:r>
              <a:rPr lang="zh-CN" altLang="en-US" dirty="0"/>
              <a:t>主要部署 线控，功能状态机，核</a:t>
            </a:r>
            <a:r>
              <a:rPr lang="en-US" altLang="zh-CN" dirty="0"/>
              <a:t>3</a:t>
            </a:r>
            <a:r>
              <a:rPr lang="zh-CN" altLang="en-US" dirty="0"/>
              <a:t>主要部署安全停车，</a:t>
            </a:r>
            <a:endParaRPr lang="en-US" altLang="zh-CN" dirty="0"/>
          </a:p>
          <a:p>
            <a:r>
              <a:rPr lang="zh-CN" altLang="en-US" dirty="0"/>
              <a:t>核</a:t>
            </a:r>
            <a:r>
              <a:rPr lang="en-US" altLang="zh-CN" dirty="0"/>
              <a:t>4</a:t>
            </a:r>
            <a:r>
              <a:rPr lang="zh-CN" altLang="en-US" dirty="0"/>
              <a:t>主要部署</a:t>
            </a:r>
            <a:r>
              <a:rPr lang="en-US" altLang="zh-CN" dirty="0"/>
              <a:t>AEB, </a:t>
            </a:r>
            <a:r>
              <a:rPr lang="zh-CN" altLang="en-US" dirty="0"/>
              <a:t>核</a:t>
            </a:r>
            <a:r>
              <a:rPr lang="en-US" altLang="zh-CN" dirty="0"/>
              <a:t>5</a:t>
            </a:r>
            <a:r>
              <a:rPr lang="zh-CN" altLang="en-US" dirty="0"/>
              <a:t>主要部署</a:t>
            </a:r>
            <a:r>
              <a:rPr lang="en-US" altLang="zh-CN" dirty="0"/>
              <a:t>Fault Manager</a:t>
            </a:r>
            <a:r>
              <a:rPr lang="zh-CN" altLang="en-US" dirty="0"/>
              <a:t>，超声波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314670-32C1-4A1C-8991-837E16F4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67099"/>
            <a:ext cx="9152692" cy="45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5E5F-E766-441C-961A-7A95BCAF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349" y="487123"/>
            <a:ext cx="11165304" cy="652761"/>
          </a:xfrm>
        </p:spPr>
        <p:txBody>
          <a:bodyPr/>
          <a:lstStyle/>
          <a:p>
            <a:r>
              <a:rPr lang="zh-CN" altLang="en-US" dirty="0"/>
              <a:t>总体情况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01F48B-3BBC-4E6D-B90F-14654FCCC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47201"/>
              </p:ext>
            </p:extLst>
          </p:nvPr>
        </p:nvGraphicFramePr>
        <p:xfrm>
          <a:off x="1164656" y="1608406"/>
          <a:ext cx="5976887" cy="1244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83507">
                  <a:extLst>
                    <a:ext uri="{9D8B030D-6E8A-4147-A177-3AD203B41FA5}">
                      <a16:colId xmlns:a16="http://schemas.microsoft.com/office/drawing/2014/main" val="347209520"/>
                    </a:ext>
                  </a:extLst>
                </a:gridCol>
                <a:gridCol w="2218721">
                  <a:extLst>
                    <a:ext uri="{9D8B030D-6E8A-4147-A177-3AD203B41FA5}">
                      <a16:colId xmlns:a16="http://schemas.microsoft.com/office/drawing/2014/main" val="477771642"/>
                    </a:ext>
                  </a:extLst>
                </a:gridCol>
                <a:gridCol w="1302655">
                  <a:extLst>
                    <a:ext uri="{9D8B030D-6E8A-4147-A177-3AD203B41FA5}">
                      <a16:colId xmlns:a16="http://schemas.microsoft.com/office/drawing/2014/main" val="875437427"/>
                    </a:ext>
                  </a:extLst>
                </a:gridCol>
                <a:gridCol w="1272004">
                  <a:extLst>
                    <a:ext uri="{9D8B030D-6E8A-4147-A177-3AD203B41FA5}">
                      <a16:colId xmlns:a16="http://schemas.microsoft.com/office/drawing/2014/main" val="697469394"/>
                    </a:ext>
                  </a:extLst>
                </a:gridCol>
              </a:tblGrid>
              <a:tr h="308397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总计（</a:t>
                      </a:r>
                      <a:r>
                        <a:rPr lang="en-US" sz="1100" u="none" strike="noStrike">
                          <a:effectLst/>
                        </a:rPr>
                        <a:t>KB）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预计使用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使用率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0015561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4420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53.96%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9079421"/>
                  </a:ext>
                </a:extLst>
              </a:tr>
              <a:tr h="30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2016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56.55%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718242"/>
                  </a:ext>
                </a:extLst>
              </a:tr>
              <a:tr h="30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5.95%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50167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9DDBBBA-32D6-4BE7-972B-47094457EF05}"/>
              </a:ext>
            </a:extLst>
          </p:cNvPr>
          <p:cNvSpPr txBox="1"/>
          <p:nvPr/>
        </p:nvSpPr>
        <p:spPr>
          <a:xfrm>
            <a:off x="1164656" y="1139884"/>
            <a:ext cx="53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MCU1 </a:t>
            </a:r>
            <a:r>
              <a:rPr lang="zh-CN" altLang="en-US" b="1" dirty="0"/>
              <a:t>情况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B913C5-27A9-4B5F-9EE0-B25D1F97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17290"/>
              </p:ext>
            </p:extLst>
          </p:nvPr>
        </p:nvGraphicFramePr>
        <p:xfrm>
          <a:off x="7863840" y="1608406"/>
          <a:ext cx="2819400" cy="12446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26988063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6317787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负荷预估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74417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848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3587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52.00%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9296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80.00%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89330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3361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75.00%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486227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D63388F-C6D3-43AB-858B-3799EEC1497B}"/>
              </a:ext>
            </a:extLst>
          </p:cNvPr>
          <p:cNvSpPr txBox="1"/>
          <p:nvPr/>
        </p:nvSpPr>
        <p:spPr>
          <a:xfrm>
            <a:off x="1164655" y="2952197"/>
            <a:ext cx="951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内存使用为</a:t>
            </a:r>
            <a:r>
              <a:rPr lang="en-US" altLang="zh-CN" dirty="0"/>
              <a:t>62%</a:t>
            </a:r>
            <a:r>
              <a:rPr lang="zh-CN" altLang="en-US" dirty="0"/>
              <a:t>，</a:t>
            </a:r>
            <a:r>
              <a:rPr lang="en-US" altLang="zh-CN" dirty="0"/>
              <a:t>Flash</a:t>
            </a:r>
            <a:r>
              <a:rPr lang="zh-CN" altLang="en-US" dirty="0"/>
              <a:t>为</a:t>
            </a:r>
            <a:r>
              <a:rPr lang="en-US" altLang="zh-CN" dirty="0"/>
              <a:t>AB</a:t>
            </a:r>
            <a:r>
              <a:rPr lang="zh-CN" altLang="en-US" dirty="0"/>
              <a:t>分区后以</a:t>
            </a:r>
            <a:r>
              <a:rPr lang="en-US" altLang="zh-CN" dirty="0"/>
              <a:t>8Mb</a:t>
            </a:r>
            <a:r>
              <a:rPr lang="zh-CN" altLang="en-US" dirty="0"/>
              <a:t>评估，占比</a:t>
            </a:r>
            <a:r>
              <a:rPr lang="en-US" altLang="zh-CN" dirty="0"/>
              <a:t>54%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负荷方面，核三有点高，主要为紧急停车规划造成，细节等后续工作中再优化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CPU</a:t>
            </a:r>
            <a:r>
              <a:rPr lang="zh-CN" altLang="en-US" dirty="0"/>
              <a:t>情况，当前</a:t>
            </a:r>
            <a:r>
              <a:rPr lang="en-US" altLang="zh-CN" dirty="0"/>
              <a:t>DDS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负荷占有率未知，算法未完整部署下去未知实际结果，等真实部署后再做详细优化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B6B6F8-EE16-4C0B-8A00-5DE0F1500C2A}"/>
              </a:ext>
            </a:extLst>
          </p:cNvPr>
          <p:cNvSpPr txBox="1"/>
          <p:nvPr/>
        </p:nvSpPr>
        <p:spPr>
          <a:xfrm>
            <a:off x="1164655" y="4251716"/>
            <a:ext cx="53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MCU2 </a:t>
            </a:r>
            <a:r>
              <a:rPr lang="zh-CN" altLang="en-US" b="1" dirty="0"/>
              <a:t>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37B666-61E3-47E9-B2E5-C3662B9A3DA9}"/>
              </a:ext>
            </a:extLst>
          </p:cNvPr>
          <p:cNvSpPr txBox="1"/>
          <p:nvPr/>
        </p:nvSpPr>
        <p:spPr>
          <a:xfrm>
            <a:off x="1096923" y="5895314"/>
            <a:ext cx="951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MCU2</a:t>
            </a:r>
            <a:r>
              <a:rPr lang="zh-CN" altLang="en-US" dirty="0"/>
              <a:t>由于部分模块不存在，所以</a:t>
            </a:r>
            <a:r>
              <a:rPr lang="en-US" altLang="zh-CN" dirty="0"/>
              <a:t>MCU2</a:t>
            </a:r>
            <a:r>
              <a:rPr lang="zh-CN" altLang="en-US" dirty="0"/>
              <a:t>比</a:t>
            </a:r>
            <a:r>
              <a:rPr lang="en-US" altLang="zh-CN" dirty="0"/>
              <a:t>MCU</a:t>
            </a:r>
            <a:r>
              <a:rPr lang="zh-CN" altLang="en-US" dirty="0"/>
              <a:t>各方面差不多好 </a:t>
            </a:r>
            <a:r>
              <a:rPr lang="en-US" altLang="zh-CN" dirty="0"/>
              <a:t>5%</a:t>
            </a:r>
            <a:r>
              <a:rPr lang="zh-CN" altLang="en-US" dirty="0"/>
              <a:t>左右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593410F-FA55-4033-A210-708AD31E8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45445"/>
              </p:ext>
            </p:extLst>
          </p:nvPr>
        </p:nvGraphicFramePr>
        <p:xfrm>
          <a:off x="1164656" y="4569381"/>
          <a:ext cx="5976887" cy="1244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83507">
                  <a:extLst>
                    <a:ext uri="{9D8B030D-6E8A-4147-A177-3AD203B41FA5}">
                      <a16:colId xmlns:a16="http://schemas.microsoft.com/office/drawing/2014/main" val="347209520"/>
                    </a:ext>
                  </a:extLst>
                </a:gridCol>
                <a:gridCol w="2218721">
                  <a:extLst>
                    <a:ext uri="{9D8B030D-6E8A-4147-A177-3AD203B41FA5}">
                      <a16:colId xmlns:a16="http://schemas.microsoft.com/office/drawing/2014/main" val="477771642"/>
                    </a:ext>
                  </a:extLst>
                </a:gridCol>
                <a:gridCol w="1302655">
                  <a:extLst>
                    <a:ext uri="{9D8B030D-6E8A-4147-A177-3AD203B41FA5}">
                      <a16:colId xmlns:a16="http://schemas.microsoft.com/office/drawing/2014/main" val="875437427"/>
                    </a:ext>
                  </a:extLst>
                </a:gridCol>
                <a:gridCol w="1272004">
                  <a:extLst>
                    <a:ext uri="{9D8B030D-6E8A-4147-A177-3AD203B41FA5}">
                      <a16:colId xmlns:a16="http://schemas.microsoft.com/office/drawing/2014/main" val="697469394"/>
                    </a:ext>
                  </a:extLst>
                </a:gridCol>
              </a:tblGrid>
              <a:tr h="308397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总计（</a:t>
                      </a:r>
                      <a:r>
                        <a:rPr lang="en-US" sz="1100" u="none" strike="noStrike">
                          <a:effectLst/>
                        </a:rPr>
                        <a:t>KB）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预计使用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使用率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0015561"/>
                  </a:ext>
                </a:extLst>
              </a:tr>
              <a:tr h="319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Flash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48.83%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9079421"/>
                  </a:ext>
                </a:extLst>
              </a:tr>
              <a:tr h="30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RAM</a:t>
                      </a: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51.59%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718242"/>
                  </a:ext>
                </a:extLst>
              </a:tr>
              <a:tr h="308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Stack</a:t>
                      </a: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5.95%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501674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DD7FA4E-F46F-4E3C-8AD1-816F52117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31395"/>
              </p:ext>
            </p:extLst>
          </p:nvPr>
        </p:nvGraphicFramePr>
        <p:xfrm>
          <a:off x="7796107" y="4517715"/>
          <a:ext cx="2819400" cy="12446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426988063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6317787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负荷预估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74417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848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3587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9296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89330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3361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4862271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32C376-5439-4D5B-B6B0-2B415325F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34817"/>
              </p:ext>
            </p:extLst>
          </p:nvPr>
        </p:nvGraphicFramePr>
        <p:xfrm>
          <a:off x="8270692" y="638412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692" y="638412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04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8C83-1E21-4DC5-B575-65B88264E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44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568C3-17F1-4287-99DD-FC69FFBD7B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3347" y="210722"/>
            <a:ext cx="11165306" cy="652763"/>
          </a:xfrm>
        </p:spPr>
        <p:txBody>
          <a:bodyPr/>
          <a:lstStyle/>
          <a:p>
            <a:r>
              <a:rPr lang="zh-CN" altLang="en-US" dirty="0"/>
              <a:t>业务部署需求及方案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EA579-7445-49CC-AA1E-DB2357CDB78B}"/>
              </a:ext>
            </a:extLst>
          </p:cNvPr>
          <p:cNvSpPr txBox="1"/>
          <p:nvPr/>
        </p:nvSpPr>
        <p:spPr>
          <a:xfrm>
            <a:off x="710848" y="5701847"/>
            <a:ext cx="99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先按照完全备份考虑、根据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样结果，优化调整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89797E-1770-498D-AD36-4FF5D631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18983"/>
              </p:ext>
            </p:extLst>
          </p:nvPr>
        </p:nvGraphicFramePr>
        <p:xfrm>
          <a:off x="710848" y="662365"/>
          <a:ext cx="9276432" cy="4874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264">
                  <a:extLst>
                    <a:ext uri="{9D8B030D-6E8A-4147-A177-3AD203B41FA5}">
                      <a16:colId xmlns:a16="http://schemas.microsoft.com/office/drawing/2014/main" val="3657618430"/>
                    </a:ext>
                  </a:extLst>
                </a:gridCol>
                <a:gridCol w="974359">
                  <a:extLst>
                    <a:ext uri="{9D8B030D-6E8A-4147-A177-3AD203B41FA5}">
                      <a16:colId xmlns:a16="http://schemas.microsoft.com/office/drawing/2014/main" val="3405248057"/>
                    </a:ext>
                  </a:extLst>
                </a:gridCol>
                <a:gridCol w="1001054">
                  <a:extLst>
                    <a:ext uri="{9D8B030D-6E8A-4147-A177-3AD203B41FA5}">
                      <a16:colId xmlns:a16="http://schemas.microsoft.com/office/drawing/2014/main" val="2862712"/>
                    </a:ext>
                  </a:extLst>
                </a:gridCol>
                <a:gridCol w="694064">
                  <a:extLst>
                    <a:ext uri="{9D8B030D-6E8A-4147-A177-3AD203B41FA5}">
                      <a16:colId xmlns:a16="http://schemas.microsoft.com/office/drawing/2014/main" val="1270799073"/>
                    </a:ext>
                  </a:extLst>
                </a:gridCol>
                <a:gridCol w="920970">
                  <a:extLst>
                    <a:ext uri="{9D8B030D-6E8A-4147-A177-3AD203B41FA5}">
                      <a16:colId xmlns:a16="http://schemas.microsoft.com/office/drawing/2014/main" val="3471657246"/>
                    </a:ext>
                  </a:extLst>
                </a:gridCol>
                <a:gridCol w="694064">
                  <a:extLst>
                    <a:ext uri="{9D8B030D-6E8A-4147-A177-3AD203B41FA5}">
                      <a16:colId xmlns:a16="http://schemas.microsoft.com/office/drawing/2014/main" val="623013195"/>
                    </a:ext>
                  </a:extLst>
                </a:gridCol>
                <a:gridCol w="694064">
                  <a:extLst>
                    <a:ext uri="{9D8B030D-6E8A-4147-A177-3AD203B41FA5}">
                      <a16:colId xmlns:a16="http://schemas.microsoft.com/office/drawing/2014/main" val="2113529342"/>
                    </a:ext>
                  </a:extLst>
                </a:gridCol>
                <a:gridCol w="1214612">
                  <a:extLst>
                    <a:ext uri="{9D8B030D-6E8A-4147-A177-3AD203B41FA5}">
                      <a16:colId xmlns:a16="http://schemas.microsoft.com/office/drawing/2014/main" val="1171573"/>
                    </a:ext>
                  </a:extLst>
                </a:gridCol>
                <a:gridCol w="747454">
                  <a:extLst>
                    <a:ext uri="{9D8B030D-6E8A-4147-A177-3AD203B41FA5}">
                      <a16:colId xmlns:a16="http://schemas.microsoft.com/office/drawing/2014/main" val="3316559754"/>
                    </a:ext>
                  </a:extLst>
                </a:gridCol>
                <a:gridCol w="1134527">
                  <a:extLst>
                    <a:ext uri="{9D8B030D-6E8A-4147-A177-3AD203B41FA5}">
                      <a16:colId xmlns:a16="http://schemas.microsoft.com/office/drawing/2014/main" val="1231223362"/>
                    </a:ext>
                  </a:extLst>
                </a:gridCol>
              </a:tblGrid>
              <a:tr h="341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软件功能名称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预估占用的算力（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DMIPS)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占比（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%*1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core）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占用的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ram(K)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占用的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flash(K)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代码量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K)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功能安全等级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部署的</a:t>
                      </a:r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MCU（0/1)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总线依赖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extLst>
                  <a:ext uri="{0D108BD9-81ED-4DB2-BD59-A6C34878D82A}">
                    <a16:rowId xmlns:a16="http://schemas.microsoft.com/office/drawing/2014/main" val="2935191637"/>
                  </a:ext>
                </a:extLst>
              </a:tr>
              <a:tr h="300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SafeCheck（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限值）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3357190051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（状态管理）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342031125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（故障管理）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306602654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210.00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smart sensor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3290142593"/>
                  </a:ext>
                </a:extLst>
              </a:tr>
              <a:tr h="451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WireControl（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线控）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ARB（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仲裁）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3643286285"/>
                  </a:ext>
                </a:extLst>
              </a:tr>
              <a:tr h="3009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安全停车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smart sensor, ADPU，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3728582196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相对定位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556071819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横向控制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833888683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纵向控制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4094266816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2152516146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感知？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288475504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基础软件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主核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and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061740946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基础软件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从核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and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1027652842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gateway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and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3929285084"/>
                  </a:ext>
                </a:extLst>
              </a:tr>
              <a:tr h="162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USS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USS AK2，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4116951217"/>
                  </a:ext>
                </a:extLst>
              </a:tr>
              <a:tr h="12400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core0：70%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core1：65%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core2：70%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core3：80%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core4：70%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core5：73%</a:t>
                      </a:r>
                      <a:br>
                        <a:rPr 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6" marR="5716" marT="5716" marB="0" anchor="ctr"/>
                </a:tc>
                <a:extLst>
                  <a:ext uri="{0D108BD9-81ED-4DB2-BD59-A6C34878D82A}">
                    <a16:rowId xmlns:a16="http://schemas.microsoft.com/office/drawing/2014/main" val="215834068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5CB6F1-A13F-41D4-A7A2-44553192AFE9}"/>
              </a:ext>
            </a:extLst>
          </p:cNvPr>
          <p:cNvSpPr txBox="1"/>
          <p:nvPr/>
        </p:nvSpPr>
        <p:spPr>
          <a:xfrm>
            <a:off x="10210800" y="786821"/>
            <a:ext cx="1467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、环视摄像头配置在</a:t>
            </a:r>
            <a:r>
              <a:rPr lang="en-US" altLang="zh-CN" sz="1600" dirty="0"/>
              <a:t>MCU </a:t>
            </a:r>
          </a:p>
          <a:p>
            <a:r>
              <a:rPr lang="en-US" altLang="zh-CN" sz="1600" dirty="0"/>
              <a:t> 2</a:t>
            </a:r>
            <a:r>
              <a:rPr lang="zh-CN" altLang="en-US" sz="1600" dirty="0"/>
              <a:t>、</a:t>
            </a:r>
            <a:r>
              <a:rPr lang="en-US" altLang="zh-CN" sz="1600" dirty="0"/>
              <a:t>VLC</a:t>
            </a:r>
            <a:r>
              <a:rPr lang="zh-CN" altLang="en-US" sz="1600" dirty="0"/>
              <a:t>接入 知远和</a:t>
            </a:r>
            <a:r>
              <a:rPr lang="en-US" altLang="zh-CN" sz="1600" dirty="0"/>
              <a:t>3.0</a:t>
            </a:r>
            <a:r>
              <a:rPr lang="zh-CN" altLang="en-US" sz="1600" dirty="0"/>
              <a:t>对齐 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、标注为部署</a:t>
            </a:r>
            <a:r>
              <a:rPr lang="en-US" altLang="zh-CN" sz="1600" dirty="0"/>
              <a:t>MCU</a:t>
            </a:r>
            <a:r>
              <a:rPr lang="zh-CN" altLang="en-US" sz="1600" dirty="0"/>
              <a:t>（</a:t>
            </a:r>
            <a:r>
              <a:rPr lang="en-US" altLang="zh-CN" sz="1600" dirty="0"/>
              <a:t>0/1)</a:t>
            </a:r>
          </a:p>
          <a:p>
            <a:r>
              <a:rPr lang="zh-CN" altLang="en-US" sz="1600" dirty="0"/>
              <a:t>的必须双部署</a:t>
            </a:r>
          </a:p>
        </p:txBody>
      </p:sp>
    </p:spTree>
    <p:extLst>
      <p:ext uri="{BB962C8B-B14F-4D97-AF65-F5344CB8AC3E}">
        <p14:creationId xmlns:p14="http://schemas.microsoft.com/office/powerpoint/2010/main" val="3226812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9C1281-1350-43AD-BA5B-B08E948D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348" y="1347537"/>
            <a:ext cx="9949314" cy="443724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、开发过程中： 调试器观测（</a:t>
            </a:r>
            <a:r>
              <a:rPr lang="en-US" altLang="zh-CN" dirty="0"/>
              <a:t>CPU </a:t>
            </a:r>
            <a:r>
              <a:rPr lang="zh-CN" altLang="en-US" dirty="0"/>
              <a:t>负载、栈的使用率，</a:t>
            </a:r>
            <a:r>
              <a:rPr lang="en-US" altLang="zh-CN" dirty="0"/>
              <a:t>MAP</a:t>
            </a:r>
            <a:r>
              <a:rPr lang="zh-CN" altLang="en-US" dirty="0"/>
              <a:t>文件）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、基础协议栈监控功能： </a:t>
            </a:r>
            <a:r>
              <a:rPr lang="en-US" altLang="zh-CN" dirty="0" err="1"/>
              <a:t>Autosar</a:t>
            </a:r>
            <a:r>
              <a:rPr lang="en-US" altLang="zh-CN" dirty="0"/>
              <a:t> AMD</a:t>
            </a:r>
            <a:r>
              <a:rPr lang="zh-CN" altLang="en-US" dirty="0"/>
              <a:t>（</a:t>
            </a:r>
            <a:r>
              <a:rPr lang="en-US" altLang="zh-CN" dirty="0"/>
              <a:t> CPU </a:t>
            </a:r>
            <a:r>
              <a:rPr lang="zh-CN" altLang="en-US" dirty="0"/>
              <a:t>负载、栈的使用率、响应时间测量 </a:t>
            </a:r>
            <a:r>
              <a:rPr lang="en-US" altLang="zh-CN" dirty="0"/>
              <a:t>VHR</a:t>
            </a:r>
            <a:r>
              <a:rPr lang="zh-CN" altLang="en-US" dirty="0"/>
              <a:t>日志发送）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、商用工具：</a:t>
            </a:r>
            <a:r>
              <a:rPr lang="en-US" altLang="zh-CN" dirty="0" err="1"/>
              <a:t>Gliwa</a:t>
            </a:r>
            <a:r>
              <a:rPr lang="en-US" altLang="zh-CN" dirty="0"/>
              <a:t> T1</a:t>
            </a:r>
            <a:r>
              <a:rPr lang="zh-CN" altLang="en-US" dirty="0"/>
              <a:t>（全面的时序、性能分析、设计优化）</a:t>
            </a:r>
            <a:r>
              <a:rPr lang="en-US" altLang="zh-CN" dirty="0"/>
              <a:t>\   </a:t>
            </a:r>
            <a:r>
              <a:rPr lang="zh-CN" altLang="en-US" dirty="0">
                <a:highlight>
                  <a:srgbClr val="FFFF00"/>
                </a:highlight>
              </a:rPr>
              <a:t>报给树一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98E6A-9FA5-42AB-AFD5-03E954E8F6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测量与优化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8E0FC-8569-40FE-BDD8-1EA0CAD4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0" y="3115389"/>
            <a:ext cx="3237301" cy="21881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41AB9D-2E1C-4BB4-95B5-D5688A63AA26}"/>
              </a:ext>
            </a:extLst>
          </p:cNvPr>
          <p:cNvSpPr txBox="1"/>
          <p:nvPr/>
        </p:nvSpPr>
        <p:spPr>
          <a:xfrm>
            <a:off x="1819175" y="5415451"/>
            <a:ext cx="140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9E5C5B-4F8E-491B-90EE-A96ADD6C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91" y="2961500"/>
            <a:ext cx="4702134" cy="260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9F91EA-9A60-4FD7-A4A6-76CF8F34CB8F}"/>
              </a:ext>
            </a:extLst>
          </p:cNvPr>
          <p:cNvSpPr txBox="1"/>
          <p:nvPr/>
        </p:nvSpPr>
        <p:spPr>
          <a:xfrm>
            <a:off x="7034633" y="5534992"/>
            <a:ext cx="245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CANoe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AMD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416842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21">
            <a:extLst>
              <a:ext uri="{FF2B5EF4-FFF2-40B4-BE49-F238E27FC236}">
                <a16:creationId xmlns:a16="http://schemas.microsoft.com/office/drawing/2014/main" id="{849817BA-9DBB-4FFF-AB72-283E664DA64D}"/>
              </a:ext>
            </a:extLst>
          </p:cNvPr>
          <p:cNvSpPr txBox="1">
            <a:spLocks/>
          </p:cNvSpPr>
          <p:nvPr/>
        </p:nvSpPr>
        <p:spPr>
          <a:xfrm>
            <a:off x="441117" y="765518"/>
            <a:ext cx="10027218" cy="965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11E6C-189B-459C-85FC-6ACCB3FC6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010" y="216873"/>
            <a:ext cx="11165304" cy="456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rial"/>
                <a:cs typeface="Arial"/>
                <a:sym typeface="Arial"/>
              </a:rPr>
              <a:t>MCU</a:t>
            </a:r>
            <a:r>
              <a:rPr lang="zh-CN" altLang="en-US" dirty="0">
                <a:latin typeface="Arial"/>
                <a:cs typeface="Arial"/>
                <a:sym typeface="Arial"/>
              </a:rPr>
              <a:t>软件架构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1812FA5-6498-4D61-A30D-FDD435BB5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17" y="6520943"/>
            <a:ext cx="10027217" cy="330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000" dirty="0" err="1"/>
              <a:t>MicroController</a:t>
            </a:r>
            <a:endParaRPr lang="zh-CN" altLang="en-US" sz="1000" dirty="0"/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55D580D4-05CC-4B9C-958E-7A02B3FE6FA6}"/>
              </a:ext>
            </a:extLst>
          </p:cNvPr>
          <p:cNvGrpSpPr/>
          <p:nvPr/>
        </p:nvGrpSpPr>
        <p:grpSpPr>
          <a:xfrm>
            <a:off x="9329076" y="4296527"/>
            <a:ext cx="1106485" cy="1355740"/>
            <a:chOff x="5736839" y="2788895"/>
            <a:chExt cx="924856" cy="1450373"/>
          </a:xfrm>
        </p:grpSpPr>
        <p:sp>
          <p:nvSpPr>
            <p:cNvPr id="25" name="文本占位符 21">
              <a:extLst>
                <a:ext uri="{FF2B5EF4-FFF2-40B4-BE49-F238E27FC236}">
                  <a16:creationId xmlns:a16="http://schemas.microsoft.com/office/drawing/2014/main" id="{FCCBCD25-630C-47E2-83DA-370C18122197}"/>
                </a:ext>
              </a:extLst>
            </p:cNvPr>
            <p:cNvSpPr txBox="1">
              <a:spLocks/>
            </p:cNvSpPr>
            <p:nvPr/>
          </p:nvSpPr>
          <p:spPr>
            <a:xfrm>
              <a:off x="5739870" y="2788895"/>
              <a:ext cx="921825" cy="2800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 fontScale="70000" lnSpcReduction="20000"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EXT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593417-BCEB-4181-810E-CAB54436E5E6}"/>
                </a:ext>
              </a:extLst>
            </p:cNvPr>
            <p:cNvSpPr/>
            <p:nvPr/>
          </p:nvSpPr>
          <p:spPr>
            <a:xfrm>
              <a:off x="5736839" y="3058981"/>
              <a:ext cx="921825" cy="1180287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64A6F-C9C6-4F2B-8259-B0DF7415454D}"/>
                </a:ext>
              </a:extLst>
            </p:cNvPr>
            <p:cNvSpPr/>
            <p:nvPr/>
          </p:nvSpPr>
          <p:spPr>
            <a:xfrm>
              <a:off x="5797853" y="3559818"/>
              <a:ext cx="722820" cy="181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CanTrcv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2CB2EB-553F-42AE-A0C8-1A23802948CA}"/>
                </a:ext>
              </a:extLst>
            </p:cNvPr>
            <p:cNvSpPr/>
            <p:nvPr/>
          </p:nvSpPr>
          <p:spPr>
            <a:xfrm>
              <a:off x="5797853" y="3774531"/>
              <a:ext cx="722820" cy="181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LinTrcv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483812-1ECF-44EF-BC7E-33F77426A713}"/>
                </a:ext>
              </a:extLst>
            </p:cNvPr>
            <p:cNvSpPr/>
            <p:nvPr/>
          </p:nvSpPr>
          <p:spPr>
            <a:xfrm>
              <a:off x="5797853" y="3973396"/>
              <a:ext cx="722820" cy="181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FrTrcv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A9337E-8BD7-4CEF-A899-9B3BD3BDEC3F}"/>
                </a:ext>
              </a:extLst>
            </p:cNvPr>
            <p:cNvSpPr/>
            <p:nvPr/>
          </p:nvSpPr>
          <p:spPr>
            <a:xfrm>
              <a:off x="5797853" y="3315182"/>
              <a:ext cx="722820" cy="181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veSwitch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B5309C1-0C95-40B8-B06F-7349A76A45C8}"/>
                </a:ext>
              </a:extLst>
            </p:cNvPr>
            <p:cNvSpPr/>
            <p:nvPr/>
          </p:nvSpPr>
          <p:spPr>
            <a:xfrm>
              <a:off x="5797853" y="3100469"/>
              <a:ext cx="722820" cy="181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vSbc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BA14EB09-63AF-42D1-8A4D-1CD8955801A6}"/>
              </a:ext>
            </a:extLst>
          </p:cNvPr>
          <p:cNvSpPr txBox="1">
            <a:spLocks/>
          </p:cNvSpPr>
          <p:nvPr/>
        </p:nvSpPr>
        <p:spPr>
          <a:xfrm>
            <a:off x="2416456" y="3901385"/>
            <a:ext cx="1019671" cy="2910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AMD</a:t>
            </a:r>
            <a:endParaRPr lang="zh-CN" altLang="en-US" sz="13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E70B1E-F4C7-49B1-A4FC-F8C8FCCD27BB}"/>
              </a:ext>
            </a:extLst>
          </p:cNvPr>
          <p:cNvSpPr/>
          <p:nvPr/>
        </p:nvSpPr>
        <p:spPr>
          <a:xfrm>
            <a:off x="2416456" y="4199473"/>
            <a:ext cx="1023433" cy="132971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C3BC68-43DB-4286-B1E2-F433FA4CE322}"/>
              </a:ext>
            </a:extLst>
          </p:cNvPr>
          <p:cNvSpPr/>
          <p:nvPr/>
        </p:nvSpPr>
        <p:spPr>
          <a:xfrm>
            <a:off x="2517572" y="4248893"/>
            <a:ext cx="799543" cy="1887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Dbg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D01F23-BA02-4754-8354-72FB5A94F524}"/>
              </a:ext>
            </a:extLst>
          </p:cNvPr>
          <p:cNvSpPr/>
          <p:nvPr/>
        </p:nvSpPr>
        <p:spPr>
          <a:xfrm>
            <a:off x="2517572" y="4489596"/>
            <a:ext cx="799543" cy="1887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Dlt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59F10C-2DCF-44D9-9922-9F2DF98421EF}"/>
              </a:ext>
            </a:extLst>
          </p:cNvPr>
          <p:cNvSpPr/>
          <p:nvPr/>
        </p:nvSpPr>
        <p:spPr>
          <a:xfrm>
            <a:off x="2517572" y="4723573"/>
            <a:ext cx="799543" cy="1887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Rtm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8EE255-3E01-4CA3-A241-1F6B0156A7B7}"/>
              </a:ext>
            </a:extLst>
          </p:cNvPr>
          <p:cNvSpPr/>
          <p:nvPr/>
        </p:nvSpPr>
        <p:spPr>
          <a:xfrm>
            <a:off x="2517572" y="4966729"/>
            <a:ext cx="799543" cy="1887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Xcp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文本占位符 21">
            <a:extLst>
              <a:ext uri="{FF2B5EF4-FFF2-40B4-BE49-F238E27FC236}">
                <a16:creationId xmlns:a16="http://schemas.microsoft.com/office/drawing/2014/main" id="{1DD32B81-3100-4382-8D4D-F7C72AABC52F}"/>
              </a:ext>
            </a:extLst>
          </p:cNvPr>
          <p:cNvSpPr txBox="1">
            <a:spLocks/>
          </p:cNvSpPr>
          <p:nvPr/>
        </p:nvSpPr>
        <p:spPr>
          <a:xfrm>
            <a:off x="438055" y="1807817"/>
            <a:ext cx="774170" cy="2647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 lnSpcReduction="1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3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F14812-E238-4AA7-896C-89D5C7EAD68B}"/>
              </a:ext>
            </a:extLst>
          </p:cNvPr>
          <p:cNvSpPr/>
          <p:nvPr/>
        </p:nvSpPr>
        <p:spPr>
          <a:xfrm>
            <a:off x="438055" y="2079280"/>
            <a:ext cx="774170" cy="439518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A18CDD-2F1C-4FCB-B020-097B3137BD58}"/>
              </a:ext>
            </a:extLst>
          </p:cNvPr>
          <p:cNvSpPr/>
          <p:nvPr/>
        </p:nvSpPr>
        <p:spPr>
          <a:xfrm>
            <a:off x="463318" y="2195915"/>
            <a:ext cx="704718" cy="2090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Os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占位符 21">
            <a:extLst>
              <a:ext uri="{FF2B5EF4-FFF2-40B4-BE49-F238E27FC236}">
                <a16:creationId xmlns:a16="http://schemas.microsoft.com/office/drawing/2014/main" id="{CA4DAC59-ECD9-4C37-A5F3-6B6D94DF8ED2}"/>
              </a:ext>
            </a:extLst>
          </p:cNvPr>
          <p:cNvSpPr txBox="1">
            <a:spLocks/>
          </p:cNvSpPr>
          <p:nvPr/>
        </p:nvSpPr>
        <p:spPr>
          <a:xfrm>
            <a:off x="452135" y="1559323"/>
            <a:ext cx="10027218" cy="2117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err="1"/>
              <a:t>Rte</a:t>
            </a:r>
            <a:endParaRPr lang="zh-CN" altLang="en-US" sz="1100" dirty="0"/>
          </a:p>
        </p:txBody>
      </p:sp>
      <p:sp>
        <p:nvSpPr>
          <p:cNvPr id="29" name="文本占位符 21">
            <a:extLst>
              <a:ext uri="{FF2B5EF4-FFF2-40B4-BE49-F238E27FC236}">
                <a16:creationId xmlns:a16="http://schemas.microsoft.com/office/drawing/2014/main" id="{7C35F0EF-43A5-4C04-865A-BB195328286C}"/>
              </a:ext>
            </a:extLst>
          </p:cNvPr>
          <p:cNvSpPr txBox="1">
            <a:spLocks/>
          </p:cNvSpPr>
          <p:nvPr/>
        </p:nvSpPr>
        <p:spPr>
          <a:xfrm>
            <a:off x="474151" y="783383"/>
            <a:ext cx="9994184" cy="1965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40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Application</a:t>
            </a:r>
            <a:r>
              <a:rPr lang="zh-CN" altLang="en-US" dirty="0"/>
              <a:t>（</a:t>
            </a:r>
            <a:r>
              <a:rPr lang="en-US" altLang="zh-CN" dirty="0"/>
              <a:t>SWC)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1E322A-1066-4571-BE38-B3EB80F6944F}"/>
              </a:ext>
            </a:extLst>
          </p:cNvPr>
          <p:cNvSpPr/>
          <p:nvPr/>
        </p:nvSpPr>
        <p:spPr>
          <a:xfrm>
            <a:off x="510114" y="1267178"/>
            <a:ext cx="647756" cy="29104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Trace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1C0AC6-C414-4305-AADF-91B60BB2366D}"/>
              </a:ext>
            </a:extLst>
          </p:cNvPr>
          <p:cNvSpPr/>
          <p:nvPr/>
        </p:nvSpPr>
        <p:spPr>
          <a:xfrm>
            <a:off x="1210090" y="1285122"/>
            <a:ext cx="808858" cy="28807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Uppertest</a:t>
            </a:r>
            <a:endParaRPr lang="zh-CN" altLang="en-US" sz="11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49EF90-1573-4403-AAEC-4D8552ECFAC4}"/>
              </a:ext>
            </a:extLst>
          </p:cNvPr>
          <p:cNvSpPr/>
          <p:nvPr/>
        </p:nvSpPr>
        <p:spPr>
          <a:xfrm>
            <a:off x="2067214" y="1303016"/>
            <a:ext cx="516214" cy="26479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EOL</a:t>
            </a:r>
            <a:endParaRPr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3DF569-BA96-45A8-B24A-95290A2B3A9D}"/>
              </a:ext>
            </a:extLst>
          </p:cNvPr>
          <p:cNvSpPr/>
          <p:nvPr/>
        </p:nvSpPr>
        <p:spPr>
          <a:xfrm>
            <a:off x="2647588" y="1305330"/>
            <a:ext cx="516214" cy="26479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/>
              <a:t>Diag</a:t>
            </a:r>
            <a:endParaRPr lang="zh-CN" altLang="en-US" sz="11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522858-6E23-4B2D-860C-388462480FDC}"/>
              </a:ext>
            </a:extLst>
          </p:cNvPr>
          <p:cNvSpPr/>
          <p:nvPr/>
        </p:nvSpPr>
        <p:spPr>
          <a:xfrm>
            <a:off x="3251021" y="1297162"/>
            <a:ext cx="1027704" cy="26195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SoC_Manager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9DA257-F147-43E3-BEDB-9098577CD020}"/>
              </a:ext>
            </a:extLst>
          </p:cNvPr>
          <p:cNvSpPr/>
          <p:nvPr/>
        </p:nvSpPr>
        <p:spPr>
          <a:xfrm>
            <a:off x="4365944" y="1290937"/>
            <a:ext cx="1011295" cy="27201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/>
              <a:t>VoltManager</a:t>
            </a:r>
            <a:endParaRPr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66BF5C-D21A-4E9B-86A2-4384B2D74E2C}"/>
              </a:ext>
            </a:extLst>
          </p:cNvPr>
          <p:cNvSpPr/>
          <p:nvPr/>
        </p:nvSpPr>
        <p:spPr>
          <a:xfrm>
            <a:off x="5434039" y="1284316"/>
            <a:ext cx="1180628" cy="25952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Power Manager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9C2489-78B7-4AFD-B53E-994447A6E84A}"/>
              </a:ext>
            </a:extLst>
          </p:cNvPr>
          <p:cNvSpPr/>
          <p:nvPr/>
        </p:nvSpPr>
        <p:spPr>
          <a:xfrm>
            <a:off x="6680167" y="1271851"/>
            <a:ext cx="732367" cy="26479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Upgrade</a:t>
            </a:r>
            <a:endParaRPr lang="zh-CN" altLang="en-US" sz="11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1A3593-CBB0-4016-B0C2-831B8FA37A5B}"/>
              </a:ext>
            </a:extLst>
          </p:cNvPr>
          <p:cNvSpPr/>
          <p:nvPr/>
        </p:nvSpPr>
        <p:spPr>
          <a:xfrm>
            <a:off x="7478034" y="1235599"/>
            <a:ext cx="1259476" cy="30051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Thermal Manager</a:t>
            </a:r>
            <a:endParaRPr lang="zh-CN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D9FE87-E41C-4E75-95AA-15FE431D4750}"/>
              </a:ext>
            </a:extLst>
          </p:cNvPr>
          <p:cNvSpPr/>
          <p:nvPr/>
        </p:nvSpPr>
        <p:spPr>
          <a:xfrm>
            <a:off x="8792330" y="1244218"/>
            <a:ext cx="1003301" cy="29104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/>
              <a:t>Wdg</a:t>
            </a:r>
            <a:r>
              <a:rPr lang="en-US" altLang="zh-CN" sz="1100" dirty="0"/>
              <a:t> checker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3B0E2E1-D3D1-429C-ADFA-0DBE149476C4}"/>
              </a:ext>
            </a:extLst>
          </p:cNvPr>
          <p:cNvSpPr/>
          <p:nvPr/>
        </p:nvSpPr>
        <p:spPr>
          <a:xfrm>
            <a:off x="9861146" y="1262464"/>
            <a:ext cx="607188" cy="2614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SMU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3B6D48-DB9A-4904-8EBF-B01C41331BA7}"/>
              </a:ext>
            </a:extLst>
          </p:cNvPr>
          <p:cNvSpPr/>
          <p:nvPr/>
        </p:nvSpPr>
        <p:spPr>
          <a:xfrm>
            <a:off x="467149" y="999233"/>
            <a:ext cx="892643" cy="29104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AEB</a:t>
            </a:r>
            <a:endParaRPr lang="zh-CN" altLang="en-US" sz="11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0FA4C26-C3DA-4381-A16A-9DEFE0B07166}"/>
              </a:ext>
            </a:extLst>
          </p:cNvPr>
          <p:cNvSpPr/>
          <p:nvPr/>
        </p:nvSpPr>
        <p:spPr>
          <a:xfrm>
            <a:off x="1376726" y="1010145"/>
            <a:ext cx="892643" cy="29104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FSM</a:t>
            </a:r>
            <a:endParaRPr lang="zh-CN" altLang="en-US" sz="11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1183F3-4EA4-4234-AFE5-24E3E3E304B0}"/>
              </a:ext>
            </a:extLst>
          </p:cNvPr>
          <p:cNvSpPr/>
          <p:nvPr/>
        </p:nvSpPr>
        <p:spPr>
          <a:xfrm>
            <a:off x="2290606" y="1020605"/>
            <a:ext cx="892643" cy="291042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………</a:t>
            </a:r>
            <a:endParaRPr lang="zh-CN" altLang="en-US" sz="11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64EAEF-05DF-4817-BBAE-CDB12F6E962E}"/>
              </a:ext>
            </a:extLst>
          </p:cNvPr>
          <p:cNvGrpSpPr/>
          <p:nvPr/>
        </p:nvGrpSpPr>
        <p:grpSpPr>
          <a:xfrm>
            <a:off x="1289937" y="1800364"/>
            <a:ext cx="988853" cy="2034545"/>
            <a:chOff x="1379320" y="2267101"/>
            <a:chExt cx="790919" cy="203454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BFB4BFD-3ECF-4B73-BFC4-3539C98677C5}"/>
                </a:ext>
              </a:extLst>
            </p:cNvPr>
            <p:cNvSpPr/>
            <p:nvPr/>
          </p:nvSpPr>
          <p:spPr>
            <a:xfrm>
              <a:off x="1379392" y="2546017"/>
              <a:ext cx="790847" cy="175562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/>
            </a:p>
            <a:p>
              <a:endParaRPr lang="en-US" altLang="zh-CN" sz="1100"/>
            </a:p>
            <a:p>
              <a:endParaRPr lang="en-US" altLang="zh-CN" sz="1100"/>
            </a:p>
            <a:p>
              <a:r>
                <a:rPr lang="en-US" altLang="zh-CN" sz="110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81BEC3E-351C-4026-9F31-C13984744401}"/>
                </a:ext>
              </a:extLst>
            </p:cNvPr>
            <p:cNvSpPr/>
            <p:nvPr/>
          </p:nvSpPr>
          <p:spPr>
            <a:xfrm>
              <a:off x="1499153" y="2842808"/>
              <a:ext cx="624462" cy="1545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>
                  <a:solidFill>
                    <a:schemeClr val="tx1"/>
                  </a:solidFill>
                  <a:sym typeface="+mn-ea"/>
                </a:rPr>
                <a:t>Comm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C12B4ED-C386-46F3-8133-D2DBB68C5DE6}"/>
                </a:ext>
              </a:extLst>
            </p:cNvPr>
            <p:cNvGrpSpPr/>
            <p:nvPr/>
          </p:nvGrpSpPr>
          <p:grpSpPr>
            <a:xfrm>
              <a:off x="1379320" y="2267101"/>
              <a:ext cx="790846" cy="1731081"/>
              <a:chOff x="1379320" y="2267101"/>
              <a:chExt cx="790846" cy="1731081"/>
            </a:xfrm>
          </p:grpSpPr>
          <p:sp>
            <p:nvSpPr>
              <p:cNvPr id="46" name="文本占位符 21">
                <a:extLst>
                  <a:ext uri="{FF2B5EF4-FFF2-40B4-BE49-F238E27FC236}">
                    <a16:creationId xmlns:a16="http://schemas.microsoft.com/office/drawing/2014/main" id="{A3463AD6-E1DB-434D-B9C9-34056E085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9320" y="2267101"/>
                <a:ext cx="790846" cy="29104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 anchorCtr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80604020202020204" pitchFamily="34" charset="0"/>
                  <a:buNone/>
                  <a:defRPr sz="1800" kern="1200" cap="none" baseline="0">
                    <a:solidFill>
                      <a:srgbClr val="000000"/>
                    </a:solidFill>
                    <a:latin typeface="Arial" panose="02080604020202020204" pitchFamily="34" charset="0"/>
                    <a:ea typeface="Microsoft YaHei" panose="020B0503020204020204" pitchFamily="34" charset="-122"/>
                    <a:cs typeface="Microsoft YaHei" panose="020B0503020204020204" pitchFamily="34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300" dirty="0"/>
                  <a:t>SYS</a:t>
                </a:r>
                <a:endParaRPr lang="zh-CN" altLang="en-US" sz="13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58FD827-5197-4EA7-82F8-DABF48049082}"/>
                  </a:ext>
                </a:extLst>
              </p:cNvPr>
              <p:cNvSpPr/>
              <p:nvPr/>
            </p:nvSpPr>
            <p:spPr>
              <a:xfrm>
                <a:off x="1499153" y="2634755"/>
                <a:ext cx="624462" cy="1508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100">
                    <a:solidFill>
                      <a:schemeClr val="tx1"/>
                    </a:solidFill>
                    <a:sym typeface="+mn-ea"/>
                  </a:rPr>
                  <a:t>Bswm</a:t>
                </a:r>
                <a:endParaRPr lang="en-US" altLang="zh-CN" sz="1100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6CD7DF7-6AFC-4C28-BB5C-24F6337FD26C}"/>
                  </a:ext>
                </a:extLst>
              </p:cNvPr>
              <p:cNvSpPr/>
              <p:nvPr/>
            </p:nvSpPr>
            <p:spPr>
              <a:xfrm>
                <a:off x="1499153" y="3069947"/>
                <a:ext cx="624462" cy="15070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100">
                    <a:solidFill>
                      <a:schemeClr val="tx1"/>
                    </a:solidFill>
                    <a:sym typeface="+mn-ea"/>
                  </a:rPr>
                  <a:t>Det</a:t>
                </a:r>
                <a:endParaRPr lang="en-US" altLang="zh-CN" sz="1100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AA78FAE-F216-4B45-BA31-277323F2DB9E}"/>
                  </a:ext>
                </a:extLst>
              </p:cNvPr>
              <p:cNvSpPr/>
              <p:nvPr/>
            </p:nvSpPr>
            <p:spPr>
              <a:xfrm>
                <a:off x="1499153" y="3323244"/>
                <a:ext cx="624462" cy="1507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100">
                    <a:solidFill>
                      <a:schemeClr val="tx1"/>
                    </a:solidFill>
                    <a:sym typeface="+mn-ea"/>
                  </a:rPr>
                  <a:t>Ecum</a:t>
                </a:r>
                <a:endParaRPr lang="en-US" altLang="zh-CN" sz="1100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5C996B7-8163-4359-BD93-5519B2F077F4}"/>
                  </a:ext>
                </a:extLst>
              </p:cNvPr>
              <p:cNvSpPr/>
              <p:nvPr/>
            </p:nvSpPr>
            <p:spPr>
              <a:xfrm>
                <a:off x="1509025" y="3563178"/>
                <a:ext cx="614590" cy="16617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100">
                    <a:solidFill>
                      <a:schemeClr val="tx1"/>
                    </a:solidFill>
                    <a:sym typeface="+mn-ea"/>
                  </a:rPr>
                  <a:t>Stbm</a:t>
                </a:r>
                <a:endParaRPr lang="en-US" altLang="zh-CN" sz="1100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4E12513-1A5D-480D-BD43-9FCBF773CCB5}"/>
                  </a:ext>
                </a:extLst>
              </p:cNvPr>
              <p:cNvSpPr/>
              <p:nvPr/>
            </p:nvSpPr>
            <p:spPr>
              <a:xfrm>
                <a:off x="1509025" y="3812541"/>
                <a:ext cx="624462" cy="18564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1100">
                    <a:solidFill>
                      <a:schemeClr val="tx1"/>
                    </a:solidFill>
                    <a:sym typeface="+mn-ea"/>
                  </a:rPr>
                  <a:t>Wdgif</a:t>
                </a:r>
                <a:endParaRPr lang="en-US" altLang="zh-CN" sz="1100" dirty="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F47161E-5295-444D-A218-3863B4594C6E}"/>
                </a:ext>
              </a:extLst>
            </p:cNvPr>
            <p:cNvSpPr/>
            <p:nvPr/>
          </p:nvSpPr>
          <p:spPr>
            <a:xfrm>
              <a:off x="1499153" y="4056211"/>
              <a:ext cx="624462" cy="16617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>
                  <a:solidFill>
                    <a:schemeClr val="tx1"/>
                  </a:solidFill>
                  <a:sym typeface="+mn-ea"/>
                </a:rPr>
                <a:t>WdgM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5" name="文本占位符 21">
            <a:extLst>
              <a:ext uri="{FF2B5EF4-FFF2-40B4-BE49-F238E27FC236}">
                <a16:creationId xmlns:a16="http://schemas.microsoft.com/office/drawing/2014/main" id="{2D46CB9D-61AE-43A9-AB6F-8463112DF4A8}"/>
              </a:ext>
            </a:extLst>
          </p:cNvPr>
          <p:cNvSpPr txBox="1">
            <a:spLocks/>
          </p:cNvSpPr>
          <p:nvPr/>
        </p:nvSpPr>
        <p:spPr>
          <a:xfrm>
            <a:off x="2353596" y="1811086"/>
            <a:ext cx="998099" cy="3152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DIAG</a:t>
            </a:r>
            <a:endParaRPr lang="zh-CN" altLang="en-US" sz="13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7784527-2151-4FD2-B888-12851C78DB40}"/>
              </a:ext>
            </a:extLst>
          </p:cNvPr>
          <p:cNvSpPr/>
          <p:nvPr/>
        </p:nvSpPr>
        <p:spPr>
          <a:xfrm>
            <a:off x="2339229" y="2165842"/>
            <a:ext cx="998099" cy="16063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5F1322-DFC9-430C-BD4F-DDE86FDA4911}"/>
              </a:ext>
            </a:extLst>
          </p:cNvPr>
          <p:cNvSpPr/>
          <p:nvPr/>
        </p:nvSpPr>
        <p:spPr>
          <a:xfrm>
            <a:off x="2438497" y="2171109"/>
            <a:ext cx="782628" cy="1856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Dcm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F960FFB-F8C4-4FC6-95CF-BD632F519456}"/>
              </a:ext>
            </a:extLst>
          </p:cNvPr>
          <p:cNvSpPr/>
          <p:nvPr/>
        </p:nvSpPr>
        <p:spPr>
          <a:xfrm>
            <a:off x="2409749" y="2425689"/>
            <a:ext cx="782628" cy="1856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Dem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372297-27AA-4E6F-8908-CACC50314D19}"/>
              </a:ext>
            </a:extLst>
          </p:cNvPr>
          <p:cNvSpPr/>
          <p:nvPr/>
        </p:nvSpPr>
        <p:spPr>
          <a:xfrm>
            <a:off x="2409749" y="2672162"/>
            <a:ext cx="782628" cy="1856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Fim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0CEB5D-716C-42FB-A8C8-BE784330843D}"/>
              </a:ext>
            </a:extLst>
          </p:cNvPr>
          <p:cNvSpPr/>
          <p:nvPr/>
        </p:nvSpPr>
        <p:spPr>
          <a:xfrm>
            <a:off x="2418164" y="2913865"/>
            <a:ext cx="782628" cy="1856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VeDrm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4822D2-B2A1-4FC9-A9F9-34C3D5F5AA2D}"/>
              </a:ext>
            </a:extLst>
          </p:cNvPr>
          <p:cNvGrpSpPr/>
          <p:nvPr/>
        </p:nvGrpSpPr>
        <p:grpSpPr>
          <a:xfrm>
            <a:off x="3482987" y="1797876"/>
            <a:ext cx="1004278" cy="1369693"/>
            <a:chOff x="4771988" y="2180605"/>
            <a:chExt cx="1279239" cy="1198625"/>
          </a:xfrm>
        </p:grpSpPr>
        <p:sp>
          <p:nvSpPr>
            <p:cNvPr id="61" name="文本占位符 21">
              <a:extLst>
                <a:ext uri="{FF2B5EF4-FFF2-40B4-BE49-F238E27FC236}">
                  <a16:creationId xmlns:a16="http://schemas.microsoft.com/office/drawing/2014/main" id="{2D41CF09-A560-4301-891E-C5943E554B37}"/>
                </a:ext>
              </a:extLst>
            </p:cNvPr>
            <p:cNvSpPr txBox="1">
              <a:spLocks/>
            </p:cNvSpPr>
            <p:nvPr/>
          </p:nvSpPr>
          <p:spPr>
            <a:xfrm>
              <a:off x="4771988" y="2180605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00" dirty="0"/>
                <a:t>MEM</a:t>
              </a:r>
              <a:endParaRPr lang="zh-CN" altLang="en-US" sz="13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149796-394F-4A99-BE8E-F78CFDCE62A4}"/>
                </a:ext>
              </a:extLst>
            </p:cNvPr>
            <p:cNvSpPr/>
            <p:nvPr/>
          </p:nvSpPr>
          <p:spPr>
            <a:xfrm>
              <a:off x="4791751" y="2512731"/>
              <a:ext cx="1259476" cy="866499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497C126-DA18-4DF0-A08C-6CEB7A3AF098}"/>
                </a:ext>
              </a:extLst>
            </p:cNvPr>
            <p:cNvSpPr/>
            <p:nvPr/>
          </p:nvSpPr>
          <p:spPr>
            <a:xfrm>
              <a:off x="4940229" y="2574633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Nvm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AEC0A8-61FD-4E48-9675-33D1EF774D99}"/>
                </a:ext>
              </a:extLst>
            </p:cNvPr>
            <p:cNvSpPr/>
            <p:nvPr/>
          </p:nvSpPr>
          <p:spPr>
            <a:xfrm>
              <a:off x="4895377" y="2845214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MemIf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0C72339-3FED-4327-9A1B-C9010FCBBCE9}"/>
                </a:ext>
              </a:extLst>
            </p:cNvPr>
            <p:cNvSpPr/>
            <p:nvPr/>
          </p:nvSpPr>
          <p:spPr>
            <a:xfrm>
              <a:off x="4922345" y="3098202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Fee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E3FA2B-EB15-4C84-8447-9BD88B098269}"/>
              </a:ext>
            </a:extLst>
          </p:cNvPr>
          <p:cNvGrpSpPr/>
          <p:nvPr/>
        </p:nvGrpSpPr>
        <p:grpSpPr>
          <a:xfrm>
            <a:off x="9329076" y="2759688"/>
            <a:ext cx="1113105" cy="791334"/>
            <a:chOff x="10220432" y="2245041"/>
            <a:chExt cx="1264489" cy="866311"/>
          </a:xfrm>
        </p:grpSpPr>
        <p:sp>
          <p:nvSpPr>
            <p:cNvPr id="94" name="文本占位符 21">
              <a:extLst>
                <a:ext uri="{FF2B5EF4-FFF2-40B4-BE49-F238E27FC236}">
                  <a16:creationId xmlns:a16="http://schemas.microsoft.com/office/drawing/2014/main" id="{E5630BF9-6F2A-4141-966B-BF1CAA604472}"/>
                </a:ext>
              </a:extLst>
            </p:cNvPr>
            <p:cNvSpPr txBox="1">
              <a:spLocks/>
            </p:cNvSpPr>
            <p:nvPr/>
          </p:nvSpPr>
          <p:spPr>
            <a:xfrm>
              <a:off x="10225445" y="2245041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00" dirty="0"/>
                <a:t>LIBS</a:t>
              </a:r>
              <a:endParaRPr lang="zh-CN" altLang="en-US" sz="13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E5328B4-DB28-4FCE-A5FB-2A0CE2233785}"/>
                </a:ext>
              </a:extLst>
            </p:cNvPr>
            <p:cNvSpPr/>
            <p:nvPr/>
          </p:nvSpPr>
          <p:spPr>
            <a:xfrm>
              <a:off x="10220432" y="2541032"/>
              <a:ext cx="1259476" cy="57032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11322BA-83C8-4F3F-B3C4-E5393364B0DB}"/>
                </a:ext>
              </a:extLst>
            </p:cNvPr>
            <p:cNvSpPr/>
            <p:nvPr/>
          </p:nvSpPr>
          <p:spPr>
            <a:xfrm>
              <a:off x="10305015" y="2658894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E2E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92A1D11-F3E6-46B0-9348-C768E7BC55F9}"/>
                </a:ext>
              </a:extLst>
            </p:cNvPr>
            <p:cNvSpPr/>
            <p:nvPr/>
          </p:nvSpPr>
          <p:spPr>
            <a:xfrm>
              <a:off x="10331051" y="2917756"/>
              <a:ext cx="987578" cy="18202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CRC</a:t>
              </a:r>
            </a:p>
          </p:txBody>
        </p:sp>
      </p:grpSp>
      <p:sp>
        <p:nvSpPr>
          <p:cNvPr id="98" name="文本占位符 21">
            <a:extLst>
              <a:ext uri="{FF2B5EF4-FFF2-40B4-BE49-F238E27FC236}">
                <a16:creationId xmlns:a16="http://schemas.microsoft.com/office/drawing/2014/main" id="{A0CA093B-5DB1-448D-AEB5-1947CFCA3968}"/>
              </a:ext>
            </a:extLst>
          </p:cNvPr>
          <p:cNvSpPr txBox="1">
            <a:spLocks/>
          </p:cNvSpPr>
          <p:nvPr/>
        </p:nvSpPr>
        <p:spPr>
          <a:xfrm>
            <a:off x="1295014" y="3913542"/>
            <a:ext cx="1019671" cy="3043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CRYPTO</a:t>
            </a:r>
            <a:endParaRPr lang="zh-CN" altLang="en-US" sz="13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BFAF65C-FB03-44D3-B3A5-99030F2E7974}"/>
              </a:ext>
            </a:extLst>
          </p:cNvPr>
          <p:cNvSpPr/>
          <p:nvPr/>
        </p:nvSpPr>
        <p:spPr>
          <a:xfrm>
            <a:off x="1295015" y="4241162"/>
            <a:ext cx="1019671" cy="125937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BDB32B6-8070-44A3-83C7-7C8A5565D5E2}"/>
              </a:ext>
            </a:extLst>
          </p:cNvPr>
          <p:cNvSpPr/>
          <p:nvPr/>
        </p:nvSpPr>
        <p:spPr>
          <a:xfrm>
            <a:off x="1425410" y="4290060"/>
            <a:ext cx="799542" cy="1973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CryIf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BC58A6D-142E-474C-AAAF-9160B2924921}"/>
              </a:ext>
            </a:extLst>
          </p:cNvPr>
          <p:cNvSpPr/>
          <p:nvPr/>
        </p:nvSpPr>
        <p:spPr>
          <a:xfrm>
            <a:off x="1421978" y="4546638"/>
            <a:ext cx="799542" cy="1973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CrySm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2827A86-9529-4B8D-9B84-410358F05752}"/>
              </a:ext>
            </a:extLst>
          </p:cNvPr>
          <p:cNvSpPr/>
          <p:nvPr/>
        </p:nvSpPr>
        <p:spPr>
          <a:xfrm>
            <a:off x="1419906" y="4820716"/>
            <a:ext cx="799542" cy="1973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KeyM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50CFE8-DFB7-4CA6-AFA7-3D6ABA850CFD}"/>
              </a:ext>
            </a:extLst>
          </p:cNvPr>
          <p:cNvGrpSpPr/>
          <p:nvPr/>
        </p:nvGrpSpPr>
        <p:grpSpPr>
          <a:xfrm>
            <a:off x="1305157" y="5708801"/>
            <a:ext cx="1019671" cy="774970"/>
            <a:chOff x="10395936" y="4573503"/>
            <a:chExt cx="1265096" cy="686360"/>
          </a:xfrm>
        </p:grpSpPr>
        <p:sp>
          <p:nvSpPr>
            <p:cNvPr id="103" name="文本占位符 21">
              <a:extLst>
                <a:ext uri="{FF2B5EF4-FFF2-40B4-BE49-F238E27FC236}">
                  <a16:creationId xmlns:a16="http://schemas.microsoft.com/office/drawing/2014/main" id="{7BDBAB0D-F9B6-425C-B227-42A58D0D0D60}"/>
                </a:ext>
              </a:extLst>
            </p:cNvPr>
            <p:cNvSpPr txBox="1">
              <a:spLocks/>
            </p:cNvSpPr>
            <p:nvPr/>
          </p:nvSpPr>
          <p:spPr>
            <a:xfrm>
              <a:off x="10401556" y="4573503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1300" dirty="0"/>
                <a:t>HSM</a:t>
              </a:r>
              <a:endParaRPr lang="zh-CN" altLang="en-US" sz="13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06F09B7-6080-4AD7-BC1A-F814967A7FBA}"/>
                </a:ext>
              </a:extLst>
            </p:cNvPr>
            <p:cNvSpPr/>
            <p:nvPr/>
          </p:nvSpPr>
          <p:spPr>
            <a:xfrm>
              <a:off x="10395936" y="4869045"/>
              <a:ext cx="1259476" cy="390818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D45A73C-8C14-44C6-8C22-6FE7284F73D1}"/>
                </a:ext>
              </a:extLst>
            </p:cNvPr>
            <p:cNvSpPr/>
            <p:nvPr/>
          </p:nvSpPr>
          <p:spPr>
            <a:xfrm>
              <a:off x="10513773" y="4933500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veHsm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71D4AF39-2AF6-40DC-B552-3AD059F9157C}"/>
              </a:ext>
            </a:extLst>
          </p:cNvPr>
          <p:cNvSpPr/>
          <p:nvPr/>
        </p:nvSpPr>
        <p:spPr>
          <a:xfrm>
            <a:off x="2476949" y="5810431"/>
            <a:ext cx="7954951" cy="7064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142" name="文本占位符 21">
            <a:extLst>
              <a:ext uri="{FF2B5EF4-FFF2-40B4-BE49-F238E27FC236}">
                <a16:creationId xmlns:a16="http://schemas.microsoft.com/office/drawing/2014/main" id="{15B07C04-A8FF-4747-B1D8-23B06DAF4FC6}"/>
              </a:ext>
            </a:extLst>
          </p:cNvPr>
          <p:cNvSpPr txBox="1">
            <a:spLocks/>
          </p:cNvSpPr>
          <p:nvPr/>
        </p:nvSpPr>
        <p:spPr>
          <a:xfrm>
            <a:off x="2465707" y="5665092"/>
            <a:ext cx="7954951" cy="255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Mcal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8A7B125-86C0-4FD3-AA17-51DE3B99F502}"/>
              </a:ext>
            </a:extLst>
          </p:cNvPr>
          <p:cNvSpPr/>
          <p:nvPr/>
        </p:nvSpPr>
        <p:spPr>
          <a:xfrm>
            <a:off x="2494582" y="6036764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Adc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7D1098F-E335-4E73-8A3F-A470F0523848}"/>
              </a:ext>
            </a:extLst>
          </p:cNvPr>
          <p:cNvSpPr/>
          <p:nvPr/>
        </p:nvSpPr>
        <p:spPr>
          <a:xfrm>
            <a:off x="2504821" y="6297089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Can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33779CB-FBCE-44C3-84B9-495B80425EA1}"/>
              </a:ext>
            </a:extLst>
          </p:cNvPr>
          <p:cNvSpPr/>
          <p:nvPr/>
        </p:nvSpPr>
        <p:spPr>
          <a:xfrm>
            <a:off x="8476717" y="6304683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Eth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30D52BF-2D88-451D-8B37-7459B735DD62}"/>
              </a:ext>
            </a:extLst>
          </p:cNvPr>
          <p:cNvSpPr/>
          <p:nvPr/>
        </p:nvSpPr>
        <p:spPr>
          <a:xfrm>
            <a:off x="3192377" y="6028974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Fr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C54662A-A142-45B4-BA8D-59750AD453A2}"/>
              </a:ext>
            </a:extLst>
          </p:cNvPr>
          <p:cNvSpPr/>
          <p:nvPr/>
        </p:nvSpPr>
        <p:spPr>
          <a:xfrm>
            <a:off x="3192377" y="6316989"/>
            <a:ext cx="646329" cy="1499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Mcu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29A6E2D-9FDB-4A5C-8A76-118A38922B13}"/>
              </a:ext>
            </a:extLst>
          </p:cNvPr>
          <p:cNvSpPr/>
          <p:nvPr/>
        </p:nvSpPr>
        <p:spPr>
          <a:xfrm>
            <a:off x="8699791" y="6018807"/>
            <a:ext cx="646329" cy="1499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Port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B19565C-3A4A-4C9F-B5D8-6DA0C385ADB8}"/>
              </a:ext>
            </a:extLst>
          </p:cNvPr>
          <p:cNvSpPr/>
          <p:nvPr/>
        </p:nvSpPr>
        <p:spPr>
          <a:xfrm>
            <a:off x="3912933" y="6012669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Dio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3C2F918-4B6D-42FA-819E-AB0D3084A04C}"/>
              </a:ext>
            </a:extLst>
          </p:cNvPr>
          <p:cNvSpPr/>
          <p:nvPr/>
        </p:nvSpPr>
        <p:spPr>
          <a:xfrm>
            <a:off x="3912933" y="6263035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Fls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FEA626F-D69B-48D2-8D94-93F11E92FBC8}"/>
              </a:ext>
            </a:extLst>
          </p:cNvPr>
          <p:cNvSpPr/>
          <p:nvPr/>
        </p:nvSpPr>
        <p:spPr>
          <a:xfrm>
            <a:off x="7747598" y="6275548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Spi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C5A256B-7814-4660-97EA-309272CB83C1}"/>
              </a:ext>
            </a:extLst>
          </p:cNvPr>
          <p:cNvSpPr/>
          <p:nvPr/>
        </p:nvSpPr>
        <p:spPr>
          <a:xfrm>
            <a:off x="4615529" y="6020623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Icu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EFEDD8D-EEC8-4300-BD8E-DE6A72D46EFC}"/>
              </a:ext>
            </a:extLst>
          </p:cNvPr>
          <p:cNvSpPr/>
          <p:nvPr/>
        </p:nvSpPr>
        <p:spPr>
          <a:xfrm>
            <a:off x="4587367" y="6240455"/>
            <a:ext cx="828198" cy="2340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Crypto(</a:t>
            </a: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Hw</a:t>
            </a: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)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1D5A00B-EE6F-4BBB-9F8E-6144D368926B}"/>
              </a:ext>
            </a:extLst>
          </p:cNvPr>
          <p:cNvSpPr/>
          <p:nvPr/>
        </p:nvSpPr>
        <p:spPr>
          <a:xfrm>
            <a:off x="7927253" y="5992207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Irq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4482787-0AC0-40FD-80DE-BBA826365043}"/>
              </a:ext>
            </a:extLst>
          </p:cNvPr>
          <p:cNvSpPr/>
          <p:nvPr/>
        </p:nvSpPr>
        <p:spPr>
          <a:xfrm>
            <a:off x="5436464" y="6006739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Gpt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7AC6D4D-5D3C-4586-938B-0E1621513774}"/>
              </a:ext>
            </a:extLst>
          </p:cNvPr>
          <p:cNvSpPr/>
          <p:nvPr/>
        </p:nvSpPr>
        <p:spPr>
          <a:xfrm>
            <a:off x="5460556" y="6288079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Pwm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2B039A0-2508-434C-9D1D-2003BF310BC2}"/>
              </a:ext>
            </a:extLst>
          </p:cNvPr>
          <p:cNvSpPr/>
          <p:nvPr/>
        </p:nvSpPr>
        <p:spPr>
          <a:xfrm>
            <a:off x="6988806" y="6275548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Dma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C825DD5-2255-4FF0-9AB8-B30D348DC295}"/>
              </a:ext>
            </a:extLst>
          </p:cNvPr>
          <p:cNvSpPr/>
          <p:nvPr/>
        </p:nvSpPr>
        <p:spPr>
          <a:xfrm>
            <a:off x="6246694" y="6006739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Wdg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95436C2-AE15-4FB7-9523-142402AE562D}"/>
              </a:ext>
            </a:extLst>
          </p:cNvPr>
          <p:cNvSpPr/>
          <p:nvPr/>
        </p:nvSpPr>
        <p:spPr>
          <a:xfrm>
            <a:off x="6227838" y="6280261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RamTst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79C4F64-3F75-47FA-B226-C027EB2A2B1E}"/>
              </a:ext>
            </a:extLst>
          </p:cNvPr>
          <p:cNvSpPr/>
          <p:nvPr/>
        </p:nvSpPr>
        <p:spPr>
          <a:xfrm>
            <a:off x="7104693" y="5981276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I2c</a:t>
            </a: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4DE2C353-FA75-4926-BF67-535C013BEF02}"/>
              </a:ext>
            </a:extLst>
          </p:cNvPr>
          <p:cNvGrpSpPr/>
          <p:nvPr/>
        </p:nvGrpSpPr>
        <p:grpSpPr>
          <a:xfrm>
            <a:off x="4564851" y="1812899"/>
            <a:ext cx="5903483" cy="888988"/>
            <a:chOff x="4574482" y="1947643"/>
            <a:chExt cx="5472349" cy="888988"/>
          </a:xfrm>
        </p:grpSpPr>
        <p:sp>
          <p:nvSpPr>
            <p:cNvPr id="164" name="文本占位符 21">
              <a:extLst>
                <a:ext uri="{FF2B5EF4-FFF2-40B4-BE49-F238E27FC236}">
                  <a16:creationId xmlns:a16="http://schemas.microsoft.com/office/drawing/2014/main" id="{69A11653-5C16-4FEE-815C-A63C086A048F}"/>
                </a:ext>
              </a:extLst>
            </p:cNvPr>
            <p:cNvSpPr txBox="1">
              <a:spLocks/>
            </p:cNvSpPr>
            <p:nvPr/>
          </p:nvSpPr>
          <p:spPr>
            <a:xfrm>
              <a:off x="4574482" y="1947643"/>
              <a:ext cx="5461057" cy="2718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 fontScale="77500" lnSpcReduction="20000"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COM</a:t>
              </a:r>
              <a:endParaRPr lang="zh-CN" altLang="en-US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DA13BC73-6B91-498C-8C47-ED21E374F3AF}"/>
                </a:ext>
              </a:extLst>
            </p:cNvPr>
            <p:cNvSpPr/>
            <p:nvPr/>
          </p:nvSpPr>
          <p:spPr>
            <a:xfrm>
              <a:off x="4585774" y="2200468"/>
              <a:ext cx="5461057" cy="636163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3E73750-BB62-441A-B9B8-C9FCC0B39715}"/>
                </a:ext>
              </a:extLst>
            </p:cNvPr>
            <p:cNvSpPr/>
            <p:nvPr/>
          </p:nvSpPr>
          <p:spPr>
            <a:xfrm>
              <a:off x="4645287" y="2238751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Com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603ACD7-70BB-4BA8-8D27-9DB914E86C66}"/>
                </a:ext>
              </a:extLst>
            </p:cNvPr>
            <p:cNvSpPr/>
            <p:nvPr/>
          </p:nvSpPr>
          <p:spPr>
            <a:xfrm>
              <a:off x="4645287" y="2532546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ComXf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57550B6-E1C9-4486-9543-B688076446F2}"/>
                </a:ext>
              </a:extLst>
            </p:cNvPr>
            <p:cNvSpPr/>
            <p:nvPr/>
          </p:nvSpPr>
          <p:spPr>
            <a:xfrm>
              <a:off x="8922848" y="2534555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E2eXf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2A88066-F77A-41DC-9BEE-1E098267AD52}"/>
                </a:ext>
              </a:extLst>
            </p:cNvPr>
            <p:cNvSpPr/>
            <p:nvPr/>
          </p:nvSpPr>
          <p:spPr>
            <a:xfrm>
              <a:off x="5709664" y="2238492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LdCom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8A07363-D007-4CAE-A53F-2C9C204F9EBB}"/>
                </a:ext>
              </a:extLst>
            </p:cNvPr>
            <p:cNvSpPr/>
            <p:nvPr/>
          </p:nvSpPr>
          <p:spPr>
            <a:xfrm>
              <a:off x="5714262" y="2542252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PduR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D965973-0A9F-4352-A3F9-708417999183}"/>
                </a:ext>
              </a:extLst>
            </p:cNvPr>
            <p:cNvSpPr/>
            <p:nvPr/>
          </p:nvSpPr>
          <p:spPr>
            <a:xfrm>
              <a:off x="8772418" y="2242465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Somexf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9048019-90F8-4BB1-8069-0FDA23E729F1}"/>
                </a:ext>
              </a:extLst>
            </p:cNvPr>
            <p:cNvSpPr/>
            <p:nvPr/>
          </p:nvSpPr>
          <p:spPr>
            <a:xfrm>
              <a:off x="6801032" y="2249654"/>
              <a:ext cx="1007846" cy="22470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Nm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FF5A2F-8D74-4BED-BC90-0ACE82360B34}"/>
                </a:ext>
              </a:extLst>
            </p:cNvPr>
            <p:cNvSpPr/>
            <p:nvPr/>
          </p:nvSpPr>
          <p:spPr>
            <a:xfrm>
              <a:off x="6789904" y="2551179"/>
              <a:ext cx="1007846" cy="2157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SecOc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A2A474D-919A-440D-830C-B1C055A2EFF0}"/>
                </a:ext>
              </a:extLst>
            </p:cNvPr>
            <p:cNvSpPr/>
            <p:nvPr/>
          </p:nvSpPr>
          <p:spPr>
            <a:xfrm>
              <a:off x="7847206" y="2537009"/>
              <a:ext cx="1007846" cy="21577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SomeIPtp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04D1B93-AE2D-4087-895B-1211C57C68E3}"/>
                </a:ext>
              </a:extLst>
            </p:cNvPr>
            <p:cNvSpPr/>
            <p:nvPr/>
          </p:nvSpPr>
          <p:spPr>
            <a:xfrm>
              <a:off x="7879033" y="2260471"/>
              <a:ext cx="828179" cy="24143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Ipdum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79" name="文本占位符 21">
            <a:extLst>
              <a:ext uri="{FF2B5EF4-FFF2-40B4-BE49-F238E27FC236}">
                <a16:creationId xmlns:a16="http://schemas.microsoft.com/office/drawing/2014/main" id="{81AB3DAD-9D33-4F30-A8D1-221263F5BB4C}"/>
              </a:ext>
            </a:extLst>
          </p:cNvPr>
          <p:cNvSpPr txBox="1">
            <a:spLocks/>
          </p:cNvSpPr>
          <p:nvPr/>
        </p:nvSpPr>
        <p:spPr>
          <a:xfrm>
            <a:off x="4582291" y="2758975"/>
            <a:ext cx="978956" cy="2781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CAN</a:t>
            </a:r>
            <a:endParaRPr lang="zh-CN" altLang="en-US" sz="1300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2AB1135-8C6D-4ACF-9FBD-5719D22C49B5}"/>
              </a:ext>
            </a:extLst>
          </p:cNvPr>
          <p:cNvSpPr/>
          <p:nvPr/>
        </p:nvSpPr>
        <p:spPr>
          <a:xfrm>
            <a:off x="4582292" y="3016703"/>
            <a:ext cx="978955" cy="16063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F6F9A53-FC0F-474D-A235-76AC3F352943}"/>
              </a:ext>
            </a:extLst>
          </p:cNvPr>
          <p:cNvSpPr/>
          <p:nvPr/>
        </p:nvSpPr>
        <p:spPr>
          <a:xfrm>
            <a:off x="4643578" y="3078021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Canif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B1D4C0C8-E5D3-40B5-88FB-BAEF29C0395A}"/>
              </a:ext>
            </a:extLst>
          </p:cNvPr>
          <p:cNvSpPr/>
          <p:nvPr/>
        </p:nvSpPr>
        <p:spPr>
          <a:xfrm>
            <a:off x="4643578" y="3335490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CanNm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436FB4F-6842-48C3-96FF-11DC08CD64E1}"/>
              </a:ext>
            </a:extLst>
          </p:cNvPr>
          <p:cNvSpPr/>
          <p:nvPr/>
        </p:nvSpPr>
        <p:spPr>
          <a:xfrm>
            <a:off x="4643578" y="3608092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Cansm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E137A67-B035-4453-8D05-A2995390A57C}"/>
              </a:ext>
            </a:extLst>
          </p:cNvPr>
          <p:cNvSpPr/>
          <p:nvPr/>
        </p:nvSpPr>
        <p:spPr>
          <a:xfrm>
            <a:off x="4643578" y="3834226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CanTp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BAD338A-9B62-4302-A20C-239263DF8974}"/>
              </a:ext>
            </a:extLst>
          </p:cNvPr>
          <p:cNvSpPr/>
          <p:nvPr/>
        </p:nvSpPr>
        <p:spPr>
          <a:xfrm>
            <a:off x="4643578" y="4076559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CanTysn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1453DEE-AC24-4400-AF58-A7A031220974}"/>
              </a:ext>
            </a:extLst>
          </p:cNvPr>
          <p:cNvSpPr/>
          <p:nvPr/>
        </p:nvSpPr>
        <p:spPr>
          <a:xfrm>
            <a:off x="4643578" y="4330061"/>
            <a:ext cx="767617" cy="1803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CanXcp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1682823A-991F-4077-99A2-0D1D916E8538}"/>
              </a:ext>
            </a:extLst>
          </p:cNvPr>
          <p:cNvGrpSpPr/>
          <p:nvPr/>
        </p:nvGrpSpPr>
        <p:grpSpPr>
          <a:xfrm>
            <a:off x="5797847" y="2727805"/>
            <a:ext cx="998401" cy="2978334"/>
            <a:chOff x="8750897" y="2283325"/>
            <a:chExt cx="1284493" cy="3290771"/>
          </a:xfrm>
        </p:grpSpPr>
        <p:sp>
          <p:nvSpPr>
            <p:cNvPr id="188" name="文本占位符 21">
              <a:extLst>
                <a:ext uri="{FF2B5EF4-FFF2-40B4-BE49-F238E27FC236}">
                  <a16:creationId xmlns:a16="http://schemas.microsoft.com/office/drawing/2014/main" id="{2B548144-C2C9-426F-8426-7CF3A6B50B5A}"/>
                </a:ext>
              </a:extLst>
            </p:cNvPr>
            <p:cNvSpPr txBox="1">
              <a:spLocks/>
            </p:cNvSpPr>
            <p:nvPr/>
          </p:nvSpPr>
          <p:spPr>
            <a:xfrm>
              <a:off x="8775914" y="2283325"/>
              <a:ext cx="1259476" cy="2910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300" dirty="0"/>
                <a:t>ETH</a:t>
              </a:r>
              <a:endParaRPr lang="zh-CN" altLang="en-US" sz="13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7ED81A-39E7-4A6E-964F-48B494303B7C}"/>
                </a:ext>
              </a:extLst>
            </p:cNvPr>
            <p:cNvSpPr/>
            <p:nvPr/>
          </p:nvSpPr>
          <p:spPr>
            <a:xfrm>
              <a:off x="8750897" y="2579405"/>
              <a:ext cx="1259476" cy="2994691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B37DAA5-B7A8-46BE-8567-DCD9F1E29798}"/>
                </a:ext>
              </a:extLst>
            </p:cNvPr>
            <p:cNvSpPr/>
            <p:nvPr/>
          </p:nvSpPr>
          <p:spPr>
            <a:xfrm>
              <a:off x="8967559" y="2629268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DoIp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5AA6660-43D7-4ED6-B11E-DF300B37AB47}"/>
                </a:ext>
              </a:extLst>
            </p:cNvPr>
            <p:cNvSpPr/>
            <p:nvPr/>
          </p:nvSpPr>
          <p:spPr>
            <a:xfrm>
              <a:off x="8967559" y="2858285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EthIf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FB769FE-EE9A-4EFE-B236-6852DE86246A}"/>
                </a:ext>
              </a:extLst>
            </p:cNvPr>
            <p:cNvSpPr/>
            <p:nvPr/>
          </p:nvSpPr>
          <p:spPr>
            <a:xfrm>
              <a:off x="8967559" y="3104387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EthSm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5A81CA2A-C882-4825-8EF4-84909082D129}"/>
                </a:ext>
              </a:extLst>
            </p:cNvPr>
            <p:cNvSpPr/>
            <p:nvPr/>
          </p:nvSpPr>
          <p:spPr>
            <a:xfrm>
              <a:off x="8967559" y="3358078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EthTsyn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F355033-C54C-4561-B2FE-5D82E9F9AE76}"/>
                </a:ext>
              </a:extLst>
            </p:cNvPr>
            <p:cNvSpPr/>
            <p:nvPr/>
          </p:nvSpPr>
          <p:spPr>
            <a:xfrm>
              <a:off x="8967559" y="3637901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EthXcp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4BE2B74-38BC-4791-842B-79481B0DD4E9}"/>
                </a:ext>
              </a:extLst>
            </p:cNvPr>
            <p:cNvSpPr/>
            <p:nvPr/>
          </p:nvSpPr>
          <p:spPr>
            <a:xfrm>
              <a:off x="8974363" y="3921151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veEtm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7BB113E-CB12-4761-8999-C616F5904CE2}"/>
                </a:ext>
              </a:extLst>
            </p:cNvPr>
            <p:cNvSpPr/>
            <p:nvPr/>
          </p:nvSpPr>
          <p:spPr>
            <a:xfrm>
              <a:off x="8967559" y="4193795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sym typeface="+mn-ea"/>
                </a:rPr>
                <a:t>Sd</a:t>
              </a: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0C2BC89-3CF1-4221-8E62-F304FB42CEB1}"/>
                </a:ext>
              </a:extLst>
            </p:cNvPr>
            <p:cNvSpPr/>
            <p:nvPr/>
          </p:nvSpPr>
          <p:spPr>
            <a:xfrm>
              <a:off x="8974363" y="4486775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SoAd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578B9F3-91B7-4996-AAFD-8C1E30882107}"/>
                </a:ext>
              </a:extLst>
            </p:cNvPr>
            <p:cNvSpPr/>
            <p:nvPr/>
          </p:nvSpPr>
          <p:spPr>
            <a:xfrm>
              <a:off x="8987328" y="4783110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TcpIp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2B56F934-741F-4625-93F1-F368E14A55AA}"/>
                </a:ext>
              </a:extLst>
            </p:cNvPr>
            <p:cNvSpPr/>
            <p:nvPr/>
          </p:nvSpPr>
          <p:spPr>
            <a:xfrm>
              <a:off x="8998100" y="5052399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veTls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2F09A0AC-15AC-4966-AFC5-8F17ECF6C21A}"/>
                </a:ext>
              </a:extLst>
            </p:cNvPr>
            <p:cNvSpPr/>
            <p:nvPr/>
          </p:nvSpPr>
          <p:spPr>
            <a:xfrm>
              <a:off x="8987328" y="5331759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UdpNm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08" name="文本占位符 21">
            <a:extLst>
              <a:ext uri="{FF2B5EF4-FFF2-40B4-BE49-F238E27FC236}">
                <a16:creationId xmlns:a16="http://schemas.microsoft.com/office/drawing/2014/main" id="{D7C8CD79-6326-4A5A-8207-03E8F43FEACE}"/>
              </a:ext>
            </a:extLst>
          </p:cNvPr>
          <p:cNvSpPr txBox="1">
            <a:spLocks/>
          </p:cNvSpPr>
          <p:nvPr/>
        </p:nvSpPr>
        <p:spPr>
          <a:xfrm>
            <a:off x="6973034" y="2744070"/>
            <a:ext cx="2181143" cy="2592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CDD</a:t>
            </a:r>
            <a:endParaRPr lang="zh-CN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19D4C9B0-ED59-4DE6-8256-2A498CD77BCA}"/>
              </a:ext>
            </a:extLst>
          </p:cNvPr>
          <p:cNvSpPr/>
          <p:nvPr/>
        </p:nvSpPr>
        <p:spPr>
          <a:xfrm>
            <a:off x="6985213" y="3016768"/>
            <a:ext cx="2178476" cy="25918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D73D16F-1A0F-49CA-B269-92FE22CD9E21}"/>
              </a:ext>
            </a:extLst>
          </p:cNvPr>
          <p:cNvSpPr/>
          <p:nvPr/>
        </p:nvSpPr>
        <p:spPr>
          <a:xfrm>
            <a:off x="8061311" y="3073246"/>
            <a:ext cx="1067992" cy="2383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sym typeface="+mn-ea"/>
              </a:rPr>
              <a:t>cdd_Ipcspi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8DD7FA8-E436-4065-954D-AB27EA8B270F}"/>
              </a:ext>
            </a:extLst>
          </p:cNvPr>
          <p:cNvGrpSpPr/>
          <p:nvPr/>
        </p:nvGrpSpPr>
        <p:grpSpPr>
          <a:xfrm>
            <a:off x="9326869" y="3652325"/>
            <a:ext cx="1113105" cy="657376"/>
            <a:chOff x="10220432" y="2245041"/>
            <a:chExt cx="1264489" cy="866311"/>
          </a:xfrm>
        </p:grpSpPr>
        <p:sp>
          <p:nvSpPr>
            <p:cNvPr id="222" name="文本占位符 21">
              <a:extLst>
                <a:ext uri="{FF2B5EF4-FFF2-40B4-BE49-F238E27FC236}">
                  <a16:creationId xmlns:a16="http://schemas.microsoft.com/office/drawing/2014/main" id="{C35649F9-E822-43A4-8696-CBCD5D4B8039}"/>
                </a:ext>
              </a:extLst>
            </p:cNvPr>
            <p:cNvSpPr txBox="1">
              <a:spLocks/>
            </p:cNvSpPr>
            <p:nvPr/>
          </p:nvSpPr>
          <p:spPr>
            <a:xfrm>
              <a:off x="10225445" y="2245041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/>
                <a:t>IO</a:t>
              </a:r>
              <a:endParaRPr lang="zh-CN" altLang="en-US" sz="1200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4C3DFA2-D4EA-4FB5-BC93-09B6D439240B}"/>
                </a:ext>
              </a:extLst>
            </p:cNvPr>
            <p:cNvSpPr/>
            <p:nvPr/>
          </p:nvSpPr>
          <p:spPr>
            <a:xfrm>
              <a:off x="10220432" y="2541032"/>
              <a:ext cx="1259476" cy="57032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A0E6E22F-CC30-4CBD-83E1-2631BEE0736A}"/>
                </a:ext>
              </a:extLst>
            </p:cNvPr>
            <p:cNvSpPr/>
            <p:nvPr/>
          </p:nvSpPr>
          <p:spPr>
            <a:xfrm>
              <a:off x="10270513" y="2628011"/>
              <a:ext cx="1099665" cy="2555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VeDioHwAb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31" name="矩形 230">
            <a:extLst>
              <a:ext uri="{FF2B5EF4-FFF2-40B4-BE49-F238E27FC236}">
                <a16:creationId xmlns:a16="http://schemas.microsoft.com/office/drawing/2014/main" id="{F35BE3A3-4DD4-4197-AADC-D3C66401B306}"/>
              </a:ext>
            </a:extLst>
          </p:cNvPr>
          <p:cNvSpPr/>
          <p:nvPr/>
        </p:nvSpPr>
        <p:spPr>
          <a:xfrm>
            <a:off x="8119080" y="3442105"/>
            <a:ext cx="941000" cy="306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cdd_I2c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F77AE699-A2D6-4CE8-8B64-64F59BBA40D9}"/>
              </a:ext>
            </a:extLst>
          </p:cNvPr>
          <p:cNvSpPr/>
          <p:nvPr/>
        </p:nvSpPr>
        <p:spPr>
          <a:xfrm>
            <a:off x="8133914" y="3834572"/>
            <a:ext cx="941000" cy="306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cdd_Uart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51B8645-1D1E-4BC4-BEEC-4BD77D86930D}"/>
              </a:ext>
            </a:extLst>
          </p:cNvPr>
          <p:cNvSpPr/>
          <p:nvPr/>
        </p:nvSpPr>
        <p:spPr>
          <a:xfrm>
            <a:off x="7962924" y="4225900"/>
            <a:ext cx="1191253" cy="274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cdd_AdcSample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F65B893A-CE3A-4207-BD8F-6FA259B1FFD3}"/>
              </a:ext>
            </a:extLst>
          </p:cNvPr>
          <p:cNvSpPr/>
          <p:nvPr/>
        </p:nvSpPr>
        <p:spPr>
          <a:xfrm>
            <a:off x="9196754" y="6291832"/>
            <a:ext cx="646329" cy="1866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Uart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2E099A8-4417-4054-BE4C-E3BE3F4440EC}"/>
              </a:ext>
            </a:extLst>
          </p:cNvPr>
          <p:cNvSpPr/>
          <p:nvPr/>
        </p:nvSpPr>
        <p:spPr>
          <a:xfrm>
            <a:off x="7927253" y="4589663"/>
            <a:ext cx="1195793" cy="2602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cdd_Eth2Can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8351DDA8-98EE-4DBF-812A-BF694CD97177}"/>
              </a:ext>
            </a:extLst>
          </p:cNvPr>
          <p:cNvSpPr/>
          <p:nvPr/>
        </p:nvSpPr>
        <p:spPr>
          <a:xfrm>
            <a:off x="7947746" y="4898930"/>
            <a:ext cx="1191253" cy="277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cdd_Can2Eth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F1FED3E-3AF0-4EE0-A3E5-43948C33F040}"/>
              </a:ext>
            </a:extLst>
          </p:cNvPr>
          <p:cNvSpPr/>
          <p:nvPr/>
        </p:nvSpPr>
        <p:spPr>
          <a:xfrm>
            <a:off x="7899527" y="5231401"/>
            <a:ext cx="1223519" cy="324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ReSet</a:t>
            </a: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 Manager</a:t>
            </a:r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3F088453-F2CB-425C-8E28-2939CACCA3C8}"/>
              </a:ext>
            </a:extLst>
          </p:cNvPr>
          <p:cNvGrpSpPr/>
          <p:nvPr/>
        </p:nvGrpSpPr>
        <p:grpSpPr>
          <a:xfrm>
            <a:off x="3477805" y="3183093"/>
            <a:ext cx="995972" cy="791334"/>
            <a:chOff x="10220432" y="2245041"/>
            <a:chExt cx="1264489" cy="866311"/>
          </a:xfrm>
        </p:grpSpPr>
        <p:sp>
          <p:nvSpPr>
            <p:cNvPr id="239" name="文本占位符 21">
              <a:extLst>
                <a:ext uri="{FF2B5EF4-FFF2-40B4-BE49-F238E27FC236}">
                  <a16:creationId xmlns:a16="http://schemas.microsoft.com/office/drawing/2014/main" id="{DF3E5A6F-82E4-4800-B550-7234023BF9DD}"/>
                </a:ext>
              </a:extLst>
            </p:cNvPr>
            <p:cNvSpPr txBox="1">
              <a:spLocks/>
            </p:cNvSpPr>
            <p:nvPr/>
          </p:nvSpPr>
          <p:spPr>
            <a:xfrm>
              <a:off x="10225445" y="2245041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rmAutofit fontScale="77500" lnSpcReduction="20000"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IPC</a:t>
              </a:r>
              <a:endParaRPr lang="zh-CN" altLang="en-US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A1A4F7C-E362-4FF8-B0FA-EA0190E6E7FD}"/>
                </a:ext>
              </a:extLst>
            </p:cNvPr>
            <p:cNvSpPr/>
            <p:nvPr/>
          </p:nvSpPr>
          <p:spPr>
            <a:xfrm>
              <a:off x="10220432" y="2541032"/>
              <a:ext cx="1259476" cy="57032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ADFE460-8100-479D-BC42-71683FE1DA4C}"/>
                </a:ext>
              </a:extLst>
            </p:cNvPr>
            <p:cNvSpPr/>
            <p:nvPr/>
          </p:nvSpPr>
          <p:spPr>
            <a:xfrm>
              <a:off x="10296635" y="2707979"/>
              <a:ext cx="987578" cy="18202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velpcSpi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44" name="文本占位符 21">
            <a:extLst>
              <a:ext uri="{FF2B5EF4-FFF2-40B4-BE49-F238E27FC236}">
                <a16:creationId xmlns:a16="http://schemas.microsoft.com/office/drawing/2014/main" id="{94D8A2D3-9E0E-453C-8028-4510473F38F1}"/>
              </a:ext>
            </a:extLst>
          </p:cNvPr>
          <p:cNvSpPr txBox="1">
            <a:spLocks/>
          </p:cNvSpPr>
          <p:nvPr/>
        </p:nvSpPr>
        <p:spPr>
          <a:xfrm>
            <a:off x="4587367" y="4620949"/>
            <a:ext cx="992024" cy="2658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LIN</a:t>
            </a:r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629234A5-0293-4447-AD54-A4B6031AB60B}"/>
              </a:ext>
            </a:extLst>
          </p:cNvPr>
          <p:cNvSpPr/>
          <p:nvPr/>
        </p:nvSpPr>
        <p:spPr>
          <a:xfrm>
            <a:off x="4606519" y="4863126"/>
            <a:ext cx="992023" cy="72258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                                                                       </a:t>
            </a:r>
            <a:endParaRPr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AC3FFEA-CB15-40FF-8832-C404B57D5E9E}"/>
              </a:ext>
            </a:extLst>
          </p:cNvPr>
          <p:cNvSpPr/>
          <p:nvPr/>
        </p:nvSpPr>
        <p:spPr>
          <a:xfrm>
            <a:off x="4718990" y="5248328"/>
            <a:ext cx="777864" cy="174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LinIf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61D4174C-2296-4F48-9687-02DA6909C0D4}"/>
              </a:ext>
            </a:extLst>
          </p:cNvPr>
          <p:cNvSpPr/>
          <p:nvPr/>
        </p:nvSpPr>
        <p:spPr>
          <a:xfrm>
            <a:off x="9438454" y="6017138"/>
            <a:ext cx="646329" cy="1499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Lin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009703DA-92D3-45C6-A176-DE7F6BFFBF3C}"/>
              </a:ext>
            </a:extLst>
          </p:cNvPr>
          <p:cNvSpPr/>
          <p:nvPr/>
        </p:nvSpPr>
        <p:spPr>
          <a:xfrm>
            <a:off x="4713598" y="4936203"/>
            <a:ext cx="777864" cy="2480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LinSm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09B2017E-ACC7-4610-B2D7-8F52A76748A7}"/>
              </a:ext>
            </a:extLst>
          </p:cNvPr>
          <p:cNvSpPr/>
          <p:nvPr/>
        </p:nvSpPr>
        <p:spPr>
          <a:xfrm>
            <a:off x="7010612" y="3080796"/>
            <a:ext cx="1067992" cy="2383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cdd_switch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CA7BB30-696B-4B45-9BE3-E693FAEBCACF}"/>
              </a:ext>
            </a:extLst>
          </p:cNvPr>
          <p:cNvSpPr/>
          <p:nvPr/>
        </p:nvSpPr>
        <p:spPr>
          <a:xfrm>
            <a:off x="6988806" y="3407821"/>
            <a:ext cx="1067992" cy="2383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cdd_IO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4AD1392B-C758-4837-8E72-950621C6D019}"/>
              </a:ext>
            </a:extLst>
          </p:cNvPr>
          <p:cNvSpPr/>
          <p:nvPr/>
        </p:nvSpPr>
        <p:spPr>
          <a:xfrm>
            <a:off x="6977147" y="3742837"/>
            <a:ext cx="1067992" cy="2383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cdd_extIO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4499080-0199-460E-B949-E8687FF974C9}"/>
              </a:ext>
            </a:extLst>
          </p:cNvPr>
          <p:cNvGrpSpPr/>
          <p:nvPr/>
        </p:nvGrpSpPr>
        <p:grpSpPr>
          <a:xfrm>
            <a:off x="3495397" y="4007394"/>
            <a:ext cx="961070" cy="1604617"/>
            <a:chOff x="7494183" y="2299438"/>
            <a:chExt cx="1259476" cy="1725948"/>
          </a:xfrm>
        </p:grpSpPr>
        <p:sp>
          <p:nvSpPr>
            <p:cNvPr id="163" name="文本占位符 21">
              <a:extLst>
                <a:ext uri="{FF2B5EF4-FFF2-40B4-BE49-F238E27FC236}">
                  <a16:creationId xmlns:a16="http://schemas.microsoft.com/office/drawing/2014/main" id="{59F9F841-D8AA-49E9-BA33-90F78C27718A}"/>
                </a:ext>
              </a:extLst>
            </p:cNvPr>
            <p:cNvSpPr txBox="1">
              <a:spLocks/>
            </p:cNvSpPr>
            <p:nvPr/>
          </p:nvSpPr>
          <p:spPr>
            <a:xfrm>
              <a:off x="7494183" y="2299438"/>
              <a:ext cx="1259476" cy="2910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 anchorCtr="0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80604020202020204" pitchFamily="34" charset="0"/>
                <a:buNone/>
                <a:defRPr sz="1800" kern="1200" cap="none" baseline="0">
                  <a:solidFill>
                    <a:srgbClr val="000000"/>
                  </a:solidFill>
                  <a:latin typeface="Arial" panose="02080604020202020204" pitchFamily="34" charset="0"/>
                  <a:ea typeface="Microsoft YaHei" panose="020B0503020204020204" pitchFamily="34" charset="-122"/>
                  <a:cs typeface="Microsoft YaHei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/>
                <a:t>FR</a:t>
              </a:r>
              <a:endParaRPr lang="zh-CN" altLang="en-US" sz="1200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3933EFB-2827-4FA5-81FE-B024A738829A}"/>
                </a:ext>
              </a:extLst>
            </p:cNvPr>
            <p:cNvSpPr/>
            <p:nvPr/>
          </p:nvSpPr>
          <p:spPr>
            <a:xfrm>
              <a:off x="7494183" y="2596692"/>
              <a:ext cx="1259476" cy="1428694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/>
            </a:p>
            <a:p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en-US" altLang="zh-CN" sz="1100" dirty="0"/>
                <a:t>                                                                       </a:t>
              </a:r>
              <a:endParaRPr lang="zh-CN" alt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5A29469-F661-4104-95D4-DC517FB805A5}"/>
                </a:ext>
              </a:extLst>
            </p:cNvPr>
            <p:cNvSpPr/>
            <p:nvPr/>
          </p:nvSpPr>
          <p:spPr>
            <a:xfrm>
              <a:off x="7611653" y="2652547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FrArTp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65CE3633-B2F6-4596-8782-0D75A63C66DA}"/>
                </a:ext>
              </a:extLst>
            </p:cNvPr>
            <p:cNvSpPr/>
            <p:nvPr/>
          </p:nvSpPr>
          <p:spPr>
            <a:xfrm>
              <a:off x="7630132" y="2897466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FrTp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02F3C46-6F43-44B9-B56F-69CFFB9CD43F}"/>
                </a:ext>
              </a:extLst>
            </p:cNvPr>
            <p:cNvSpPr/>
            <p:nvPr/>
          </p:nvSpPr>
          <p:spPr>
            <a:xfrm>
              <a:off x="7630132" y="3167185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FrIf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17293AFA-6BFE-4E69-B261-50C083233817}"/>
                </a:ext>
              </a:extLst>
            </p:cNvPr>
            <p:cNvSpPr/>
            <p:nvPr/>
          </p:nvSpPr>
          <p:spPr>
            <a:xfrm>
              <a:off x="7630132" y="3420221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FrNm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0CE8C60-51F6-4018-8079-D893EBF35E0D}"/>
                </a:ext>
              </a:extLst>
            </p:cNvPr>
            <p:cNvSpPr/>
            <p:nvPr/>
          </p:nvSpPr>
          <p:spPr>
            <a:xfrm>
              <a:off x="7652630" y="3673257"/>
              <a:ext cx="987578" cy="18872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sym typeface="+mn-ea"/>
                </a:rPr>
                <a:t>FrSm</a:t>
              </a:r>
              <a:endParaRPr lang="en-US" altLang="zh-CN" sz="1100" dirty="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997CE9FD-EC83-47D3-A716-B2C8394BB84E}"/>
              </a:ext>
            </a:extLst>
          </p:cNvPr>
          <p:cNvSpPr/>
          <p:nvPr/>
        </p:nvSpPr>
        <p:spPr>
          <a:xfrm>
            <a:off x="6971597" y="4085622"/>
            <a:ext cx="993304" cy="301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sym typeface="+mn-ea"/>
              </a:rPr>
              <a:t>cdd_Eth_RPC</a:t>
            </a:r>
            <a:endParaRPr lang="en-US" altLang="zh-CN" sz="110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01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C350AE-52E9-43F6-A198-AFB0339645F9}"/>
              </a:ext>
            </a:extLst>
          </p:cNvPr>
          <p:cNvSpPr/>
          <p:nvPr/>
        </p:nvSpPr>
        <p:spPr>
          <a:xfrm>
            <a:off x="6009373" y="1015212"/>
            <a:ext cx="4348480" cy="5527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1A1242-5082-4204-BDCB-C56AF919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8" y="41913"/>
            <a:ext cx="10515600" cy="71183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600" b="1" spc="200" dirty="0">
                <a:solidFill>
                  <a:srgbClr val="000000"/>
                </a:solidFill>
                <a:latin typeface="Arial"/>
                <a:ea typeface="Microsoft YaHei" panose="020B0503020204020204" pitchFamily="34" charset="-122"/>
                <a:cs typeface="Arial"/>
                <a:sym typeface="Arial"/>
              </a:rPr>
              <a:t>基础软件资源开销</a:t>
            </a:r>
          </a:p>
        </p:txBody>
      </p:sp>
      <p:pic>
        <p:nvPicPr>
          <p:cNvPr id="4" name="图片 1" descr="image002">
            <a:extLst>
              <a:ext uri="{FF2B5EF4-FFF2-40B4-BE49-F238E27FC236}">
                <a16:creationId xmlns:a16="http://schemas.microsoft.com/office/drawing/2014/main" id="{9AB3EF97-CEDE-4F39-8575-64144757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" y="1005841"/>
            <a:ext cx="3575318" cy="239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8A3F85-5753-4703-9BDB-DFCDF63E9788}"/>
              </a:ext>
            </a:extLst>
          </p:cNvPr>
          <p:cNvSpPr txBox="1"/>
          <p:nvPr/>
        </p:nvSpPr>
        <p:spPr>
          <a:xfrm>
            <a:off x="79817" y="3553388"/>
            <a:ext cx="6016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德赛提供数据：</a:t>
            </a:r>
            <a:endParaRPr lang="en-US" altLang="zh-CN" dirty="0"/>
          </a:p>
          <a:p>
            <a:r>
              <a:rPr lang="en-US" altLang="zh-CN" dirty="0"/>
              <a:t>Flash </a:t>
            </a:r>
            <a:r>
              <a:rPr lang="zh-CN" altLang="en-US" dirty="0"/>
              <a:t>：</a:t>
            </a:r>
            <a:r>
              <a:rPr lang="en-US" altLang="zh-CN" dirty="0"/>
              <a:t>2.543M   Ram</a:t>
            </a:r>
            <a:r>
              <a:rPr lang="zh-CN" altLang="en-US" dirty="0"/>
              <a:t>：</a:t>
            </a:r>
            <a:r>
              <a:rPr lang="en-US" altLang="zh-CN" dirty="0"/>
              <a:t>378K</a:t>
            </a:r>
          </a:p>
          <a:p>
            <a:endParaRPr lang="en-US" altLang="zh-CN" dirty="0"/>
          </a:p>
          <a:p>
            <a:r>
              <a:rPr lang="zh-CN" altLang="en-US" dirty="0"/>
              <a:t>分配内存空间用于基础软件：</a:t>
            </a:r>
            <a:r>
              <a:rPr lang="en-US" altLang="zh-CN" dirty="0"/>
              <a:t>Flash:</a:t>
            </a:r>
            <a:r>
              <a:rPr lang="zh-CN" altLang="en-US" dirty="0"/>
              <a:t> </a:t>
            </a:r>
            <a:r>
              <a:rPr lang="en-US" altLang="zh-CN" dirty="0"/>
              <a:t>3M  Ram 450K</a:t>
            </a:r>
          </a:p>
          <a:p>
            <a:r>
              <a:rPr lang="zh-CN" altLang="en-US" dirty="0"/>
              <a:t>核分配：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core0 </a:t>
            </a:r>
            <a:r>
              <a:rPr lang="zh-CN" altLang="en-US" dirty="0"/>
              <a:t>部署大部分的基础软件协议栈，预估</a:t>
            </a:r>
            <a:r>
              <a:rPr lang="en-US" altLang="zh-CN" dirty="0"/>
              <a:t>CPU </a:t>
            </a:r>
            <a:r>
              <a:rPr lang="zh-CN" altLang="en-US" dirty="0"/>
              <a:t>负载</a:t>
            </a:r>
            <a:r>
              <a:rPr lang="en-US" altLang="zh-CN" dirty="0"/>
              <a:t>60%~70%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core1</a:t>
            </a:r>
            <a:r>
              <a:rPr lang="zh-CN" altLang="en-US" dirty="0"/>
              <a:t>部署</a:t>
            </a:r>
            <a:r>
              <a:rPr lang="en-US" altLang="zh-CN" dirty="0"/>
              <a:t>ETH </a:t>
            </a:r>
            <a:r>
              <a:rPr lang="zh-CN" altLang="en-US" dirty="0"/>
              <a:t>协议栈</a:t>
            </a:r>
            <a:r>
              <a:rPr lang="en-US" altLang="zh-CN" dirty="0"/>
              <a:t>+SWC(</a:t>
            </a:r>
            <a:r>
              <a:rPr lang="zh-CN" altLang="en-US" dirty="0"/>
              <a:t>德赛</a:t>
            </a:r>
            <a:r>
              <a:rPr lang="en-US" altLang="zh-CN" dirty="0"/>
              <a:t>)+CDD</a:t>
            </a:r>
            <a:r>
              <a:rPr lang="zh-CN" altLang="en-US" dirty="0"/>
              <a:t>，预估</a:t>
            </a:r>
            <a:r>
              <a:rPr lang="en-US" altLang="zh-CN" dirty="0"/>
              <a:t>CPU </a:t>
            </a:r>
            <a:r>
              <a:rPr lang="zh-CN" altLang="en-US" dirty="0"/>
              <a:t>负载</a:t>
            </a:r>
            <a:r>
              <a:rPr lang="en-US" altLang="zh-CN" dirty="0"/>
              <a:t>40%+25%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A1D433-3F85-481A-99E9-B3013290259A}"/>
              </a:ext>
            </a:extLst>
          </p:cNvPr>
          <p:cNvSpPr/>
          <p:nvPr/>
        </p:nvSpPr>
        <p:spPr>
          <a:xfrm>
            <a:off x="6548120" y="1189863"/>
            <a:ext cx="1330960" cy="492645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4B24E2-094D-43F8-99D6-19D0B5D96D92}"/>
              </a:ext>
            </a:extLst>
          </p:cNvPr>
          <p:cNvSpPr/>
          <p:nvPr/>
        </p:nvSpPr>
        <p:spPr>
          <a:xfrm>
            <a:off x="8586382" y="1189863"/>
            <a:ext cx="1445318" cy="3702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240FB5-18DD-401D-8173-5F5EB70827A1}"/>
              </a:ext>
            </a:extLst>
          </p:cNvPr>
          <p:cNvSpPr txBox="1"/>
          <p:nvPr/>
        </p:nvSpPr>
        <p:spPr>
          <a:xfrm>
            <a:off x="6708831" y="1416149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60D9D-7673-44B4-BC38-8B81361B1212}"/>
              </a:ext>
            </a:extLst>
          </p:cNvPr>
          <p:cNvSpPr txBox="1"/>
          <p:nvPr/>
        </p:nvSpPr>
        <p:spPr>
          <a:xfrm>
            <a:off x="8888093" y="141614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E1D52AD-3118-469A-8FB5-0617BDC6D967}"/>
              </a:ext>
            </a:extLst>
          </p:cNvPr>
          <p:cNvSpPr txBox="1">
            <a:spLocks/>
          </p:cNvSpPr>
          <p:nvPr/>
        </p:nvSpPr>
        <p:spPr>
          <a:xfrm>
            <a:off x="8866970" y="1799069"/>
            <a:ext cx="978956" cy="2634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ETH</a:t>
            </a:r>
            <a:endParaRPr lang="zh-CN" altLang="en-US" sz="1300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9DBF3602-CAE5-4679-8D61-733622307BB0}"/>
              </a:ext>
            </a:extLst>
          </p:cNvPr>
          <p:cNvSpPr txBox="1">
            <a:spLocks/>
          </p:cNvSpPr>
          <p:nvPr/>
        </p:nvSpPr>
        <p:spPr>
          <a:xfrm>
            <a:off x="8911996" y="2265679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CDD</a:t>
            </a:r>
            <a:endParaRPr lang="zh-CN" alt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7F68D736-902A-4B8D-B753-24E8A0D77492}"/>
              </a:ext>
            </a:extLst>
          </p:cNvPr>
          <p:cNvSpPr txBox="1">
            <a:spLocks/>
          </p:cNvSpPr>
          <p:nvPr/>
        </p:nvSpPr>
        <p:spPr>
          <a:xfrm>
            <a:off x="8889483" y="2762649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D9D34D6E-C37D-42D3-9A06-4CDFBAA58BA5}"/>
              </a:ext>
            </a:extLst>
          </p:cNvPr>
          <p:cNvSpPr txBox="1">
            <a:spLocks/>
          </p:cNvSpPr>
          <p:nvPr/>
        </p:nvSpPr>
        <p:spPr>
          <a:xfrm>
            <a:off x="6678028" y="1799069"/>
            <a:ext cx="978956" cy="2634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 kern="1200"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00" dirty="0"/>
              <a:t>CAN</a:t>
            </a:r>
            <a:endParaRPr lang="zh-CN" altLang="en-US" sz="1300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BE619671-CB54-4555-A7B9-406BC616C7D8}"/>
              </a:ext>
            </a:extLst>
          </p:cNvPr>
          <p:cNvSpPr txBox="1">
            <a:spLocks/>
          </p:cNvSpPr>
          <p:nvPr/>
        </p:nvSpPr>
        <p:spPr>
          <a:xfrm>
            <a:off x="6738004" y="2278034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SYS</a:t>
            </a:r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113C5BAE-FE69-42E4-84F9-7C4CDF48F2FB}"/>
              </a:ext>
            </a:extLst>
          </p:cNvPr>
          <p:cNvSpPr txBox="1">
            <a:spLocks/>
          </p:cNvSpPr>
          <p:nvPr/>
        </p:nvSpPr>
        <p:spPr>
          <a:xfrm>
            <a:off x="6723054" y="2762649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FR</a:t>
            </a:r>
            <a:endParaRPr lang="zh-CN" altLang="en-US" dirty="0"/>
          </a:p>
        </p:txBody>
      </p:sp>
      <p:sp>
        <p:nvSpPr>
          <p:cNvPr id="17" name="文本占位符 21">
            <a:extLst>
              <a:ext uri="{FF2B5EF4-FFF2-40B4-BE49-F238E27FC236}">
                <a16:creationId xmlns:a16="http://schemas.microsoft.com/office/drawing/2014/main" id="{AAF84F37-D60B-4215-B677-7658FED82206}"/>
              </a:ext>
            </a:extLst>
          </p:cNvPr>
          <p:cNvSpPr txBox="1">
            <a:spLocks/>
          </p:cNvSpPr>
          <p:nvPr/>
        </p:nvSpPr>
        <p:spPr>
          <a:xfrm>
            <a:off x="6738004" y="3282115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18" name="文本占位符 21">
            <a:extLst>
              <a:ext uri="{FF2B5EF4-FFF2-40B4-BE49-F238E27FC236}">
                <a16:creationId xmlns:a16="http://schemas.microsoft.com/office/drawing/2014/main" id="{EA583777-F2F2-4F20-BCAF-529BD4ED6D8C}"/>
              </a:ext>
            </a:extLst>
          </p:cNvPr>
          <p:cNvSpPr txBox="1">
            <a:spLocks/>
          </p:cNvSpPr>
          <p:nvPr/>
        </p:nvSpPr>
        <p:spPr>
          <a:xfrm>
            <a:off x="6746635" y="3824288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DIAG</a:t>
            </a:r>
            <a:endParaRPr lang="zh-CN" altLang="en-US" dirty="0"/>
          </a:p>
        </p:txBody>
      </p:sp>
      <p:sp>
        <p:nvSpPr>
          <p:cNvPr id="19" name="文本占位符 21">
            <a:extLst>
              <a:ext uri="{FF2B5EF4-FFF2-40B4-BE49-F238E27FC236}">
                <a16:creationId xmlns:a16="http://schemas.microsoft.com/office/drawing/2014/main" id="{B377B54B-3F2A-4F1A-8584-EF5522B4F435}"/>
              </a:ext>
            </a:extLst>
          </p:cNvPr>
          <p:cNvSpPr txBox="1">
            <a:spLocks/>
          </p:cNvSpPr>
          <p:nvPr/>
        </p:nvSpPr>
        <p:spPr>
          <a:xfrm>
            <a:off x="8889483" y="3259618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err="1"/>
              <a:t>Irq</a:t>
            </a:r>
            <a:endParaRPr lang="zh-CN" altLang="en-US" dirty="0"/>
          </a:p>
        </p:txBody>
      </p:sp>
      <p:sp>
        <p:nvSpPr>
          <p:cNvPr id="20" name="文本占位符 21">
            <a:extLst>
              <a:ext uri="{FF2B5EF4-FFF2-40B4-BE49-F238E27FC236}">
                <a16:creationId xmlns:a16="http://schemas.microsoft.com/office/drawing/2014/main" id="{D257BF48-DE0C-47D1-985A-2084DF787BAE}"/>
              </a:ext>
            </a:extLst>
          </p:cNvPr>
          <p:cNvSpPr txBox="1">
            <a:spLocks/>
          </p:cNvSpPr>
          <p:nvPr/>
        </p:nvSpPr>
        <p:spPr>
          <a:xfrm>
            <a:off x="6746635" y="4366461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CRYPTO</a:t>
            </a:r>
            <a:endParaRPr lang="zh-CN" altLang="en-US" dirty="0"/>
          </a:p>
        </p:txBody>
      </p:sp>
      <p:sp>
        <p:nvSpPr>
          <p:cNvPr id="21" name="文本占位符 21">
            <a:extLst>
              <a:ext uri="{FF2B5EF4-FFF2-40B4-BE49-F238E27FC236}">
                <a16:creationId xmlns:a16="http://schemas.microsoft.com/office/drawing/2014/main" id="{BE99B75D-7AE5-462A-B53C-1B290226ADCC}"/>
              </a:ext>
            </a:extLst>
          </p:cNvPr>
          <p:cNvSpPr txBox="1">
            <a:spLocks/>
          </p:cNvSpPr>
          <p:nvPr/>
        </p:nvSpPr>
        <p:spPr>
          <a:xfrm>
            <a:off x="8866970" y="3801582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err="1"/>
              <a:t>Rte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EF922144-3DFA-4CA0-A3C1-70FB82B1A273}"/>
              </a:ext>
            </a:extLst>
          </p:cNvPr>
          <p:cNvSpPr txBox="1">
            <a:spLocks/>
          </p:cNvSpPr>
          <p:nvPr/>
        </p:nvSpPr>
        <p:spPr>
          <a:xfrm>
            <a:off x="6746635" y="4892475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err="1"/>
              <a:t>Irq</a:t>
            </a:r>
            <a:endParaRPr lang="zh-CN" altLang="en-US" dirty="0"/>
          </a:p>
        </p:txBody>
      </p:sp>
      <p:sp>
        <p:nvSpPr>
          <p:cNvPr id="24" name="文本占位符 21">
            <a:extLst>
              <a:ext uri="{FF2B5EF4-FFF2-40B4-BE49-F238E27FC236}">
                <a16:creationId xmlns:a16="http://schemas.microsoft.com/office/drawing/2014/main" id="{22D45636-4C30-4E15-B578-1EB36AA3515E}"/>
              </a:ext>
            </a:extLst>
          </p:cNvPr>
          <p:cNvSpPr txBox="1">
            <a:spLocks/>
          </p:cNvSpPr>
          <p:nvPr/>
        </p:nvSpPr>
        <p:spPr>
          <a:xfrm>
            <a:off x="6752996" y="5336757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25" name="文本占位符 21">
            <a:extLst>
              <a:ext uri="{FF2B5EF4-FFF2-40B4-BE49-F238E27FC236}">
                <a16:creationId xmlns:a16="http://schemas.microsoft.com/office/drawing/2014/main" id="{C54B4B96-2188-493B-8135-C2DEA8D7F8B5}"/>
              </a:ext>
            </a:extLst>
          </p:cNvPr>
          <p:cNvSpPr txBox="1">
            <a:spLocks/>
          </p:cNvSpPr>
          <p:nvPr/>
        </p:nvSpPr>
        <p:spPr>
          <a:xfrm>
            <a:off x="6730483" y="5750921"/>
            <a:ext cx="933930" cy="2937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err="1"/>
              <a:t>Rte</a:t>
            </a:r>
            <a:endParaRPr lang="zh-CN" altLang="en-US" dirty="0"/>
          </a:p>
        </p:txBody>
      </p:sp>
      <p:sp>
        <p:nvSpPr>
          <p:cNvPr id="26" name="文本占位符 21">
            <a:extLst>
              <a:ext uri="{FF2B5EF4-FFF2-40B4-BE49-F238E27FC236}">
                <a16:creationId xmlns:a16="http://schemas.microsoft.com/office/drawing/2014/main" id="{06A338B1-7639-4264-B081-05CF7FC982B7}"/>
              </a:ext>
            </a:extLst>
          </p:cNvPr>
          <p:cNvSpPr txBox="1">
            <a:spLocks/>
          </p:cNvSpPr>
          <p:nvPr/>
        </p:nvSpPr>
        <p:spPr>
          <a:xfrm>
            <a:off x="8893950" y="4289383"/>
            <a:ext cx="933930" cy="29377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20000"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cap="none" baseline="0">
                <a:solidFill>
                  <a:srgbClr val="000000"/>
                </a:solidFill>
                <a:latin typeface="Arial" panose="0208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SWC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38514C-D25E-49DB-81CE-278FD9486090}"/>
              </a:ext>
            </a:extLst>
          </p:cNvPr>
          <p:cNvSpPr txBox="1"/>
          <p:nvPr/>
        </p:nvSpPr>
        <p:spPr>
          <a:xfrm>
            <a:off x="6607856" y="6174550"/>
            <a:ext cx="2158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基础软件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主核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3EFEEF-BBB1-403B-8CE1-6E276A2CA738}"/>
              </a:ext>
            </a:extLst>
          </p:cNvPr>
          <p:cNvSpPr txBox="1"/>
          <p:nvPr/>
        </p:nvSpPr>
        <p:spPr>
          <a:xfrm>
            <a:off x="8766856" y="5034967"/>
            <a:ext cx="2158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基础软件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从核</a:t>
            </a:r>
          </a:p>
        </p:txBody>
      </p:sp>
    </p:spTree>
    <p:extLst>
      <p:ext uri="{BB962C8B-B14F-4D97-AF65-F5344CB8AC3E}">
        <p14:creationId xmlns:p14="http://schemas.microsoft.com/office/powerpoint/2010/main" val="241442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矩形 148">
            <a:extLst>
              <a:ext uri="{FF2B5EF4-FFF2-40B4-BE49-F238E27FC236}">
                <a16:creationId xmlns:a16="http://schemas.microsoft.com/office/drawing/2014/main" id="{308E72E2-D3E8-8F43-800C-26FA2688F3DD}"/>
              </a:ext>
            </a:extLst>
          </p:cNvPr>
          <p:cNvSpPr/>
          <p:nvPr/>
        </p:nvSpPr>
        <p:spPr>
          <a:xfrm>
            <a:off x="5077100" y="2012286"/>
            <a:ext cx="619073" cy="21791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Platshållare för text 6">
            <a:extLst>
              <a:ext uri="{FF2B5EF4-FFF2-40B4-BE49-F238E27FC236}">
                <a16:creationId xmlns:a16="http://schemas.microsoft.com/office/drawing/2014/main" id="{30019756-6A0E-C741-889F-16AAE9C6E5E5}"/>
              </a:ext>
            </a:extLst>
          </p:cNvPr>
          <p:cNvSpPr txBox="1">
            <a:spLocks/>
          </p:cNvSpPr>
          <p:nvPr/>
        </p:nvSpPr>
        <p:spPr>
          <a:xfrm>
            <a:off x="408217" y="300203"/>
            <a:ext cx="11165306" cy="65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20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111313"/>
                </a:solidFill>
                <a:uFillTx/>
                <a:latin typeface="Sofia Pro Extra Light"/>
                <a:ea typeface="Sofia Pro Extra Light"/>
                <a:cs typeface="Sofia Pro Extra Light"/>
                <a:sym typeface="Sofia Pro Extra Light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dirty="0"/>
              <a:t>XAVIER</a:t>
            </a:r>
            <a:r>
              <a:rPr lang="zh-CN" altLang="en-US" dirty="0"/>
              <a:t>硬件拓扑图</a:t>
            </a:r>
            <a:endParaRPr lang="en-US" altLang="zh-CN" dirty="0"/>
          </a:p>
        </p:txBody>
      </p:sp>
      <p:sp>
        <p:nvSpPr>
          <p:cNvPr id="188" name="矩形 91">
            <a:extLst>
              <a:ext uri="{FF2B5EF4-FFF2-40B4-BE49-F238E27FC236}">
                <a16:creationId xmlns:a16="http://schemas.microsoft.com/office/drawing/2014/main" id="{5186A440-8122-D945-A49E-9E4EB84EA197}"/>
              </a:ext>
            </a:extLst>
          </p:cNvPr>
          <p:cNvSpPr/>
          <p:nvPr/>
        </p:nvSpPr>
        <p:spPr>
          <a:xfrm>
            <a:off x="2085078" y="3597954"/>
            <a:ext cx="7343144" cy="2415207"/>
          </a:xfrm>
          <a:prstGeom prst="rect">
            <a:avLst/>
          </a:prstGeom>
          <a:solidFill>
            <a:srgbClr val="70AD47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V3NP 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9" name="矩形 8">
            <a:extLst>
              <a:ext uri="{FF2B5EF4-FFF2-40B4-BE49-F238E27FC236}">
                <a16:creationId xmlns:a16="http://schemas.microsoft.com/office/drawing/2014/main" id="{A4A0DA1C-7698-A645-BC40-202323DC9E94}"/>
              </a:ext>
            </a:extLst>
          </p:cNvPr>
          <p:cNvSpPr/>
          <p:nvPr/>
        </p:nvSpPr>
        <p:spPr>
          <a:xfrm>
            <a:off x="2070689" y="1015708"/>
            <a:ext cx="7357531" cy="2298591"/>
          </a:xfrm>
          <a:prstGeom prst="rect">
            <a:avLst/>
          </a:prstGeom>
          <a:solidFill>
            <a:srgbClr val="70AD47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V3NP 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矩形 1">
            <a:extLst>
              <a:ext uri="{FF2B5EF4-FFF2-40B4-BE49-F238E27FC236}">
                <a16:creationId xmlns:a16="http://schemas.microsoft.com/office/drawing/2014/main" id="{01011527-15D4-184C-A673-DEECE05B0072}"/>
              </a:ext>
            </a:extLst>
          </p:cNvPr>
          <p:cNvSpPr/>
          <p:nvPr/>
        </p:nvSpPr>
        <p:spPr>
          <a:xfrm>
            <a:off x="2662142" y="1708101"/>
            <a:ext cx="2044509" cy="144733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Xavier 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(gptp slaver)</a:t>
            </a:r>
          </a:p>
        </p:txBody>
      </p:sp>
      <p:sp>
        <p:nvSpPr>
          <p:cNvPr id="191" name="矩形 86">
            <a:extLst>
              <a:ext uri="{FF2B5EF4-FFF2-40B4-BE49-F238E27FC236}">
                <a16:creationId xmlns:a16="http://schemas.microsoft.com/office/drawing/2014/main" id="{81A468EF-0B87-1441-991B-54D298D6FD6D}"/>
              </a:ext>
            </a:extLst>
          </p:cNvPr>
          <p:cNvSpPr/>
          <p:nvPr/>
        </p:nvSpPr>
        <p:spPr>
          <a:xfrm>
            <a:off x="7060705" y="1632830"/>
            <a:ext cx="2009340" cy="1522601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Xavier 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(gptp slaver)</a:t>
            </a:r>
          </a:p>
        </p:txBody>
      </p:sp>
      <p:sp>
        <p:nvSpPr>
          <p:cNvPr id="192" name="矩形 88">
            <a:extLst>
              <a:ext uri="{FF2B5EF4-FFF2-40B4-BE49-F238E27FC236}">
                <a16:creationId xmlns:a16="http://schemas.microsoft.com/office/drawing/2014/main" id="{62545CD2-8EC6-E94B-829E-93261B9F65EA}"/>
              </a:ext>
            </a:extLst>
          </p:cNvPr>
          <p:cNvSpPr/>
          <p:nvPr/>
        </p:nvSpPr>
        <p:spPr>
          <a:xfrm>
            <a:off x="2655026" y="3725083"/>
            <a:ext cx="2051625" cy="177772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Xavier 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(gptp slaver)</a:t>
            </a:r>
          </a:p>
        </p:txBody>
      </p:sp>
      <p:sp>
        <p:nvSpPr>
          <p:cNvPr id="193" name="矩形 90">
            <a:extLst>
              <a:ext uri="{FF2B5EF4-FFF2-40B4-BE49-F238E27FC236}">
                <a16:creationId xmlns:a16="http://schemas.microsoft.com/office/drawing/2014/main" id="{20DE336B-C306-EA4E-AE36-3E6CB11E1EF5}"/>
              </a:ext>
            </a:extLst>
          </p:cNvPr>
          <p:cNvSpPr/>
          <p:nvPr/>
        </p:nvSpPr>
        <p:spPr>
          <a:xfrm>
            <a:off x="7060705" y="3725082"/>
            <a:ext cx="2025069" cy="2050743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Xavier 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(gptp master)</a:t>
            </a:r>
          </a:p>
        </p:txBody>
      </p:sp>
      <p:sp>
        <p:nvSpPr>
          <p:cNvPr id="194" name="矩形 92">
            <a:extLst>
              <a:ext uri="{FF2B5EF4-FFF2-40B4-BE49-F238E27FC236}">
                <a16:creationId xmlns:a16="http://schemas.microsoft.com/office/drawing/2014/main" id="{9EE082B4-EFD8-E948-AC6C-135104A9DEF3}"/>
              </a:ext>
            </a:extLst>
          </p:cNvPr>
          <p:cNvSpPr/>
          <p:nvPr/>
        </p:nvSpPr>
        <p:spPr>
          <a:xfrm>
            <a:off x="5216670" y="1209596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Aurix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7" name="图片 97" descr="image002">
            <a:extLst>
              <a:ext uri="{FF2B5EF4-FFF2-40B4-BE49-F238E27FC236}">
                <a16:creationId xmlns:a16="http://schemas.microsoft.com/office/drawing/2014/main" id="{DD57A4C8-2D9A-1842-99D6-841942DA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83216" y="1839948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图片 99" descr="image002">
            <a:extLst>
              <a:ext uri="{FF2B5EF4-FFF2-40B4-BE49-F238E27FC236}">
                <a16:creationId xmlns:a16="http://schemas.microsoft.com/office/drawing/2014/main" id="{9AB4E324-57B8-254C-912D-E6E88F58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83216" y="2269596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9" name="直接箭头连接符 10">
            <a:extLst>
              <a:ext uri="{FF2B5EF4-FFF2-40B4-BE49-F238E27FC236}">
                <a16:creationId xmlns:a16="http://schemas.microsoft.com/office/drawing/2014/main" id="{B753BF8E-72EA-834A-A561-3296748CD34D}"/>
              </a:ext>
            </a:extLst>
          </p:cNvPr>
          <p:cNvCxnSpPr/>
          <p:nvPr/>
        </p:nvCxnSpPr>
        <p:spPr>
          <a:xfrm>
            <a:off x="1803350" y="2025298"/>
            <a:ext cx="84772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0" name="直接箭头连接符 23">
            <a:extLst>
              <a:ext uri="{FF2B5EF4-FFF2-40B4-BE49-F238E27FC236}">
                <a16:creationId xmlns:a16="http://schemas.microsoft.com/office/drawing/2014/main" id="{A80C25B3-FC7D-EA45-BE56-9D2A544E6821}"/>
              </a:ext>
            </a:extLst>
          </p:cNvPr>
          <p:cNvCxnSpPr>
            <a:stCxn id="198" idx="3"/>
          </p:cNvCxnSpPr>
          <p:nvPr/>
        </p:nvCxnSpPr>
        <p:spPr>
          <a:xfrm>
            <a:off x="1775501" y="2382223"/>
            <a:ext cx="84772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1" name="文本框 25">
            <a:extLst>
              <a:ext uri="{FF2B5EF4-FFF2-40B4-BE49-F238E27FC236}">
                <a16:creationId xmlns:a16="http://schemas.microsoft.com/office/drawing/2014/main" id="{4511904A-A6CB-3248-8516-84F80F75374D}"/>
              </a:ext>
            </a:extLst>
          </p:cNvPr>
          <p:cNvSpPr txBox="1"/>
          <p:nvPr/>
        </p:nvSpPr>
        <p:spPr>
          <a:xfrm>
            <a:off x="584604" y="1788384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前视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8M 120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文本框 101">
            <a:extLst>
              <a:ext uri="{FF2B5EF4-FFF2-40B4-BE49-F238E27FC236}">
                <a16:creationId xmlns:a16="http://schemas.microsoft.com/office/drawing/2014/main" id="{D461DF76-972F-4748-AC2A-AF0F6957663C}"/>
              </a:ext>
            </a:extLst>
          </p:cNvPr>
          <p:cNvSpPr txBox="1"/>
          <p:nvPr/>
        </p:nvSpPr>
        <p:spPr>
          <a:xfrm>
            <a:off x="577851" y="2259112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前视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8M 30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3" name="图片 102" descr="image002">
            <a:extLst>
              <a:ext uri="{FF2B5EF4-FFF2-40B4-BE49-F238E27FC236}">
                <a16:creationId xmlns:a16="http://schemas.microsoft.com/office/drawing/2014/main" id="{4259F47C-DF66-854C-8FAC-3C0016A9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3779" y="3969623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图片 103" descr="image002">
            <a:extLst>
              <a:ext uri="{FF2B5EF4-FFF2-40B4-BE49-F238E27FC236}">
                <a16:creationId xmlns:a16="http://schemas.microsoft.com/office/drawing/2014/main" id="{529225DF-70C8-2C45-80E0-0BE56D89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3778" y="4361720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图片 104" descr="image002">
            <a:extLst>
              <a:ext uri="{FF2B5EF4-FFF2-40B4-BE49-F238E27FC236}">
                <a16:creationId xmlns:a16="http://schemas.microsoft.com/office/drawing/2014/main" id="{EED1A3FF-0B11-E34B-BD6C-0ADF23B7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0265" y="475381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图片 105" descr="image002">
            <a:extLst>
              <a:ext uri="{FF2B5EF4-FFF2-40B4-BE49-F238E27FC236}">
                <a16:creationId xmlns:a16="http://schemas.microsoft.com/office/drawing/2014/main" id="{B7A9A445-5DFE-C94F-80B2-5882E9A1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0265" y="5144944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7" name="直接箭头连接符 106">
            <a:extLst>
              <a:ext uri="{FF2B5EF4-FFF2-40B4-BE49-F238E27FC236}">
                <a16:creationId xmlns:a16="http://schemas.microsoft.com/office/drawing/2014/main" id="{F22218F1-F844-0E4B-8E81-85C7BBED1B77}"/>
              </a:ext>
            </a:extLst>
          </p:cNvPr>
          <p:cNvCxnSpPr>
            <a:cxnSpLocks/>
          </p:cNvCxnSpPr>
          <p:nvPr/>
        </p:nvCxnSpPr>
        <p:spPr>
          <a:xfrm>
            <a:off x="1532550" y="4097211"/>
            <a:ext cx="1126888" cy="658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9" name="直接箭头连接符 107">
            <a:extLst>
              <a:ext uri="{FF2B5EF4-FFF2-40B4-BE49-F238E27FC236}">
                <a16:creationId xmlns:a16="http://schemas.microsoft.com/office/drawing/2014/main" id="{26BD3AEF-A803-F84F-B99D-8C377566629E}"/>
              </a:ext>
            </a:extLst>
          </p:cNvPr>
          <p:cNvCxnSpPr>
            <a:cxnSpLocks/>
          </p:cNvCxnSpPr>
          <p:nvPr/>
        </p:nvCxnSpPr>
        <p:spPr>
          <a:xfrm>
            <a:off x="1532550" y="4486825"/>
            <a:ext cx="1123135" cy="614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1" name="直接箭头连接符 108">
            <a:extLst>
              <a:ext uri="{FF2B5EF4-FFF2-40B4-BE49-F238E27FC236}">
                <a16:creationId xmlns:a16="http://schemas.microsoft.com/office/drawing/2014/main" id="{F72FE02F-5A0C-D44D-A97D-0DE16F6647DE}"/>
              </a:ext>
            </a:extLst>
          </p:cNvPr>
          <p:cNvCxnSpPr>
            <a:cxnSpLocks/>
          </p:cNvCxnSpPr>
          <p:nvPr/>
        </p:nvCxnSpPr>
        <p:spPr>
          <a:xfrm flipV="1">
            <a:off x="1532550" y="4901382"/>
            <a:ext cx="1123135" cy="622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2" name="直接箭头连接符 110">
            <a:extLst>
              <a:ext uri="{FF2B5EF4-FFF2-40B4-BE49-F238E27FC236}">
                <a16:creationId xmlns:a16="http://schemas.microsoft.com/office/drawing/2014/main" id="{BFC1D185-EC3D-3349-808A-E94E54479BF4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532550" y="5257571"/>
            <a:ext cx="1123135" cy="1470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文本框 111">
            <a:extLst>
              <a:ext uri="{FF2B5EF4-FFF2-40B4-BE49-F238E27FC236}">
                <a16:creationId xmlns:a16="http://schemas.microsoft.com/office/drawing/2014/main" id="{1EAE61A5-2A01-3C46-84EC-E5EABE5791AE}"/>
              </a:ext>
            </a:extLst>
          </p:cNvPr>
          <p:cNvSpPr txBox="1"/>
          <p:nvPr/>
        </p:nvSpPr>
        <p:spPr>
          <a:xfrm>
            <a:off x="1046469" y="369421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环视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2M 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4" name="图片 112" descr="image002">
            <a:extLst>
              <a:ext uri="{FF2B5EF4-FFF2-40B4-BE49-F238E27FC236}">
                <a16:creationId xmlns:a16="http://schemas.microsoft.com/office/drawing/2014/main" id="{00DE9195-CFB4-7E4A-A91E-78699A08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7141992" y="77479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图片 113" descr="image002">
            <a:extLst>
              <a:ext uri="{FF2B5EF4-FFF2-40B4-BE49-F238E27FC236}">
                <a16:creationId xmlns:a16="http://schemas.microsoft.com/office/drawing/2014/main" id="{6B8C3286-2D9A-B040-8198-21B7101B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7408478" y="548848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图片 114" descr="image002">
            <a:extLst>
              <a:ext uri="{FF2B5EF4-FFF2-40B4-BE49-F238E27FC236}">
                <a16:creationId xmlns:a16="http://schemas.microsoft.com/office/drawing/2014/main" id="{EDBBB287-F0DF-0B42-98F1-C461F857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7737750" y="742820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图片 115" descr="image002">
            <a:extLst>
              <a:ext uri="{FF2B5EF4-FFF2-40B4-BE49-F238E27FC236}">
                <a16:creationId xmlns:a16="http://schemas.microsoft.com/office/drawing/2014/main" id="{E3A01B37-6EED-864F-9942-3CF7A4F36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8099328" y="51395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8" name="直接箭头连接符 27">
            <a:extLst>
              <a:ext uri="{FF2B5EF4-FFF2-40B4-BE49-F238E27FC236}">
                <a16:creationId xmlns:a16="http://schemas.microsoft.com/office/drawing/2014/main" id="{C31C3017-1DB2-E344-B8D6-9ED55F6D72A2}"/>
              </a:ext>
            </a:extLst>
          </p:cNvPr>
          <p:cNvCxnSpPr/>
          <p:nvPr/>
        </p:nvCxnSpPr>
        <p:spPr>
          <a:xfrm flipH="1">
            <a:off x="7617393" y="1094953"/>
            <a:ext cx="1" cy="51055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直接箭头连接符 117">
            <a:extLst>
              <a:ext uri="{FF2B5EF4-FFF2-40B4-BE49-F238E27FC236}">
                <a16:creationId xmlns:a16="http://schemas.microsoft.com/office/drawing/2014/main" id="{68C6BA00-D229-174F-8A2F-190B2DC0C333}"/>
              </a:ext>
            </a:extLst>
          </p:cNvPr>
          <p:cNvCxnSpPr/>
          <p:nvPr/>
        </p:nvCxnSpPr>
        <p:spPr>
          <a:xfrm flipH="1">
            <a:off x="7319430" y="1046954"/>
            <a:ext cx="1" cy="51055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直接箭头连接符 118">
            <a:extLst>
              <a:ext uri="{FF2B5EF4-FFF2-40B4-BE49-F238E27FC236}">
                <a16:creationId xmlns:a16="http://schemas.microsoft.com/office/drawing/2014/main" id="{18F2E44B-4C61-1443-A310-9EF1FE1456B5}"/>
              </a:ext>
            </a:extLst>
          </p:cNvPr>
          <p:cNvCxnSpPr/>
          <p:nvPr/>
        </p:nvCxnSpPr>
        <p:spPr>
          <a:xfrm flipH="1">
            <a:off x="7933888" y="1046954"/>
            <a:ext cx="1" cy="51055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1" name="直接箭头连接符 119">
            <a:extLst>
              <a:ext uri="{FF2B5EF4-FFF2-40B4-BE49-F238E27FC236}">
                <a16:creationId xmlns:a16="http://schemas.microsoft.com/office/drawing/2014/main" id="{5393961A-8C9F-F143-BD6A-5435D671E4CB}"/>
              </a:ext>
            </a:extLst>
          </p:cNvPr>
          <p:cNvCxnSpPr/>
          <p:nvPr/>
        </p:nvCxnSpPr>
        <p:spPr>
          <a:xfrm flipH="1">
            <a:off x="8274149" y="1099284"/>
            <a:ext cx="1" cy="51055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文本框 120">
            <a:extLst>
              <a:ext uri="{FF2B5EF4-FFF2-40B4-BE49-F238E27FC236}">
                <a16:creationId xmlns:a16="http://schemas.microsoft.com/office/drawing/2014/main" id="{942AD505-4DEF-594A-8EFC-59C202FA81FC}"/>
              </a:ext>
            </a:extLst>
          </p:cNvPr>
          <p:cNvSpPr txBox="1"/>
          <p:nvPr/>
        </p:nvSpPr>
        <p:spPr>
          <a:xfrm>
            <a:off x="8519671" y="750163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侧视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8M(Resize 2M)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23" name="图片 121">
            <a:extLst>
              <a:ext uri="{FF2B5EF4-FFF2-40B4-BE49-F238E27FC236}">
                <a16:creationId xmlns:a16="http://schemas.microsoft.com/office/drawing/2014/main" id="{2A72CE65-51E8-7349-B6FD-442D5336F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09205" y="5243191"/>
            <a:ext cx="445435" cy="185465"/>
          </a:xfrm>
          <a:prstGeom prst="rect">
            <a:avLst/>
          </a:prstGeom>
        </p:spPr>
      </p:pic>
      <p:pic>
        <p:nvPicPr>
          <p:cNvPr id="224" name="图片 122">
            <a:extLst>
              <a:ext uri="{FF2B5EF4-FFF2-40B4-BE49-F238E27FC236}">
                <a16:creationId xmlns:a16="http://schemas.microsoft.com/office/drawing/2014/main" id="{12C44E3A-D036-DB49-9194-3877446A8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44557">
            <a:off x="5778219" y="5247155"/>
            <a:ext cx="445435" cy="185465"/>
          </a:xfrm>
          <a:prstGeom prst="rect">
            <a:avLst/>
          </a:prstGeom>
        </p:spPr>
      </p:pic>
      <p:pic>
        <p:nvPicPr>
          <p:cNvPr id="225" name="图片 124">
            <a:extLst>
              <a:ext uri="{FF2B5EF4-FFF2-40B4-BE49-F238E27FC236}">
                <a16:creationId xmlns:a16="http://schemas.microsoft.com/office/drawing/2014/main" id="{5462E92A-FA32-BB47-B19F-9810B4BC0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52560" y="5243191"/>
            <a:ext cx="445435" cy="185465"/>
          </a:xfrm>
          <a:prstGeom prst="rect">
            <a:avLst/>
          </a:prstGeom>
        </p:spPr>
      </p:pic>
      <p:pic>
        <p:nvPicPr>
          <p:cNvPr id="226" name="图片 125">
            <a:extLst>
              <a:ext uri="{FF2B5EF4-FFF2-40B4-BE49-F238E27FC236}">
                <a16:creationId xmlns:a16="http://schemas.microsoft.com/office/drawing/2014/main" id="{F1296C76-E8E2-564E-BEFF-B3537296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162096" y="5243190"/>
            <a:ext cx="445435" cy="185465"/>
          </a:xfrm>
          <a:prstGeom prst="rect">
            <a:avLst/>
          </a:prstGeom>
        </p:spPr>
      </p:pic>
      <p:cxnSp>
        <p:nvCxnSpPr>
          <p:cNvPr id="227" name="直接箭头连接符 29">
            <a:extLst>
              <a:ext uri="{FF2B5EF4-FFF2-40B4-BE49-F238E27FC236}">
                <a16:creationId xmlns:a16="http://schemas.microsoft.com/office/drawing/2014/main" id="{5AE403CC-7882-5042-AC85-B5F8B5549EB6}"/>
              </a:ext>
            </a:extLst>
          </p:cNvPr>
          <p:cNvCxnSpPr>
            <a:stCxn id="223" idx="3"/>
          </p:cNvCxnSpPr>
          <p:nvPr/>
        </p:nvCxnSpPr>
        <p:spPr>
          <a:xfrm flipV="1">
            <a:off x="6331923" y="4381544"/>
            <a:ext cx="0" cy="731662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28" name="直接箭头连接符 31">
            <a:extLst>
              <a:ext uri="{FF2B5EF4-FFF2-40B4-BE49-F238E27FC236}">
                <a16:creationId xmlns:a16="http://schemas.microsoft.com/office/drawing/2014/main" id="{F837C476-FEB2-0F4D-A5B1-DD58955B4A95}"/>
              </a:ext>
            </a:extLst>
          </p:cNvPr>
          <p:cNvCxnSpPr>
            <a:stCxn id="224" idx="3"/>
          </p:cNvCxnSpPr>
          <p:nvPr/>
        </p:nvCxnSpPr>
        <p:spPr>
          <a:xfrm flipV="1">
            <a:off x="5990870" y="4381544"/>
            <a:ext cx="10484" cy="735854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29" name="直接箭头连接符 33">
            <a:extLst>
              <a:ext uri="{FF2B5EF4-FFF2-40B4-BE49-F238E27FC236}">
                <a16:creationId xmlns:a16="http://schemas.microsoft.com/office/drawing/2014/main" id="{1C723A66-B16E-604F-B3E0-A83255C8C9CA}"/>
              </a:ext>
            </a:extLst>
          </p:cNvPr>
          <p:cNvCxnSpPr>
            <a:stCxn id="225" idx="3"/>
          </p:cNvCxnSpPr>
          <p:nvPr/>
        </p:nvCxnSpPr>
        <p:spPr>
          <a:xfrm flipV="1">
            <a:off x="5675278" y="4381544"/>
            <a:ext cx="0" cy="731662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30" name="直接箭头连接符 35">
            <a:extLst>
              <a:ext uri="{FF2B5EF4-FFF2-40B4-BE49-F238E27FC236}">
                <a16:creationId xmlns:a16="http://schemas.microsoft.com/office/drawing/2014/main" id="{815A0097-DBB0-7043-A0D8-2E798251374D}"/>
              </a:ext>
            </a:extLst>
          </p:cNvPr>
          <p:cNvCxnSpPr>
            <a:stCxn id="226" idx="3"/>
          </p:cNvCxnSpPr>
          <p:nvPr/>
        </p:nvCxnSpPr>
        <p:spPr>
          <a:xfrm flipV="1">
            <a:off x="5384814" y="4381544"/>
            <a:ext cx="0" cy="731661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90" name="矩形 148">
            <a:extLst>
              <a:ext uri="{FF2B5EF4-FFF2-40B4-BE49-F238E27FC236}">
                <a16:creationId xmlns:a16="http://schemas.microsoft.com/office/drawing/2014/main" id="{377D5BED-D779-FD4F-8092-7772FB542520}"/>
              </a:ext>
            </a:extLst>
          </p:cNvPr>
          <p:cNvSpPr/>
          <p:nvPr/>
        </p:nvSpPr>
        <p:spPr>
          <a:xfrm>
            <a:off x="5206121" y="258938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NXP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4" name="矩形 149">
            <a:extLst>
              <a:ext uri="{FF2B5EF4-FFF2-40B4-BE49-F238E27FC236}">
                <a16:creationId xmlns:a16="http://schemas.microsoft.com/office/drawing/2014/main" id="{14492C69-4D89-B34F-B76C-A2012F8F029C}"/>
              </a:ext>
            </a:extLst>
          </p:cNvPr>
          <p:cNvSpPr/>
          <p:nvPr/>
        </p:nvSpPr>
        <p:spPr>
          <a:xfrm>
            <a:off x="5205652" y="361200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NXP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5" name="直接箭头连接符 50">
            <a:extLst>
              <a:ext uri="{FF2B5EF4-FFF2-40B4-BE49-F238E27FC236}">
                <a16:creationId xmlns:a16="http://schemas.microsoft.com/office/drawing/2014/main" id="{65D01DF5-5394-C34F-89D2-824A97E073C9}"/>
              </a:ext>
            </a:extLst>
          </p:cNvPr>
          <p:cNvCxnSpPr>
            <a:endCxn id="290" idx="1"/>
          </p:cNvCxnSpPr>
          <p:nvPr/>
        </p:nvCxnSpPr>
        <p:spPr>
          <a:xfrm>
            <a:off x="4674949" y="2943748"/>
            <a:ext cx="53117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7" name="直接箭头连接符 62">
            <a:extLst>
              <a:ext uri="{FF2B5EF4-FFF2-40B4-BE49-F238E27FC236}">
                <a16:creationId xmlns:a16="http://schemas.microsoft.com/office/drawing/2014/main" id="{00BA4B41-CEE0-DA43-BFC4-AF64458D9BC6}"/>
              </a:ext>
            </a:extLst>
          </p:cNvPr>
          <p:cNvCxnSpPr>
            <a:stCxn id="290" idx="3"/>
          </p:cNvCxnSpPr>
          <p:nvPr/>
        </p:nvCxnSpPr>
        <p:spPr>
          <a:xfrm flipV="1">
            <a:off x="6536294" y="2943747"/>
            <a:ext cx="492708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13" name="直接箭头连接符 66">
            <a:extLst>
              <a:ext uri="{FF2B5EF4-FFF2-40B4-BE49-F238E27FC236}">
                <a16:creationId xmlns:a16="http://schemas.microsoft.com/office/drawing/2014/main" id="{8BBF7BC8-1F17-8E4A-9D37-E39D9906F21A}"/>
              </a:ext>
            </a:extLst>
          </p:cNvPr>
          <p:cNvCxnSpPr>
            <a:stCxn id="290" idx="2"/>
            <a:endCxn id="304" idx="0"/>
          </p:cNvCxnSpPr>
          <p:nvPr/>
        </p:nvCxnSpPr>
        <p:spPr>
          <a:xfrm flipH="1">
            <a:off x="5870739" y="3298115"/>
            <a:ext cx="469" cy="3138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16" name="直接箭头连接符 127">
            <a:extLst>
              <a:ext uri="{FF2B5EF4-FFF2-40B4-BE49-F238E27FC236}">
                <a16:creationId xmlns:a16="http://schemas.microsoft.com/office/drawing/2014/main" id="{1F59A9D6-4F77-444E-BCAA-425411953528}"/>
              </a:ext>
            </a:extLst>
          </p:cNvPr>
          <p:cNvCxnSpPr>
            <a:stCxn id="304" idx="1"/>
          </p:cNvCxnSpPr>
          <p:nvPr/>
        </p:nvCxnSpPr>
        <p:spPr>
          <a:xfrm flipH="1" flipV="1">
            <a:off x="4674480" y="3966367"/>
            <a:ext cx="531172" cy="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19" name="直接箭头连接符 129">
            <a:extLst>
              <a:ext uri="{FF2B5EF4-FFF2-40B4-BE49-F238E27FC236}">
                <a16:creationId xmlns:a16="http://schemas.microsoft.com/office/drawing/2014/main" id="{777913C1-B673-3943-918F-087CC751DFA5}"/>
              </a:ext>
            </a:extLst>
          </p:cNvPr>
          <p:cNvCxnSpPr>
            <a:stCxn id="304" idx="3"/>
          </p:cNvCxnSpPr>
          <p:nvPr/>
        </p:nvCxnSpPr>
        <p:spPr>
          <a:xfrm flipV="1">
            <a:off x="6535825" y="3966367"/>
            <a:ext cx="492708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48" name="矩形: 圆角 64">
            <a:extLst>
              <a:ext uri="{FF2B5EF4-FFF2-40B4-BE49-F238E27FC236}">
                <a16:creationId xmlns:a16="http://schemas.microsoft.com/office/drawing/2014/main" id="{5C5B0C38-6F80-4540-8FC6-76F979AC26FC}"/>
              </a:ext>
            </a:extLst>
          </p:cNvPr>
          <p:cNvSpPr/>
          <p:nvPr/>
        </p:nvSpPr>
        <p:spPr>
          <a:xfrm>
            <a:off x="4228099" y="2575722"/>
            <a:ext cx="480403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eth0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8" name="矩形 67">
            <a:extLst>
              <a:ext uri="{FF2B5EF4-FFF2-40B4-BE49-F238E27FC236}">
                <a16:creationId xmlns:a16="http://schemas.microsoft.com/office/drawing/2014/main" id="{429CC9D4-69E1-1849-9B09-8A758DF54C40}"/>
              </a:ext>
            </a:extLst>
          </p:cNvPr>
          <p:cNvSpPr/>
          <p:nvPr/>
        </p:nvSpPr>
        <p:spPr>
          <a:xfrm>
            <a:off x="5194757" y="574543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Aurix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7" name="直接箭头连接符 5">
            <a:extLst>
              <a:ext uri="{FF2B5EF4-FFF2-40B4-BE49-F238E27FC236}">
                <a16:creationId xmlns:a16="http://schemas.microsoft.com/office/drawing/2014/main" id="{5DF85E24-EE27-4941-B204-9E41A2EA2942}"/>
              </a:ext>
            </a:extLst>
          </p:cNvPr>
          <p:cNvCxnSpPr>
            <a:stCxn id="388" idx="0"/>
            <a:endCxn id="304" idx="2"/>
          </p:cNvCxnSpPr>
          <p:nvPr/>
        </p:nvCxnSpPr>
        <p:spPr>
          <a:xfrm flipV="1">
            <a:off x="5859844" y="4320735"/>
            <a:ext cx="10895" cy="142469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09" name="文本框 6">
            <a:extLst>
              <a:ext uri="{FF2B5EF4-FFF2-40B4-BE49-F238E27FC236}">
                <a16:creationId xmlns:a16="http://schemas.microsoft.com/office/drawing/2014/main" id="{B53EFE98-E0D8-E949-8305-2B57B5B59D27}"/>
              </a:ext>
            </a:extLst>
          </p:cNvPr>
          <p:cNvSpPr txBox="1"/>
          <p:nvPr/>
        </p:nvSpPr>
        <p:spPr>
          <a:xfrm>
            <a:off x="1950665" y="172242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VA_GA_0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8" name="文本框 69">
            <a:extLst>
              <a:ext uri="{FF2B5EF4-FFF2-40B4-BE49-F238E27FC236}">
                <a16:creationId xmlns:a16="http://schemas.microsoft.com/office/drawing/2014/main" id="{E4F7822C-444B-EB43-AAEE-B621BAFD84D6}"/>
              </a:ext>
            </a:extLst>
          </p:cNvPr>
          <p:cNvSpPr txBox="1"/>
          <p:nvPr/>
        </p:nvSpPr>
        <p:spPr>
          <a:xfrm>
            <a:off x="2038299" y="218761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VA_GA_1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9" name="文本框 70">
            <a:extLst>
              <a:ext uri="{FF2B5EF4-FFF2-40B4-BE49-F238E27FC236}">
                <a16:creationId xmlns:a16="http://schemas.microsoft.com/office/drawing/2014/main" id="{503AEA85-CE3C-AF48-88BD-F00888E7DE6A}"/>
              </a:ext>
            </a:extLst>
          </p:cNvPr>
          <p:cNvSpPr txBox="1"/>
          <p:nvPr/>
        </p:nvSpPr>
        <p:spPr>
          <a:xfrm>
            <a:off x="7069227" y="1099700"/>
            <a:ext cx="307777" cy="50590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VA_GB_0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0" name="文本框 71">
            <a:extLst>
              <a:ext uri="{FF2B5EF4-FFF2-40B4-BE49-F238E27FC236}">
                <a16:creationId xmlns:a16="http://schemas.microsoft.com/office/drawing/2014/main" id="{09630983-7A9B-014F-8D56-3F4CCE63E316}"/>
              </a:ext>
            </a:extLst>
          </p:cNvPr>
          <p:cNvSpPr txBox="1"/>
          <p:nvPr/>
        </p:nvSpPr>
        <p:spPr>
          <a:xfrm>
            <a:off x="7366874" y="1106940"/>
            <a:ext cx="307777" cy="50590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VA_GB_1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1" name="文本框 72">
            <a:extLst>
              <a:ext uri="{FF2B5EF4-FFF2-40B4-BE49-F238E27FC236}">
                <a16:creationId xmlns:a16="http://schemas.microsoft.com/office/drawing/2014/main" id="{9301F959-E2FB-4C48-A30D-5E07CEDF40BB}"/>
              </a:ext>
            </a:extLst>
          </p:cNvPr>
          <p:cNvSpPr txBox="1"/>
          <p:nvPr/>
        </p:nvSpPr>
        <p:spPr>
          <a:xfrm>
            <a:off x="7699034" y="1054274"/>
            <a:ext cx="307777" cy="50590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VA_GB_2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2" name="文本框 73">
            <a:extLst>
              <a:ext uri="{FF2B5EF4-FFF2-40B4-BE49-F238E27FC236}">
                <a16:creationId xmlns:a16="http://schemas.microsoft.com/office/drawing/2014/main" id="{4567F5D4-B0FC-FB4A-92B5-900073746984}"/>
              </a:ext>
            </a:extLst>
          </p:cNvPr>
          <p:cNvSpPr txBox="1"/>
          <p:nvPr/>
        </p:nvSpPr>
        <p:spPr>
          <a:xfrm>
            <a:off x="8036738" y="1070106"/>
            <a:ext cx="307777" cy="5059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VA_GB_3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6" name="文本框 93">
            <a:extLst>
              <a:ext uri="{FF2B5EF4-FFF2-40B4-BE49-F238E27FC236}">
                <a16:creationId xmlns:a16="http://schemas.microsoft.com/office/drawing/2014/main" id="{F6177579-EE4F-DA4A-9131-B5B08E06664B}"/>
              </a:ext>
            </a:extLst>
          </p:cNvPr>
          <p:cNvSpPr txBox="1"/>
          <p:nvPr/>
        </p:nvSpPr>
        <p:spPr>
          <a:xfrm>
            <a:off x="4191985" y="2828925"/>
            <a:ext cx="8229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192.168.1.51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7" name="文本框 94">
            <a:extLst>
              <a:ext uri="{FF2B5EF4-FFF2-40B4-BE49-F238E27FC236}">
                <a16:creationId xmlns:a16="http://schemas.microsoft.com/office/drawing/2014/main" id="{29C2E165-944B-E143-B438-6909F48CB200}"/>
              </a:ext>
            </a:extLst>
          </p:cNvPr>
          <p:cNvSpPr txBox="1"/>
          <p:nvPr/>
        </p:nvSpPr>
        <p:spPr>
          <a:xfrm>
            <a:off x="6879237" y="2798952"/>
            <a:ext cx="8229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192.168.1.52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0" name="文本框 98">
            <a:extLst>
              <a:ext uri="{FF2B5EF4-FFF2-40B4-BE49-F238E27FC236}">
                <a16:creationId xmlns:a16="http://schemas.microsoft.com/office/drawing/2014/main" id="{0D5DDA5B-8D49-BB4A-81BD-AD5A8FF42A2B}"/>
              </a:ext>
            </a:extLst>
          </p:cNvPr>
          <p:cNvSpPr txBox="1"/>
          <p:nvPr/>
        </p:nvSpPr>
        <p:spPr>
          <a:xfrm>
            <a:off x="4204769" y="3881767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192.168.1.53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1" name="文本框 100">
            <a:extLst>
              <a:ext uri="{FF2B5EF4-FFF2-40B4-BE49-F238E27FC236}">
                <a16:creationId xmlns:a16="http://schemas.microsoft.com/office/drawing/2014/main" id="{8A5041AB-1867-1D4B-8A51-9F284407C1C5}"/>
              </a:ext>
            </a:extLst>
          </p:cNvPr>
          <p:cNvSpPr txBox="1"/>
          <p:nvPr/>
        </p:nvSpPr>
        <p:spPr>
          <a:xfrm>
            <a:off x="6815615" y="3844592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192.168.1.54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2" name="直接箭头连接符 11">
            <a:extLst>
              <a:ext uri="{FF2B5EF4-FFF2-40B4-BE49-F238E27FC236}">
                <a16:creationId xmlns:a16="http://schemas.microsoft.com/office/drawing/2014/main" id="{F65C5367-B67E-2945-BEDC-FAF0D9195CC6}"/>
              </a:ext>
            </a:extLst>
          </p:cNvPr>
          <p:cNvCxnSpPr>
            <a:stCxn id="194" idx="2"/>
            <a:endCxn id="290" idx="0"/>
          </p:cNvCxnSpPr>
          <p:nvPr/>
        </p:nvCxnSpPr>
        <p:spPr>
          <a:xfrm flipH="1">
            <a:off x="5871208" y="1918331"/>
            <a:ext cx="10549" cy="67104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65" name="矩形: 圆角 126">
            <a:extLst>
              <a:ext uri="{FF2B5EF4-FFF2-40B4-BE49-F238E27FC236}">
                <a16:creationId xmlns:a16="http://schemas.microsoft.com/office/drawing/2014/main" id="{55C41BE6-B20E-1546-B494-111A2A8BFEA0}"/>
              </a:ext>
            </a:extLst>
          </p:cNvPr>
          <p:cNvSpPr/>
          <p:nvPr/>
        </p:nvSpPr>
        <p:spPr>
          <a:xfrm>
            <a:off x="5745900" y="1645714"/>
            <a:ext cx="292970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6" name="文本框 128">
            <a:extLst>
              <a:ext uri="{FF2B5EF4-FFF2-40B4-BE49-F238E27FC236}">
                <a16:creationId xmlns:a16="http://schemas.microsoft.com/office/drawing/2014/main" id="{015B663A-FCCD-DC40-A5A4-EDC23C55D84D}"/>
              </a:ext>
            </a:extLst>
          </p:cNvPr>
          <p:cNvSpPr txBox="1"/>
          <p:nvPr/>
        </p:nvSpPr>
        <p:spPr>
          <a:xfrm>
            <a:off x="5684701" y="1658912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8" name="文本框 132">
            <a:extLst>
              <a:ext uri="{FF2B5EF4-FFF2-40B4-BE49-F238E27FC236}">
                <a16:creationId xmlns:a16="http://schemas.microsoft.com/office/drawing/2014/main" id="{8EC99825-824C-2242-AB49-BC534D53F3AF}"/>
              </a:ext>
            </a:extLst>
          </p:cNvPr>
          <p:cNvSpPr txBox="1"/>
          <p:nvPr/>
        </p:nvSpPr>
        <p:spPr>
          <a:xfrm>
            <a:off x="6858486" y="2097078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10.42.0.29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9" name="文本框 133">
            <a:extLst>
              <a:ext uri="{FF2B5EF4-FFF2-40B4-BE49-F238E27FC236}">
                <a16:creationId xmlns:a16="http://schemas.microsoft.com/office/drawing/2014/main" id="{E5960C8A-F285-A84A-8AC5-D8ECF849DCBE}"/>
              </a:ext>
            </a:extLst>
          </p:cNvPr>
          <p:cNvSpPr txBox="1"/>
          <p:nvPr/>
        </p:nvSpPr>
        <p:spPr>
          <a:xfrm>
            <a:off x="4293077" y="2067144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10.42.0.28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0" name="文本框 137">
            <a:extLst>
              <a:ext uri="{FF2B5EF4-FFF2-40B4-BE49-F238E27FC236}">
                <a16:creationId xmlns:a16="http://schemas.microsoft.com/office/drawing/2014/main" id="{9863E446-DEFC-CB47-B127-DA4B3FC495B5}"/>
              </a:ext>
            </a:extLst>
          </p:cNvPr>
          <p:cNvSpPr txBox="1"/>
          <p:nvPr/>
        </p:nvSpPr>
        <p:spPr>
          <a:xfrm>
            <a:off x="5550965" y="1809854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10.42.0.146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3" name="文本框 141">
            <a:extLst>
              <a:ext uri="{FF2B5EF4-FFF2-40B4-BE49-F238E27FC236}">
                <a16:creationId xmlns:a16="http://schemas.microsoft.com/office/drawing/2014/main" id="{B5917902-1318-9A43-B718-9B1A1D6F5372}"/>
              </a:ext>
            </a:extLst>
          </p:cNvPr>
          <p:cNvSpPr txBox="1"/>
          <p:nvPr/>
        </p:nvSpPr>
        <p:spPr>
          <a:xfrm>
            <a:off x="4220415" y="4610480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10.42.0.28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4" name="矩形: 圆角 142">
            <a:extLst>
              <a:ext uri="{FF2B5EF4-FFF2-40B4-BE49-F238E27FC236}">
                <a16:creationId xmlns:a16="http://schemas.microsoft.com/office/drawing/2014/main" id="{4CDB8946-6D8A-3E4F-A7FC-1D069675327A}"/>
              </a:ext>
            </a:extLst>
          </p:cNvPr>
          <p:cNvSpPr/>
          <p:nvPr/>
        </p:nvSpPr>
        <p:spPr>
          <a:xfrm>
            <a:off x="7059858" y="4333097"/>
            <a:ext cx="443949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6" name="文本框 144">
            <a:extLst>
              <a:ext uri="{FF2B5EF4-FFF2-40B4-BE49-F238E27FC236}">
                <a16:creationId xmlns:a16="http://schemas.microsoft.com/office/drawing/2014/main" id="{7145B9C5-D720-F341-9AE2-9B57C8BA1481}"/>
              </a:ext>
            </a:extLst>
          </p:cNvPr>
          <p:cNvSpPr txBox="1"/>
          <p:nvPr/>
        </p:nvSpPr>
        <p:spPr>
          <a:xfrm>
            <a:off x="6848820" y="4603774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10.42.0.29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9" name="文本框 150">
            <a:extLst>
              <a:ext uri="{FF2B5EF4-FFF2-40B4-BE49-F238E27FC236}">
                <a16:creationId xmlns:a16="http://schemas.microsoft.com/office/drawing/2014/main" id="{EC067FCF-E016-0749-BC95-43190293F42A}"/>
              </a:ext>
            </a:extLst>
          </p:cNvPr>
          <p:cNvSpPr txBox="1"/>
          <p:nvPr/>
        </p:nvSpPr>
        <p:spPr>
          <a:xfrm>
            <a:off x="5538949" y="5597972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10.42.0.146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0" name="矩形: 圆角 151">
            <a:extLst>
              <a:ext uri="{FF2B5EF4-FFF2-40B4-BE49-F238E27FC236}">
                <a16:creationId xmlns:a16="http://schemas.microsoft.com/office/drawing/2014/main" id="{13BDAD6F-9B58-A446-A96F-DECD5805F682}"/>
              </a:ext>
            </a:extLst>
          </p:cNvPr>
          <p:cNvSpPr/>
          <p:nvPr/>
        </p:nvSpPr>
        <p:spPr>
          <a:xfrm>
            <a:off x="2663312" y="2838070"/>
            <a:ext cx="587664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Usb3.0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4" name="图片 165">
            <a:extLst>
              <a:ext uri="{FF2B5EF4-FFF2-40B4-BE49-F238E27FC236}">
                <a16:creationId xmlns:a16="http://schemas.microsoft.com/office/drawing/2014/main" id="{7945F516-C82A-A740-BDE7-138C29CBD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836" y="6279225"/>
            <a:ext cx="694507" cy="314717"/>
          </a:xfrm>
          <a:prstGeom prst="rect">
            <a:avLst/>
          </a:prstGeom>
        </p:spPr>
      </p:pic>
      <p:cxnSp>
        <p:nvCxnSpPr>
          <p:cNvPr id="495" name="直接箭头连接符 14">
            <a:extLst>
              <a:ext uri="{FF2B5EF4-FFF2-40B4-BE49-F238E27FC236}">
                <a16:creationId xmlns:a16="http://schemas.microsoft.com/office/drawing/2014/main" id="{F34CD5DA-A1F0-2E4F-B689-DC5FFC826301}"/>
              </a:ext>
            </a:extLst>
          </p:cNvPr>
          <p:cNvCxnSpPr>
            <a:cxnSpLocks/>
            <a:stCxn id="494" idx="3"/>
            <a:endCxn id="388" idx="1"/>
          </p:cNvCxnSpPr>
          <p:nvPr/>
        </p:nvCxnSpPr>
        <p:spPr>
          <a:xfrm flipV="1">
            <a:off x="4690343" y="6099798"/>
            <a:ext cx="504414" cy="33678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496" name="图片 171">
            <a:extLst>
              <a:ext uri="{FF2B5EF4-FFF2-40B4-BE49-F238E27FC236}">
                <a16:creationId xmlns:a16="http://schemas.microsoft.com/office/drawing/2014/main" id="{4D499132-CB4D-F34E-A77A-39FF6A792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8221" y="5184679"/>
            <a:ext cx="416546" cy="287079"/>
          </a:xfrm>
          <a:prstGeom prst="rect">
            <a:avLst/>
          </a:prstGeom>
        </p:spPr>
      </p:pic>
      <p:sp>
        <p:nvSpPr>
          <p:cNvPr id="497" name="矩形: 圆角 173">
            <a:extLst>
              <a:ext uri="{FF2B5EF4-FFF2-40B4-BE49-F238E27FC236}">
                <a16:creationId xmlns:a16="http://schemas.microsoft.com/office/drawing/2014/main" id="{F8FEECC3-AEC0-7A4C-96BA-7A33528D9D4B}"/>
              </a:ext>
            </a:extLst>
          </p:cNvPr>
          <p:cNvSpPr/>
          <p:nvPr/>
        </p:nvSpPr>
        <p:spPr>
          <a:xfrm>
            <a:off x="7763027" y="547584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8" name="文本框 174">
            <a:extLst>
              <a:ext uri="{FF2B5EF4-FFF2-40B4-BE49-F238E27FC236}">
                <a16:creationId xmlns:a16="http://schemas.microsoft.com/office/drawing/2014/main" id="{B8E54498-834F-E948-B01C-3CD420C3EB03}"/>
              </a:ext>
            </a:extLst>
          </p:cNvPr>
          <p:cNvSpPr txBox="1"/>
          <p:nvPr/>
        </p:nvSpPr>
        <p:spPr>
          <a:xfrm>
            <a:off x="7697694" y="5480868"/>
            <a:ext cx="43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9" name="矩形: 圆角 181">
            <a:extLst>
              <a:ext uri="{FF2B5EF4-FFF2-40B4-BE49-F238E27FC236}">
                <a16:creationId xmlns:a16="http://schemas.microsoft.com/office/drawing/2014/main" id="{8D2E77F0-AA4F-614E-9B23-B27DEFDEAB9F}"/>
              </a:ext>
            </a:extLst>
          </p:cNvPr>
          <p:cNvSpPr/>
          <p:nvPr/>
        </p:nvSpPr>
        <p:spPr>
          <a:xfrm>
            <a:off x="5198676" y="5872336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0" name="文本框 182">
            <a:extLst>
              <a:ext uri="{FF2B5EF4-FFF2-40B4-BE49-F238E27FC236}">
                <a16:creationId xmlns:a16="http://schemas.microsoft.com/office/drawing/2014/main" id="{C702B483-8A7B-E04F-BFF7-8B32465B792C}"/>
              </a:ext>
            </a:extLst>
          </p:cNvPr>
          <p:cNvSpPr txBox="1"/>
          <p:nvPr/>
        </p:nvSpPr>
        <p:spPr>
          <a:xfrm>
            <a:off x="5125981" y="588553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1" name="矩形: 圆角 183">
            <a:extLst>
              <a:ext uri="{FF2B5EF4-FFF2-40B4-BE49-F238E27FC236}">
                <a16:creationId xmlns:a16="http://schemas.microsoft.com/office/drawing/2014/main" id="{190FB294-2AE2-604F-B729-297CDE10ED16}"/>
              </a:ext>
            </a:extLst>
          </p:cNvPr>
          <p:cNvSpPr/>
          <p:nvPr/>
        </p:nvSpPr>
        <p:spPr>
          <a:xfrm>
            <a:off x="5199579" y="6154247"/>
            <a:ext cx="602098" cy="272618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hangingPunct="1">
              <a:defRPr/>
            </a:pPr>
            <a:r>
              <a:rPr lang="en-US" altLang="zh-CN" sz="10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Flexray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4" name="文本框 187">
            <a:extLst>
              <a:ext uri="{FF2B5EF4-FFF2-40B4-BE49-F238E27FC236}">
                <a16:creationId xmlns:a16="http://schemas.microsoft.com/office/drawing/2014/main" id="{995B7692-DEB0-5240-8116-07811748C509}"/>
              </a:ext>
            </a:extLst>
          </p:cNvPr>
          <p:cNvSpPr txBox="1"/>
          <p:nvPr/>
        </p:nvSpPr>
        <p:spPr>
          <a:xfrm>
            <a:off x="2069914" y="392053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VB_GA_0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5" name="文本框 188">
            <a:extLst>
              <a:ext uri="{FF2B5EF4-FFF2-40B4-BE49-F238E27FC236}">
                <a16:creationId xmlns:a16="http://schemas.microsoft.com/office/drawing/2014/main" id="{3E46D3E1-1E7D-FD4F-B0DA-B711FB60268B}"/>
              </a:ext>
            </a:extLst>
          </p:cNvPr>
          <p:cNvSpPr txBox="1"/>
          <p:nvPr/>
        </p:nvSpPr>
        <p:spPr>
          <a:xfrm>
            <a:off x="2063597" y="4311489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VB_GA_1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6" name="文本框 189">
            <a:extLst>
              <a:ext uri="{FF2B5EF4-FFF2-40B4-BE49-F238E27FC236}">
                <a16:creationId xmlns:a16="http://schemas.microsoft.com/office/drawing/2014/main" id="{1FD200CB-5939-544E-A7C6-BFF081359C42}"/>
              </a:ext>
            </a:extLst>
          </p:cNvPr>
          <p:cNvSpPr txBox="1"/>
          <p:nvPr/>
        </p:nvSpPr>
        <p:spPr>
          <a:xfrm>
            <a:off x="2069914" y="472356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VB_GA_2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7" name="文本框 190">
            <a:extLst>
              <a:ext uri="{FF2B5EF4-FFF2-40B4-BE49-F238E27FC236}">
                <a16:creationId xmlns:a16="http://schemas.microsoft.com/office/drawing/2014/main" id="{3405589D-11B3-B846-8C10-3146B36F6BAC}"/>
              </a:ext>
            </a:extLst>
          </p:cNvPr>
          <p:cNvSpPr txBox="1"/>
          <p:nvPr/>
        </p:nvSpPr>
        <p:spPr>
          <a:xfrm>
            <a:off x="2069914" y="5083228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VB_GA_3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8" name="文本框 191">
            <a:extLst>
              <a:ext uri="{FF2B5EF4-FFF2-40B4-BE49-F238E27FC236}">
                <a16:creationId xmlns:a16="http://schemas.microsoft.com/office/drawing/2014/main" id="{DAAC2259-B80A-F94C-AA3D-7DE5C339DE83}"/>
              </a:ext>
            </a:extLst>
          </p:cNvPr>
          <p:cNvSpPr txBox="1"/>
          <p:nvPr/>
        </p:nvSpPr>
        <p:spPr>
          <a:xfrm>
            <a:off x="9439405" y="50749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导远</a:t>
            </a:r>
          </a:p>
        </p:txBody>
      </p:sp>
      <p:sp>
        <p:nvSpPr>
          <p:cNvPr id="509" name="矩形: 圆角 192">
            <a:extLst>
              <a:ext uri="{FF2B5EF4-FFF2-40B4-BE49-F238E27FC236}">
                <a16:creationId xmlns:a16="http://schemas.microsoft.com/office/drawing/2014/main" id="{504B08C4-D14A-6A4B-B20A-7D94966C562F}"/>
              </a:ext>
            </a:extLst>
          </p:cNvPr>
          <p:cNvSpPr/>
          <p:nvPr/>
        </p:nvSpPr>
        <p:spPr>
          <a:xfrm>
            <a:off x="8712937" y="5059227"/>
            <a:ext cx="292970" cy="272618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0" name="文本框 193">
            <a:extLst>
              <a:ext uri="{FF2B5EF4-FFF2-40B4-BE49-F238E27FC236}">
                <a16:creationId xmlns:a16="http://schemas.microsoft.com/office/drawing/2014/main" id="{A26527E0-8378-EF4E-BB7D-3F5830380753}"/>
              </a:ext>
            </a:extLst>
          </p:cNvPr>
          <p:cNvSpPr txBox="1"/>
          <p:nvPr/>
        </p:nvSpPr>
        <p:spPr>
          <a:xfrm>
            <a:off x="8638825" y="5075268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UART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1" name="矩形: 圆角 194">
            <a:extLst>
              <a:ext uri="{FF2B5EF4-FFF2-40B4-BE49-F238E27FC236}">
                <a16:creationId xmlns:a16="http://schemas.microsoft.com/office/drawing/2014/main" id="{50ABD500-1DF7-1048-8B40-80B31E23AFD6}"/>
              </a:ext>
            </a:extLst>
          </p:cNvPr>
          <p:cNvSpPr/>
          <p:nvPr/>
        </p:nvSpPr>
        <p:spPr>
          <a:xfrm>
            <a:off x="8714262" y="5366500"/>
            <a:ext cx="292970" cy="272618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" name="文本框 195">
            <a:extLst>
              <a:ext uri="{FF2B5EF4-FFF2-40B4-BE49-F238E27FC236}">
                <a16:creationId xmlns:a16="http://schemas.microsoft.com/office/drawing/2014/main" id="{99C29B5F-CD46-D842-95A6-463B0FC30EAC}"/>
              </a:ext>
            </a:extLst>
          </p:cNvPr>
          <p:cNvSpPr txBox="1"/>
          <p:nvPr/>
        </p:nvSpPr>
        <p:spPr>
          <a:xfrm>
            <a:off x="8636929" y="53631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PPS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3" name="连接符: 肘形 45">
            <a:extLst>
              <a:ext uri="{FF2B5EF4-FFF2-40B4-BE49-F238E27FC236}">
                <a16:creationId xmlns:a16="http://schemas.microsoft.com/office/drawing/2014/main" id="{9F1B9947-2C8B-1B49-9F39-EBAB238E539B}"/>
              </a:ext>
            </a:extLst>
          </p:cNvPr>
          <p:cNvCxnSpPr>
            <a:stCxn id="496" idx="1"/>
            <a:endCxn id="509" idx="3"/>
          </p:cNvCxnSpPr>
          <p:nvPr/>
        </p:nvCxnSpPr>
        <p:spPr>
          <a:xfrm rot="10800000">
            <a:off x="9005907" y="5195537"/>
            <a:ext cx="422314" cy="13268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4" name="连接符: 肘形 53">
            <a:extLst>
              <a:ext uri="{FF2B5EF4-FFF2-40B4-BE49-F238E27FC236}">
                <a16:creationId xmlns:a16="http://schemas.microsoft.com/office/drawing/2014/main" id="{0358905F-22C0-AD48-87EE-21E798D19A2F}"/>
              </a:ext>
            </a:extLst>
          </p:cNvPr>
          <p:cNvCxnSpPr>
            <a:stCxn id="496" idx="1"/>
            <a:endCxn id="511" idx="3"/>
          </p:cNvCxnSpPr>
          <p:nvPr/>
        </p:nvCxnSpPr>
        <p:spPr>
          <a:xfrm rot="10800000" flipV="1">
            <a:off x="9007233" y="5328219"/>
            <a:ext cx="420989" cy="1745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5" name="连接符: 肘形 76">
            <a:extLst>
              <a:ext uri="{FF2B5EF4-FFF2-40B4-BE49-F238E27FC236}">
                <a16:creationId xmlns:a16="http://schemas.microsoft.com/office/drawing/2014/main" id="{1691F0E0-7FD3-0241-9DBE-EC2BBD03D0E4}"/>
              </a:ext>
            </a:extLst>
          </p:cNvPr>
          <p:cNvCxnSpPr>
            <a:stCxn id="496" idx="2"/>
            <a:endCxn id="498" idx="2"/>
          </p:cNvCxnSpPr>
          <p:nvPr/>
        </p:nvCxnSpPr>
        <p:spPr>
          <a:xfrm rot="5400000">
            <a:off x="8648920" y="4739299"/>
            <a:ext cx="255905" cy="1718945"/>
          </a:xfrm>
          <a:prstGeom prst="bentConnector3">
            <a:avLst>
              <a:gd name="adj1" fmla="val 193052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6" name="文本框 201">
            <a:extLst>
              <a:ext uri="{FF2B5EF4-FFF2-40B4-BE49-F238E27FC236}">
                <a16:creationId xmlns:a16="http://schemas.microsoft.com/office/drawing/2014/main" id="{B681FDF2-0A67-F140-961A-471398395551}"/>
              </a:ext>
            </a:extLst>
          </p:cNvPr>
          <p:cNvSpPr txBox="1"/>
          <p:nvPr/>
        </p:nvSpPr>
        <p:spPr>
          <a:xfrm>
            <a:off x="5004186" y="4506029"/>
            <a:ext cx="428625" cy="73152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192.168.1.59</a:t>
            </a:r>
          </a:p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:6699 : 7788</a:t>
            </a:r>
          </a:p>
        </p:txBody>
      </p:sp>
      <p:sp>
        <p:nvSpPr>
          <p:cNvPr id="517" name="文本框 202">
            <a:extLst>
              <a:ext uri="{FF2B5EF4-FFF2-40B4-BE49-F238E27FC236}">
                <a16:creationId xmlns:a16="http://schemas.microsoft.com/office/drawing/2014/main" id="{6D86EDC8-E6D2-A345-9C63-5677F452F675}"/>
              </a:ext>
            </a:extLst>
          </p:cNvPr>
          <p:cNvSpPr txBox="1"/>
          <p:nvPr/>
        </p:nvSpPr>
        <p:spPr>
          <a:xfrm>
            <a:off x="5373052" y="4496736"/>
            <a:ext cx="428625" cy="73152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192.168.1.60</a:t>
            </a:r>
          </a:p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:6700 : 7789</a:t>
            </a:r>
          </a:p>
        </p:txBody>
      </p:sp>
      <p:sp>
        <p:nvSpPr>
          <p:cNvPr id="518" name="文本框 203">
            <a:extLst>
              <a:ext uri="{FF2B5EF4-FFF2-40B4-BE49-F238E27FC236}">
                <a16:creationId xmlns:a16="http://schemas.microsoft.com/office/drawing/2014/main" id="{1B294D3A-7F42-9641-946E-C936F7984A91}"/>
              </a:ext>
            </a:extLst>
          </p:cNvPr>
          <p:cNvSpPr txBox="1"/>
          <p:nvPr/>
        </p:nvSpPr>
        <p:spPr>
          <a:xfrm>
            <a:off x="5651402" y="4518749"/>
            <a:ext cx="428625" cy="7391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192.168.1.61</a:t>
            </a:r>
          </a:p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:6701: 7790</a:t>
            </a:r>
          </a:p>
        </p:txBody>
      </p:sp>
      <p:sp>
        <p:nvSpPr>
          <p:cNvPr id="519" name="文本框 204">
            <a:extLst>
              <a:ext uri="{FF2B5EF4-FFF2-40B4-BE49-F238E27FC236}">
                <a16:creationId xmlns:a16="http://schemas.microsoft.com/office/drawing/2014/main" id="{4B020261-72A5-604B-8BEE-5E3D68610DBA}"/>
              </a:ext>
            </a:extLst>
          </p:cNvPr>
          <p:cNvSpPr txBox="1"/>
          <p:nvPr/>
        </p:nvSpPr>
        <p:spPr>
          <a:xfrm>
            <a:off x="5988969" y="4506703"/>
            <a:ext cx="428625" cy="73152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192.168.1.62</a:t>
            </a:r>
          </a:p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:6702 : 7791</a:t>
            </a:r>
          </a:p>
        </p:txBody>
      </p:sp>
      <p:sp>
        <p:nvSpPr>
          <p:cNvPr id="520" name="文本框 207">
            <a:extLst>
              <a:ext uri="{FF2B5EF4-FFF2-40B4-BE49-F238E27FC236}">
                <a16:creationId xmlns:a16="http://schemas.microsoft.com/office/drawing/2014/main" id="{AC0CBE7B-1E17-1344-BB8C-021C67F786DB}"/>
              </a:ext>
            </a:extLst>
          </p:cNvPr>
          <p:cNvSpPr txBox="1"/>
          <p:nvPr/>
        </p:nvSpPr>
        <p:spPr>
          <a:xfrm>
            <a:off x="5280797" y="4208766"/>
            <a:ext cx="307777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VB_J12.1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21" name="图片 208" descr="image002">
            <a:extLst>
              <a:ext uri="{FF2B5EF4-FFF2-40B4-BE49-F238E27FC236}">
                <a16:creationId xmlns:a16="http://schemas.microsoft.com/office/drawing/2014/main" id="{F08141AC-4A6F-0245-A138-3F38B96E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4608" l="658" r="9934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>
            <a:off x="9592651" y="4374197"/>
            <a:ext cx="392285" cy="23939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" name="文本框 210">
            <a:extLst>
              <a:ext uri="{FF2B5EF4-FFF2-40B4-BE49-F238E27FC236}">
                <a16:creationId xmlns:a16="http://schemas.microsoft.com/office/drawing/2014/main" id="{B87F5B2D-B538-904D-BD71-5588AB64552B}"/>
              </a:ext>
            </a:extLst>
          </p:cNvPr>
          <p:cNvSpPr txBox="1"/>
          <p:nvPr/>
        </p:nvSpPr>
        <p:spPr>
          <a:xfrm>
            <a:off x="9564703" y="411670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后视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8M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3" name="文本框 211">
            <a:extLst>
              <a:ext uri="{FF2B5EF4-FFF2-40B4-BE49-F238E27FC236}">
                <a16:creationId xmlns:a16="http://schemas.microsoft.com/office/drawing/2014/main" id="{7B84D51C-3A4C-2941-BDC2-66BDB6908003}"/>
              </a:ext>
            </a:extLst>
          </p:cNvPr>
          <p:cNvSpPr txBox="1"/>
          <p:nvPr/>
        </p:nvSpPr>
        <p:spPr>
          <a:xfrm>
            <a:off x="8976637" y="442765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VB_GB_0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4" name="直接箭头连接符 215">
            <a:extLst>
              <a:ext uri="{FF2B5EF4-FFF2-40B4-BE49-F238E27FC236}">
                <a16:creationId xmlns:a16="http://schemas.microsoft.com/office/drawing/2014/main" id="{B16E16D0-FE5B-0042-AC8E-C7801BD71039}"/>
              </a:ext>
            </a:extLst>
          </p:cNvPr>
          <p:cNvCxnSpPr>
            <a:endCxn id="521" idx="3"/>
          </p:cNvCxnSpPr>
          <p:nvPr/>
        </p:nvCxnSpPr>
        <p:spPr>
          <a:xfrm>
            <a:off x="9139498" y="4486825"/>
            <a:ext cx="453153" cy="707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525" name="文本框 219">
            <a:extLst>
              <a:ext uri="{FF2B5EF4-FFF2-40B4-BE49-F238E27FC236}">
                <a16:creationId xmlns:a16="http://schemas.microsoft.com/office/drawing/2014/main" id="{54255513-665A-0A4B-BA99-C0FDCA88A05E}"/>
              </a:ext>
            </a:extLst>
          </p:cNvPr>
          <p:cNvSpPr txBox="1"/>
          <p:nvPr/>
        </p:nvSpPr>
        <p:spPr>
          <a:xfrm>
            <a:off x="1241432" y="4138215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surround_front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6" name="文本框 220">
            <a:extLst>
              <a:ext uri="{FF2B5EF4-FFF2-40B4-BE49-F238E27FC236}">
                <a16:creationId xmlns:a16="http://schemas.microsoft.com/office/drawing/2014/main" id="{6C0B90CB-B2FA-264D-BEE5-01033E4420AC}"/>
              </a:ext>
            </a:extLst>
          </p:cNvPr>
          <p:cNvSpPr txBox="1"/>
          <p:nvPr/>
        </p:nvSpPr>
        <p:spPr>
          <a:xfrm>
            <a:off x="999586" y="4496052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surround_left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7" name="文本框 221">
            <a:extLst>
              <a:ext uri="{FF2B5EF4-FFF2-40B4-BE49-F238E27FC236}">
                <a16:creationId xmlns:a16="http://schemas.microsoft.com/office/drawing/2014/main" id="{986885C2-4FBF-1E42-B54A-9C43706DD690}"/>
              </a:ext>
            </a:extLst>
          </p:cNvPr>
          <p:cNvSpPr txBox="1"/>
          <p:nvPr/>
        </p:nvSpPr>
        <p:spPr>
          <a:xfrm>
            <a:off x="994982" y="4907605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surround_right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8" name="文本框 222">
            <a:extLst>
              <a:ext uri="{FF2B5EF4-FFF2-40B4-BE49-F238E27FC236}">
                <a16:creationId xmlns:a16="http://schemas.microsoft.com/office/drawing/2014/main" id="{A470603F-9269-CB42-AB2C-DCDD5552D939}"/>
              </a:ext>
            </a:extLst>
          </p:cNvPr>
          <p:cNvSpPr txBox="1"/>
          <p:nvPr/>
        </p:nvSpPr>
        <p:spPr>
          <a:xfrm>
            <a:off x="989126" y="5377489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surround_rear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9" name="矩形: 圆角 226">
            <a:extLst>
              <a:ext uri="{FF2B5EF4-FFF2-40B4-BE49-F238E27FC236}">
                <a16:creationId xmlns:a16="http://schemas.microsoft.com/office/drawing/2014/main" id="{5ABB05EB-381E-7444-800A-37CDCA857D01}"/>
              </a:ext>
            </a:extLst>
          </p:cNvPr>
          <p:cNvSpPr/>
          <p:nvPr/>
        </p:nvSpPr>
        <p:spPr>
          <a:xfrm>
            <a:off x="3388914" y="527145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0" name="文本框 227">
            <a:extLst>
              <a:ext uri="{FF2B5EF4-FFF2-40B4-BE49-F238E27FC236}">
                <a16:creationId xmlns:a16="http://schemas.microsoft.com/office/drawing/2014/main" id="{54EAC689-0652-3145-9CD4-7DF4CA135293}"/>
              </a:ext>
            </a:extLst>
          </p:cNvPr>
          <p:cNvSpPr txBox="1"/>
          <p:nvPr/>
        </p:nvSpPr>
        <p:spPr>
          <a:xfrm>
            <a:off x="3315627" y="5276230"/>
            <a:ext cx="43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1" name="图片 228">
            <a:extLst>
              <a:ext uri="{FF2B5EF4-FFF2-40B4-BE49-F238E27FC236}">
                <a16:creationId xmlns:a16="http://schemas.microsoft.com/office/drawing/2014/main" id="{0AC277AC-2B5C-C149-A9EB-AA1ABBAD6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752" y="5689952"/>
            <a:ext cx="421294" cy="290351"/>
          </a:xfrm>
          <a:prstGeom prst="rect">
            <a:avLst/>
          </a:prstGeom>
        </p:spPr>
      </p:pic>
      <p:sp>
        <p:nvSpPr>
          <p:cNvPr id="532" name="文本框 229">
            <a:extLst>
              <a:ext uri="{FF2B5EF4-FFF2-40B4-BE49-F238E27FC236}">
                <a16:creationId xmlns:a16="http://schemas.microsoft.com/office/drawing/2014/main" id="{7D73522C-12CB-5D44-93BF-35F636BA0478}"/>
              </a:ext>
            </a:extLst>
          </p:cNvPr>
          <p:cNvSpPr txBox="1"/>
          <p:nvPr/>
        </p:nvSpPr>
        <p:spPr>
          <a:xfrm>
            <a:off x="3608978" y="5681710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wam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3" name="文本框 230">
            <a:extLst>
              <a:ext uri="{FF2B5EF4-FFF2-40B4-BE49-F238E27FC236}">
                <a16:creationId xmlns:a16="http://schemas.microsoft.com/office/drawing/2014/main" id="{684ED220-B6E5-4E4F-A3D5-BD2836EA2CEF}"/>
              </a:ext>
            </a:extLst>
          </p:cNvPr>
          <p:cNvSpPr txBox="1"/>
          <p:nvPr/>
        </p:nvSpPr>
        <p:spPr>
          <a:xfrm>
            <a:off x="1166129" y="201998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front_wide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4" name="文本框 231">
            <a:extLst>
              <a:ext uri="{FF2B5EF4-FFF2-40B4-BE49-F238E27FC236}">
                <a16:creationId xmlns:a16="http://schemas.microsoft.com/office/drawing/2014/main" id="{3AA0082A-B991-464B-98CB-375074D9251E}"/>
              </a:ext>
            </a:extLst>
          </p:cNvPr>
          <p:cNvSpPr txBox="1"/>
          <p:nvPr/>
        </p:nvSpPr>
        <p:spPr>
          <a:xfrm>
            <a:off x="1169648" y="2469115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front_long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0" name="文本框 237">
            <a:extLst>
              <a:ext uri="{FF2B5EF4-FFF2-40B4-BE49-F238E27FC236}">
                <a16:creationId xmlns:a16="http://schemas.microsoft.com/office/drawing/2014/main" id="{55199A6B-0447-C143-89D3-B53A47BD5664}"/>
              </a:ext>
            </a:extLst>
          </p:cNvPr>
          <p:cNvSpPr txBox="1"/>
          <p:nvPr/>
        </p:nvSpPr>
        <p:spPr>
          <a:xfrm>
            <a:off x="5573028" y="4194696"/>
            <a:ext cx="307777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VB_J12.2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1" name="文本框 238">
            <a:extLst>
              <a:ext uri="{FF2B5EF4-FFF2-40B4-BE49-F238E27FC236}">
                <a16:creationId xmlns:a16="http://schemas.microsoft.com/office/drawing/2014/main" id="{EE48F2D2-0D03-AF4C-9B6C-EAEE1B776DE8}"/>
              </a:ext>
            </a:extLst>
          </p:cNvPr>
          <p:cNvSpPr txBox="1"/>
          <p:nvPr/>
        </p:nvSpPr>
        <p:spPr>
          <a:xfrm>
            <a:off x="5845279" y="4198985"/>
            <a:ext cx="307777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VB_J12.3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2" name="文本框 239">
            <a:extLst>
              <a:ext uri="{FF2B5EF4-FFF2-40B4-BE49-F238E27FC236}">
                <a16:creationId xmlns:a16="http://schemas.microsoft.com/office/drawing/2014/main" id="{61C604E5-86D3-894D-86B6-730615D6B25D}"/>
              </a:ext>
            </a:extLst>
          </p:cNvPr>
          <p:cNvSpPr txBox="1"/>
          <p:nvPr/>
        </p:nvSpPr>
        <p:spPr>
          <a:xfrm>
            <a:off x="6191409" y="4201621"/>
            <a:ext cx="307777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VB_J12.4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3" name="文本框 242">
            <a:extLst>
              <a:ext uri="{FF2B5EF4-FFF2-40B4-BE49-F238E27FC236}">
                <a16:creationId xmlns:a16="http://schemas.microsoft.com/office/drawing/2014/main" id="{B8CF0E6E-7946-3C43-A017-82ACD941AAF1}"/>
              </a:ext>
            </a:extLst>
          </p:cNvPr>
          <p:cNvSpPr txBox="1"/>
          <p:nvPr/>
        </p:nvSpPr>
        <p:spPr>
          <a:xfrm>
            <a:off x="6309620" y="5092827"/>
            <a:ext cx="307777" cy="53155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lidar_right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4" name="文本框 243">
            <a:extLst>
              <a:ext uri="{FF2B5EF4-FFF2-40B4-BE49-F238E27FC236}">
                <a16:creationId xmlns:a16="http://schemas.microsoft.com/office/drawing/2014/main" id="{AF6B5C9F-4983-FC41-A204-B685616C5054}"/>
              </a:ext>
            </a:extLst>
          </p:cNvPr>
          <p:cNvSpPr txBox="1"/>
          <p:nvPr/>
        </p:nvSpPr>
        <p:spPr>
          <a:xfrm>
            <a:off x="6000933" y="5089298"/>
            <a:ext cx="307777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lidar_rear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5" name="文本框 244">
            <a:extLst>
              <a:ext uri="{FF2B5EF4-FFF2-40B4-BE49-F238E27FC236}">
                <a16:creationId xmlns:a16="http://schemas.microsoft.com/office/drawing/2014/main" id="{3C2D8273-6E7F-2748-AB57-C683D6C080A5}"/>
              </a:ext>
            </a:extLst>
          </p:cNvPr>
          <p:cNvSpPr txBox="1"/>
          <p:nvPr/>
        </p:nvSpPr>
        <p:spPr>
          <a:xfrm>
            <a:off x="5672985" y="5085780"/>
            <a:ext cx="307777" cy="46423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lidar_left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6" name="文本框 245">
            <a:extLst>
              <a:ext uri="{FF2B5EF4-FFF2-40B4-BE49-F238E27FC236}">
                <a16:creationId xmlns:a16="http://schemas.microsoft.com/office/drawing/2014/main" id="{B16C42C3-7101-AF40-BD09-8902808306E2}"/>
              </a:ext>
            </a:extLst>
          </p:cNvPr>
          <p:cNvSpPr txBox="1"/>
          <p:nvPr/>
        </p:nvSpPr>
        <p:spPr>
          <a:xfrm>
            <a:off x="5377471" y="5104134"/>
            <a:ext cx="307777" cy="53957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lidar_front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47" name="直接箭头连接符 247">
            <a:extLst>
              <a:ext uri="{FF2B5EF4-FFF2-40B4-BE49-F238E27FC236}">
                <a16:creationId xmlns:a16="http://schemas.microsoft.com/office/drawing/2014/main" id="{8D333972-BE59-054B-8002-FE671F34E032}"/>
              </a:ext>
            </a:extLst>
          </p:cNvPr>
          <p:cNvCxnSpPr>
            <a:stCxn id="531" idx="0"/>
            <a:endCxn id="529" idx="2"/>
          </p:cNvCxnSpPr>
          <p:nvPr/>
        </p:nvCxnSpPr>
        <p:spPr>
          <a:xfrm flipV="1">
            <a:off x="3535399" y="5544077"/>
            <a:ext cx="0" cy="1458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8" name="直接箭头连接符 216">
            <a:extLst>
              <a:ext uri="{FF2B5EF4-FFF2-40B4-BE49-F238E27FC236}">
                <a16:creationId xmlns:a16="http://schemas.microsoft.com/office/drawing/2014/main" id="{13A69514-246E-F247-99B4-8F21839B99C5}"/>
              </a:ext>
            </a:extLst>
          </p:cNvPr>
          <p:cNvCxnSpPr/>
          <p:nvPr/>
        </p:nvCxnSpPr>
        <p:spPr>
          <a:xfrm flipH="1" flipV="1">
            <a:off x="2810550" y="2531571"/>
            <a:ext cx="1889" cy="25642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9" name="文本框 69">
            <a:extLst>
              <a:ext uri="{FF2B5EF4-FFF2-40B4-BE49-F238E27FC236}">
                <a16:creationId xmlns:a16="http://schemas.microsoft.com/office/drawing/2014/main" id="{28D82CAF-D480-5041-BF5E-AD7967A3AD31}"/>
              </a:ext>
            </a:extLst>
          </p:cNvPr>
          <p:cNvSpPr txBox="1"/>
          <p:nvPr/>
        </p:nvSpPr>
        <p:spPr>
          <a:xfrm>
            <a:off x="3459792" y="5886448"/>
            <a:ext cx="1977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Chassis_Can1 &lt;- VB_CAN_5</a:t>
            </a:r>
          </a:p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Redundancy_CAN &lt;- VB_CAN_3</a:t>
            </a:r>
          </a:p>
        </p:txBody>
      </p:sp>
      <p:sp>
        <p:nvSpPr>
          <p:cNvPr id="550" name="文本框 69">
            <a:extLst>
              <a:ext uri="{FF2B5EF4-FFF2-40B4-BE49-F238E27FC236}">
                <a16:creationId xmlns:a16="http://schemas.microsoft.com/office/drawing/2014/main" id="{A715FDE5-BE5F-F04B-A181-D402D92D6A75}"/>
              </a:ext>
            </a:extLst>
          </p:cNvPr>
          <p:cNvSpPr txBox="1"/>
          <p:nvPr/>
        </p:nvSpPr>
        <p:spPr>
          <a:xfrm>
            <a:off x="4361180" y="6445638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VB_FLX_1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1" name="文本框 69">
            <a:extLst>
              <a:ext uri="{FF2B5EF4-FFF2-40B4-BE49-F238E27FC236}">
                <a16:creationId xmlns:a16="http://schemas.microsoft.com/office/drawing/2014/main" id="{178AE5E7-6846-D049-B459-9FBF642E1076}"/>
              </a:ext>
            </a:extLst>
          </p:cNvPr>
          <p:cNvSpPr txBox="1"/>
          <p:nvPr/>
        </p:nvSpPr>
        <p:spPr>
          <a:xfrm>
            <a:off x="7892635" y="5769269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VB_CAN_6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2" name="文本框 69">
            <a:extLst>
              <a:ext uri="{FF2B5EF4-FFF2-40B4-BE49-F238E27FC236}">
                <a16:creationId xmlns:a16="http://schemas.microsoft.com/office/drawing/2014/main" id="{FF572BDC-570E-6449-91A3-E3B5C391CA48}"/>
              </a:ext>
            </a:extLst>
          </p:cNvPr>
          <p:cNvSpPr txBox="1"/>
          <p:nvPr/>
        </p:nvSpPr>
        <p:spPr>
          <a:xfrm>
            <a:off x="2717118" y="5559740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VB_CAN_2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53" name="Picture 8">
            <a:extLst>
              <a:ext uri="{FF2B5EF4-FFF2-40B4-BE49-F238E27FC236}">
                <a16:creationId xmlns:a16="http://schemas.microsoft.com/office/drawing/2014/main" id="{65C9E36D-F4D0-7A4B-B8A8-7D76A5CC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87" y="1942483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54" name="矩形: 圆角 177">
            <a:extLst>
              <a:ext uri="{FF2B5EF4-FFF2-40B4-BE49-F238E27FC236}">
                <a16:creationId xmlns:a16="http://schemas.microsoft.com/office/drawing/2014/main" id="{6E222BA5-F83F-EC4C-B03B-A94ADD486B04}"/>
              </a:ext>
            </a:extLst>
          </p:cNvPr>
          <p:cNvSpPr/>
          <p:nvPr/>
        </p:nvSpPr>
        <p:spPr>
          <a:xfrm>
            <a:off x="8728756" y="1919680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55" name="连接符: 肘形 21">
            <a:extLst>
              <a:ext uri="{FF2B5EF4-FFF2-40B4-BE49-F238E27FC236}">
                <a16:creationId xmlns:a16="http://schemas.microsoft.com/office/drawing/2014/main" id="{80F86EC1-8AE1-6D4C-851B-256F8CA3A2FF}"/>
              </a:ext>
            </a:extLst>
          </p:cNvPr>
          <p:cNvCxnSpPr>
            <a:stCxn id="553" idx="1"/>
            <a:endCxn id="554" idx="3"/>
          </p:cNvCxnSpPr>
          <p:nvPr/>
        </p:nvCxnSpPr>
        <p:spPr>
          <a:xfrm rot="10800000" flipV="1">
            <a:off x="9021727" y="2054173"/>
            <a:ext cx="852061" cy="181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6" name="文本框 70">
            <a:extLst>
              <a:ext uri="{FF2B5EF4-FFF2-40B4-BE49-F238E27FC236}">
                <a16:creationId xmlns:a16="http://schemas.microsoft.com/office/drawing/2014/main" id="{DB0E9DA0-17DA-EA48-9922-70C294060741}"/>
              </a:ext>
            </a:extLst>
          </p:cNvPr>
          <p:cNvSpPr txBox="1"/>
          <p:nvPr/>
        </p:nvSpPr>
        <p:spPr>
          <a:xfrm>
            <a:off x="9057381" y="1876153"/>
            <a:ext cx="741680" cy="21399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VA_CAN_6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7" name="文本框 178">
            <a:extLst>
              <a:ext uri="{FF2B5EF4-FFF2-40B4-BE49-F238E27FC236}">
                <a16:creationId xmlns:a16="http://schemas.microsoft.com/office/drawing/2014/main" id="{0334FD2A-09E3-3C4D-9D3E-61F6E11C91DD}"/>
              </a:ext>
            </a:extLst>
          </p:cNvPr>
          <p:cNvSpPr txBox="1"/>
          <p:nvPr/>
        </p:nvSpPr>
        <p:spPr>
          <a:xfrm>
            <a:off x="8664951" y="193287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9" name="矩形: 圆角 146">
            <a:extLst>
              <a:ext uri="{FF2B5EF4-FFF2-40B4-BE49-F238E27FC236}">
                <a16:creationId xmlns:a16="http://schemas.microsoft.com/office/drawing/2014/main" id="{E9D361CC-E020-EE41-87EE-DDFCEC8A5FD5}"/>
              </a:ext>
            </a:extLst>
          </p:cNvPr>
          <p:cNvSpPr/>
          <p:nvPr/>
        </p:nvSpPr>
        <p:spPr>
          <a:xfrm>
            <a:off x="7070571" y="1777605"/>
            <a:ext cx="863318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hangingPunct="1">
              <a:defRPr/>
            </a:pPr>
            <a:r>
              <a:rPr lang="en-US" altLang="zh-CN" sz="1000" kern="12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vlan</a:t>
            </a:r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for 548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61" name="文本框 132">
            <a:extLst>
              <a:ext uri="{FF2B5EF4-FFF2-40B4-BE49-F238E27FC236}">
                <a16:creationId xmlns:a16="http://schemas.microsoft.com/office/drawing/2014/main" id="{7F184682-FADE-8749-B329-0B6CBAB2292D}"/>
              </a:ext>
            </a:extLst>
          </p:cNvPr>
          <p:cNvSpPr txBox="1"/>
          <p:nvPr/>
        </p:nvSpPr>
        <p:spPr>
          <a:xfrm>
            <a:off x="6899762" y="1616546"/>
            <a:ext cx="7620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10.13.1.114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5C6E56BB-943B-E048-AD36-D7A69C9E44A0}"/>
              </a:ext>
            </a:extLst>
          </p:cNvPr>
          <p:cNvCxnSpPr/>
          <p:nvPr/>
        </p:nvCxnSpPr>
        <p:spPr>
          <a:xfrm>
            <a:off x="9753185" y="5468279"/>
            <a:ext cx="0" cy="67881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563" name="Text Box 21">
            <a:extLst>
              <a:ext uri="{FF2B5EF4-FFF2-40B4-BE49-F238E27FC236}">
                <a16:creationId xmlns:a16="http://schemas.microsoft.com/office/drawing/2014/main" id="{E82F98F9-7760-FD4F-9178-64F470D51F8F}"/>
              </a:ext>
            </a:extLst>
          </p:cNvPr>
          <p:cNvSpPr txBox="1"/>
          <p:nvPr/>
        </p:nvSpPr>
        <p:spPr>
          <a:xfrm>
            <a:off x="9041336" y="6069722"/>
            <a:ext cx="9417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  <a:sym typeface="+mn-ea"/>
              </a:rPr>
              <a:t>Chassis_Can1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64" name="Text Box 21">
            <a:extLst>
              <a:ext uri="{FF2B5EF4-FFF2-40B4-BE49-F238E27FC236}">
                <a16:creationId xmlns:a16="http://schemas.microsoft.com/office/drawing/2014/main" id="{0AD96411-ED31-F245-B91D-742D74D6EB3A}"/>
              </a:ext>
            </a:extLst>
          </p:cNvPr>
          <p:cNvSpPr txBox="1"/>
          <p:nvPr/>
        </p:nvSpPr>
        <p:spPr>
          <a:xfrm>
            <a:off x="9512189" y="561861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  <a:sym typeface="+mn-ea"/>
              </a:rPr>
              <a:t>can2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65" name="Text Box 21">
            <a:extLst>
              <a:ext uri="{FF2B5EF4-FFF2-40B4-BE49-F238E27FC236}">
                <a16:creationId xmlns:a16="http://schemas.microsoft.com/office/drawing/2014/main" id="{DFA3E88D-BEEA-B549-BB16-7B2EB5A4CB54}"/>
              </a:ext>
            </a:extLst>
          </p:cNvPr>
          <p:cNvSpPr txBox="1"/>
          <p:nvPr/>
        </p:nvSpPr>
        <p:spPr>
          <a:xfrm>
            <a:off x="9248089" y="5495785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  <a:sym typeface="+mn-ea"/>
              </a:rPr>
              <a:t>can1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66" name="Text Box 21">
            <a:extLst>
              <a:ext uri="{FF2B5EF4-FFF2-40B4-BE49-F238E27FC236}">
                <a16:creationId xmlns:a16="http://schemas.microsoft.com/office/drawing/2014/main" id="{E1476729-9AA4-144D-806F-E892F1B7016C}"/>
              </a:ext>
            </a:extLst>
          </p:cNvPr>
          <p:cNvSpPr txBox="1"/>
          <p:nvPr/>
        </p:nvSpPr>
        <p:spPr>
          <a:xfrm>
            <a:off x="10174370" y="1901466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前向</a:t>
            </a:r>
            <a:endParaRPr lang="en-US" altLang="zh-CN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510</a:t>
            </a:r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量产板</a:t>
            </a:r>
            <a:endParaRPr lang="en-US" altLang="zh-CN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7" name="文本框 69">
            <a:extLst>
              <a:ext uri="{FF2B5EF4-FFF2-40B4-BE49-F238E27FC236}">
                <a16:creationId xmlns:a16="http://schemas.microsoft.com/office/drawing/2014/main" id="{1F155A00-9405-5A46-8EA7-301B02146D6E}"/>
              </a:ext>
            </a:extLst>
          </p:cNvPr>
          <p:cNvSpPr txBox="1"/>
          <p:nvPr/>
        </p:nvSpPr>
        <p:spPr>
          <a:xfrm>
            <a:off x="2628693" y="6271389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Visual CAN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68" name="Straight Arrow Connector 20">
            <a:extLst>
              <a:ext uri="{FF2B5EF4-FFF2-40B4-BE49-F238E27FC236}">
                <a16:creationId xmlns:a16="http://schemas.microsoft.com/office/drawing/2014/main" id="{0A6D3E37-8F9A-1D46-90B2-8AF0CB628057}"/>
              </a:ext>
            </a:extLst>
          </p:cNvPr>
          <p:cNvCxnSpPr/>
          <p:nvPr/>
        </p:nvCxnSpPr>
        <p:spPr>
          <a:xfrm>
            <a:off x="9881827" y="5466324"/>
            <a:ext cx="448" cy="101080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569" name="Text Box 21">
            <a:extLst>
              <a:ext uri="{FF2B5EF4-FFF2-40B4-BE49-F238E27FC236}">
                <a16:creationId xmlns:a16="http://schemas.microsoft.com/office/drawing/2014/main" id="{8812BEF3-525F-C049-A496-5C1480E527E3}"/>
              </a:ext>
            </a:extLst>
          </p:cNvPr>
          <p:cNvSpPr txBox="1"/>
          <p:nvPr/>
        </p:nvSpPr>
        <p:spPr>
          <a:xfrm>
            <a:off x="9892635" y="5470139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sz="800" b="1" kern="1200" dirty="0">
                <a:solidFill>
                  <a:srgbClr val="FF0000"/>
                </a:solidFill>
                <a:latin typeface="等线"/>
                <a:ea typeface="+mn-ea"/>
                <a:cs typeface="+mn-cs"/>
                <a:sym typeface="+mn-ea"/>
              </a:rPr>
              <a:t>PPS(3L  9H)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70" name="Text Box 21">
            <a:extLst>
              <a:ext uri="{FF2B5EF4-FFF2-40B4-BE49-F238E27FC236}">
                <a16:creationId xmlns:a16="http://schemas.microsoft.com/office/drawing/2014/main" id="{52F50101-D5B9-4242-8F0A-C50996E64381}"/>
              </a:ext>
            </a:extLst>
          </p:cNvPr>
          <p:cNvSpPr txBox="1"/>
          <p:nvPr/>
        </p:nvSpPr>
        <p:spPr>
          <a:xfrm>
            <a:off x="9873787" y="6346035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sz="800" b="1" kern="1200" dirty="0">
                <a:solidFill>
                  <a:srgbClr val="FF0000"/>
                </a:solidFill>
                <a:latin typeface="等线"/>
                <a:ea typeface="+mn-ea"/>
                <a:cs typeface="+mn-cs"/>
                <a:sym typeface="+mn-ea"/>
              </a:rPr>
              <a:t>GPIO (3H  5L)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71" name="文本框 18">
            <a:extLst>
              <a:ext uri="{FF2B5EF4-FFF2-40B4-BE49-F238E27FC236}">
                <a16:creationId xmlns:a16="http://schemas.microsoft.com/office/drawing/2014/main" id="{B6E3B6D1-A675-CF4A-8C56-4A71299CD490}"/>
              </a:ext>
            </a:extLst>
          </p:cNvPr>
          <p:cNvSpPr txBox="1"/>
          <p:nvPr/>
        </p:nvSpPr>
        <p:spPr>
          <a:xfrm>
            <a:off x="188326" y="711970"/>
            <a:ext cx="10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US" altLang="zh-CN" b="1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582</a:t>
            </a:r>
            <a:endParaRPr lang="zh-CN" altLang="en-US" b="1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2" name="文本框 256">
            <a:extLst>
              <a:ext uri="{FF2B5EF4-FFF2-40B4-BE49-F238E27FC236}">
                <a16:creationId xmlns:a16="http://schemas.microsoft.com/office/drawing/2014/main" id="{7B6C76AF-77F9-F445-B6F0-BB2AFB197C4F}"/>
              </a:ext>
            </a:extLst>
          </p:cNvPr>
          <p:cNvSpPr txBox="1"/>
          <p:nvPr/>
        </p:nvSpPr>
        <p:spPr>
          <a:xfrm>
            <a:off x="4891574" y="904855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520</a:t>
            </a:r>
            <a:endParaRPr lang="zh-CN" altLang="en-US" sz="8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3" name="Text Box 21">
            <a:extLst>
              <a:ext uri="{FF2B5EF4-FFF2-40B4-BE49-F238E27FC236}">
                <a16:creationId xmlns:a16="http://schemas.microsoft.com/office/drawing/2014/main" id="{12BE80A0-DE78-3345-8266-BDFBB447234D}"/>
              </a:ext>
            </a:extLst>
          </p:cNvPr>
          <p:cNvSpPr txBox="1"/>
          <p:nvPr/>
        </p:nvSpPr>
        <p:spPr>
          <a:xfrm>
            <a:off x="5537420" y="35774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右前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74" name="Text Box 21">
            <a:extLst>
              <a:ext uri="{FF2B5EF4-FFF2-40B4-BE49-F238E27FC236}">
                <a16:creationId xmlns:a16="http://schemas.microsoft.com/office/drawing/2014/main" id="{2AE178A9-B8CC-0549-A53B-5BF4B76283EC}"/>
              </a:ext>
            </a:extLst>
          </p:cNvPr>
          <p:cNvSpPr txBox="1"/>
          <p:nvPr/>
        </p:nvSpPr>
        <p:spPr>
          <a:xfrm>
            <a:off x="5879646" y="3570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左后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75" name="Text Box 21">
            <a:extLst>
              <a:ext uri="{FF2B5EF4-FFF2-40B4-BE49-F238E27FC236}">
                <a16:creationId xmlns:a16="http://schemas.microsoft.com/office/drawing/2014/main" id="{F969AF52-6429-7F47-9AA4-AFBF017CF704}"/>
              </a:ext>
            </a:extLst>
          </p:cNvPr>
          <p:cNvSpPr txBox="1"/>
          <p:nvPr/>
        </p:nvSpPr>
        <p:spPr>
          <a:xfrm>
            <a:off x="6211783" y="34944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右后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76" name="矩形: 圆角 177">
            <a:extLst>
              <a:ext uri="{FF2B5EF4-FFF2-40B4-BE49-F238E27FC236}">
                <a16:creationId xmlns:a16="http://schemas.microsoft.com/office/drawing/2014/main" id="{8C789D8D-12E4-6B4D-AF5E-ED3AD0B4F771}"/>
              </a:ext>
            </a:extLst>
          </p:cNvPr>
          <p:cNvSpPr/>
          <p:nvPr/>
        </p:nvSpPr>
        <p:spPr>
          <a:xfrm>
            <a:off x="5259642" y="1223597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7" name="文本框 178">
            <a:extLst>
              <a:ext uri="{FF2B5EF4-FFF2-40B4-BE49-F238E27FC236}">
                <a16:creationId xmlns:a16="http://schemas.microsoft.com/office/drawing/2014/main" id="{A5C7D43B-7D34-EF44-B5D8-68C56A1215F7}"/>
              </a:ext>
            </a:extLst>
          </p:cNvPr>
          <p:cNvSpPr txBox="1"/>
          <p:nvPr/>
        </p:nvSpPr>
        <p:spPr>
          <a:xfrm>
            <a:off x="5194717" y="123410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78" name="直接箭头连接符 262">
            <a:extLst>
              <a:ext uri="{FF2B5EF4-FFF2-40B4-BE49-F238E27FC236}">
                <a16:creationId xmlns:a16="http://schemas.microsoft.com/office/drawing/2014/main" id="{93EDCC3C-EDD7-4F4B-95EA-3CA0981B3A60}"/>
              </a:ext>
            </a:extLst>
          </p:cNvPr>
          <p:cNvCxnSpPr>
            <a:cxnSpLocks/>
            <a:stCxn id="588" idx="2"/>
            <a:endCxn id="577" idx="0"/>
          </p:cNvCxnSpPr>
          <p:nvPr/>
        </p:nvCxnSpPr>
        <p:spPr>
          <a:xfrm>
            <a:off x="5405032" y="765568"/>
            <a:ext cx="9457" cy="46853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9" name="矩形: 圆角 177">
            <a:extLst>
              <a:ext uri="{FF2B5EF4-FFF2-40B4-BE49-F238E27FC236}">
                <a16:creationId xmlns:a16="http://schemas.microsoft.com/office/drawing/2014/main" id="{02F71D41-43A3-754D-A02F-DA5E91EA3D47}"/>
              </a:ext>
            </a:extLst>
          </p:cNvPr>
          <p:cNvSpPr/>
          <p:nvPr/>
        </p:nvSpPr>
        <p:spPr>
          <a:xfrm>
            <a:off x="5579233" y="121749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0" name="文本框 178">
            <a:extLst>
              <a:ext uri="{FF2B5EF4-FFF2-40B4-BE49-F238E27FC236}">
                <a16:creationId xmlns:a16="http://schemas.microsoft.com/office/drawing/2014/main" id="{B7C06426-D212-AB47-802A-4D9DFD25556B}"/>
              </a:ext>
            </a:extLst>
          </p:cNvPr>
          <p:cNvSpPr txBox="1"/>
          <p:nvPr/>
        </p:nvSpPr>
        <p:spPr>
          <a:xfrm>
            <a:off x="5514308" y="1228003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1" name="直接箭头连接符 265">
            <a:extLst>
              <a:ext uri="{FF2B5EF4-FFF2-40B4-BE49-F238E27FC236}">
                <a16:creationId xmlns:a16="http://schemas.microsoft.com/office/drawing/2014/main" id="{D9927B44-AF51-3246-985F-C8BEC497DAD2}"/>
              </a:ext>
            </a:extLst>
          </p:cNvPr>
          <p:cNvCxnSpPr>
            <a:cxnSpLocks/>
            <a:stCxn id="589" idx="2"/>
            <a:endCxn id="580" idx="0"/>
          </p:cNvCxnSpPr>
          <p:nvPr/>
        </p:nvCxnSpPr>
        <p:spPr>
          <a:xfrm flipH="1">
            <a:off x="5734080" y="780761"/>
            <a:ext cx="10018" cy="44724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2" name="矩形: 圆角 177">
            <a:extLst>
              <a:ext uri="{FF2B5EF4-FFF2-40B4-BE49-F238E27FC236}">
                <a16:creationId xmlns:a16="http://schemas.microsoft.com/office/drawing/2014/main" id="{5D8D8CFD-B3FB-C143-859C-F001FEDDD794}"/>
              </a:ext>
            </a:extLst>
          </p:cNvPr>
          <p:cNvSpPr/>
          <p:nvPr/>
        </p:nvSpPr>
        <p:spPr>
          <a:xfrm>
            <a:off x="5885795" y="1222098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3" name="文本框 178">
            <a:extLst>
              <a:ext uri="{FF2B5EF4-FFF2-40B4-BE49-F238E27FC236}">
                <a16:creationId xmlns:a16="http://schemas.microsoft.com/office/drawing/2014/main" id="{39C9D421-600D-D349-990C-ADAB341AF047}"/>
              </a:ext>
            </a:extLst>
          </p:cNvPr>
          <p:cNvSpPr txBox="1"/>
          <p:nvPr/>
        </p:nvSpPr>
        <p:spPr>
          <a:xfrm>
            <a:off x="5820870" y="123260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4" name="直接箭头连接符 268">
            <a:extLst>
              <a:ext uri="{FF2B5EF4-FFF2-40B4-BE49-F238E27FC236}">
                <a16:creationId xmlns:a16="http://schemas.microsoft.com/office/drawing/2014/main" id="{F51ADC96-7196-9A44-B653-CD802270D5B1}"/>
              </a:ext>
            </a:extLst>
          </p:cNvPr>
          <p:cNvCxnSpPr>
            <a:cxnSpLocks/>
            <a:stCxn id="590" idx="2"/>
            <a:endCxn id="583" idx="0"/>
          </p:cNvCxnSpPr>
          <p:nvPr/>
        </p:nvCxnSpPr>
        <p:spPr>
          <a:xfrm flipH="1">
            <a:off x="6040642" y="766263"/>
            <a:ext cx="32898" cy="46633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5" name="矩形: 圆角 177">
            <a:extLst>
              <a:ext uri="{FF2B5EF4-FFF2-40B4-BE49-F238E27FC236}">
                <a16:creationId xmlns:a16="http://schemas.microsoft.com/office/drawing/2014/main" id="{3A07E025-B80C-E84F-A52A-DF8A21C490AE}"/>
              </a:ext>
            </a:extLst>
          </p:cNvPr>
          <p:cNvSpPr/>
          <p:nvPr/>
        </p:nvSpPr>
        <p:spPr>
          <a:xfrm>
            <a:off x="6205386" y="1224588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6" name="文本框 178">
            <a:extLst>
              <a:ext uri="{FF2B5EF4-FFF2-40B4-BE49-F238E27FC236}">
                <a16:creationId xmlns:a16="http://schemas.microsoft.com/office/drawing/2014/main" id="{636C8A39-FCC2-A84F-AB0A-1730ECBA160E}"/>
              </a:ext>
            </a:extLst>
          </p:cNvPr>
          <p:cNvSpPr txBox="1"/>
          <p:nvPr/>
        </p:nvSpPr>
        <p:spPr>
          <a:xfrm>
            <a:off x="6140461" y="123509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CAN</a:t>
            </a:r>
            <a:endParaRPr lang="zh-CN" altLang="en-US" sz="1000" kern="1200" dirty="0">
              <a:solidFill>
                <a:prstClr val="black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7" name="直接箭头连接符 271">
            <a:extLst>
              <a:ext uri="{FF2B5EF4-FFF2-40B4-BE49-F238E27FC236}">
                <a16:creationId xmlns:a16="http://schemas.microsoft.com/office/drawing/2014/main" id="{77A1C5AC-5B0C-CB46-9AB1-8654A851D363}"/>
              </a:ext>
            </a:extLst>
          </p:cNvPr>
          <p:cNvCxnSpPr>
            <a:cxnSpLocks/>
            <a:stCxn id="591" idx="2"/>
            <a:endCxn id="586" idx="0"/>
          </p:cNvCxnSpPr>
          <p:nvPr/>
        </p:nvCxnSpPr>
        <p:spPr>
          <a:xfrm flipH="1">
            <a:off x="6360233" y="765567"/>
            <a:ext cx="35757" cy="46952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88" name="Picture 8">
            <a:extLst>
              <a:ext uri="{FF2B5EF4-FFF2-40B4-BE49-F238E27FC236}">
                <a16:creationId xmlns:a16="http://schemas.microsoft.com/office/drawing/2014/main" id="{023D63A7-4E7B-8F4E-965F-FA0C582E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67" y="542187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9" name="Picture 8">
            <a:extLst>
              <a:ext uri="{FF2B5EF4-FFF2-40B4-BE49-F238E27FC236}">
                <a16:creationId xmlns:a16="http://schemas.microsoft.com/office/drawing/2014/main" id="{913BFFF4-58AB-0D42-8D7C-5987F850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33" y="557380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90" name="Picture 8">
            <a:extLst>
              <a:ext uri="{FF2B5EF4-FFF2-40B4-BE49-F238E27FC236}">
                <a16:creationId xmlns:a16="http://schemas.microsoft.com/office/drawing/2014/main" id="{0E2E77D4-C6CD-5541-B198-F293C423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75" y="542882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91" name="Picture 8">
            <a:extLst>
              <a:ext uri="{FF2B5EF4-FFF2-40B4-BE49-F238E27FC236}">
                <a16:creationId xmlns:a16="http://schemas.microsoft.com/office/drawing/2014/main" id="{63B75DB8-70F7-7B4F-853F-0B80260A2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25" y="542186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92" name="Text Box 21">
            <a:extLst>
              <a:ext uri="{FF2B5EF4-FFF2-40B4-BE49-F238E27FC236}">
                <a16:creationId xmlns:a16="http://schemas.microsoft.com/office/drawing/2014/main" id="{1DE6D87C-145B-4747-AB0A-03ECF1A332E6}"/>
              </a:ext>
            </a:extLst>
          </p:cNvPr>
          <p:cNvSpPr txBox="1"/>
          <p:nvPr/>
        </p:nvSpPr>
        <p:spPr>
          <a:xfrm>
            <a:off x="5206189" y="352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  <a:sym typeface="+mn-ea"/>
              </a:rPr>
              <a:t>左前</a:t>
            </a:r>
            <a:endParaRPr lang="en-US" sz="800" kern="1200" dirty="0">
              <a:solidFill>
                <a:prstClr val="black"/>
              </a:solidFill>
              <a:latin typeface="等线"/>
              <a:ea typeface="+mn-ea"/>
              <a:cs typeface="+mn-cs"/>
            </a:endParaRPr>
          </a:p>
        </p:txBody>
      </p:sp>
      <p:sp>
        <p:nvSpPr>
          <p:cNvPr id="593" name="文本框 255">
            <a:extLst>
              <a:ext uri="{FF2B5EF4-FFF2-40B4-BE49-F238E27FC236}">
                <a16:creationId xmlns:a16="http://schemas.microsoft.com/office/drawing/2014/main" id="{62311445-0A08-4740-855D-1F8A15175445}"/>
              </a:ext>
            </a:extLst>
          </p:cNvPr>
          <p:cNvSpPr txBox="1"/>
          <p:nvPr/>
        </p:nvSpPr>
        <p:spPr>
          <a:xfrm>
            <a:off x="5477546" y="1779520"/>
            <a:ext cx="307777" cy="50751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VA_J12.1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4" name="文本框 281">
            <a:extLst>
              <a:ext uri="{FF2B5EF4-FFF2-40B4-BE49-F238E27FC236}">
                <a16:creationId xmlns:a16="http://schemas.microsoft.com/office/drawing/2014/main" id="{B8A8D533-9285-5B4E-AA81-45FC3723AC33}"/>
              </a:ext>
            </a:extLst>
          </p:cNvPr>
          <p:cNvSpPr txBox="1"/>
          <p:nvPr/>
        </p:nvSpPr>
        <p:spPr>
          <a:xfrm>
            <a:off x="5102373" y="1986186"/>
            <a:ext cx="307777" cy="7030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hangingPunct="1"/>
            <a:r>
              <a:rPr lang="en-US" altLang="zh-CN" sz="8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cs typeface="+mn-cs"/>
              </a:rPr>
              <a:t>192.168.1.10</a:t>
            </a:r>
          </a:p>
        </p:txBody>
      </p:sp>
      <p:cxnSp>
        <p:nvCxnSpPr>
          <p:cNvPr id="595" name="直接箭头连接符 282">
            <a:extLst>
              <a:ext uri="{FF2B5EF4-FFF2-40B4-BE49-F238E27FC236}">
                <a16:creationId xmlns:a16="http://schemas.microsoft.com/office/drawing/2014/main" id="{00CF0980-41DC-1D44-B58E-B9F783D9DDC8}"/>
              </a:ext>
            </a:extLst>
          </p:cNvPr>
          <p:cNvCxnSpPr/>
          <p:nvPr/>
        </p:nvCxnSpPr>
        <p:spPr>
          <a:xfrm flipH="1">
            <a:off x="5528940" y="2243657"/>
            <a:ext cx="1" cy="353793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6" name="文本框 70">
            <a:extLst>
              <a:ext uri="{FF2B5EF4-FFF2-40B4-BE49-F238E27FC236}">
                <a16:creationId xmlns:a16="http://schemas.microsoft.com/office/drawing/2014/main" id="{7D820258-83A4-4642-8F00-D189AAF0AAE5}"/>
              </a:ext>
            </a:extLst>
          </p:cNvPr>
          <p:cNvSpPr txBox="1"/>
          <p:nvPr/>
        </p:nvSpPr>
        <p:spPr>
          <a:xfrm rot="5400000">
            <a:off x="4964573" y="916995"/>
            <a:ext cx="675185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VA_CAN_1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7" name="文本框 70">
            <a:extLst>
              <a:ext uri="{FF2B5EF4-FFF2-40B4-BE49-F238E27FC236}">
                <a16:creationId xmlns:a16="http://schemas.microsoft.com/office/drawing/2014/main" id="{D1212391-B2C2-C145-89B7-8B24DFF7BDB8}"/>
              </a:ext>
            </a:extLst>
          </p:cNvPr>
          <p:cNvSpPr txBox="1"/>
          <p:nvPr/>
        </p:nvSpPr>
        <p:spPr>
          <a:xfrm rot="5400000">
            <a:off x="5319243" y="925044"/>
            <a:ext cx="675185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VA_CAN_2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8" name="文本框 70">
            <a:extLst>
              <a:ext uri="{FF2B5EF4-FFF2-40B4-BE49-F238E27FC236}">
                <a16:creationId xmlns:a16="http://schemas.microsoft.com/office/drawing/2014/main" id="{E72598ED-76B5-8F49-9941-6D65A5BFA061}"/>
              </a:ext>
            </a:extLst>
          </p:cNvPr>
          <p:cNvSpPr txBox="1"/>
          <p:nvPr/>
        </p:nvSpPr>
        <p:spPr>
          <a:xfrm rot="5400000">
            <a:off x="5635740" y="896415"/>
            <a:ext cx="675185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VA_CAN_3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9" name="文本框 70">
            <a:extLst>
              <a:ext uri="{FF2B5EF4-FFF2-40B4-BE49-F238E27FC236}">
                <a16:creationId xmlns:a16="http://schemas.microsoft.com/office/drawing/2014/main" id="{A5ECF690-0F52-6F4C-A0EB-A12B9E0F5935}"/>
              </a:ext>
            </a:extLst>
          </p:cNvPr>
          <p:cNvSpPr txBox="1"/>
          <p:nvPr/>
        </p:nvSpPr>
        <p:spPr>
          <a:xfrm rot="5400000">
            <a:off x="5954088" y="885119"/>
            <a:ext cx="675185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hangingPunct="1"/>
            <a:r>
              <a:rPr lang="en-US" altLang="zh-CN" sz="800" b="1" kern="1200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  <a:cs typeface="+mn-cs"/>
              </a:rPr>
              <a:t>VA_CAN_5</a:t>
            </a:r>
            <a:endParaRPr lang="zh-CN" altLang="en-US" sz="800" b="1" kern="1200" dirty="0">
              <a:solidFill>
                <a:srgbClr val="FF0000"/>
              </a:solidFill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0" name="矩形: 圆角 151">
            <a:extLst>
              <a:ext uri="{FF2B5EF4-FFF2-40B4-BE49-F238E27FC236}">
                <a16:creationId xmlns:a16="http://schemas.microsoft.com/office/drawing/2014/main" id="{714ED4CC-8BF4-8145-B060-95BE349DBEC2}"/>
              </a:ext>
            </a:extLst>
          </p:cNvPr>
          <p:cNvSpPr/>
          <p:nvPr/>
        </p:nvSpPr>
        <p:spPr>
          <a:xfrm>
            <a:off x="2669560" y="3748192"/>
            <a:ext cx="588200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Usb3.0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1" name="矩形: 圆角 151">
            <a:extLst>
              <a:ext uri="{FF2B5EF4-FFF2-40B4-BE49-F238E27FC236}">
                <a16:creationId xmlns:a16="http://schemas.microsoft.com/office/drawing/2014/main" id="{52AFD1BD-BAD0-8241-9CFD-0C8F30185032}"/>
              </a:ext>
            </a:extLst>
          </p:cNvPr>
          <p:cNvSpPr/>
          <p:nvPr/>
        </p:nvSpPr>
        <p:spPr>
          <a:xfrm>
            <a:off x="8406036" y="2838070"/>
            <a:ext cx="660101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Usb3.0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2" name="矩形: 圆角 151">
            <a:extLst>
              <a:ext uri="{FF2B5EF4-FFF2-40B4-BE49-F238E27FC236}">
                <a16:creationId xmlns:a16="http://schemas.microsoft.com/office/drawing/2014/main" id="{53EFB53F-453A-444D-A382-AFE12D2FB069}"/>
              </a:ext>
            </a:extLst>
          </p:cNvPr>
          <p:cNvSpPr/>
          <p:nvPr/>
        </p:nvSpPr>
        <p:spPr>
          <a:xfrm>
            <a:off x="8391873" y="3731855"/>
            <a:ext cx="632242" cy="2776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hangingPunct="1"/>
            <a:r>
              <a:rPr lang="en-US" altLang="zh-CN" sz="1000" kern="12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Usb3.0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4" name="文本框 232">
            <a:extLst>
              <a:ext uri="{FF2B5EF4-FFF2-40B4-BE49-F238E27FC236}">
                <a16:creationId xmlns:a16="http://schemas.microsoft.com/office/drawing/2014/main" id="{6769AC16-4F3D-524A-99A2-20ADB42F3E43}"/>
              </a:ext>
            </a:extLst>
          </p:cNvPr>
          <p:cNvSpPr txBox="1"/>
          <p:nvPr/>
        </p:nvSpPr>
        <p:spPr>
          <a:xfrm>
            <a:off x="6671963" y="423319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side_left_front</a:t>
            </a:r>
            <a:endParaRPr lang="zh-CN" altLang="en-US" sz="800" dirty="0"/>
          </a:p>
        </p:txBody>
      </p:sp>
      <p:sp>
        <p:nvSpPr>
          <p:cNvPr id="605" name="文本框 233">
            <a:extLst>
              <a:ext uri="{FF2B5EF4-FFF2-40B4-BE49-F238E27FC236}">
                <a16:creationId xmlns:a16="http://schemas.microsoft.com/office/drawing/2014/main" id="{C69EC703-0BFE-2B45-9BBA-D85227E5B432}"/>
              </a:ext>
            </a:extLst>
          </p:cNvPr>
          <p:cNvSpPr txBox="1"/>
          <p:nvPr/>
        </p:nvSpPr>
        <p:spPr>
          <a:xfrm>
            <a:off x="7081369" y="229787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side_left_rear</a:t>
            </a:r>
            <a:endParaRPr lang="zh-CN" altLang="en-US" sz="800" dirty="0"/>
          </a:p>
        </p:txBody>
      </p:sp>
      <p:sp>
        <p:nvSpPr>
          <p:cNvPr id="606" name="文本框 234">
            <a:extLst>
              <a:ext uri="{FF2B5EF4-FFF2-40B4-BE49-F238E27FC236}">
                <a16:creationId xmlns:a16="http://schemas.microsoft.com/office/drawing/2014/main" id="{71C14AC1-17B9-6643-A4CA-022E7C11D8E0}"/>
              </a:ext>
            </a:extLst>
          </p:cNvPr>
          <p:cNvSpPr txBox="1"/>
          <p:nvPr/>
        </p:nvSpPr>
        <p:spPr>
          <a:xfrm>
            <a:off x="7573839" y="38100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side_right_front</a:t>
            </a:r>
            <a:endParaRPr lang="zh-CN" altLang="en-US" sz="800" dirty="0"/>
          </a:p>
        </p:txBody>
      </p:sp>
      <p:sp>
        <p:nvSpPr>
          <p:cNvPr id="607" name="文本框 235">
            <a:extLst>
              <a:ext uri="{FF2B5EF4-FFF2-40B4-BE49-F238E27FC236}">
                <a16:creationId xmlns:a16="http://schemas.microsoft.com/office/drawing/2014/main" id="{8063AA84-2039-4544-88C3-3EB70697D8BB}"/>
              </a:ext>
            </a:extLst>
          </p:cNvPr>
          <p:cNvSpPr txBox="1"/>
          <p:nvPr/>
        </p:nvSpPr>
        <p:spPr>
          <a:xfrm>
            <a:off x="7909347" y="202017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side_right_rear</a:t>
            </a:r>
            <a:endParaRPr lang="zh-CN" altLang="en-US" sz="800" dirty="0"/>
          </a:p>
        </p:txBody>
      </p:sp>
      <p:sp>
        <p:nvSpPr>
          <p:cNvPr id="609" name="矩形: 圆角 24">
            <a:extLst>
              <a:ext uri="{FF2B5EF4-FFF2-40B4-BE49-F238E27FC236}">
                <a16:creationId xmlns:a16="http://schemas.microsoft.com/office/drawing/2014/main" id="{3B4DD694-BF43-534F-90F4-2D71DC44604B}"/>
              </a:ext>
            </a:extLst>
          </p:cNvPr>
          <p:cNvSpPr/>
          <p:nvPr/>
        </p:nvSpPr>
        <p:spPr>
          <a:xfrm>
            <a:off x="1000896" y="2943747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USB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磁盘盒子</a:t>
            </a:r>
          </a:p>
        </p:txBody>
      </p:sp>
      <p:sp>
        <p:nvSpPr>
          <p:cNvPr id="610" name="矩形: 圆角 24">
            <a:extLst>
              <a:ext uri="{FF2B5EF4-FFF2-40B4-BE49-F238E27FC236}">
                <a16:creationId xmlns:a16="http://schemas.microsoft.com/office/drawing/2014/main" id="{C2B28CEF-085E-924B-834F-909A7699D090}"/>
              </a:ext>
            </a:extLst>
          </p:cNvPr>
          <p:cNvSpPr/>
          <p:nvPr/>
        </p:nvSpPr>
        <p:spPr>
          <a:xfrm>
            <a:off x="9918554" y="3043643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USB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磁盘盒子</a:t>
            </a:r>
          </a:p>
        </p:txBody>
      </p:sp>
      <p:cxnSp>
        <p:nvCxnSpPr>
          <p:cNvPr id="611" name="直接箭头连接符 106">
            <a:extLst>
              <a:ext uri="{FF2B5EF4-FFF2-40B4-BE49-F238E27FC236}">
                <a16:creationId xmlns:a16="http://schemas.microsoft.com/office/drawing/2014/main" id="{3FB38B95-1D7B-4C4B-89D6-ADD2630BC0BB}"/>
              </a:ext>
            </a:extLst>
          </p:cNvPr>
          <p:cNvCxnSpPr>
            <a:cxnSpLocks/>
            <a:stCxn id="480" idx="1"/>
            <a:endCxn id="609" idx="3"/>
          </p:cNvCxnSpPr>
          <p:nvPr/>
        </p:nvCxnSpPr>
        <p:spPr>
          <a:xfrm rot="10800000" flipV="1">
            <a:off x="1661774" y="2976887"/>
            <a:ext cx="1001539" cy="270614"/>
          </a:xfrm>
          <a:prstGeom prst="bentConnector3">
            <a:avLst>
              <a:gd name="adj1" fmla="val 64474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2" name="直接箭头连接符 106">
            <a:extLst>
              <a:ext uri="{FF2B5EF4-FFF2-40B4-BE49-F238E27FC236}">
                <a16:creationId xmlns:a16="http://schemas.microsoft.com/office/drawing/2014/main" id="{6A1C36A4-060B-A347-A8B0-A6618F57686D}"/>
              </a:ext>
            </a:extLst>
          </p:cNvPr>
          <p:cNvCxnSpPr>
            <a:cxnSpLocks/>
            <a:endCxn id="609" idx="3"/>
          </p:cNvCxnSpPr>
          <p:nvPr/>
        </p:nvCxnSpPr>
        <p:spPr>
          <a:xfrm rot="10800000">
            <a:off x="1661774" y="3247501"/>
            <a:ext cx="981183" cy="614646"/>
          </a:xfrm>
          <a:prstGeom prst="bentConnector3">
            <a:avLst>
              <a:gd name="adj1" fmla="val 63638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3" name="直接箭头连接符 106">
            <a:extLst>
              <a:ext uri="{FF2B5EF4-FFF2-40B4-BE49-F238E27FC236}">
                <a16:creationId xmlns:a16="http://schemas.microsoft.com/office/drawing/2014/main" id="{812CA301-033D-BB44-A330-2472F83D6EC9}"/>
              </a:ext>
            </a:extLst>
          </p:cNvPr>
          <p:cNvCxnSpPr>
            <a:cxnSpLocks/>
            <a:stCxn id="601" idx="3"/>
          </p:cNvCxnSpPr>
          <p:nvPr/>
        </p:nvCxnSpPr>
        <p:spPr>
          <a:xfrm>
            <a:off x="9066137" y="2976887"/>
            <a:ext cx="875945" cy="30037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4" name="直接箭头连接符 106">
            <a:extLst>
              <a:ext uri="{FF2B5EF4-FFF2-40B4-BE49-F238E27FC236}">
                <a16:creationId xmlns:a16="http://schemas.microsoft.com/office/drawing/2014/main" id="{61FDE7AA-8FD3-7D40-8C11-73C270AE1523}"/>
              </a:ext>
            </a:extLst>
          </p:cNvPr>
          <p:cNvCxnSpPr>
            <a:cxnSpLocks/>
            <a:stCxn id="602" idx="3"/>
            <a:endCxn id="610" idx="1"/>
          </p:cNvCxnSpPr>
          <p:nvPr/>
        </p:nvCxnSpPr>
        <p:spPr>
          <a:xfrm flipV="1">
            <a:off x="9024115" y="3347397"/>
            <a:ext cx="894439" cy="523275"/>
          </a:xfrm>
          <a:prstGeom prst="bentConnector3">
            <a:avLst>
              <a:gd name="adj1" fmla="val 52493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1" name="矩形: 圆角 64">
            <a:extLst>
              <a:ext uri="{FF2B5EF4-FFF2-40B4-BE49-F238E27FC236}">
                <a16:creationId xmlns:a16="http://schemas.microsoft.com/office/drawing/2014/main" id="{8F819FFE-4AA9-E047-9AB0-0FC9089DD5D1}"/>
              </a:ext>
            </a:extLst>
          </p:cNvPr>
          <p:cNvSpPr/>
          <p:nvPr/>
        </p:nvSpPr>
        <p:spPr>
          <a:xfrm>
            <a:off x="7055769" y="2582804"/>
            <a:ext cx="480403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eth0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" name="矩形: 圆角 64">
            <a:extLst>
              <a:ext uri="{FF2B5EF4-FFF2-40B4-BE49-F238E27FC236}">
                <a16:creationId xmlns:a16="http://schemas.microsoft.com/office/drawing/2014/main" id="{C8B7F25D-9F03-9B4A-AB3A-4F00EB5047BE}"/>
              </a:ext>
            </a:extLst>
          </p:cNvPr>
          <p:cNvSpPr/>
          <p:nvPr/>
        </p:nvSpPr>
        <p:spPr>
          <a:xfrm>
            <a:off x="7059447" y="4040823"/>
            <a:ext cx="480403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eth0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3" name="矩形: 圆角 64">
            <a:extLst>
              <a:ext uri="{FF2B5EF4-FFF2-40B4-BE49-F238E27FC236}">
                <a16:creationId xmlns:a16="http://schemas.microsoft.com/office/drawing/2014/main" id="{A02FAFC7-A393-5948-AD7E-6BB270125163}"/>
              </a:ext>
            </a:extLst>
          </p:cNvPr>
          <p:cNvSpPr/>
          <p:nvPr/>
        </p:nvSpPr>
        <p:spPr>
          <a:xfrm>
            <a:off x="4221549" y="4058863"/>
            <a:ext cx="480403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eth0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4" name="矩形: 圆角 142">
            <a:extLst>
              <a:ext uri="{FF2B5EF4-FFF2-40B4-BE49-F238E27FC236}">
                <a16:creationId xmlns:a16="http://schemas.microsoft.com/office/drawing/2014/main" id="{CA917FA6-7CF9-BA4E-8BD7-DA2D341CC06F}"/>
              </a:ext>
            </a:extLst>
          </p:cNvPr>
          <p:cNvSpPr/>
          <p:nvPr/>
        </p:nvSpPr>
        <p:spPr>
          <a:xfrm>
            <a:off x="7028533" y="2281279"/>
            <a:ext cx="443949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5" name="矩形: 圆角 142">
            <a:extLst>
              <a:ext uri="{FF2B5EF4-FFF2-40B4-BE49-F238E27FC236}">
                <a16:creationId xmlns:a16="http://schemas.microsoft.com/office/drawing/2014/main" id="{D90C2B2B-3EB4-FA4B-AE6B-24C1391E8D46}"/>
              </a:ext>
            </a:extLst>
          </p:cNvPr>
          <p:cNvSpPr/>
          <p:nvPr/>
        </p:nvSpPr>
        <p:spPr>
          <a:xfrm>
            <a:off x="4260661" y="2243569"/>
            <a:ext cx="443949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6" name="矩形: 圆角 142">
            <a:extLst>
              <a:ext uri="{FF2B5EF4-FFF2-40B4-BE49-F238E27FC236}">
                <a16:creationId xmlns:a16="http://schemas.microsoft.com/office/drawing/2014/main" id="{76F9ECE2-9D51-8A4A-85FD-5C1CF974B8F8}"/>
              </a:ext>
            </a:extLst>
          </p:cNvPr>
          <p:cNvSpPr/>
          <p:nvPr/>
        </p:nvSpPr>
        <p:spPr>
          <a:xfrm>
            <a:off x="4256397" y="4369720"/>
            <a:ext cx="443949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7" name="矩形: 圆角 142">
            <a:extLst>
              <a:ext uri="{FF2B5EF4-FFF2-40B4-BE49-F238E27FC236}">
                <a16:creationId xmlns:a16="http://schemas.microsoft.com/office/drawing/2014/main" id="{452E40C9-A7FE-0441-9CA6-425B37DAFF46}"/>
              </a:ext>
            </a:extLst>
          </p:cNvPr>
          <p:cNvSpPr/>
          <p:nvPr/>
        </p:nvSpPr>
        <p:spPr>
          <a:xfrm>
            <a:off x="5639711" y="5753005"/>
            <a:ext cx="443949" cy="27261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vlan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931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323BD-2100-4173-BECB-28940823A2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4215" y="508812"/>
            <a:ext cx="11165306" cy="496538"/>
          </a:xfrm>
        </p:spPr>
        <p:txBody>
          <a:bodyPr/>
          <a:lstStyle/>
          <a:p>
            <a:r>
              <a:rPr lang="en-US" altLang="zh-CN" dirty="0"/>
              <a:t>V3NP MCU</a:t>
            </a:r>
            <a:r>
              <a:rPr lang="zh-CN" altLang="en-US" dirty="0"/>
              <a:t>侧软件部署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421F0F-CC30-447F-8948-87B2A4C60B6E}"/>
              </a:ext>
            </a:extLst>
          </p:cNvPr>
          <p:cNvSpPr/>
          <p:nvPr/>
        </p:nvSpPr>
        <p:spPr>
          <a:xfrm>
            <a:off x="3071147" y="2275005"/>
            <a:ext cx="773610" cy="496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5997F9-81C0-44B0-AAA4-AB416A0DC7BD}"/>
              </a:ext>
            </a:extLst>
          </p:cNvPr>
          <p:cNvSpPr/>
          <p:nvPr/>
        </p:nvSpPr>
        <p:spPr>
          <a:xfrm>
            <a:off x="2020685" y="1586281"/>
            <a:ext cx="773609" cy="76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MCU1</a:t>
            </a:r>
            <a:endParaRPr lang="zh-CN" altLang="en-US" sz="1200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78F95823-CE80-41D5-999C-2659A5487B95}"/>
              </a:ext>
            </a:extLst>
          </p:cNvPr>
          <p:cNvSpPr/>
          <p:nvPr/>
        </p:nvSpPr>
        <p:spPr bwMode="auto">
          <a:xfrm>
            <a:off x="760933" y="3218840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7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Chassis_CAN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71321212-CCF7-4100-8D6D-8AE49052F8EE}"/>
              </a:ext>
            </a:extLst>
          </p:cNvPr>
          <p:cNvSpPr/>
          <p:nvPr/>
        </p:nvSpPr>
        <p:spPr bwMode="auto">
          <a:xfrm>
            <a:off x="764172" y="3518400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7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AD_Redundancy_CAN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5DB3AC-BCF3-46EE-A654-3439EBDAAE1D}"/>
              </a:ext>
            </a:extLst>
          </p:cNvPr>
          <p:cNvCxnSpPr>
            <a:cxnSpLocks/>
          </p:cNvCxnSpPr>
          <p:nvPr/>
        </p:nvCxnSpPr>
        <p:spPr>
          <a:xfrm flipV="1">
            <a:off x="1941712" y="3358596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231259-48BE-40CD-89C4-76F3F418131A}"/>
              </a:ext>
            </a:extLst>
          </p:cNvPr>
          <p:cNvCxnSpPr>
            <a:cxnSpLocks/>
          </p:cNvCxnSpPr>
          <p:nvPr/>
        </p:nvCxnSpPr>
        <p:spPr>
          <a:xfrm flipV="1">
            <a:off x="1941712" y="3633831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ADC3C35-4717-480A-B4D5-EFD0806A2BA6}"/>
              </a:ext>
            </a:extLst>
          </p:cNvPr>
          <p:cNvSpPr/>
          <p:nvPr/>
        </p:nvSpPr>
        <p:spPr bwMode="auto">
          <a:xfrm>
            <a:off x="656500" y="1850162"/>
            <a:ext cx="971336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Radar*4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AB82361-604C-4A1F-AA7E-1CA60BA7845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794294" y="1969254"/>
            <a:ext cx="276853" cy="554020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740BA8-C242-4F4C-ACB4-C3DFDDA54A96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 flipV="1">
            <a:off x="3071146" y="2771543"/>
            <a:ext cx="386806" cy="517677"/>
          </a:xfrm>
          <a:prstGeom prst="bentConnector2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C826CBB7-BE5D-458E-89EC-636753BDC3A9}"/>
              </a:ext>
            </a:extLst>
          </p:cNvPr>
          <p:cNvSpPr/>
          <p:nvPr/>
        </p:nvSpPr>
        <p:spPr bwMode="auto">
          <a:xfrm>
            <a:off x="755542" y="2876276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Flerax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*1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818FC39-429C-4868-A38B-2CBD4FDF347D}"/>
              </a:ext>
            </a:extLst>
          </p:cNvPr>
          <p:cNvCxnSpPr>
            <a:cxnSpLocks/>
          </p:cNvCxnSpPr>
          <p:nvPr/>
        </p:nvCxnSpPr>
        <p:spPr>
          <a:xfrm flipV="1">
            <a:off x="1941712" y="3015689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3CD282E-789A-41BE-87BC-06F3667D242A}"/>
              </a:ext>
            </a:extLst>
          </p:cNvPr>
          <p:cNvSpPr/>
          <p:nvPr/>
        </p:nvSpPr>
        <p:spPr>
          <a:xfrm>
            <a:off x="2297537" y="2906247"/>
            <a:ext cx="773609" cy="76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MCU2</a:t>
            </a:r>
            <a:endParaRPr lang="zh-CN" altLang="en-US" sz="12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FF3234-5405-47C8-8F74-0DD1F71F6831}"/>
              </a:ext>
            </a:extLst>
          </p:cNvPr>
          <p:cNvCxnSpPr>
            <a:stCxn id="22" idx="3"/>
            <a:endCxn id="6" idx="1"/>
          </p:cNvCxnSpPr>
          <p:nvPr/>
        </p:nvCxnSpPr>
        <p:spPr>
          <a:xfrm>
            <a:off x="1627836" y="1969254"/>
            <a:ext cx="3928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869A3BF-3856-4BEA-8955-66BE0B538F2D}"/>
              </a:ext>
            </a:extLst>
          </p:cNvPr>
          <p:cNvSpPr/>
          <p:nvPr/>
        </p:nvSpPr>
        <p:spPr>
          <a:xfrm>
            <a:off x="3181098" y="1461506"/>
            <a:ext cx="773609" cy="55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soc1</a:t>
            </a:r>
            <a:endParaRPr lang="zh-CN" altLang="en-US" sz="16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125771C-E943-45BC-9724-3FEA4BE19596}"/>
              </a:ext>
            </a:extLst>
          </p:cNvPr>
          <p:cNvSpPr/>
          <p:nvPr/>
        </p:nvSpPr>
        <p:spPr>
          <a:xfrm>
            <a:off x="3567902" y="3218840"/>
            <a:ext cx="773609" cy="55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soc2</a:t>
            </a:r>
            <a:endParaRPr lang="zh-CN" altLang="en-US" sz="16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5B30279-9457-4AE8-B555-98F8804A409B}"/>
              </a:ext>
            </a:extLst>
          </p:cNvPr>
          <p:cNvSpPr/>
          <p:nvPr/>
        </p:nvSpPr>
        <p:spPr>
          <a:xfrm>
            <a:off x="4205971" y="2561110"/>
            <a:ext cx="773609" cy="55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soc2</a:t>
            </a:r>
            <a:endParaRPr lang="zh-CN" altLang="en-US" sz="16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DAF1F5F-B575-42FD-9C4F-17698C00A4CB}"/>
              </a:ext>
            </a:extLst>
          </p:cNvPr>
          <p:cNvSpPr/>
          <p:nvPr/>
        </p:nvSpPr>
        <p:spPr>
          <a:xfrm>
            <a:off x="4300391" y="1586281"/>
            <a:ext cx="773609" cy="55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soc2</a:t>
            </a:r>
            <a:endParaRPr lang="zh-CN" altLang="en-US" sz="1600" dirty="0"/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9257C65-3FE7-43D0-A0EB-5E976CB02F14}"/>
              </a:ext>
            </a:extLst>
          </p:cNvPr>
          <p:cNvCxnSpPr>
            <a:stCxn id="51" idx="2"/>
            <a:endCxn id="5" idx="0"/>
          </p:cNvCxnSpPr>
          <p:nvPr/>
        </p:nvCxnSpPr>
        <p:spPr>
          <a:xfrm rot="5400000">
            <a:off x="3383189" y="2090290"/>
            <a:ext cx="259479" cy="109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6C868C1-325F-4738-9702-61E1BD5481E7}"/>
              </a:ext>
            </a:extLst>
          </p:cNvPr>
          <p:cNvCxnSpPr>
            <a:stCxn id="56" idx="2"/>
          </p:cNvCxnSpPr>
          <p:nvPr/>
        </p:nvCxnSpPr>
        <p:spPr>
          <a:xfrm rot="5400000">
            <a:off x="4134708" y="1850351"/>
            <a:ext cx="262539" cy="8424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3D3EDF1-FB4A-4782-99FD-348B34764087}"/>
              </a:ext>
            </a:extLst>
          </p:cNvPr>
          <p:cNvCxnSpPr>
            <a:stCxn id="55" idx="1"/>
            <a:endCxn id="5" idx="3"/>
          </p:cNvCxnSpPr>
          <p:nvPr/>
        </p:nvCxnSpPr>
        <p:spPr>
          <a:xfrm rot="10800000">
            <a:off x="3844757" y="2523274"/>
            <a:ext cx="361214" cy="3148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2AF74798-7385-4BD1-A057-64EE6D8B3589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3583003" y="2847136"/>
            <a:ext cx="446300" cy="2971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B2E453BB-26F7-4207-BA64-7E9BEAD28A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2278" y="1780165"/>
          <a:ext cx="5490082" cy="1882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41">
                  <a:extLst>
                    <a:ext uri="{9D8B030D-6E8A-4147-A177-3AD203B41FA5}">
                      <a16:colId xmlns:a16="http://schemas.microsoft.com/office/drawing/2014/main" val="3771277601"/>
                    </a:ext>
                  </a:extLst>
                </a:gridCol>
                <a:gridCol w="612337">
                  <a:extLst>
                    <a:ext uri="{9D8B030D-6E8A-4147-A177-3AD203B41FA5}">
                      <a16:colId xmlns:a16="http://schemas.microsoft.com/office/drawing/2014/main" val="3244973479"/>
                    </a:ext>
                  </a:extLst>
                </a:gridCol>
                <a:gridCol w="1153556">
                  <a:extLst>
                    <a:ext uri="{9D8B030D-6E8A-4147-A177-3AD203B41FA5}">
                      <a16:colId xmlns:a16="http://schemas.microsoft.com/office/drawing/2014/main" val="14964830"/>
                    </a:ext>
                  </a:extLst>
                </a:gridCol>
                <a:gridCol w="809997">
                  <a:extLst>
                    <a:ext uri="{9D8B030D-6E8A-4147-A177-3AD203B41FA5}">
                      <a16:colId xmlns:a16="http://schemas.microsoft.com/office/drawing/2014/main" val="1974730823"/>
                    </a:ext>
                  </a:extLst>
                </a:gridCol>
                <a:gridCol w="832051">
                  <a:extLst>
                    <a:ext uri="{9D8B030D-6E8A-4147-A177-3AD203B41FA5}">
                      <a16:colId xmlns:a16="http://schemas.microsoft.com/office/drawing/2014/main" val="3507201700"/>
                    </a:ext>
                  </a:extLst>
                </a:gridCol>
                <a:gridCol w="759800">
                  <a:extLst>
                    <a:ext uri="{9D8B030D-6E8A-4147-A177-3AD203B41FA5}">
                      <a16:colId xmlns:a16="http://schemas.microsoft.com/office/drawing/2014/main" val="2013501179"/>
                    </a:ext>
                  </a:extLst>
                </a:gridCol>
              </a:tblGrid>
              <a:tr h="3048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业务功能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MCU</a:t>
                      </a:r>
                      <a:endParaRPr lang="en-US" sz="14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CPU</a:t>
                      </a:r>
                      <a:r>
                        <a:rPr lang="zh-CN" altLang="en-US" sz="1400" u="none" strike="noStrike">
                          <a:effectLst/>
                        </a:rPr>
                        <a:t>负载</a:t>
                      </a:r>
                      <a:endParaRPr lang="zh-CN" altLang="en-US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flash</a:t>
                      </a:r>
                      <a:r>
                        <a:rPr lang="zh-CN" altLang="en-US" sz="1400" u="none" strike="noStrike">
                          <a:effectLst/>
                        </a:rPr>
                        <a:t>资源</a:t>
                      </a:r>
                      <a:endParaRPr lang="zh-CN" altLang="en-US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ram</a:t>
                      </a:r>
                      <a:r>
                        <a:rPr lang="zh-CN" altLang="en-US" sz="1400" u="none" strike="noStrike">
                          <a:effectLst/>
                        </a:rPr>
                        <a:t>资源</a:t>
                      </a:r>
                      <a:endParaRPr lang="zh-CN" altLang="en-US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CPU</a:t>
                      </a:r>
                      <a:r>
                        <a:rPr lang="zh-CN" altLang="en-US" sz="1400" u="none" strike="noStrike">
                          <a:effectLst/>
                        </a:rPr>
                        <a:t>主频</a:t>
                      </a:r>
                      <a:endParaRPr lang="zh-CN" altLang="en-US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7088961"/>
                  </a:ext>
                </a:extLst>
              </a:tr>
              <a:tr h="12624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整车总线接入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endParaRPr lang="en-US" altLang="zh-CN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20%</a:t>
                      </a:r>
                      <a:r>
                        <a:rPr lang="zh-CN" altLang="en-US" sz="1400" u="none" strike="noStrike" dirty="0">
                          <a:effectLst/>
                        </a:rPr>
                        <a:t>（预估）</a:t>
                      </a:r>
                      <a:endParaRPr lang="zh-CN" alt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2.2M</a:t>
                      </a:r>
                      <a:endParaRPr 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581K</a:t>
                      </a:r>
                      <a:endParaRPr 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200M</a:t>
                      </a:r>
                      <a:endParaRPr 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7125495"/>
                  </a:ext>
                </a:extLst>
              </a:tr>
              <a:tr h="3156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r>
                        <a:rPr lang="zh-CN" altLang="en-US" sz="1400" u="none" strike="noStrike" dirty="0">
                          <a:effectLst/>
                        </a:rPr>
                        <a:t>个角雷达接入</a:t>
                      </a:r>
                      <a:endParaRPr lang="zh-CN" alt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暂无</a:t>
                      </a:r>
                      <a:endParaRPr lang="zh-CN" alt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暂无</a:t>
                      </a:r>
                      <a:endParaRPr lang="zh-CN" alt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暂无</a:t>
                      </a:r>
                      <a:endParaRPr lang="zh-CN" alt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200M</a:t>
                      </a:r>
                      <a:endParaRPr 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506796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A408CB6-0CE0-4F45-9D9F-8BE7B9F93E9C}"/>
              </a:ext>
            </a:extLst>
          </p:cNvPr>
          <p:cNvSpPr txBox="1"/>
          <p:nvPr/>
        </p:nvSpPr>
        <p:spPr>
          <a:xfrm>
            <a:off x="1247116" y="4867767"/>
            <a:ext cx="74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V3NP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的软件部署很少，借鉴的价值有限</a:t>
            </a:r>
          </a:p>
        </p:txBody>
      </p:sp>
    </p:spTree>
    <p:extLst>
      <p:ext uri="{BB962C8B-B14F-4D97-AF65-F5344CB8AC3E}">
        <p14:creationId xmlns:p14="http://schemas.microsoft.com/office/powerpoint/2010/main" val="1927971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8021C1B-5F66-4021-93E8-92A9358E4A17}"/>
              </a:ext>
            </a:extLst>
          </p:cNvPr>
          <p:cNvSpPr/>
          <p:nvPr/>
        </p:nvSpPr>
        <p:spPr>
          <a:xfrm>
            <a:off x="3214248" y="3555007"/>
            <a:ext cx="1101497" cy="104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MCU2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C6058E-3192-4117-97A1-3278C4783DF8}"/>
              </a:ext>
            </a:extLst>
          </p:cNvPr>
          <p:cNvSpPr/>
          <p:nvPr/>
        </p:nvSpPr>
        <p:spPr>
          <a:xfrm>
            <a:off x="4315745" y="2681405"/>
            <a:ext cx="1017691" cy="496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8" name="Platshållare för text 6">
            <a:extLst>
              <a:ext uri="{FF2B5EF4-FFF2-40B4-BE49-F238E27FC236}">
                <a16:creationId xmlns:a16="http://schemas.microsoft.com/office/drawing/2014/main" id="{B7B7D9BD-8755-43B2-9E6D-518FA7B2586F}"/>
              </a:ext>
            </a:extLst>
          </p:cNvPr>
          <p:cNvSpPr txBox="1">
            <a:spLocks/>
          </p:cNvSpPr>
          <p:nvPr/>
        </p:nvSpPr>
        <p:spPr>
          <a:xfrm>
            <a:off x="432913" y="300769"/>
            <a:ext cx="11166475" cy="51564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MCU</a:t>
            </a:r>
            <a:r>
              <a:rPr lang="zh-CN" altLang="en-US" dirty="0"/>
              <a:t>的总线接入</a:t>
            </a:r>
            <a:r>
              <a:rPr lang="en-US" altLang="zh-CN" sz="2000" dirty="0"/>
              <a:t>:</a:t>
            </a:r>
            <a:r>
              <a:rPr lang="zh-CN" altLang="en-US" sz="1600" b="0" dirty="0"/>
              <a:t>兼容单</a:t>
            </a:r>
            <a:r>
              <a:rPr lang="en-US" altLang="zh-CN" sz="1600" b="0" dirty="0" err="1"/>
              <a:t>orin</a:t>
            </a:r>
            <a:r>
              <a:rPr lang="zh-CN" altLang="en-US" sz="1600" b="0" dirty="0"/>
              <a:t>拼接和双</a:t>
            </a:r>
            <a:r>
              <a:rPr lang="en-US" altLang="zh-CN" sz="1600" b="0" dirty="0" err="1"/>
              <a:t>orin</a:t>
            </a:r>
            <a:endParaRPr lang="en-US" altLang="zh-CN" sz="1600" b="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D5FDDE-ABCF-48D3-8215-48756851380F}"/>
              </a:ext>
            </a:extLst>
          </p:cNvPr>
          <p:cNvSpPr/>
          <p:nvPr/>
        </p:nvSpPr>
        <p:spPr>
          <a:xfrm>
            <a:off x="3214248" y="1062474"/>
            <a:ext cx="1191561" cy="968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MCU1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4399334-299D-4FA2-8D1A-ECA8E421C749}"/>
              </a:ext>
            </a:extLst>
          </p:cNvPr>
          <p:cNvSpPr/>
          <p:nvPr/>
        </p:nvSpPr>
        <p:spPr bwMode="auto">
          <a:xfrm>
            <a:off x="941132" y="2127735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Passive_Safety_CAN</a:t>
            </a:r>
            <a:r>
              <a:rPr lang="zh-CN" altLang="en-US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E1A7078D-550B-4967-AA3E-8F0C6FA477A5}"/>
              </a:ext>
            </a:extLst>
          </p:cNvPr>
          <p:cNvSpPr/>
          <p:nvPr/>
        </p:nvSpPr>
        <p:spPr bwMode="auto">
          <a:xfrm>
            <a:off x="1127872" y="4047404"/>
            <a:ext cx="971336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Smart_CAM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*1</a:t>
            </a:r>
          </a:p>
        </p:txBody>
      </p:sp>
      <p:sp>
        <p:nvSpPr>
          <p:cNvPr id="35" name="圆角矩形 198">
            <a:extLst>
              <a:ext uri="{FF2B5EF4-FFF2-40B4-BE49-F238E27FC236}">
                <a16:creationId xmlns:a16="http://schemas.microsoft.com/office/drawing/2014/main" id="{4CFA8298-D45A-4435-ADF3-CFF02334893B}"/>
              </a:ext>
            </a:extLst>
          </p:cNvPr>
          <p:cNvSpPr/>
          <p:nvPr/>
        </p:nvSpPr>
        <p:spPr bwMode="auto">
          <a:xfrm>
            <a:off x="2466351" y="2146573"/>
            <a:ext cx="242181" cy="125131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MAIN CONN</a:t>
            </a:r>
            <a:endParaRPr lang="zh-CN" altLang="en-US" sz="6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36" name="流程图: 可选过程 35">
            <a:extLst>
              <a:ext uri="{FF2B5EF4-FFF2-40B4-BE49-F238E27FC236}">
                <a16:creationId xmlns:a16="http://schemas.microsoft.com/office/drawing/2014/main" id="{5407D4F5-7825-472B-BE2F-D451026C09B0}"/>
              </a:ext>
            </a:extLst>
          </p:cNvPr>
          <p:cNvSpPr/>
          <p:nvPr/>
        </p:nvSpPr>
        <p:spPr bwMode="auto">
          <a:xfrm>
            <a:off x="934834" y="2443221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Chassis_CAN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zh-CN" altLang="en-US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B2F123F0-D233-4778-93DC-3B9915279A48}"/>
              </a:ext>
            </a:extLst>
          </p:cNvPr>
          <p:cNvSpPr/>
          <p:nvPr/>
        </p:nvSpPr>
        <p:spPr bwMode="auto">
          <a:xfrm>
            <a:off x="934835" y="2783427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AD_Redundancy_CAN</a:t>
            </a:r>
            <a:r>
              <a:rPr lang="zh-CN" altLang="en-US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8CF0D34-12F3-4C93-97E9-ED4EEC434CB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21911" y="2243166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A6C9971-119B-445A-BE4A-6CB4DED27D16}"/>
              </a:ext>
            </a:extLst>
          </p:cNvPr>
          <p:cNvCxnSpPr>
            <a:cxnSpLocks/>
          </p:cNvCxnSpPr>
          <p:nvPr/>
        </p:nvCxnSpPr>
        <p:spPr>
          <a:xfrm flipV="1">
            <a:off x="2110438" y="2567766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3EEF23-ED8E-4863-AC3A-F38E4B4FBB41}"/>
              </a:ext>
            </a:extLst>
          </p:cNvPr>
          <p:cNvCxnSpPr>
            <a:cxnSpLocks/>
          </p:cNvCxnSpPr>
          <p:nvPr/>
        </p:nvCxnSpPr>
        <p:spPr>
          <a:xfrm flipV="1">
            <a:off x="2121911" y="2902519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9458B873-0259-44C7-96C8-1064D9EEBF76}"/>
              </a:ext>
            </a:extLst>
          </p:cNvPr>
          <p:cNvSpPr/>
          <p:nvPr/>
        </p:nvSpPr>
        <p:spPr bwMode="auto">
          <a:xfrm>
            <a:off x="929659" y="3126661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Flerax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*1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3A867D-B7BB-4F28-82E8-2459B709049E}"/>
              </a:ext>
            </a:extLst>
          </p:cNvPr>
          <p:cNvCxnSpPr>
            <a:cxnSpLocks/>
          </p:cNvCxnSpPr>
          <p:nvPr/>
        </p:nvCxnSpPr>
        <p:spPr>
          <a:xfrm flipV="1">
            <a:off x="2110438" y="3245625"/>
            <a:ext cx="344440" cy="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60F54F92-7EB0-4C98-8BB9-1860B56B5541}"/>
              </a:ext>
            </a:extLst>
          </p:cNvPr>
          <p:cNvSpPr/>
          <p:nvPr/>
        </p:nvSpPr>
        <p:spPr bwMode="auto">
          <a:xfrm>
            <a:off x="929658" y="1087900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ADPU_CAN</a:t>
            </a:r>
            <a:r>
              <a:rPr lang="zh-CN" altLang="en-US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流程图: 可选过程 51">
            <a:extLst>
              <a:ext uri="{FF2B5EF4-FFF2-40B4-BE49-F238E27FC236}">
                <a16:creationId xmlns:a16="http://schemas.microsoft.com/office/drawing/2014/main" id="{4EB04620-A636-47C3-9421-E5F3DEC8C8AD}"/>
              </a:ext>
            </a:extLst>
          </p:cNvPr>
          <p:cNvSpPr/>
          <p:nvPr/>
        </p:nvSpPr>
        <p:spPr bwMode="auto">
          <a:xfrm>
            <a:off x="941132" y="1414912"/>
            <a:ext cx="1180779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USS_PDCM_CAN</a:t>
            </a:r>
            <a:r>
              <a:rPr lang="zh-CN" altLang="en-US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AB6CF7B-0114-4F55-AEA9-D742B379B03A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110437" y="1206992"/>
            <a:ext cx="11488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59CD95A-7366-47DB-AD00-47D05A53FCFC}"/>
              </a:ext>
            </a:extLst>
          </p:cNvPr>
          <p:cNvCxnSpPr>
            <a:cxnSpLocks/>
            <a:stCxn id="52" idx="3"/>
            <a:endCxn id="11" idx="1"/>
          </p:cNvCxnSpPr>
          <p:nvPr/>
        </p:nvCxnSpPr>
        <p:spPr>
          <a:xfrm>
            <a:off x="2121911" y="1534004"/>
            <a:ext cx="1092337" cy="12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CF74C343-BA37-4E22-9332-CD248A21F5E6}"/>
              </a:ext>
            </a:extLst>
          </p:cNvPr>
          <p:cNvCxnSpPr>
            <a:cxnSpLocks/>
            <a:stCxn id="35" idx="3"/>
            <a:endCxn id="11" idx="2"/>
          </p:cNvCxnSpPr>
          <p:nvPr/>
        </p:nvCxnSpPr>
        <p:spPr>
          <a:xfrm flipV="1">
            <a:off x="2708532" y="2030766"/>
            <a:ext cx="1101497" cy="7414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可选过程 76">
            <a:extLst>
              <a:ext uri="{FF2B5EF4-FFF2-40B4-BE49-F238E27FC236}">
                <a16:creationId xmlns:a16="http://schemas.microsoft.com/office/drawing/2014/main" id="{D4B02934-70DC-49EA-874B-861ACA41D22A}"/>
              </a:ext>
            </a:extLst>
          </p:cNvPr>
          <p:cNvSpPr/>
          <p:nvPr/>
        </p:nvSpPr>
        <p:spPr bwMode="auto">
          <a:xfrm>
            <a:off x="1127872" y="4362890"/>
            <a:ext cx="971336" cy="23818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8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Radar*5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8FC4146-25AB-4098-8DB0-960C70D62674}"/>
              </a:ext>
            </a:extLst>
          </p:cNvPr>
          <p:cNvSpPr/>
          <p:nvPr/>
        </p:nvSpPr>
        <p:spPr>
          <a:xfrm>
            <a:off x="4824590" y="1062465"/>
            <a:ext cx="1191561" cy="96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SOC1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DCE6AED-D7B4-469E-9432-F2770AFEA94C}"/>
              </a:ext>
            </a:extLst>
          </p:cNvPr>
          <p:cNvCxnSpPr/>
          <p:nvPr/>
        </p:nvCxnSpPr>
        <p:spPr>
          <a:xfrm>
            <a:off x="2099208" y="4168804"/>
            <a:ext cx="11488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4CC0A87-8841-4578-A49B-8967486C69F1}"/>
              </a:ext>
            </a:extLst>
          </p:cNvPr>
          <p:cNvCxnSpPr/>
          <p:nvPr/>
        </p:nvCxnSpPr>
        <p:spPr>
          <a:xfrm>
            <a:off x="2099208" y="4422804"/>
            <a:ext cx="11488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E99F9DE0-2864-4C51-ADCF-1545611BF735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2476198" y="3339989"/>
            <a:ext cx="1294612" cy="1814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8B495967-33AE-4925-8551-CE82C13878BB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H="1">
            <a:off x="4315745" y="1546620"/>
            <a:ext cx="90064" cy="1383054"/>
          </a:xfrm>
          <a:prstGeom prst="bentConnector5">
            <a:avLst>
              <a:gd name="adj1" fmla="val -253820"/>
              <a:gd name="adj2" fmla="val 58527"/>
              <a:gd name="adj3" fmla="val 353820"/>
            </a:avLst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5460B7D-E9BB-4903-BCBF-81316B98E9F0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4315745" y="3177943"/>
            <a:ext cx="508846" cy="900096"/>
          </a:xfrm>
          <a:prstGeom prst="bentConnector2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0BF44315-E200-4EDC-899E-1808024C0492}"/>
              </a:ext>
            </a:extLst>
          </p:cNvPr>
          <p:cNvCxnSpPr>
            <a:stCxn id="78" idx="2"/>
            <a:endCxn id="7" idx="0"/>
          </p:cNvCxnSpPr>
          <p:nvPr/>
        </p:nvCxnSpPr>
        <p:spPr>
          <a:xfrm rot="5400000">
            <a:off x="4797162" y="2058195"/>
            <a:ext cx="650639" cy="595780"/>
          </a:xfrm>
          <a:prstGeom prst="bentConnector3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D186F73E-8417-4638-90DE-A9F973DBF291}"/>
              </a:ext>
            </a:extLst>
          </p:cNvPr>
          <p:cNvSpPr/>
          <p:nvPr/>
        </p:nvSpPr>
        <p:spPr>
          <a:xfrm>
            <a:off x="5014507" y="3632769"/>
            <a:ext cx="1191561" cy="96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SOC2</a:t>
            </a:r>
            <a:endParaRPr lang="zh-CN" altLang="en-US" dirty="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F98E30AE-B454-437A-BC03-51E5923E650A}"/>
              </a:ext>
            </a:extLst>
          </p:cNvPr>
          <p:cNvCxnSpPr>
            <a:stCxn id="7" idx="3"/>
            <a:endCxn id="105" idx="0"/>
          </p:cNvCxnSpPr>
          <p:nvPr/>
        </p:nvCxnSpPr>
        <p:spPr>
          <a:xfrm>
            <a:off x="5333436" y="2929674"/>
            <a:ext cx="276852" cy="703095"/>
          </a:xfrm>
          <a:prstGeom prst="bentConnector2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:a16="http://schemas.microsoft.com/office/drawing/2014/main" id="{F9A4BDC8-D3B7-46BC-AA32-85EED535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775" y="506582"/>
            <a:ext cx="4862793" cy="50610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70A025-4B98-4E4A-823B-516D3FB83DC9}"/>
              </a:ext>
            </a:extLst>
          </p:cNvPr>
          <p:cNvSpPr txBox="1"/>
          <p:nvPr/>
        </p:nvSpPr>
        <p:spPr>
          <a:xfrm>
            <a:off x="91440" y="5063181"/>
            <a:ext cx="68873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PreA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样，总线接入基本一样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、按照当前的</a:t>
            </a:r>
            <a:r>
              <a:rPr lang="en-US" altLang="zh-CN" sz="1400" dirty="0"/>
              <a:t>DBC</a:t>
            </a:r>
            <a:r>
              <a:rPr lang="zh-CN" altLang="en-US" sz="1400" dirty="0"/>
              <a:t>估算，</a:t>
            </a:r>
            <a:r>
              <a:rPr lang="en-US" altLang="zh-CN" sz="1400" dirty="0"/>
              <a:t>CAN</a:t>
            </a:r>
            <a:r>
              <a:rPr lang="zh-CN" altLang="en-US" sz="1400" dirty="0"/>
              <a:t>接入风险不大，</a:t>
            </a:r>
            <a:r>
              <a:rPr lang="en-US" altLang="zh-CN" sz="1400" dirty="0" err="1"/>
              <a:t>Flexray</a:t>
            </a:r>
            <a:r>
              <a:rPr lang="en-US" altLang="zh-CN" sz="1400" dirty="0"/>
              <a:t> </a:t>
            </a:r>
            <a:r>
              <a:rPr lang="zh-CN" altLang="en-US" sz="1400" dirty="0"/>
              <a:t>收发报文较多，</a:t>
            </a:r>
            <a:r>
              <a:rPr lang="en-US" altLang="zh-CN" sz="1400" dirty="0"/>
              <a:t>CORE0</a:t>
            </a:r>
            <a:r>
              <a:rPr lang="zh-CN" altLang="en-US" sz="1400" dirty="0"/>
              <a:t> 部署</a:t>
            </a:r>
            <a:endParaRPr lang="en-US" altLang="zh-CN" sz="1400" dirty="0"/>
          </a:p>
          <a:p>
            <a:r>
              <a:rPr lang="en-US" altLang="zh-CN" sz="1400" dirty="0"/>
              <a:t>Can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Flexray</a:t>
            </a:r>
            <a:r>
              <a:rPr lang="en-US" altLang="zh-CN" sz="1400" dirty="0"/>
              <a:t>  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</a:rPr>
              <a:t>、规划在</a:t>
            </a:r>
            <a:r>
              <a:rPr lang="en-US" altLang="zh-CN" sz="1400" b="1" dirty="0">
                <a:solidFill>
                  <a:srgbClr val="FF0000"/>
                </a:solidFill>
              </a:rPr>
              <a:t>CORE1</a:t>
            </a:r>
            <a:r>
              <a:rPr lang="zh-CN" altLang="en-US" sz="1400" b="1" dirty="0">
                <a:solidFill>
                  <a:srgbClr val="FF0000"/>
                </a:solidFill>
              </a:rPr>
              <a:t>上部署</a:t>
            </a:r>
            <a:r>
              <a:rPr lang="en-US" altLang="zh-CN" sz="1400" b="1" dirty="0">
                <a:solidFill>
                  <a:srgbClr val="FF0000"/>
                </a:solidFill>
              </a:rPr>
              <a:t>ETH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DDS</a:t>
            </a:r>
            <a:r>
              <a:rPr lang="zh-CN" altLang="en-US" sz="1400" b="1" dirty="0">
                <a:solidFill>
                  <a:srgbClr val="FF0000"/>
                </a:solidFill>
              </a:rPr>
              <a:t>，实现总线接入</a:t>
            </a:r>
            <a:r>
              <a:rPr lang="en-US" altLang="zh-CN" sz="1400" b="1" dirty="0">
                <a:solidFill>
                  <a:srgbClr val="FF0000"/>
                </a:solidFill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关键点在于</a:t>
            </a:r>
            <a:r>
              <a:rPr lang="en-US" altLang="zh-CN" sz="1400" b="1" dirty="0">
                <a:solidFill>
                  <a:srgbClr val="FF0000"/>
                </a:solidFill>
              </a:rPr>
              <a:t>CAN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ETH</a:t>
            </a:r>
            <a:r>
              <a:rPr lang="zh-CN" altLang="en-US" sz="1400" b="1" dirty="0">
                <a:solidFill>
                  <a:srgbClr val="FF0000"/>
                </a:solidFill>
              </a:rPr>
              <a:t>的协议设计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323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0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409654" y="687088"/>
            <a:ext cx="11165307" cy="56056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目的 </a:t>
            </a:r>
            <a:r>
              <a:rPr lang="en-US" altLang="zh-CN" dirty="0"/>
              <a:t>&amp; </a:t>
            </a:r>
            <a:r>
              <a:rPr lang="zh-CN" altLang="en-US" dirty="0"/>
              <a:t>原则及设计目标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MCU</a:t>
            </a:r>
            <a:r>
              <a:rPr lang="zh-CN" altLang="en-US" dirty="0"/>
              <a:t>资源约束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MCU</a:t>
            </a:r>
            <a:r>
              <a:rPr lang="zh-CN" altLang="en-US" dirty="0"/>
              <a:t>基础软件资源分析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整体部署及方案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目录</a:t>
            </a:r>
            <a:endParaRPr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95B640-4DB5-400C-BADE-43FA7A4359BA}"/>
              </a:ext>
            </a:extLst>
          </p:cNvPr>
          <p:cNvCxnSpPr>
            <a:cxnSpLocks/>
          </p:cNvCxnSpPr>
          <p:nvPr/>
        </p:nvCxnSpPr>
        <p:spPr>
          <a:xfrm>
            <a:off x="409654" y="687088"/>
            <a:ext cx="1125761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468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216709" y="86397"/>
            <a:ext cx="11450564" cy="65276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/>
              <a:t>ORIN-X</a:t>
            </a:r>
            <a:r>
              <a:rPr lang="zh-CN" altLang="en-US" dirty="0"/>
              <a:t> 拼接临时方案</a:t>
            </a:r>
            <a:endParaRPr lang="en-US" altLang="zh-CN" dirty="0"/>
          </a:p>
        </p:txBody>
      </p:sp>
      <p:grpSp>
        <p:nvGrpSpPr>
          <p:cNvPr id="418" name="组合 12">
            <a:extLst>
              <a:ext uri="{FF2B5EF4-FFF2-40B4-BE49-F238E27FC236}">
                <a16:creationId xmlns:a16="http://schemas.microsoft.com/office/drawing/2014/main" id="{16DF4C90-1592-4B0F-B6F0-471920565D38}"/>
              </a:ext>
            </a:extLst>
          </p:cNvPr>
          <p:cNvGrpSpPr/>
          <p:nvPr/>
        </p:nvGrpSpPr>
        <p:grpSpPr>
          <a:xfrm>
            <a:off x="10322671" y="687088"/>
            <a:ext cx="1653739" cy="2348619"/>
            <a:chOff x="14315455" y="183254"/>
            <a:chExt cx="2443914" cy="2617717"/>
          </a:xfrm>
        </p:grpSpPr>
        <p:grpSp>
          <p:nvGrpSpPr>
            <p:cNvPr id="425" name="组合 5">
              <a:extLst>
                <a:ext uri="{FF2B5EF4-FFF2-40B4-BE49-F238E27FC236}">
                  <a16:creationId xmlns:a16="http://schemas.microsoft.com/office/drawing/2014/main" id="{A4A3EEB3-6A71-4EA0-87A5-4ECE11073BDF}"/>
                </a:ext>
              </a:extLst>
            </p:cNvPr>
            <p:cNvGrpSpPr/>
            <p:nvPr/>
          </p:nvGrpSpPr>
          <p:grpSpPr>
            <a:xfrm>
              <a:off x="14315455" y="183254"/>
              <a:ext cx="2442261" cy="2100883"/>
              <a:chOff x="14315455" y="183254"/>
              <a:chExt cx="2747077" cy="2190750"/>
            </a:xfrm>
          </p:grpSpPr>
          <p:sp>
            <p:nvSpPr>
              <p:cNvPr id="427" name="矩形 3">
                <a:extLst>
                  <a:ext uri="{FF2B5EF4-FFF2-40B4-BE49-F238E27FC236}">
                    <a16:creationId xmlns:a16="http://schemas.microsoft.com/office/drawing/2014/main" id="{02C9E417-F9BE-45ED-B3C8-52B5A5813463}"/>
                  </a:ext>
                </a:extLst>
              </p:cNvPr>
              <p:cNvSpPr/>
              <p:nvPr/>
            </p:nvSpPr>
            <p:spPr>
              <a:xfrm>
                <a:off x="14315455" y="183254"/>
                <a:ext cx="2747077" cy="219075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图例</a:t>
                </a:r>
              </a:p>
            </p:txBody>
          </p:sp>
          <p:cxnSp>
            <p:nvCxnSpPr>
              <p:cNvPr id="428" name="直接连接符 4">
                <a:extLst>
                  <a:ext uri="{FF2B5EF4-FFF2-40B4-BE49-F238E27FC236}">
                    <a16:creationId xmlns:a16="http://schemas.microsoft.com/office/drawing/2014/main" id="{FAE473FC-E9DA-44EC-8F56-4ED1DBE23BB9}"/>
                  </a:ext>
                </a:extLst>
              </p:cNvPr>
              <p:cNvCxnSpPr/>
              <p:nvPr/>
            </p:nvCxnSpPr>
            <p:spPr>
              <a:xfrm flipV="1">
                <a:off x="14587892" y="573778"/>
                <a:ext cx="742950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9" name="文本框 6">
                <a:extLst>
                  <a:ext uri="{FF2B5EF4-FFF2-40B4-BE49-F238E27FC236}">
                    <a16:creationId xmlns:a16="http://schemas.microsoft.com/office/drawing/2014/main" id="{C163013E-66B1-4043-BDBF-183F895BD57A}"/>
                  </a:ext>
                </a:extLst>
              </p:cNvPr>
              <p:cNvSpPr txBox="1"/>
              <p:nvPr/>
            </p:nvSpPr>
            <p:spPr>
              <a:xfrm>
                <a:off x="15502291" y="440428"/>
                <a:ext cx="1152526" cy="247650"/>
              </a:xfrm>
              <a:prstGeom prst="rect">
                <a:avLst/>
              </a:prstGeom>
              <a:solidFill>
                <a:sysClr val="window" lastClr="FFFFFF"/>
              </a:solidFill>
              <a:ln w="9525" cmpd="sng">
                <a:solidFill>
                  <a:sysClr val="window" lastClr="FFFFFF">
                    <a:shade val="50000"/>
                  </a:sysClr>
                </a:solidFill>
              </a:ln>
              <a:effectLst/>
            </p:spPr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FlexRay</a:t>
                </a: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30" name="直接连接符 7">
                <a:extLst>
                  <a:ext uri="{FF2B5EF4-FFF2-40B4-BE49-F238E27FC236}">
                    <a16:creationId xmlns:a16="http://schemas.microsoft.com/office/drawing/2014/main" id="{5C5390D8-66A5-4182-85F5-B274CE03DB83}"/>
                  </a:ext>
                </a:extLst>
              </p:cNvPr>
              <p:cNvCxnSpPr/>
              <p:nvPr/>
            </p:nvCxnSpPr>
            <p:spPr>
              <a:xfrm flipV="1">
                <a:off x="14587892" y="954778"/>
                <a:ext cx="742950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1" name="文本框 8">
                <a:extLst>
                  <a:ext uri="{FF2B5EF4-FFF2-40B4-BE49-F238E27FC236}">
                    <a16:creationId xmlns:a16="http://schemas.microsoft.com/office/drawing/2014/main" id="{E423B547-0E09-4439-91A8-63C8B57BE50C}"/>
                  </a:ext>
                </a:extLst>
              </p:cNvPr>
              <p:cNvSpPr txBox="1"/>
              <p:nvPr/>
            </p:nvSpPr>
            <p:spPr>
              <a:xfrm>
                <a:off x="15502291" y="821428"/>
                <a:ext cx="1143000" cy="247650"/>
              </a:xfrm>
              <a:prstGeom prst="rect">
                <a:avLst/>
              </a:prstGeom>
              <a:solidFill>
                <a:sysClr val="window" lastClr="FFFFFF"/>
              </a:solidFill>
              <a:ln w="9525" cmpd="sng">
                <a:solidFill>
                  <a:sysClr val="window" lastClr="FFFFFF">
                    <a:shade val="50000"/>
                  </a:sysClr>
                </a:solidFill>
              </a:ln>
              <a:effectLst/>
            </p:spPr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CanFD/CAN</a:t>
                </a: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32" name="直接连接符 9">
                <a:extLst>
                  <a:ext uri="{FF2B5EF4-FFF2-40B4-BE49-F238E27FC236}">
                    <a16:creationId xmlns:a16="http://schemas.microsoft.com/office/drawing/2014/main" id="{6529C0C9-60FD-4347-BEED-0CCBFBEF6BDF}"/>
                  </a:ext>
                </a:extLst>
              </p:cNvPr>
              <p:cNvCxnSpPr/>
              <p:nvPr/>
            </p:nvCxnSpPr>
            <p:spPr>
              <a:xfrm flipV="1">
                <a:off x="14597417" y="1307203"/>
                <a:ext cx="742950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3" name="文本框 10">
                <a:extLst>
                  <a:ext uri="{FF2B5EF4-FFF2-40B4-BE49-F238E27FC236}">
                    <a16:creationId xmlns:a16="http://schemas.microsoft.com/office/drawing/2014/main" id="{2C841FCF-A15C-4454-BB45-A6FDA51FF2D4}"/>
                  </a:ext>
                </a:extLst>
              </p:cNvPr>
              <p:cNvSpPr txBox="1"/>
              <p:nvPr/>
            </p:nvSpPr>
            <p:spPr>
              <a:xfrm>
                <a:off x="15511816" y="1173853"/>
                <a:ext cx="1162051" cy="247650"/>
              </a:xfrm>
              <a:prstGeom prst="rect">
                <a:avLst/>
              </a:prstGeom>
              <a:solidFill>
                <a:sysClr val="window" lastClr="FFFFFF"/>
              </a:solidFill>
              <a:ln w="9525" cmpd="sng">
                <a:solidFill>
                  <a:sysClr val="window" lastClr="FFFFFF">
                    <a:shade val="50000"/>
                  </a:sysClr>
                </a:solidFill>
              </a:ln>
              <a:effectLst/>
            </p:spPr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1G ETH</a:t>
                </a: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34" name="直接连接符 13">
                <a:extLst>
                  <a:ext uri="{FF2B5EF4-FFF2-40B4-BE49-F238E27FC236}">
                    <a16:creationId xmlns:a16="http://schemas.microsoft.com/office/drawing/2014/main" id="{6DF189FA-20B3-4C03-8A5D-FB0B6C83A75C}"/>
                  </a:ext>
                </a:extLst>
              </p:cNvPr>
              <p:cNvCxnSpPr/>
              <p:nvPr/>
            </p:nvCxnSpPr>
            <p:spPr>
              <a:xfrm flipV="1">
                <a:off x="14597417" y="1650103"/>
                <a:ext cx="742950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5" name="文本框 14">
                <a:extLst>
                  <a:ext uri="{FF2B5EF4-FFF2-40B4-BE49-F238E27FC236}">
                    <a16:creationId xmlns:a16="http://schemas.microsoft.com/office/drawing/2014/main" id="{86544FAB-8C7A-4768-B899-034668CCB9BD}"/>
                  </a:ext>
                </a:extLst>
              </p:cNvPr>
              <p:cNvSpPr txBox="1"/>
              <p:nvPr/>
            </p:nvSpPr>
            <p:spPr>
              <a:xfrm>
                <a:off x="15511816" y="1516753"/>
                <a:ext cx="1181101" cy="247650"/>
              </a:xfrm>
              <a:prstGeom prst="rect">
                <a:avLst/>
              </a:prstGeom>
              <a:solidFill>
                <a:sysClr val="window" lastClr="FFFFFF"/>
              </a:solidFill>
              <a:ln w="9525" cmpd="sng">
                <a:solidFill>
                  <a:sysClr val="window" lastClr="FFFFFF">
                    <a:shade val="50000"/>
                  </a:sysClr>
                </a:solidFill>
              </a:ln>
              <a:effectLst/>
            </p:spPr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100M ETH</a:t>
                </a: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36" name="直接连接符 129">
                <a:extLst>
                  <a:ext uri="{FF2B5EF4-FFF2-40B4-BE49-F238E27FC236}">
                    <a16:creationId xmlns:a16="http://schemas.microsoft.com/office/drawing/2014/main" id="{8EB206A2-EC6F-4A17-8861-359097B9C864}"/>
                  </a:ext>
                </a:extLst>
              </p:cNvPr>
              <p:cNvCxnSpPr/>
              <p:nvPr/>
            </p:nvCxnSpPr>
            <p:spPr>
              <a:xfrm flipV="1">
                <a:off x="14606942" y="2031103"/>
                <a:ext cx="742950" cy="1"/>
              </a:xfrm>
              <a:prstGeom prst="line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7" name="文本框 130">
                <a:extLst>
                  <a:ext uri="{FF2B5EF4-FFF2-40B4-BE49-F238E27FC236}">
                    <a16:creationId xmlns:a16="http://schemas.microsoft.com/office/drawing/2014/main" id="{1202E029-6E30-4D7E-9346-1FAD685FE70E}"/>
                  </a:ext>
                </a:extLst>
              </p:cNvPr>
              <p:cNvSpPr txBox="1"/>
              <p:nvPr/>
            </p:nvSpPr>
            <p:spPr>
              <a:xfrm>
                <a:off x="15521341" y="1897753"/>
                <a:ext cx="1181101" cy="247650"/>
              </a:xfrm>
              <a:prstGeom prst="rect">
                <a:avLst/>
              </a:prstGeom>
              <a:solidFill>
                <a:sysClr val="window" lastClr="FFFFFF"/>
              </a:solidFill>
              <a:ln w="9525" cmpd="sng">
                <a:solidFill>
                  <a:sysClr val="window" lastClr="FFFFFF">
                    <a:shade val="50000"/>
                  </a:sysClr>
                </a:solidFill>
              </a:ln>
              <a:effectLst/>
            </p:spPr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GMSL</a:t>
                </a: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6" name="文本框 11">
              <a:extLst>
                <a:ext uri="{FF2B5EF4-FFF2-40B4-BE49-F238E27FC236}">
                  <a16:creationId xmlns:a16="http://schemas.microsoft.com/office/drawing/2014/main" id="{4BB0645E-2965-49E9-BB64-32BEC92C2218}"/>
                </a:ext>
              </a:extLst>
            </p:cNvPr>
            <p:cNvSpPr txBox="1"/>
            <p:nvPr/>
          </p:nvSpPr>
          <p:spPr>
            <a:xfrm>
              <a:off x="14901277" y="2303187"/>
              <a:ext cx="1858092" cy="497784"/>
            </a:xfrm>
            <a:prstGeom prst="rect">
              <a:avLst/>
            </a:prstGeom>
            <a:solidFill>
              <a:sysClr val="window" lastClr="FFFFFF"/>
            </a:solidFill>
            <a:ln w="9525" cmpd="sng">
              <a:solidFill>
                <a:sysClr val="window" lastClr="FFFFFF">
                  <a:shade val="50000"/>
                </a:sysClr>
              </a:solidFill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*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备注：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虚线为预留线路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95B640-4DB5-400C-BADE-43FA7A4359BA}"/>
              </a:ext>
            </a:extLst>
          </p:cNvPr>
          <p:cNvCxnSpPr>
            <a:cxnSpLocks/>
          </p:cNvCxnSpPr>
          <p:nvPr/>
        </p:nvCxnSpPr>
        <p:spPr>
          <a:xfrm>
            <a:off x="358713" y="687088"/>
            <a:ext cx="95569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6" name="直接连接符 139">
            <a:extLst>
              <a:ext uri="{FF2B5EF4-FFF2-40B4-BE49-F238E27FC236}">
                <a16:creationId xmlns:a16="http://schemas.microsoft.com/office/drawing/2014/main" id="{C9334930-46DF-4946-9A8A-255D0DB28EB0}"/>
              </a:ext>
            </a:extLst>
          </p:cNvPr>
          <p:cNvCxnSpPr/>
          <p:nvPr/>
        </p:nvCxnSpPr>
        <p:spPr>
          <a:xfrm flipV="1">
            <a:off x="8856510" y="5268311"/>
            <a:ext cx="600706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97" name="直接连接符 149">
            <a:extLst>
              <a:ext uri="{FF2B5EF4-FFF2-40B4-BE49-F238E27FC236}">
                <a16:creationId xmlns:a16="http://schemas.microsoft.com/office/drawing/2014/main" id="{0127E631-0525-49AD-968F-F5A852BC7A02}"/>
              </a:ext>
            </a:extLst>
          </p:cNvPr>
          <p:cNvCxnSpPr/>
          <p:nvPr/>
        </p:nvCxnSpPr>
        <p:spPr>
          <a:xfrm flipH="1" flipV="1">
            <a:off x="5834274" y="2954653"/>
            <a:ext cx="1922" cy="31218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8" name="直接连接符 136">
            <a:extLst>
              <a:ext uri="{FF2B5EF4-FFF2-40B4-BE49-F238E27FC236}">
                <a16:creationId xmlns:a16="http://schemas.microsoft.com/office/drawing/2014/main" id="{515CBF80-8CDC-471C-BADA-ACC89ABF336A}"/>
              </a:ext>
            </a:extLst>
          </p:cNvPr>
          <p:cNvCxnSpPr>
            <a:cxnSpLocks/>
          </p:cNvCxnSpPr>
          <p:nvPr/>
        </p:nvCxnSpPr>
        <p:spPr>
          <a:xfrm flipV="1">
            <a:off x="6546822" y="3831609"/>
            <a:ext cx="222600" cy="3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9" name="直接连接符 218">
            <a:extLst>
              <a:ext uri="{FF2B5EF4-FFF2-40B4-BE49-F238E27FC236}">
                <a16:creationId xmlns:a16="http://schemas.microsoft.com/office/drawing/2014/main" id="{566B8BDE-038F-4FC8-93CE-76993E3F6B32}"/>
              </a:ext>
            </a:extLst>
          </p:cNvPr>
          <p:cNvCxnSpPr/>
          <p:nvPr/>
        </p:nvCxnSpPr>
        <p:spPr>
          <a:xfrm flipV="1">
            <a:off x="6217437" y="3412791"/>
            <a:ext cx="705775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0" name="直接连接符 217">
            <a:extLst>
              <a:ext uri="{FF2B5EF4-FFF2-40B4-BE49-F238E27FC236}">
                <a16:creationId xmlns:a16="http://schemas.microsoft.com/office/drawing/2014/main" id="{58C2E9F3-B3C9-4DA2-A402-75953527357B}"/>
              </a:ext>
            </a:extLst>
          </p:cNvPr>
          <p:cNvCxnSpPr/>
          <p:nvPr/>
        </p:nvCxnSpPr>
        <p:spPr>
          <a:xfrm flipV="1">
            <a:off x="6217437" y="3831550"/>
            <a:ext cx="713860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ysDot"/>
            <a:miter lim="800000"/>
          </a:ln>
          <a:effectLst/>
        </p:spPr>
      </p:cxnSp>
      <p:cxnSp>
        <p:nvCxnSpPr>
          <p:cNvPr id="301" name="直接连接符 49">
            <a:extLst>
              <a:ext uri="{FF2B5EF4-FFF2-40B4-BE49-F238E27FC236}">
                <a16:creationId xmlns:a16="http://schemas.microsoft.com/office/drawing/2014/main" id="{94F53C58-FF1B-42DE-8162-0589F02AE013}"/>
              </a:ext>
            </a:extLst>
          </p:cNvPr>
          <p:cNvCxnSpPr/>
          <p:nvPr/>
        </p:nvCxnSpPr>
        <p:spPr>
          <a:xfrm flipV="1">
            <a:off x="1025664" y="1725294"/>
            <a:ext cx="718372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302" name="直接连接符 54">
            <a:extLst>
              <a:ext uri="{FF2B5EF4-FFF2-40B4-BE49-F238E27FC236}">
                <a16:creationId xmlns:a16="http://schemas.microsoft.com/office/drawing/2014/main" id="{0281222B-B5C1-44A8-A5C8-F4D197C68FB5}"/>
              </a:ext>
            </a:extLst>
          </p:cNvPr>
          <p:cNvCxnSpPr/>
          <p:nvPr/>
        </p:nvCxnSpPr>
        <p:spPr>
          <a:xfrm flipV="1">
            <a:off x="1017139" y="2103048"/>
            <a:ext cx="710287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303" name="直接连接符 56">
            <a:extLst>
              <a:ext uri="{FF2B5EF4-FFF2-40B4-BE49-F238E27FC236}">
                <a16:creationId xmlns:a16="http://schemas.microsoft.com/office/drawing/2014/main" id="{271FF3C3-9A42-4477-8BC8-8714339967D7}"/>
              </a:ext>
            </a:extLst>
          </p:cNvPr>
          <p:cNvCxnSpPr/>
          <p:nvPr/>
        </p:nvCxnSpPr>
        <p:spPr>
          <a:xfrm flipV="1">
            <a:off x="1018701" y="2478454"/>
            <a:ext cx="714329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304" name="直接连接符 232">
            <a:extLst>
              <a:ext uri="{FF2B5EF4-FFF2-40B4-BE49-F238E27FC236}">
                <a16:creationId xmlns:a16="http://schemas.microsoft.com/office/drawing/2014/main" id="{82B20A5C-4113-4586-9645-A7961A1D4349}"/>
              </a:ext>
            </a:extLst>
          </p:cNvPr>
          <p:cNvCxnSpPr/>
          <p:nvPr/>
        </p:nvCxnSpPr>
        <p:spPr>
          <a:xfrm flipV="1">
            <a:off x="1024746" y="1346338"/>
            <a:ext cx="718372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05" name="直接连接符 229">
            <a:extLst>
              <a:ext uri="{FF2B5EF4-FFF2-40B4-BE49-F238E27FC236}">
                <a16:creationId xmlns:a16="http://schemas.microsoft.com/office/drawing/2014/main" id="{FDF0298C-47C3-4DF5-B22F-915003A680C5}"/>
              </a:ext>
            </a:extLst>
          </p:cNvPr>
          <p:cNvCxnSpPr/>
          <p:nvPr/>
        </p:nvCxnSpPr>
        <p:spPr>
          <a:xfrm flipV="1">
            <a:off x="8750558" y="4756484"/>
            <a:ext cx="683785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06" name="直接连接符 225">
            <a:extLst>
              <a:ext uri="{FF2B5EF4-FFF2-40B4-BE49-F238E27FC236}">
                <a16:creationId xmlns:a16="http://schemas.microsoft.com/office/drawing/2014/main" id="{D99329A1-0F19-4DD4-BCBA-CEDF36011781}"/>
              </a:ext>
            </a:extLst>
          </p:cNvPr>
          <p:cNvCxnSpPr/>
          <p:nvPr/>
        </p:nvCxnSpPr>
        <p:spPr>
          <a:xfrm flipV="1">
            <a:off x="6331496" y="4960218"/>
            <a:ext cx="742628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7" name="直接连接符 222">
            <a:extLst>
              <a:ext uri="{FF2B5EF4-FFF2-40B4-BE49-F238E27FC236}">
                <a16:creationId xmlns:a16="http://schemas.microsoft.com/office/drawing/2014/main" id="{0F0EEB88-740D-4039-A3D2-39A37BE0F87C}"/>
              </a:ext>
            </a:extLst>
          </p:cNvPr>
          <p:cNvCxnSpPr/>
          <p:nvPr/>
        </p:nvCxnSpPr>
        <p:spPr>
          <a:xfrm flipV="1">
            <a:off x="6225349" y="4173846"/>
            <a:ext cx="681926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ysDot"/>
            <a:miter lim="800000"/>
          </a:ln>
          <a:effectLst/>
        </p:spPr>
      </p:cxnSp>
      <p:cxnSp>
        <p:nvCxnSpPr>
          <p:cNvPr id="308" name="直接连接符 214">
            <a:extLst>
              <a:ext uri="{FF2B5EF4-FFF2-40B4-BE49-F238E27FC236}">
                <a16:creationId xmlns:a16="http://schemas.microsoft.com/office/drawing/2014/main" id="{79D10022-FF72-479B-8C9A-64F855D23A54}"/>
              </a:ext>
            </a:extLst>
          </p:cNvPr>
          <p:cNvCxnSpPr/>
          <p:nvPr/>
        </p:nvCxnSpPr>
        <p:spPr>
          <a:xfrm flipV="1">
            <a:off x="1085607" y="5159762"/>
            <a:ext cx="705775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直接连接符 213">
            <a:extLst>
              <a:ext uri="{FF2B5EF4-FFF2-40B4-BE49-F238E27FC236}">
                <a16:creationId xmlns:a16="http://schemas.microsoft.com/office/drawing/2014/main" id="{2073BFCB-C944-4F7E-9435-AF55957C2171}"/>
              </a:ext>
            </a:extLst>
          </p:cNvPr>
          <p:cNvCxnSpPr/>
          <p:nvPr/>
        </p:nvCxnSpPr>
        <p:spPr>
          <a:xfrm flipV="1">
            <a:off x="1085607" y="4745766"/>
            <a:ext cx="697689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直接连接符 191">
            <a:extLst>
              <a:ext uri="{FF2B5EF4-FFF2-40B4-BE49-F238E27FC236}">
                <a16:creationId xmlns:a16="http://schemas.microsoft.com/office/drawing/2014/main" id="{29C86734-BA5B-4307-9B08-AA90709CEB50}"/>
              </a:ext>
            </a:extLst>
          </p:cNvPr>
          <p:cNvCxnSpPr/>
          <p:nvPr/>
        </p:nvCxnSpPr>
        <p:spPr>
          <a:xfrm flipV="1">
            <a:off x="3530024" y="4931796"/>
            <a:ext cx="695459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11" name="直接连接符 194">
            <a:extLst>
              <a:ext uri="{FF2B5EF4-FFF2-40B4-BE49-F238E27FC236}">
                <a16:creationId xmlns:a16="http://schemas.microsoft.com/office/drawing/2014/main" id="{8EFDC572-380E-4638-8882-2A214196F406}"/>
              </a:ext>
            </a:extLst>
          </p:cNvPr>
          <p:cNvCxnSpPr/>
          <p:nvPr/>
        </p:nvCxnSpPr>
        <p:spPr>
          <a:xfrm flipV="1">
            <a:off x="3528491" y="5305469"/>
            <a:ext cx="699502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12" name="直接连接符 198">
            <a:extLst>
              <a:ext uri="{FF2B5EF4-FFF2-40B4-BE49-F238E27FC236}">
                <a16:creationId xmlns:a16="http://schemas.microsoft.com/office/drawing/2014/main" id="{88371099-2F5A-4F3A-93ED-98F2D958A71E}"/>
              </a:ext>
            </a:extLst>
          </p:cNvPr>
          <p:cNvCxnSpPr/>
          <p:nvPr/>
        </p:nvCxnSpPr>
        <p:spPr>
          <a:xfrm flipV="1">
            <a:off x="3536577" y="5724569"/>
            <a:ext cx="699502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13" name="直接连接符 190">
            <a:extLst>
              <a:ext uri="{FF2B5EF4-FFF2-40B4-BE49-F238E27FC236}">
                <a16:creationId xmlns:a16="http://schemas.microsoft.com/office/drawing/2014/main" id="{50D77F60-5911-4C1D-B1AA-F3A04328D08A}"/>
              </a:ext>
            </a:extLst>
          </p:cNvPr>
          <p:cNvCxnSpPr/>
          <p:nvPr/>
        </p:nvCxnSpPr>
        <p:spPr>
          <a:xfrm flipV="1">
            <a:off x="3504233" y="4562519"/>
            <a:ext cx="699502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14" name="直接连接符 187">
            <a:extLst>
              <a:ext uri="{FF2B5EF4-FFF2-40B4-BE49-F238E27FC236}">
                <a16:creationId xmlns:a16="http://schemas.microsoft.com/office/drawing/2014/main" id="{0B58959F-22C3-4908-9B2D-B7BE5F1B2BB6}"/>
              </a:ext>
            </a:extLst>
          </p:cNvPr>
          <p:cNvCxnSpPr/>
          <p:nvPr/>
        </p:nvCxnSpPr>
        <p:spPr>
          <a:xfrm flipV="1">
            <a:off x="1024503" y="5727188"/>
            <a:ext cx="742628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15" name="直接连接符 173">
            <a:extLst>
              <a:ext uri="{FF2B5EF4-FFF2-40B4-BE49-F238E27FC236}">
                <a16:creationId xmlns:a16="http://schemas.microsoft.com/office/drawing/2014/main" id="{33408999-12CA-4B9A-AE32-D8E34D89554B}"/>
              </a:ext>
            </a:extLst>
          </p:cNvPr>
          <p:cNvCxnSpPr/>
          <p:nvPr/>
        </p:nvCxnSpPr>
        <p:spPr>
          <a:xfrm flipV="1">
            <a:off x="6338986" y="2457397"/>
            <a:ext cx="722415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16" name="直接连接符 174">
            <a:extLst>
              <a:ext uri="{FF2B5EF4-FFF2-40B4-BE49-F238E27FC236}">
                <a16:creationId xmlns:a16="http://schemas.microsoft.com/office/drawing/2014/main" id="{726E7EDE-4275-4897-B33C-B9A3E94051BE}"/>
              </a:ext>
            </a:extLst>
          </p:cNvPr>
          <p:cNvCxnSpPr/>
          <p:nvPr/>
        </p:nvCxnSpPr>
        <p:spPr>
          <a:xfrm flipV="1">
            <a:off x="6419729" y="2097435"/>
            <a:ext cx="665754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17" name="直接连接符 175">
            <a:extLst>
              <a:ext uri="{FF2B5EF4-FFF2-40B4-BE49-F238E27FC236}">
                <a16:creationId xmlns:a16="http://schemas.microsoft.com/office/drawing/2014/main" id="{69770026-DDD4-4267-BD3C-4C60A236EA5E}"/>
              </a:ext>
            </a:extLst>
          </p:cNvPr>
          <p:cNvCxnSpPr/>
          <p:nvPr/>
        </p:nvCxnSpPr>
        <p:spPr>
          <a:xfrm flipV="1">
            <a:off x="6362689" y="1698837"/>
            <a:ext cx="716818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18" name="直接连接符 176">
            <a:extLst>
              <a:ext uri="{FF2B5EF4-FFF2-40B4-BE49-F238E27FC236}">
                <a16:creationId xmlns:a16="http://schemas.microsoft.com/office/drawing/2014/main" id="{E4C03EB2-3A92-4D31-8B87-049CC458C76E}"/>
              </a:ext>
            </a:extLst>
          </p:cNvPr>
          <p:cNvCxnSpPr/>
          <p:nvPr/>
        </p:nvCxnSpPr>
        <p:spPr>
          <a:xfrm flipV="1">
            <a:off x="6272715" y="1335563"/>
            <a:ext cx="67384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19" name="直接连接符 134">
            <a:extLst>
              <a:ext uri="{FF2B5EF4-FFF2-40B4-BE49-F238E27FC236}">
                <a16:creationId xmlns:a16="http://schemas.microsoft.com/office/drawing/2014/main" id="{D5BBEFEB-29C4-43A4-B5BB-61E2E7400A3B}"/>
              </a:ext>
            </a:extLst>
          </p:cNvPr>
          <p:cNvCxnSpPr/>
          <p:nvPr/>
        </p:nvCxnSpPr>
        <p:spPr>
          <a:xfrm flipV="1">
            <a:off x="3396877" y="4173853"/>
            <a:ext cx="716965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0" name="直接连接符 143">
            <a:extLst>
              <a:ext uri="{FF2B5EF4-FFF2-40B4-BE49-F238E27FC236}">
                <a16:creationId xmlns:a16="http://schemas.microsoft.com/office/drawing/2014/main" id="{3BE73087-65BF-4FE0-9EEE-5FA6BA2B118C}"/>
              </a:ext>
            </a:extLst>
          </p:cNvPr>
          <p:cNvCxnSpPr/>
          <p:nvPr/>
        </p:nvCxnSpPr>
        <p:spPr>
          <a:xfrm flipV="1">
            <a:off x="3396877" y="2459353"/>
            <a:ext cx="716965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1" name="直接连接符 145">
            <a:extLst>
              <a:ext uri="{FF2B5EF4-FFF2-40B4-BE49-F238E27FC236}">
                <a16:creationId xmlns:a16="http://schemas.microsoft.com/office/drawing/2014/main" id="{B6B3FFAC-E33B-4ED9-9430-C7F175AD663E}"/>
              </a:ext>
            </a:extLst>
          </p:cNvPr>
          <p:cNvCxnSpPr/>
          <p:nvPr/>
        </p:nvCxnSpPr>
        <p:spPr>
          <a:xfrm flipV="1">
            <a:off x="3396877" y="2097403"/>
            <a:ext cx="716965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2" name="直接连接符 147">
            <a:extLst>
              <a:ext uri="{FF2B5EF4-FFF2-40B4-BE49-F238E27FC236}">
                <a16:creationId xmlns:a16="http://schemas.microsoft.com/office/drawing/2014/main" id="{1EA9A76D-F093-480A-ABFB-38A4E653033C}"/>
              </a:ext>
            </a:extLst>
          </p:cNvPr>
          <p:cNvCxnSpPr/>
          <p:nvPr/>
        </p:nvCxnSpPr>
        <p:spPr>
          <a:xfrm flipV="1">
            <a:off x="3448089" y="1725928"/>
            <a:ext cx="673840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3" name="直接连接符 155">
            <a:extLst>
              <a:ext uri="{FF2B5EF4-FFF2-40B4-BE49-F238E27FC236}">
                <a16:creationId xmlns:a16="http://schemas.microsoft.com/office/drawing/2014/main" id="{6EF74C6B-BB01-4710-B9B7-D7DFEF027900}"/>
              </a:ext>
            </a:extLst>
          </p:cNvPr>
          <p:cNvCxnSpPr/>
          <p:nvPr/>
        </p:nvCxnSpPr>
        <p:spPr>
          <a:xfrm flipV="1">
            <a:off x="3396877" y="1315161"/>
            <a:ext cx="71696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4" name="直接连接符 132">
            <a:extLst>
              <a:ext uri="{FF2B5EF4-FFF2-40B4-BE49-F238E27FC236}">
                <a16:creationId xmlns:a16="http://schemas.microsoft.com/office/drawing/2014/main" id="{1A7EE016-2D2D-48BC-9408-88D4AF71B5ED}"/>
              </a:ext>
            </a:extLst>
          </p:cNvPr>
          <p:cNvCxnSpPr/>
          <p:nvPr/>
        </p:nvCxnSpPr>
        <p:spPr>
          <a:xfrm flipV="1">
            <a:off x="3448089" y="3430903"/>
            <a:ext cx="673840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5" name="直接连接符 133">
            <a:extLst>
              <a:ext uri="{FF2B5EF4-FFF2-40B4-BE49-F238E27FC236}">
                <a16:creationId xmlns:a16="http://schemas.microsoft.com/office/drawing/2014/main" id="{8C787288-AA18-4950-995D-593A4C11F541}"/>
              </a:ext>
            </a:extLst>
          </p:cNvPr>
          <p:cNvCxnSpPr/>
          <p:nvPr/>
        </p:nvCxnSpPr>
        <p:spPr>
          <a:xfrm flipV="1">
            <a:off x="3448089" y="3789897"/>
            <a:ext cx="673840" cy="1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326" name="直接连接符 91">
            <a:extLst>
              <a:ext uri="{FF2B5EF4-FFF2-40B4-BE49-F238E27FC236}">
                <a16:creationId xmlns:a16="http://schemas.microsoft.com/office/drawing/2014/main" id="{8F71A68F-4BE8-41B2-B05B-A36A0F2F3BAA}"/>
              </a:ext>
            </a:extLst>
          </p:cNvPr>
          <p:cNvCxnSpPr/>
          <p:nvPr/>
        </p:nvCxnSpPr>
        <p:spPr>
          <a:xfrm flipV="1">
            <a:off x="8700093" y="4196807"/>
            <a:ext cx="878263" cy="146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/>
        </p:spPr>
      </p:cxnSp>
      <p:cxnSp>
        <p:nvCxnSpPr>
          <p:cNvPr id="327" name="直接连接符 92">
            <a:extLst>
              <a:ext uri="{FF2B5EF4-FFF2-40B4-BE49-F238E27FC236}">
                <a16:creationId xmlns:a16="http://schemas.microsoft.com/office/drawing/2014/main" id="{EA32A420-8BE7-46A5-9FBE-2DE83A885878}"/>
              </a:ext>
            </a:extLst>
          </p:cNvPr>
          <p:cNvCxnSpPr/>
          <p:nvPr/>
        </p:nvCxnSpPr>
        <p:spPr>
          <a:xfrm>
            <a:off x="8703220" y="3430987"/>
            <a:ext cx="802640" cy="267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28" name="直接连接符 93">
            <a:extLst>
              <a:ext uri="{FF2B5EF4-FFF2-40B4-BE49-F238E27FC236}">
                <a16:creationId xmlns:a16="http://schemas.microsoft.com/office/drawing/2014/main" id="{1B0449F3-A01B-4A02-8F2F-2975390A3168}"/>
              </a:ext>
            </a:extLst>
          </p:cNvPr>
          <p:cNvCxnSpPr/>
          <p:nvPr/>
        </p:nvCxnSpPr>
        <p:spPr>
          <a:xfrm>
            <a:off x="8646016" y="3831785"/>
            <a:ext cx="846130" cy="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29" name="直接连接符 106">
            <a:extLst>
              <a:ext uri="{FF2B5EF4-FFF2-40B4-BE49-F238E27FC236}">
                <a16:creationId xmlns:a16="http://schemas.microsoft.com/office/drawing/2014/main" id="{59F701FF-C138-4BAA-AE17-061B18D3C517}"/>
              </a:ext>
            </a:extLst>
          </p:cNvPr>
          <p:cNvCxnSpPr/>
          <p:nvPr/>
        </p:nvCxnSpPr>
        <p:spPr>
          <a:xfrm flipV="1">
            <a:off x="8810432" y="3060546"/>
            <a:ext cx="688226" cy="2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30" name="直接连接符 78">
            <a:extLst>
              <a:ext uri="{FF2B5EF4-FFF2-40B4-BE49-F238E27FC236}">
                <a16:creationId xmlns:a16="http://schemas.microsoft.com/office/drawing/2014/main" id="{E7AC9D83-1E8A-4C76-8FC7-93E83F4F792F}"/>
              </a:ext>
            </a:extLst>
          </p:cNvPr>
          <p:cNvCxnSpPr/>
          <p:nvPr/>
        </p:nvCxnSpPr>
        <p:spPr>
          <a:xfrm flipV="1">
            <a:off x="1017811" y="4197449"/>
            <a:ext cx="738585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/>
        </p:spPr>
      </p:cxnSp>
      <p:sp>
        <p:nvSpPr>
          <p:cNvPr id="331" name="文本框 26">
            <a:extLst>
              <a:ext uri="{FF2B5EF4-FFF2-40B4-BE49-F238E27FC236}">
                <a16:creationId xmlns:a16="http://schemas.microsoft.com/office/drawing/2014/main" id="{BD76E9DC-0E40-4EC2-803A-7B40CF8A27E4}"/>
              </a:ext>
            </a:extLst>
          </p:cNvPr>
          <p:cNvSpPr txBox="1"/>
          <p:nvPr/>
        </p:nvSpPr>
        <p:spPr>
          <a:xfrm>
            <a:off x="3992059" y="2881750"/>
            <a:ext cx="501882" cy="173684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B2B</a:t>
            </a: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2" name="文本框 27">
            <a:extLst>
              <a:ext uri="{FF2B5EF4-FFF2-40B4-BE49-F238E27FC236}">
                <a16:creationId xmlns:a16="http://schemas.microsoft.com/office/drawing/2014/main" id="{D417598B-9671-4857-8BB0-D2DA7E2ED96B}"/>
              </a:ext>
            </a:extLst>
          </p:cNvPr>
          <p:cNvSpPr txBox="1"/>
          <p:nvPr/>
        </p:nvSpPr>
        <p:spPr>
          <a:xfrm>
            <a:off x="2935266" y="2859404"/>
            <a:ext cx="828180" cy="381000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Master</a:t>
            </a: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Vlan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3" name="直接连接符 33">
            <a:extLst>
              <a:ext uri="{FF2B5EF4-FFF2-40B4-BE49-F238E27FC236}">
                <a16:creationId xmlns:a16="http://schemas.microsoft.com/office/drawing/2014/main" id="{AA30FD65-0406-4CAF-9014-390433928B07}"/>
              </a:ext>
            </a:extLst>
          </p:cNvPr>
          <p:cNvCxnSpPr/>
          <p:nvPr/>
        </p:nvCxnSpPr>
        <p:spPr>
          <a:xfrm flipV="1">
            <a:off x="8866813" y="1537271"/>
            <a:ext cx="673840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sp>
        <p:nvSpPr>
          <p:cNvPr id="334" name="矩形 29">
            <a:extLst>
              <a:ext uri="{FF2B5EF4-FFF2-40B4-BE49-F238E27FC236}">
                <a16:creationId xmlns:a16="http://schemas.microsoft.com/office/drawing/2014/main" id="{6482D345-79E5-43CF-B339-E9A2BDF0F2D8}"/>
              </a:ext>
            </a:extLst>
          </p:cNvPr>
          <p:cNvSpPr/>
          <p:nvPr/>
        </p:nvSpPr>
        <p:spPr>
          <a:xfrm>
            <a:off x="9388003" y="1402679"/>
            <a:ext cx="748020" cy="23812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Lidar Front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5" name="直接连接符 36">
            <a:extLst>
              <a:ext uri="{FF2B5EF4-FFF2-40B4-BE49-F238E27FC236}">
                <a16:creationId xmlns:a16="http://schemas.microsoft.com/office/drawing/2014/main" id="{02B79EB6-CDB5-41DD-B76D-405FE1C70805}"/>
              </a:ext>
            </a:extLst>
          </p:cNvPr>
          <p:cNvCxnSpPr/>
          <p:nvPr/>
        </p:nvCxnSpPr>
        <p:spPr>
          <a:xfrm flipV="1">
            <a:off x="8897049" y="1912470"/>
            <a:ext cx="673840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336" name="直接连接符 37">
            <a:extLst>
              <a:ext uri="{FF2B5EF4-FFF2-40B4-BE49-F238E27FC236}">
                <a16:creationId xmlns:a16="http://schemas.microsoft.com/office/drawing/2014/main" id="{80E40A1C-A28A-4C20-AAEB-6F3B2E1C54EC}"/>
              </a:ext>
            </a:extLst>
          </p:cNvPr>
          <p:cNvCxnSpPr/>
          <p:nvPr/>
        </p:nvCxnSpPr>
        <p:spPr>
          <a:xfrm flipV="1">
            <a:off x="8738784" y="2290984"/>
            <a:ext cx="718372" cy="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sp>
        <p:nvSpPr>
          <p:cNvPr id="337" name="矩形 31">
            <a:extLst>
              <a:ext uri="{FF2B5EF4-FFF2-40B4-BE49-F238E27FC236}">
                <a16:creationId xmlns:a16="http://schemas.microsoft.com/office/drawing/2014/main" id="{C49A8FD8-3ADF-4F01-B9EE-8AC3B624E18C}"/>
              </a:ext>
            </a:extLst>
          </p:cNvPr>
          <p:cNvSpPr/>
          <p:nvPr/>
        </p:nvSpPr>
        <p:spPr>
          <a:xfrm>
            <a:off x="9389058" y="1800449"/>
            <a:ext cx="743977" cy="219076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Lidar Right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8" name="矩形 32">
            <a:extLst>
              <a:ext uri="{FF2B5EF4-FFF2-40B4-BE49-F238E27FC236}">
                <a16:creationId xmlns:a16="http://schemas.microsoft.com/office/drawing/2014/main" id="{1B86B57D-4553-44FE-8897-1AF963FAF0BC}"/>
              </a:ext>
            </a:extLst>
          </p:cNvPr>
          <p:cNvSpPr/>
          <p:nvPr/>
        </p:nvSpPr>
        <p:spPr>
          <a:xfrm>
            <a:off x="9388530" y="2190972"/>
            <a:ext cx="746614" cy="209549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Lidar Left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9" name="矩形 2">
            <a:extLst>
              <a:ext uri="{FF2B5EF4-FFF2-40B4-BE49-F238E27FC236}">
                <a16:creationId xmlns:a16="http://schemas.microsoft.com/office/drawing/2014/main" id="{B318946F-68F3-4B8F-9FE8-B49483A49619}"/>
              </a:ext>
            </a:extLst>
          </p:cNvPr>
          <p:cNvSpPr/>
          <p:nvPr/>
        </p:nvSpPr>
        <p:spPr>
          <a:xfrm>
            <a:off x="6631307" y="838742"/>
            <a:ext cx="2315313" cy="507598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IPU04 B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(OrinX + TC397)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0" name="文本框 28">
            <a:extLst>
              <a:ext uri="{FF2B5EF4-FFF2-40B4-BE49-F238E27FC236}">
                <a16:creationId xmlns:a16="http://schemas.microsoft.com/office/drawing/2014/main" id="{9EA7CF94-D9D9-4869-A7DA-D4882BA1A68D}"/>
              </a:ext>
            </a:extLst>
          </p:cNvPr>
          <p:cNvSpPr txBox="1"/>
          <p:nvPr/>
        </p:nvSpPr>
        <p:spPr>
          <a:xfrm>
            <a:off x="6641257" y="2823118"/>
            <a:ext cx="1127385" cy="458107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Slave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Vlan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 10 MDI 3</a:t>
            </a:r>
          </a:p>
        </p:txBody>
      </p:sp>
      <p:sp>
        <p:nvSpPr>
          <p:cNvPr id="341" name="文本框 40">
            <a:extLst>
              <a:ext uri="{FF2B5EF4-FFF2-40B4-BE49-F238E27FC236}">
                <a16:creationId xmlns:a16="http://schemas.microsoft.com/office/drawing/2014/main" id="{042CDE8C-6C1E-471E-99C8-288D4C3A36A3}"/>
              </a:ext>
            </a:extLst>
          </p:cNvPr>
          <p:cNvSpPr txBox="1"/>
          <p:nvPr/>
        </p:nvSpPr>
        <p:spPr>
          <a:xfrm>
            <a:off x="8090296" y="1212939"/>
            <a:ext cx="846130" cy="483153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Mode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Slave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 :stage 10 MDI1</a:t>
            </a:r>
          </a:p>
        </p:txBody>
      </p:sp>
      <p:sp>
        <p:nvSpPr>
          <p:cNvPr id="342" name="文本框 41">
            <a:extLst>
              <a:ext uri="{FF2B5EF4-FFF2-40B4-BE49-F238E27FC236}">
                <a16:creationId xmlns:a16="http://schemas.microsoft.com/office/drawing/2014/main" id="{168A098F-57FF-4AF7-975A-95010D5904B3}"/>
              </a:ext>
            </a:extLst>
          </p:cNvPr>
          <p:cNvSpPr txBox="1"/>
          <p:nvPr/>
        </p:nvSpPr>
        <p:spPr>
          <a:xfrm>
            <a:off x="8094337" y="1639296"/>
            <a:ext cx="846130" cy="469683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Mode:Slave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stage10 MID5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3" name="文本框 42">
            <a:extLst>
              <a:ext uri="{FF2B5EF4-FFF2-40B4-BE49-F238E27FC236}">
                <a16:creationId xmlns:a16="http://schemas.microsoft.com/office/drawing/2014/main" id="{33D7747C-423B-442F-B01C-0B87DF8B6FEE}"/>
              </a:ext>
            </a:extLst>
          </p:cNvPr>
          <p:cNvSpPr txBox="1"/>
          <p:nvPr/>
        </p:nvSpPr>
        <p:spPr>
          <a:xfrm>
            <a:off x="8094338" y="2047510"/>
            <a:ext cx="846130" cy="453028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Mode:Slave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 10 MDI6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4" name="矩形 44">
            <a:extLst>
              <a:ext uri="{FF2B5EF4-FFF2-40B4-BE49-F238E27FC236}">
                <a16:creationId xmlns:a16="http://schemas.microsoft.com/office/drawing/2014/main" id="{33D9F653-1EF2-4459-AC87-053B6686017B}"/>
              </a:ext>
            </a:extLst>
          </p:cNvPr>
          <p:cNvSpPr/>
          <p:nvPr/>
        </p:nvSpPr>
        <p:spPr>
          <a:xfrm>
            <a:off x="293190" y="1600583"/>
            <a:ext cx="791145" cy="23812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VGM/HMI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5" name="矩形 53">
            <a:extLst>
              <a:ext uri="{FF2B5EF4-FFF2-40B4-BE49-F238E27FC236}">
                <a16:creationId xmlns:a16="http://schemas.microsoft.com/office/drawing/2014/main" id="{B99FC565-7F65-4714-BDF0-29163EE58DCB}"/>
              </a:ext>
            </a:extLst>
          </p:cNvPr>
          <p:cNvSpPr/>
          <p:nvPr/>
        </p:nvSpPr>
        <p:spPr>
          <a:xfrm>
            <a:off x="280622" y="1953489"/>
            <a:ext cx="750656" cy="24765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T1 -&gt; RJ45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交换机</a:t>
            </a:r>
          </a:p>
        </p:txBody>
      </p:sp>
      <p:sp>
        <p:nvSpPr>
          <p:cNvPr id="346" name="矩形 55">
            <a:extLst>
              <a:ext uri="{FF2B5EF4-FFF2-40B4-BE49-F238E27FC236}">
                <a16:creationId xmlns:a16="http://schemas.microsoft.com/office/drawing/2014/main" id="{984131F6-4A98-4D46-88B1-E4A2106D59AC}"/>
              </a:ext>
            </a:extLst>
          </p:cNvPr>
          <p:cNvSpPr/>
          <p:nvPr/>
        </p:nvSpPr>
        <p:spPr>
          <a:xfrm>
            <a:off x="278141" y="2299284"/>
            <a:ext cx="798496" cy="469011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Smart Cam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7" name="直接连接符 70">
            <a:extLst>
              <a:ext uri="{FF2B5EF4-FFF2-40B4-BE49-F238E27FC236}">
                <a16:creationId xmlns:a16="http://schemas.microsoft.com/office/drawing/2014/main" id="{5030B11D-6348-40E1-9B78-5EF1A76E2705}"/>
              </a:ext>
            </a:extLst>
          </p:cNvPr>
          <p:cNvCxnSpPr/>
          <p:nvPr/>
        </p:nvCxnSpPr>
        <p:spPr>
          <a:xfrm flipV="1">
            <a:off x="1024585" y="3026570"/>
            <a:ext cx="726457" cy="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48" name="直接连接符 74">
            <a:extLst>
              <a:ext uri="{FF2B5EF4-FFF2-40B4-BE49-F238E27FC236}">
                <a16:creationId xmlns:a16="http://schemas.microsoft.com/office/drawing/2014/main" id="{725EEB6B-A267-4696-8EFA-ECF2AE33DA4A}"/>
              </a:ext>
            </a:extLst>
          </p:cNvPr>
          <p:cNvCxnSpPr/>
          <p:nvPr/>
        </p:nvCxnSpPr>
        <p:spPr>
          <a:xfrm flipV="1">
            <a:off x="1024981" y="3436678"/>
            <a:ext cx="726457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49" name="直接连接符 76">
            <a:extLst>
              <a:ext uri="{FF2B5EF4-FFF2-40B4-BE49-F238E27FC236}">
                <a16:creationId xmlns:a16="http://schemas.microsoft.com/office/drawing/2014/main" id="{9FE57FA4-0B90-40F3-93A6-714EF3F591D2}"/>
              </a:ext>
            </a:extLst>
          </p:cNvPr>
          <p:cNvCxnSpPr/>
          <p:nvPr/>
        </p:nvCxnSpPr>
        <p:spPr>
          <a:xfrm flipV="1">
            <a:off x="967777" y="3823178"/>
            <a:ext cx="726457" cy="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350" name="矩形 1">
            <a:extLst>
              <a:ext uri="{FF2B5EF4-FFF2-40B4-BE49-F238E27FC236}">
                <a16:creationId xmlns:a16="http://schemas.microsoft.com/office/drawing/2014/main" id="{F523D2E3-0AC0-47B6-93C6-C0E46058121E}"/>
              </a:ext>
            </a:extLst>
          </p:cNvPr>
          <p:cNvSpPr/>
          <p:nvPr/>
        </p:nvSpPr>
        <p:spPr>
          <a:xfrm>
            <a:off x="1456219" y="872760"/>
            <a:ext cx="2315313" cy="503464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IPU04 A</a:t>
            </a: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(OrinX + TC397)</a:t>
            </a: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1" name="文本框 57">
            <a:extLst>
              <a:ext uri="{FF2B5EF4-FFF2-40B4-BE49-F238E27FC236}">
                <a16:creationId xmlns:a16="http://schemas.microsoft.com/office/drawing/2014/main" id="{AD7DD009-1FB5-42EE-B6FA-F5D69CC1F417}"/>
              </a:ext>
            </a:extLst>
          </p:cNvPr>
          <p:cNvSpPr txBox="1"/>
          <p:nvPr/>
        </p:nvSpPr>
        <p:spPr>
          <a:xfrm>
            <a:off x="1472917" y="1497733"/>
            <a:ext cx="1035922" cy="322184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Mode:Master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stage13 MDI5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2" name="文本框 58">
            <a:extLst>
              <a:ext uri="{FF2B5EF4-FFF2-40B4-BE49-F238E27FC236}">
                <a16:creationId xmlns:a16="http://schemas.microsoft.com/office/drawing/2014/main" id="{5A0C9C50-7C5B-4920-B739-971C152852FC}"/>
              </a:ext>
            </a:extLst>
          </p:cNvPr>
          <p:cNvSpPr txBox="1"/>
          <p:nvPr/>
        </p:nvSpPr>
        <p:spPr>
          <a:xfrm>
            <a:off x="1472917" y="1878733"/>
            <a:ext cx="1035922" cy="314238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Mode:Slave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stage13 MDI3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3" name="文本框 59">
            <a:extLst>
              <a:ext uri="{FF2B5EF4-FFF2-40B4-BE49-F238E27FC236}">
                <a16:creationId xmlns:a16="http://schemas.microsoft.com/office/drawing/2014/main" id="{36A6E258-BC17-48DE-8877-A32531C54B18}"/>
              </a:ext>
            </a:extLst>
          </p:cNvPr>
          <p:cNvSpPr txBox="1"/>
          <p:nvPr/>
        </p:nvSpPr>
        <p:spPr>
          <a:xfrm>
            <a:off x="1472917" y="2240683"/>
            <a:ext cx="102581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Mode:Master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stage13 MDI6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4" name="文本框 66">
            <a:extLst>
              <a:ext uri="{FF2B5EF4-FFF2-40B4-BE49-F238E27FC236}">
                <a16:creationId xmlns:a16="http://schemas.microsoft.com/office/drawing/2014/main" id="{C139B1A1-9926-45CF-88A0-56CC27B0A75F}"/>
              </a:ext>
            </a:extLst>
          </p:cNvPr>
          <p:cNvSpPr txBox="1"/>
          <p:nvPr/>
        </p:nvSpPr>
        <p:spPr>
          <a:xfrm>
            <a:off x="2793191" y="2876942"/>
            <a:ext cx="965628" cy="381001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Mode:Master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 10 MDI1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5" name="矩形 69">
            <a:extLst>
              <a:ext uri="{FF2B5EF4-FFF2-40B4-BE49-F238E27FC236}">
                <a16:creationId xmlns:a16="http://schemas.microsoft.com/office/drawing/2014/main" id="{32E2BF9B-B081-4F11-8E10-E0E8F2C1A12B}"/>
              </a:ext>
            </a:extLst>
          </p:cNvPr>
          <p:cNvSpPr/>
          <p:nvPr/>
        </p:nvSpPr>
        <p:spPr>
          <a:xfrm>
            <a:off x="285079" y="2879237"/>
            <a:ext cx="791145" cy="145934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Chassis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6" name="文本框 73">
            <a:extLst>
              <a:ext uri="{FF2B5EF4-FFF2-40B4-BE49-F238E27FC236}">
                <a16:creationId xmlns:a16="http://schemas.microsoft.com/office/drawing/2014/main" id="{7CA82175-AE6E-4459-BDED-1B3AB04D9FC3}"/>
              </a:ext>
            </a:extLst>
          </p:cNvPr>
          <p:cNvSpPr txBox="1"/>
          <p:nvPr/>
        </p:nvSpPr>
        <p:spPr>
          <a:xfrm>
            <a:off x="1463565" y="2887375"/>
            <a:ext cx="1118957" cy="30767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Backbone FR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Stage3 pin37~40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7" name="文本框 75">
            <a:extLst>
              <a:ext uri="{FF2B5EF4-FFF2-40B4-BE49-F238E27FC236}">
                <a16:creationId xmlns:a16="http://schemas.microsoft.com/office/drawing/2014/main" id="{4A20AB09-9FB7-4017-AD39-C6C5870E3409}"/>
              </a:ext>
            </a:extLst>
          </p:cNvPr>
          <p:cNvSpPr txBox="1"/>
          <p:nvPr/>
        </p:nvSpPr>
        <p:spPr>
          <a:xfrm>
            <a:off x="1465693" y="3284541"/>
            <a:ext cx="826381" cy="28403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Chassis Can 1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" name="文本框 77">
            <a:extLst>
              <a:ext uri="{FF2B5EF4-FFF2-40B4-BE49-F238E27FC236}">
                <a16:creationId xmlns:a16="http://schemas.microsoft.com/office/drawing/2014/main" id="{F68F910C-EF0A-4573-A419-E0C7B4CAAFF6}"/>
              </a:ext>
            </a:extLst>
          </p:cNvPr>
          <p:cNvSpPr txBox="1"/>
          <p:nvPr/>
        </p:nvSpPr>
        <p:spPr>
          <a:xfrm>
            <a:off x="1465109" y="3662721"/>
            <a:ext cx="829572" cy="29574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 Can (can)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CAN2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9" name="文本框 79">
            <a:extLst>
              <a:ext uri="{FF2B5EF4-FFF2-40B4-BE49-F238E27FC236}">
                <a16:creationId xmlns:a16="http://schemas.microsoft.com/office/drawing/2014/main" id="{8083A44B-63FF-42B6-B5BF-F7FC496E3FBF}"/>
              </a:ext>
            </a:extLst>
          </p:cNvPr>
          <p:cNvSpPr txBox="1"/>
          <p:nvPr/>
        </p:nvSpPr>
        <p:spPr>
          <a:xfrm>
            <a:off x="1472381" y="4051187"/>
            <a:ext cx="835405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Passive Can(Can)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CAN3</a:t>
            </a:r>
          </a:p>
        </p:txBody>
      </p:sp>
      <p:sp>
        <p:nvSpPr>
          <p:cNvPr id="360" name="文本框 94">
            <a:extLst>
              <a:ext uri="{FF2B5EF4-FFF2-40B4-BE49-F238E27FC236}">
                <a16:creationId xmlns:a16="http://schemas.microsoft.com/office/drawing/2014/main" id="{169FD3E4-12E4-4EE9-84C2-8DA33E7BEE50}"/>
              </a:ext>
            </a:extLst>
          </p:cNvPr>
          <p:cNvSpPr txBox="1"/>
          <p:nvPr/>
        </p:nvSpPr>
        <p:spPr>
          <a:xfrm>
            <a:off x="8095562" y="3288029"/>
            <a:ext cx="833767" cy="30500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Chassis Can 1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CAN1</a:t>
            </a:r>
          </a:p>
        </p:txBody>
      </p:sp>
      <p:sp>
        <p:nvSpPr>
          <p:cNvPr id="361" name="文本框 95">
            <a:extLst>
              <a:ext uri="{FF2B5EF4-FFF2-40B4-BE49-F238E27FC236}">
                <a16:creationId xmlns:a16="http://schemas.microsoft.com/office/drawing/2014/main" id="{FE0B9882-2BC6-4114-A514-B9EEFBC33A1B}"/>
              </a:ext>
            </a:extLst>
          </p:cNvPr>
          <p:cNvSpPr txBox="1"/>
          <p:nvPr/>
        </p:nvSpPr>
        <p:spPr>
          <a:xfrm>
            <a:off x="8111996" y="3696822"/>
            <a:ext cx="824344" cy="25588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 Can (can)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CAN2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2" name="文本框 96">
            <a:extLst>
              <a:ext uri="{FF2B5EF4-FFF2-40B4-BE49-F238E27FC236}">
                <a16:creationId xmlns:a16="http://schemas.microsoft.com/office/drawing/2014/main" id="{20BEA4EF-0B7A-4185-A6EA-C25E6B168D17}"/>
              </a:ext>
            </a:extLst>
          </p:cNvPr>
          <p:cNvSpPr txBox="1"/>
          <p:nvPr/>
        </p:nvSpPr>
        <p:spPr>
          <a:xfrm>
            <a:off x="8102000" y="4056553"/>
            <a:ext cx="833769" cy="27715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Passive Can(Can)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CAN3</a:t>
            </a:r>
          </a:p>
        </p:txBody>
      </p:sp>
      <p:sp>
        <p:nvSpPr>
          <p:cNvPr id="363" name="文本框 107">
            <a:extLst>
              <a:ext uri="{FF2B5EF4-FFF2-40B4-BE49-F238E27FC236}">
                <a16:creationId xmlns:a16="http://schemas.microsoft.com/office/drawing/2014/main" id="{32654744-6148-4DCE-A6A4-E9A5D525F52F}"/>
              </a:ext>
            </a:extLst>
          </p:cNvPr>
          <p:cNvSpPr txBox="1"/>
          <p:nvPr/>
        </p:nvSpPr>
        <p:spPr>
          <a:xfrm>
            <a:off x="8092007" y="2878453"/>
            <a:ext cx="839034" cy="38100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Mode:Master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stage3 pin37~40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4" name="矩形 120">
            <a:extLst>
              <a:ext uri="{FF2B5EF4-FFF2-40B4-BE49-F238E27FC236}">
                <a16:creationId xmlns:a16="http://schemas.microsoft.com/office/drawing/2014/main" id="{3E41F3F6-299E-4568-A6A3-9CE79F58FF87}"/>
              </a:ext>
            </a:extLst>
          </p:cNvPr>
          <p:cNvSpPr/>
          <p:nvPr/>
        </p:nvSpPr>
        <p:spPr>
          <a:xfrm>
            <a:off x="9388112" y="2925000"/>
            <a:ext cx="762377" cy="147543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Chassis</a:t>
            </a: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5" name="矩形 128">
            <a:extLst>
              <a:ext uri="{FF2B5EF4-FFF2-40B4-BE49-F238E27FC236}">
                <a16:creationId xmlns:a16="http://schemas.microsoft.com/office/drawing/2014/main" id="{1B0D5833-A2FB-4CC8-A77C-62499FF8FC0F}"/>
              </a:ext>
            </a:extLst>
          </p:cNvPr>
          <p:cNvSpPr/>
          <p:nvPr/>
        </p:nvSpPr>
        <p:spPr>
          <a:xfrm>
            <a:off x="4049152" y="3297553"/>
            <a:ext cx="92077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前视摄像头长焦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(8M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6" name="矩形 131">
            <a:extLst>
              <a:ext uri="{FF2B5EF4-FFF2-40B4-BE49-F238E27FC236}">
                <a16:creationId xmlns:a16="http://schemas.microsoft.com/office/drawing/2014/main" id="{A2D4531E-EBBD-4A32-B30C-A2ED54925B1D}"/>
              </a:ext>
            </a:extLst>
          </p:cNvPr>
          <p:cNvSpPr/>
          <p:nvPr/>
        </p:nvSpPr>
        <p:spPr>
          <a:xfrm>
            <a:off x="4049153" y="3669028"/>
            <a:ext cx="92699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前视摄像头广角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(8M)</a:t>
            </a:r>
          </a:p>
        </p:txBody>
      </p:sp>
      <p:sp>
        <p:nvSpPr>
          <p:cNvPr id="367" name="矩形 135">
            <a:extLst>
              <a:ext uri="{FF2B5EF4-FFF2-40B4-BE49-F238E27FC236}">
                <a16:creationId xmlns:a16="http://schemas.microsoft.com/office/drawing/2014/main" id="{8F59BA05-B8A3-4438-91B6-BC0C71E179F7}"/>
              </a:ext>
            </a:extLst>
          </p:cNvPr>
          <p:cNvSpPr/>
          <p:nvPr/>
        </p:nvSpPr>
        <p:spPr>
          <a:xfrm>
            <a:off x="4047598" y="4059553"/>
            <a:ext cx="934772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后视摄像头广角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(8M)</a:t>
            </a:r>
          </a:p>
        </p:txBody>
      </p:sp>
      <p:sp>
        <p:nvSpPr>
          <p:cNvPr id="368" name="矩形 144">
            <a:extLst>
              <a:ext uri="{FF2B5EF4-FFF2-40B4-BE49-F238E27FC236}">
                <a16:creationId xmlns:a16="http://schemas.microsoft.com/office/drawing/2014/main" id="{1D08061D-5B5D-4AEE-B84A-96F82919E571}"/>
              </a:ext>
            </a:extLst>
          </p:cNvPr>
          <p:cNvSpPr/>
          <p:nvPr/>
        </p:nvSpPr>
        <p:spPr>
          <a:xfrm>
            <a:off x="3997941" y="2345053"/>
            <a:ext cx="975503" cy="275484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侧视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右后（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2M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9" name="矩形 146">
            <a:extLst>
              <a:ext uri="{FF2B5EF4-FFF2-40B4-BE49-F238E27FC236}">
                <a16:creationId xmlns:a16="http://schemas.microsoft.com/office/drawing/2014/main" id="{94CC76A9-3624-440D-89C5-BC3FC72CD416}"/>
              </a:ext>
            </a:extLst>
          </p:cNvPr>
          <p:cNvSpPr/>
          <p:nvPr/>
        </p:nvSpPr>
        <p:spPr>
          <a:xfrm>
            <a:off x="3997941" y="1973577"/>
            <a:ext cx="975503" cy="267817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侧视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左后（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2M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0" name="矩形 148">
            <a:extLst>
              <a:ext uri="{FF2B5EF4-FFF2-40B4-BE49-F238E27FC236}">
                <a16:creationId xmlns:a16="http://schemas.microsoft.com/office/drawing/2014/main" id="{31232073-89F1-49B7-B28A-5C2650DA9D98}"/>
              </a:ext>
            </a:extLst>
          </p:cNvPr>
          <p:cNvSpPr/>
          <p:nvPr/>
        </p:nvSpPr>
        <p:spPr>
          <a:xfrm>
            <a:off x="4049153" y="1602102"/>
            <a:ext cx="924291" cy="260151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侧视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右前（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2M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1" name="矩形 156">
            <a:extLst>
              <a:ext uri="{FF2B5EF4-FFF2-40B4-BE49-F238E27FC236}">
                <a16:creationId xmlns:a16="http://schemas.microsoft.com/office/drawing/2014/main" id="{8B977909-0C41-4CDE-9B06-F81EE604FBAD}"/>
              </a:ext>
            </a:extLst>
          </p:cNvPr>
          <p:cNvSpPr/>
          <p:nvPr/>
        </p:nvSpPr>
        <p:spPr>
          <a:xfrm>
            <a:off x="3997940" y="1190145"/>
            <a:ext cx="975503" cy="270665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侧视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左前（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2M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2" name="文本框 165">
            <a:extLst>
              <a:ext uri="{FF2B5EF4-FFF2-40B4-BE49-F238E27FC236}">
                <a16:creationId xmlns:a16="http://schemas.microsoft.com/office/drawing/2014/main" id="{961C1AC9-5AD8-4CDB-9D96-81057BE015E8}"/>
              </a:ext>
            </a:extLst>
          </p:cNvPr>
          <p:cNvSpPr txBox="1"/>
          <p:nvPr/>
        </p:nvSpPr>
        <p:spPr>
          <a:xfrm>
            <a:off x="2924127" y="2307804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Channel:stage5 pin4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73" name="文本框 166">
            <a:extLst>
              <a:ext uri="{FF2B5EF4-FFF2-40B4-BE49-F238E27FC236}">
                <a16:creationId xmlns:a16="http://schemas.microsoft.com/office/drawing/2014/main" id="{3814CA58-1E9F-4FCA-B449-C722FC773A4D}"/>
              </a:ext>
            </a:extLst>
          </p:cNvPr>
          <p:cNvSpPr txBox="1"/>
          <p:nvPr/>
        </p:nvSpPr>
        <p:spPr>
          <a:xfrm>
            <a:off x="2925733" y="3271755"/>
            <a:ext cx="831542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Channel:stage4 pin2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74" name="文本框 167">
            <a:extLst>
              <a:ext uri="{FF2B5EF4-FFF2-40B4-BE49-F238E27FC236}">
                <a16:creationId xmlns:a16="http://schemas.microsoft.com/office/drawing/2014/main" id="{43DD83B2-1D56-4C95-9DCD-8D1BF6C3796C}"/>
              </a:ext>
            </a:extLst>
          </p:cNvPr>
          <p:cNvSpPr txBox="1"/>
          <p:nvPr/>
        </p:nvSpPr>
        <p:spPr>
          <a:xfrm>
            <a:off x="2918600" y="3647978"/>
            <a:ext cx="836696" cy="286942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 4 pin1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75" name="文本框 168">
            <a:extLst>
              <a:ext uri="{FF2B5EF4-FFF2-40B4-BE49-F238E27FC236}">
                <a16:creationId xmlns:a16="http://schemas.microsoft.com/office/drawing/2014/main" id="{AA41E3ED-18D0-4D8E-BE81-2B0FBA0FAE2B}"/>
              </a:ext>
            </a:extLst>
          </p:cNvPr>
          <p:cNvSpPr txBox="1"/>
          <p:nvPr/>
        </p:nvSpPr>
        <p:spPr>
          <a:xfrm>
            <a:off x="2918556" y="4015871"/>
            <a:ext cx="836696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Channel:stage4 pin3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76" name="矩形 169">
            <a:extLst>
              <a:ext uri="{FF2B5EF4-FFF2-40B4-BE49-F238E27FC236}">
                <a16:creationId xmlns:a16="http://schemas.microsoft.com/office/drawing/2014/main" id="{B4F80AEE-ED16-4D7C-9D26-512D9B334002}"/>
              </a:ext>
            </a:extLst>
          </p:cNvPr>
          <p:cNvSpPr/>
          <p:nvPr/>
        </p:nvSpPr>
        <p:spPr>
          <a:xfrm>
            <a:off x="5607982" y="2344200"/>
            <a:ext cx="811510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环视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8M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zh-CN" sz="5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7" name="矩形 170">
            <a:extLst>
              <a:ext uri="{FF2B5EF4-FFF2-40B4-BE49-F238E27FC236}">
                <a16:creationId xmlns:a16="http://schemas.microsoft.com/office/drawing/2014/main" id="{09F7D7A1-7FC1-4877-8A32-DE2C8BB7C862}"/>
              </a:ext>
            </a:extLst>
          </p:cNvPr>
          <p:cNvSpPr/>
          <p:nvPr/>
        </p:nvSpPr>
        <p:spPr>
          <a:xfrm>
            <a:off x="5599087" y="1982038"/>
            <a:ext cx="815553" cy="238127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环视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8M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378" name="矩形 171">
            <a:extLst>
              <a:ext uri="{FF2B5EF4-FFF2-40B4-BE49-F238E27FC236}">
                <a16:creationId xmlns:a16="http://schemas.microsoft.com/office/drawing/2014/main" id="{EA48BEC8-4143-4F3D-8DF9-79ECD60934C9}"/>
              </a:ext>
            </a:extLst>
          </p:cNvPr>
          <p:cNvSpPr/>
          <p:nvPr/>
        </p:nvSpPr>
        <p:spPr>
          <a:xfrm>
            <a:off x="5606548" y="1591725"/>
            <a:ext cx="813998" cy="228601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环视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后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8M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zh-CN" sz="5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9" name="矩形 172">
            <a:extLst>
              <a:ext uri="{FF2B5EF4-FFF2-40B4-BE49-F238E27FC236}">
                <a16:creationId xmlns:a16="http://schemas.microsoft.com/office/drawing/2014/main" id="{302D3608-6474-4181-BDDF-D098F946114B}"/>
              </a:ext>
            </a:extLst>
          </p:cNvPr>
          <p:cNvSpPr/>
          <p:nvPr/>
        </p:nvSpPr>
        <p:spPr>
          <a:xfrm>
            <a:off x="5614202" y="1202128"/>
            <a:ext cx="807467" cy="257174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环视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_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前（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8M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0" name="文本框 177">
            <a:extLst>
              <a:ext uri="{FF2B5EF4-FFF2-40B4-BE49-F238E27FC236}">
                <a16:creationId xmlns:a16="http://schemas.microsoft.com/office/drawing/2014/main" id="{091014FD-E0C9-4894-ACA1-8F0238DBEC01}"/>
              </a:ext>
            </a:extLst>
          </p:cNvPr>
          <p:cNvSpPr txBox="1"/>
          <p:nvPr/>
        </p:nvSpPr>
        <p:spPr>
          <a:xfrm>
            <a:off x="6646632" y="1182466"/>
            <a:ext cx="918778" cy="289009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 Stage 4 pin1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 </a:t>
            </a:r>
          </a:p>
        </p:txBody>
      </p:sp>
      <p:sp>
        <p:nvSpPr>
          <p:cNvPr id="381" name="文本框 178">
            <a:extLst>
              <a:ext uri="{FF2B5EF4-FFF2-40B4-BE49-F238E27FC236}">
                <a16:creationId xmlns:a16="http://schemas.microsoft.com/office/drawing/2014/main" id="{F0D6D0DE-F0A1-493B-8468-DBE736CA6DC4}"/>
              </a:ext>
            </a:extLst>
          </p:cNvPr>
          <p:cNvSpPr txBox="1"/>
          <p:nvPr/>
        </p:nvSpPr>
        <p:spPr>
          <a:xfrm>
            <a:off x="6642841" y="1557588"/>
            <a:ext cx="864174" cy="320275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 4 pin2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 </a:t>
            </a:r>
          </a:p>
        </p:txBody>
      </p:sp>
      <p:sp>
        <p:nvSpPr>
          <p:cNvPr id="382" name="文本框 179">
            <a:extLst>
              <a:ext uri="{FF2B5EF4-FFF2-40B4-BE49-F238E27FC236}">
                <a16:creationId xmlns:a16="http://schemas.microsoft.com/office/drawing/2014/main" id="{06434232-7E52-41CD-B799-FBA8E045AA41}"/>
              </a:ext>
            </a:extLst>
          </p:cNvPr>
          <p:cNvSpPr txBox="1"/>
          <p:nvPr/>
        </p:nvSpPr>
        <p:spPr>
          <a:xfrm>
            <a:off x="6646302" y="1953945"/>
            <a:ext cx="864174" cy="296468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 4 pin3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 </a:t>
            </a:r>
          </a:p>
        </p:txBody>
      </p:sp>
      <p:sp>
        <p:nvSpPr>
          <p:cNvPr id="383" name="文本框 180">
            <a:extLst>
              <a:ext uri="{FF2B5EF4-FFF2-40B4-BE49-F238E27FC236}">
                <a16:creationId xmlns:a16="http://schemas.microsoft.com/office/drawing/2014/main" id="{FF4E4C42-A0FF-414E-BAD1-3ACCE470A9D7}"/>
              </a:ext>
            </a:extLst>
          </p:cNvPr>
          <p:cNvSpPr txBox="1"/>
          <p:nvPr/>
        </p:nvSpPr>
        <p:spPr>
          <a:xfrm>
            <a:off x="6649333" y="2307814"/>
            <a:ext cx="858884" cy="310752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 4 pin4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 </a:t>
            </a:r>
          </a:p>
        </p:txBody>
      </p:sp>
      <p:sp>
        <p:nvSpPr>
          <p:cNvPr id="384" name="矩形 186">
            <a:extLst>
              <a:ext uri="{FF2B5EF4-FFF2-40B4-BE49-F238E27FC236}">
                <a16:creationId xmlns:a16="http://schemas.microsoft.com/office/drawing/2014/main" id="{3699D0CC-F392-420E-AFEE-BF275B74ECF0}"/>
              </a:ext>
            </a:extLst>
          </p:cNvPr>
          <p:cNvSpPr/>
          <p:nvPr/>
        </p:nvSpPr>
        <p:spPr>
          <a:xfrm>
            <a:off x="302605" y="5504024"/>
            <a:ext cx="773879" cy="428226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前毫米波</a:t>
            </a:r>
            <a:endParaRPr kumimoji="0" lang="en-US" altLang="zh-CN" sz="9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510 </a:t>
            </a: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Demo</a:t>
            </a: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5" name="矩形 189">
            <a:extLst>
              <a:ext uri="{FF2B5EF4-FFF2-40B4-BE49-F238E27FC236}">
                <a16:creationId xmlns:a16="http://schemas.microsoft.com/office/drawing/2014/main" id="{87D32D0A-096C-4FD1-A011-852A28E7C030}"/>
              </a:ext>
            </a:extLst>
          </p:cNvPr>
          <p:cNvSpPr/>
          <p:nvPr/>
        </p:nvSpPr>
        <p:spPr>
          <a:xfrm>
            <a:off x="4049153" y="4440553"/>
            <a:ext cx="985431" cy="26794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左前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6" name="矩形 192">
            <a:extLst>
              <a:ext uri="{FF2B5EF4-FFF2-40B4-BE49-F238E27FC236}">
                <a16:creationId xmlns:a16="http://schemas.microsoft.com/office/drawing/2014/main" id="{172DA358-66BF-48A0-B9C3-E9729FDBB857}"/>
              </a:ext>
            </a:extLst>
          </p:cNvPr>
          <p:cNvSpPr/>
          <p:nvPr/>
        </p:nvSpPr>
        <p:spPr>
          <a:xfrm>
            <a:off x="4046643" y="4821552"/>
            <a:ext cx="963537" cy="277739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右前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7" name="矩形 195">
            <a:extLst>
              <a:ext uri="{FF2B5EF4-FFF2-40B4-BE49-F238E27FC236}">
                <a16:creationId xmlns:a16="http://schemas.microsoft.com/office/drawing/2014/main" id="{F30B31BC-8D86-4DA5-9A00-DC02951906C5}"/>
              </a:ext>
            </a:extLst>
          </p:cNvPr>
          <p:cNvSpPr/>
          <p:nvPr/>
        </p:nvSpPr>
        <p:spPr>
          <a:xfrm>
            <a:off x="4049153" y="5202552"/>
            <a:ext cx="948426" cy="26402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左后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8" name="矩形 199">
            <a:extLst>
              <a:ext uri="{FF2B5EF4-FFF2-40B4-BE49-F238E27FC236}">
                <a16:creationId xmlns:a16="http://schemas.microsoft.com/office/drawing/2014/main" id="{D086611D-2C12-4C54-9D13-4395E5B01C07}"/>
              </a:ext>
            </a:extLst>
          </p:cNvPr>
          <p:cNvSpPr/>
          <p:nvPr/>
        </p:nvSpPr>
        <p:spPr>
          <a:xfrm>
            <a:off x="4057239" y="5612127"/>
            <a:ext cx="927145" cy="2672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右后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9" name="文本框 203">
            <a:extLst>
              <a:ext uri="{FF2B5EF4-FFF2-40B4-BE49-F238E27FC236}">
                <a16:creationId xmlns:a16="http://schemas.microsoft.com/office/drawing/2014/main" id="{841DF502-AB39-4C6B-BF4A-87C8ECB1DFD2}"/>
              </a:ext>
            </a:extLst>
          </p:cNvPr>
          <p:cNvSpPr txBox="1"/>
          <p:nvPr/>
        </p:nvSpPr>
        <p:spPr>
          <a:xfrm>
            <a:off x="2950668" y="4438696"/>
            <a:ext cx="802672" cy="27927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FL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CAN5</a:t>
            </a:r>
          </a:p>
        </p:txBody>
      </p:sp>
      <p:sp>
        <p:nvSpPr>
          <p:cNvPr id="390" name="文本框 204">
            <a:extLst>
              <a:ext uri="{FF2B5EF4-FFF2-40B4-BE49-F238E27FC236}">
                <a16:creationId xmlns:a16="http://schemas.microsoft.com/office/drawing/2014/main" id="{E32EB8AC-1BB9-4043-B262-B47C378D6362}"/>
              </a:ext>
            </a:extLst>
          </p:cNvPr>
          <p:cNvSpPr txBox="1"/>
          <p:nvPr/>
        </p:nvSpPr>
        <p:spPr>
          <a:xfrm>
            <a:off x="2949415" y="4794066"/>
            <a:ext cx="805771" cy="29574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FR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CAN4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1" name="文本框 205">
            <a:extLst>
              <a:ext uri="{FF2B5EF4-FFF2-40B4-BE49-F238E27FC236}">
                <a16:creationId xmlns:a16="http://schemas.microsoft.com/office/drawing/2014/main" id="{9C0E742D-1778-4812-ADED-1F965D725889}"/>
              </a:ext>
            </a:extLst>
          </p:cNvPr>
          <p:cNvSpPr txBox="1"/>
          <p:nvPr/>
        </p:nvSpPr>
        <p:spPr>
          <a:xfrm>
            <a:off x="2945843" y="5163231"/>
            <a:ext cx="816592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RL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CAN6</a:t>
            </a:r>
          </a:p>
        </p:txBody>
      </p:sp>
      <p:sp>
        <p:nvSpPr>
          <p:cNvPr id="392" name="文本框 206">
            <a:extLst>
              <a:ext uri="{FF2B5EF4-FFF2-40B4-BE49-F238E27FC236}">
                <a16:creationId xmlns:a16="http://schemas.microsoft.com/office/drawing/2014/main" id="{80531126-5535-4442-8AE1-A64997718827}"/>
              </a:ext>
            </a:extLst>
          </p:cNvPr>
          <p:cNvSpPr txBox="1"/>
          <p:nvPr/>
        </p:nvSpPr>
        <p:spPr>
          <a:xfrm>
            <a:off x="2945843" y="5572806"/>
            <a:ext cx="816592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520 RR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CAN8</a:t>
            </a:r>
          </a:p>
        </p:txBody>
      </p:sp>
      <p:sp>
        <p:nvSpPr>
          <p:cNvPr id="393" name="文本框 207">
            <a:extLst>
              <a:ext uri="{FF2B5EF4-FFF2-40B4-BE49-F238E27FC236}">
                <a16:creationId xmlns:a16="http://schemas.microsoft.com/office/drawing/2014/main" id="{A930A7AC-DB86-42F5-99B4-F0D3DE83AD92}"/>
              </a:ext>
            </a:extLst>
          </p:cNvPr>
          <p:cNvSpPr txBox="1"/>
          <p:nvPr/>
        </p:nvSpPr>
        <p:spPr>
          <a:xfrm>
            <a:off x="1480468" y="5568858"/>
            <a:ext cx="840712" cy="303963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Radar 510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CAN10</a:t>
            </a:r>
          </a:p>
        </p:txBody>
      </p:sp>
      <p:sp>
        <p:nvSpPr>
          <p:cNvPr id="394" name="文本框 209">
            <a:extLst>
              <a:ext uri="{FF2B5EF4-FFF2-40B4-BE49-F238E27FC236}">
                <a16:creationId xmlns:a16="http://schemas.microsoft.com/office/drawing/2014/main" id="{9D15B5B5-D811-414C-A9F4-1ADCE43A799B}"/>
              </a:ext>
            </a:extLst>
          </p:cNvPr>
          <p:cNvSpPr txBox="1"/>
          <p:nvPr/>
        </p:nvSpPr>
        <p:spPr>
          <a:xfrm>
            <a:off x="2921187" y="1923340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Channel:stage5 pin3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95" name="文本框 210">
            <a:extLst>
              <a:ext uri="{FF2B5EF4-FFF2-40B4-BE49-F238E27FC236}">
                <a16:creationId xmlns:a16="http://schemas.microsoft.com/office/drawing/2014/main" id="{8E6BE2F0-EE95-4333-BC39-C535A104B689}"/>
              </a:ext>
            </a:extLst>
          </p:cNvPr>
          <p:cNvSpPr txBox="1"/>
          <p:nvPr/>
        </p:nvSpPr>
        <p:spPr>
          <a:xfrm>
            <a:off x="2920451" y="1547552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Channel:stage5 pin2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96" name="文本框 211">
            <a:extLst>
              <a:ext uri="{FF2B5EF4-FFF2-40B4-BE49-F238E27FC236}">
                <a16:creationId xmlns:a16="http://schemas.microsoft.com/office/drawing/2014/main" id="{7BB71207-9B84-41B0-A30F-D2EDD4C20C8E}"/>
              </a:ext>
            </a:extLst>
          </p:cNvPr>
          <p:cNvSpPr txBox="1"/>
          <p:nvPr/>
        </p:nvSpPr>
        <p:spPr>
          <a:xfrm>
            <a:off x="2924495" y="1162222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Channel:stage5 pin1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Group:</a:t>
            </a:r>
          </a:p>
        </p:txBody>
      </p:sp>
      <p:sp>
        <p:nvSpPr>
          <p:cNvPr id="397" name="矩形 212">
            <a:extLst>
              <a:ext uri="{FF2B5EF4-FFF2-40B4-BE49-F238E27FC236}">
                <a16:creationId xmlns:a16="http://schemas.microsoft.com/office/drawing/2014/main" id="{3C5388E4-3B14-450E-9C05-2A3F58DA6C52}"/>
              </a:ext>
            </a:extLst>
          </p:cNvPr>
          <p:cNvSpPr/>
          <p:nvPr/>
        </p:nvSpPr>
        <p:spPr>
          <a:xfrm>
            <a:off x="302187" y="4630715"/>
            <a:ext cx="728941" cy="723088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Smart Cam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预留）</a:t>
            </a:r>
            <a:endParaRPr kumimoji="0" lang="en-US" altLang="zh-CN" sz="9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8" name="文本框 215">
            <a:extLst>
              <a:ext uri="{FF2B5EF4-FFF2-40B4-BE49-F238E27FC236}">
                <a16:creationId xmlns:a16="http://schemas.microsoft.com/office/drawing/2014/main" id="{60F44BCF-D461-4D16-A565-D76DFED187F9}"/>
              </a:ext>
            </a:extLst>
          </p:cNvPr>
          <p:cNvSpPr txBox="1"/>
          <p:nvPr/>
        </p:nvSpPr>
        <p:spPr>
          <a:xfrm>
            <a:off x="1472785" y="4597896"/>
            <a:ext cx="829572" cy="29098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mpd="sng">
            <a:solidFill>
              <a:sysClr val="window" lastClr="FFFFFF">
                <a:shade val="50000"/>
              </a:sysClr>
            </a:solidFill>
            <a:prstDash val="sysDot"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PCAN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（上行）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399" name="文本框 216">
            <a:extLst>
              <a:ext uri="{FF2B5EF4-FFF2-40B4-BE49-F238E27FC236}">
                <a16:creationId xmlns:a16="http://schemas.microsoft.com/office/drawing/2014/main" id="{789ADA2A-803D-431B-9B27-A073F8C51836}"/>
              </a:ext>
            </a:extLst>
          </p:cNvPr>
          <p:cNvSpPr txBox="1"/>
          <p:nvPr/>
        </p:nvSpPr>
        <p:spPr>
          <a:xfrm>
            <a:off x="1471545" y="5010580"/>
            <a:ext cx="840712" cy="29443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VCAN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（下行）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0" name="矩形 219">
            <a:extLst>
              <a:ext uri="{FF2B5EF4-FFF2-40B4-BE49-F238E27FC236}">
                <a16:creationId xmlns:a16="http://schemas.microsoft.com/office/drawing/2014/main" id="{59B3A823-9221-41B6-A178-24C63AD3B61C}"/>
              </a:ext>
            </a:extLst>
          </p:cNvPr>
          <p:cNvSpPr/>
          <p:nvPr/>
        </p:nvSpPr>
        <p:spPr>
          <a:xfrm>
            <a:off x="5643912" y="3256734"/>
            <a:ext cx="724898" cy="113495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ADPU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（导远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570D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1" name="文本框 220">
            <a:extLst>
              <a:ext uri="{FF2B5EF4-FFF2-40B4-BE49-F238E27FC236}">
                <a16:creationId xmlns:a16="http://schemas.microsoft.com/office/drawing/2014/main" id="{F7D24DBF-6ECB-4A79-A6E3-7B0DFCAFCD4E}"/>
              </a:ext>
            </a:extLst>
          </p:cNvPr>
          <p:cNvSpPr txBox="1"/>
          <p:nvPr/>
        </p:nvSpPr>
        <p:spPr>
          <a:xfrm>
            <a:off x="6649146" y="3269683"/>
            <a:ext cx="837719" cy="28622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PCAN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（上行）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 6</a:t>
            </a: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2" name="文本框 221">
            <a:extLst>
              <a:ext uri="{FF2B5EF4-FFF2-40B4-BE49-F238E27FC236}">
                <a16:creationId xmlns:a16="http://schemas.microsoft.com/office/drawing/2014/main" id="{9544542D-20D7-4AE0-93CF-299C8B411AD4}"/>
              </a:ext>
            </a:extLst>
          </p:cNvPr>
          <p:cNvSpPr txBox="1"/>
          <p:nvPr/>
        </p:nvSpPr>
        <p:spPr>
          <a:xfrm>
            <a:off x="6655992" y="3677606"/>
            <a:ext cx="838245" cy="303963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VCAN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（下行）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3" name="文本框 224">
            <a:extLst>
              <a:ext uri="{FF2B5EF4-FFF2-40B4-BE49-F238E27FC236}">
                <a16:creationId xmlns:a16="http://schemas.microsoft.com/office/drawing/2014/main" id="{7E0137D4-4416-49EF-99AA-37DB2D7BA03E}"/>
              </a:ext>
            </a:extLst>
          </p:cNvPr>
          <p:cNvSpPr txBox="1"/>
          <p:nvPr/>
        </p:nvSpPr>
        <p:spPr>
          <a:xfrm>
            <a:off x="6661958" y="4012745"/>
            <a:ext cx="92391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 13 MDI 2</a:t>
            </a:r>
          </a:p>
        </p:txBody>
      </p:sp>
      <p:sp>
        <p:nvSpPr>
          <p:cNvPr id="404" name="矩形 226">
            <a:extLst>
              <a:ext uri="{FF2B5EF4-FFF2-40B4-BE49-F238E27FC236}">
                <a16:creationId xmlns:a16="http://schemas.microsoft.com/office/drawing/2014/main" id="{B3C9F6B3-3ECC-4E05-9AB1-D6426946FC15}"/>
              </a:ext>
            </a:extLst>
          </p:cNvPr>
          <p:cNvSpPr/>
          <p:nvPr/>
        </p:nvSpPr>
        <p:spPr>
          <a:xfrm>
            <a:off x="5657361" y="4713449"/>
            <a:ext cx="775286" cy="511258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（欧菲）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5" name="文本框 227">
            <a:extLst>
              <a:ext uri="{FF2B5EF4-FFF2-40B4-BE49-F238E27FC236}">
                <a16:creationId xmlns:a16="http://schemas.microsoft.com/office/drawing/2014/main" id="{E4D5108F-AC7E-446B-A3E1-4D983CC2626F}"/>
              </a:ext>
            </a:extLst>
          </p:cNvPr>
          <p:cNvSpPr txBox="1"/>
          <p:nvPr/>
        </p:nvSpPr>
        <p:spPr>
          <a:xfrm>
            <a:off x="6634880" y="4791327"/>
            <a:ext cx="838247" cy="30396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6" name="矩形 228">
            <a:extLst>
              <a:ext uri="{FF2B5EF4-FFF2-40B4-BE49-F238E27FC236}">
                <a16:creationId xmlns:a16="http://schemas.microsoft.com/office/drawing/2014/main" id="{B1ABED4D-FB1D-4410-BE02-542B74EFA1CA}"/>
              </a:ext>
            </a:extLst>
          </p:cNvPr>
          <p:cNvSpPr/>
          <p:nvPr/>
        </p:nvSpPr>
        <p:spPr>
          <a:xfrm>
            <a:off x="9384906" y="4640164"/>
            <a:ext cx="754699" cy="247649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预留</a:t>
            </a:r>
          </a:p>
        </p:txBody>
      </p:sp>
      <p:sp>
        <p:nvSpPr>
          <p:cNvPr id="407" name="矩形 230">
            <a:extLst>
              <a:ext uri="{FF2B5EF4-FFF2-40B4-BE49-F238E27FC236}">
                <a16:creationId xmlns:a16="http://schemas.microsoft.com/office/drawing/2014/main" id="{789D6552-C76A-4CE7-AC0F-87D55B53A928}"/>
              </a:ext>
            </a:extLst>
          </p:cNvPr>
          <p:cNvSpPr/>
          <p:nvPr/>
        </p:nvSpPr>
        <p:spPr>
          <a:xfrm>
            <a:off x="286080" y="1232894"/>
            <a:ext cx="803273" cy="247649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预留</a:t>
            </a:r>
          </a:p>
        </p:txBody>
      </p:sp>
      <p:sp>
        <p:nvSpPr>
          <p:cNvPr id="408" name="文本框 233">
            <a:extLst>
              <a:ext uri="{FF2B5EF4-FFF2-40B4-BE49-F238E27FC236}">
                <a16:creationId xmlns:a16="http://schemas.microsoft.com/office/drawing/2014/main" id="{CF5C6222-2549-4597-9024-A1C0BB91EE3D}"/>
              </a:ext>
            </a:extLst>
          </p:cNvPr>
          <p:cNvSpPr txBox="1"/>
          <p:nvPr/>
        </p:nvSpPr>
        <p:spPr>
          <a:xfrm>
            <a:off x="1470280" y="1169752"/>
            <a:ext cx="1044437" cy="322481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Mode:Mater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stage13 MDI1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9" name="文本框 234">
            <a:extLst>
              <a:ext uri="{FF2B5EF4-FFF2-40B4-BE49-F238E27FC236}">
                <a16:creationId xmlns:a16="http://schemas.microsoft.com/office/drawing/2014/main" id="{F438A2FF-395F-444E-B435-236B2C316298}"/>
              </a:ext>
            </a:extLst>
          </p:cNvPr>
          <p:cNvSpPr txBox="1"/>
          <p:nvPr/>
        </p:nvSpPr>
        <p:spPr>
          <a:xfrm>
            <a:off x="8092821" y="4577056"/>
            <a:ext cx="83903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Mode:Mater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 no port</a:t>
            </a:r>
          </a:p>
        </p:txBody>
      </p:sp>
      <p:cxnSp>
        <p:nvCxnSpPr>
          <p:cNvPr id="410" name="直接连接符 61">
            <a:extLst>
              <a:ext uri="{FF2B5EF4-FFF2-40B4-BE49-F238E27FC236}">
                <a16:creationId xmlns:a16="http://schemas.microsoft.com/office/drawing/2014/main" id="{1FC73C9B-FC13-4DE8-BA35-7AC9F36DD0D0}"/>
              </a:ext>
            </a:extLst>
          </p:cNvPr>
          <p:cNvCxnSpPr>
            <a:cxnSpLocks/>
          </p:cNvCxnSpPr>
          <p:nvPr/>
        </p:nvCxnSpPr>
        <p:spPr>
          <a:xfrm flipH="1">
            <a:off x="79376" y="2677187"/>
            <a:ext cx="190534" cy="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1" name="直接连接符 63">
            <a:extLst>
              <a:ext uri="{FF2B5EF4-FFF2-40B4-BE49-F238E27FC236}">
                <a16:creationId xmlns:a16="http://schemas.microsoft.com/office/drawing/2014/main" id="{B254A964-9DE8-42F7-B32F-B95AB5E24B72}"/>
              </a:ext>
            </a:extLst>
          </p:cNvPr>
          <p:cNvCxnSpPr>
            <a:cxnSpLocks/>
          </p:cNvCxnSpPr>
          <p:nvPr/>
        </p:nvCxnSpPr>
        <p:spPr>
          <a:xfrm flipV="1">
            <a:off x="72449" y="580730"/>
            <a:ext cx="13855" cy="2080323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2" name="直接连接符 65">
            <a:extLst>
              <a:ext uri="{FF2B5EF4-FFF2-40B4-BE49-F238E27FC236}">
                <a16:creationId xmlns:a16="http://schemas.microsoft.com/office/drawing/2014/main" id="{4042BB58-7E11-4289-A225-0E8565D2BFE9}"/>
              </a:ext>
            </a:extLst>
          </p:cNvPr>
          <p:cNvCxnSpPr>
            <a:cxnSpLocks/>
          </p:cNvCxnSpPr>
          <p:nvPr/>
        </p:nvCxnSpPr>
        <p:spPr>
          <a:xfrm flipV="1">
            <a:off x="86304" y="581686"/>
            <a:ext cx="5147753" cy="2356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3" name="直接连接符 68">
            <a:extLst>
              <a:ext uri="{FF2B5EF4-FFF2-40B4-BE49-F238E27FC236}">
                <a16:creationId xmlns:a16="http://schemas.microsoft.com/office/drawing/2014/main" id="{B39E400F-04F6-4547-A72E-7666B08139DD}"/>
              </a:ext>
            </a:extLst>
          </p:cNvPr>
          <p:cNvCxnSpPr/>
          <p:nvPr/>
        </p:nvCxnSpPr>
        <p:spPr>
          <a:xfrm>
            <a:off x="5186130" y="580730"/>
            <a:ext cx="52049" cy="400631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4" name="直接连接符 80">
            <a:extLst>
              <a:ext uri="{FF2B5EF4-FFF2-40B4-BE49-F238E27FC236}">
                <a16:creationId xmlns:a16="http://schemas.microsoft.com/office/drawing/2014/main" id="{41E3DD75-E27B-4BBE-8F06-658B6E0F89C9}"/>
              </a:ext>
            </a:extLst>
          </p:cNvPr>
          <p:cNvCxnSpPr/>
          <p:nvPr/>
        </p:nvCxnSpPr>
        <p:spPr>
          <a:xfrm>
            <a:off x="5233245" y="4581230"/>
            <a:ext cx="1310346" cy="95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5" name="直接连接符 83">
            <a:extLst>
              <a:ext uri="{FF2B5EF4-FFF2-40B4-BE49-F238E27FC236}">
                <a16:creationId xmlns:a16="http://schemas.microsoft.com/office/drawing/2014/main" id="{D87B472C-B64F-4EFB-B0D3-B2003C74B355}"/>
              </a:ext>
            </a:extLst>
          </p:cNvPr>
          <p:cNvCxnSpPr>
            <a:cxnSpLocks/>
          </p:cNvCxnSpPr>
          <p:nvPr/>
        </p:nvCxnSpPr>
        <p:spPr>
          <a:xfrm flipV="1">
            <a:off x="6542360" y="3818472"/>
            <a:ext cx="10038" cy="776522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6" name="直接连接符 22">
            <a:extLst>
              <a:ext uri="{FF2B5EF4-FFF2-40B4-BE49-F238E27FC236}">
                <a16:creationId xmlns:a16="http://schemas.microsoft.com/office/drawing/2014/main" id="{A17CBCBA-977C-4ADC-80BE-1036FCC9DDEC}"/>
              </a:ext>
            </a:extLst>
          </p:cNvPr>
          <p:cNvCxnSpPr>
            <a:cxnSpLocks/>
            <a:endCxn id="340" idx="1"/>
          </p:cNvCxnSpPr>
          <p:nvPr/>
        </p:nvCxnSpPr>
        <p:spPr>
          <a:xfrm>
            <a:off x="3759091" y="3027680"/>
            <a:ext cx="2882166" cy="24492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sp>
        <p:nvSpPr>
          <p:cNvPr id="417" name="文本框 150">
            <a:extLst>
              <a:ext uri="{FF2B5EF4-FFF2-40B4-BE49-F238E27FC236}">
                <a16:creationId xmlns:a16="http://schemas.microsoft.com/office/drawing/2014/main" id="{9081BCF5-BCEE-4A29-BF2C-599C2349EBD4}"/>
              </a:ext>
            </a:extLst>
          </p:cNvPr>
          <p:cNvSpPr txBox="1"/>
          <p:nvPr/>
        </p:nvSpPr>
        <p:spPr>
          <a:xfrm>
            <a:off x="5559981" y="2797714"/>
            <a:ext cx="738136" cy="188031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ChassisCan1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9" name="矩形 137">
            <a:extLst>
              <a:ext uri="{FF2B5EF4-FFF2-40B4-BE49-F238E27FC236}">
                <a16:creationId xmlns:a16="http://schemas.microsoft.com/office/drawing/2014/main" id="{E5A58274-FC5D-4BF5-883E-6225C196466F}"/>
              </a:ext>
            </a:extLst>
          </p:cNvPr>
          <p:cNvSpPr/>
          <p:nvPr/>
        </p:nvSpPr>
        <p:spPr>
          <a:xfrm>
            <a:off x="9375094" y="5117409"/>
            <a:ext cx="922635" cy="25421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DVR</a:t>
            </a:r>
          </a:p>
        </p:txBody>
      </p:sp>
      <p:cxnSp>
        <p:nvCxnSpPr>
          <p:cNvPr id="420" name="直接连接符 140">
            <a:extLst>
              <a:ext uri="{FF2B5EF4-FFF2-40B4-BE49-F238E27FC236}">
                <a16:creationId xmlns:a16="http://schemas.microsoft.com/office/drawing/2014/main" id="{C2F64F05-C107-42FE-9279-150030788914}"/>
              </a:ext>
            </a:extLst>
          </p:cNvPr>
          <p:cNvCxnSpPr>
            <a:cxnSpLocks/>
          </p:cNvCxnSpPr>
          <p:nvPr/>
        </p:nvCxnSpPr>
        <p:spPr>
          <a:xfrm>
            <a:off x="8965610" y="2714308"/>
            <a:ext cx="1383306" cy="2547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21" name="文本框 141">
            <a:extLst>
              <a:ext uri="{FF2B5EF4-FFF2-40B4-BE49-F238E27FC236}">
                <a16:creationId xmlns:a16="http://schemas.microsoft.com/office/drawing/2014/main" id="{5AA0A4CD-49E8-4D41-B49E-8725C7386ED3}"/>
              </a:ext>
            </a:extLst>
          </p:cNvPr>
          <p:cNvSpPr txBox="1"/>
          <p:nvPr/>
        </p:nvSpPr>
        <p:spPr>
          <a:xfrm>
            <a:off x="8101832" y="2544582"/>
            <a:ext cx="833769" cy="27715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Passive Can01(Can)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</a:t>
            </a:r>
            <a:r>
              <a:rPr kumimoji="0" lang="zh-CN" altLang="en-US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CAN10</a:t>
            </a:r>
          </a:p>
        </p:txBody>
      </p:sp>
      <p:cxnSp>
        <p:nvCxnSpPr>
          <p:cNvPr id="422" name="直接连接符 142">
            <a:extLst>
              <a:ext uri="{FF2B5EF4-FFF2-40B4-BE49-F238E27FC236}">
                <a16:creationId xmlns:a16="http://schemas.microsoft.com/office/drawing/2014/main" id="{9C4462FD-8D1F-43B7-8041-26D1188BC50E}"/>
              </a:ext>
            </a:extLst>
          </p:cNvPr>
          <p:cNvCxnSpPr/>
          <p:nvPr/>
        </p:nvCxnSpPr>
        <p:spPr>
          <a:xfrm flipH="1">
            <a:off x="10337365" y="2725176"/>
            <a:ext cx="11551" cy="251278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23" name="直接连接符 151">
            <a:extLst>
              <a:ext uri="{FF2B5EF4-FFF2-40B4-BE49-F238E27FC236}">
                <a16:creationId xmlns:a16="http://schemas.microsoft.com/office/drawing/2014/main" id="{51B20566-B5F1-43BD-B1D6-6BE35C967795}"/>
              </a:ext>
            </a:extLst>
          </p:cNvPr>
          <p:cNvCxnSpPr>
            <a:cxnSpLocks/>
          </p:cNvCxnSpPr>
          <p:nvPr/>
        </p:nvCxnSpPr>
        <p:spPr>
          <a:xfrm>
            <a:off x="10300198" y="5207139"/>
            <a:ext cx="60923" cy="175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24" name="文本框 152">
            <a:extLst>
              <a:ext uri="{FF2B5EF4-FFF2-40B4-BE49-F238E27FC236}">
                <a16:creationId xmlns:a16="http://schemas.microsoft.com/office/drawing/2014/main" id="{9CAB8F64-B99C-4DC4-B76F-5368E93F805C}"/>
              </a:ext>
            </a:extLst>
          </p:cNvPr>
          <p:cNvSpPr txBox="1"/>
          <p:nvPr/>
        </p:nvSpPr>
        <p:spPr>
          <a:xfrm>
            <a:off x="7806448" y="5039267"/>
            <a:ext cx="1127079" cy="449036"/>
          </a:xfrm>
          <a:prstGeom prst="rect">
            <a:avLst/>
          </a:prstGeom>
          <a:solidFill>
            <a:srgbClr val="E1C5E0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Phy Mode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TBD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IP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Vlan</a:t>
            </a:r>
            <a:r>
              <a: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Channel:Stage 13 MDI 3</a:t>
            </a:r>
          </a:p>
        </p:txBody>
      </p:sp>
    </p:spTree>
    <p:extLst>
      <p:ext uri="{BB962C8B-B14F-4D97-AF65-F5344CB8AC3E}">
        <p14:creationId xmlns:p14="http://schemas.microsoft.com/office/powerpoint/2010/main" val="31476310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0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524727" y="784703"/>
            <a:ext cx="9937504" cy="405605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目的：设计</a:t>
            </a:r>
            <a:r>
              <a:rPr lang="en-US" altLang="zh-CN" dirty="0" err="1"/>
              <a:t>PreA</a:t>
            </a:r>
            <a:r>
              <a:rPr lang="zh-CN" altLang="en-US" dirty="0"/>
              <a:t>及</a:t>
            </a:r>
            <a:r>
              <a:rPr lang="en-US" altLang="zh-CN" dirty="0"/>
              <a:t>B</a:t>
            </a:r>
            <a:r>
              <a:rPr lang="zh-CN" altLang="en-US" dirty="0"/>
              <a:t>样</a:t>
            </a:r>
            <a:r>
              <a:rPr lang="en-US" altLang="zh-CN" dirty="0"/>
              <a:t>MCU</a:t>
            </a:r>
            <a:r>
              <a:rPr lang="zh-CN" altLang="en-US" dirty="0"/>
              <a:t>侧软件部署。</a:t>
            </a:r>
            <a:endParaRPr lang="en-US" altLang="zh-CN" dirty="0"/>
          </a:p>
          <a:p>
            <a:r>
              <a:rPr lang="zh-CN" altLang="en-US" dirty="0"/>
              <a:t>设计原则：</a:t>
            </a:r>
            <a:r>
              <a:rPr lang="en-US" altLang="zh-CN" dirty="0"/>
              <a:t>1</a:t>
            </a:r>
            <a:r>
              <a:rPr lang="zh-CN" altLang="en-US" dirty="0"/>
              <a:t>、低耦合，高内聚   </a:t>
            </a:r>
            <a:r>
              <a:rPr lang="en-US" altLang="zh-CN" dirty="0"/>
              <a:t>2</a:t>
            </a:r>
            <a:r>
              <a:rPr lang="zh-CN" altLang="en-US" dirty="0"/>
              <a:t>、负载均衡   </a:t>
            </a:r>
            <a:r>
              <a:rPr lang="en-US" altLang="zh-CN" dirty="0"/>
              <a:t>3</a:t>
            </a:r>
            <a:r>
              <a:rPr lang="zh-CN" altLang="en-US" dirty="0"/>
              <a:t>、满足功能安全</a:t>
            </a:r>
            <a:endParaRPr lang="en-US" altLang="zh-CN" dirty="0"/>
          </a:p>
          <a:p>
            <a:r>
              <a:rPr lang="zh-CN" altLang="en-US" dirty="0"/>
              <a:t>设计目标：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zh-CN" altLang="en-US" dirty="0"/>
              <a:t>目的 </a:t>
            </a:r>
            <a:r>
              <a:rPr lang="en-US" altLang="zh-CN" dirty="0"/>
              <a:t>&amp; </a:t>
            </a:r>
            <a:r>
              <a:rPr lang="zh-CN" altLang="en-US" dirty="0"/>
              <a:t>原则及设计目标</a:t>
            </a:r>
            <a:endParaRPr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95B640-4DB5-400C-BADE-43FA7A4359BA}"/>
              </a:ext>
            </a:extLst>
          </p:cNvPr>
          <p:cNvCxnSpPr>
            <a:cxnSpLocks/>
          </p:cNvCxnSpPr>
          <p:nvPr/>
        </p:nvCxnSpPr>
        <p:spPr>
          <a:xfrm>
            <a:off x="409654" y="687088"/>
            <a:ext cx="1125761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D428CE-1461-4632-86FB-2951802A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57546"/>
              </p:ext>
            </p:extLst>
          </p:nvPr>
        </p:nvGraphicFramePr>
        <p:xfrm>
          <a:off x="700684" y="2021305"/>
          <a:ext cx="10935753" cy="387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165">
                  <a:extLst>
                    <a:ext uri="{9D8B030D-6E8A-4147-A177-3AD203B41FA5}">
                      <a16:colId xmlns:a16="http://schemas.microsoft.com/office/drawing/2014/main" val="3848338449"/>
                    </a:ext>
                  </a:extLst>
                </a:gridCol>
                <a:gridCol w="4336442">
                  <a:extLst>
                    <a:ext uri="{9D8B030D-6E8A-4147-A177-3AD203B41FA5}">
                      <a16:colId xmlns:a16="http://schemas.microsoft.com/office/drawing/2014/main" val="1863935301"/>
                    </a:ext>
                  </a:extLst>
                </a:gridCol>
                <a:gridCol w="5312146">
                  <a:extLst>
                    <a:ext uri="{9D8B030D-6E8A-4147-A177-3AD203B41FA5}">
                      <a16:colId xmlns:a16="http://schemas.microsoft.com/office/drawing/2014/main" val="2470072334"/>
                    </a:ext>
                  </a:extLst>
                </a:gridCol>
              </a:tblGrid>
              <a:tr h="401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项目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目标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u="none" strike="noStrike" dirty="0">
                          <a:effectLst/>
                        </a:rPr>
                        <a:t>方法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5987006"/>
                  </a:ext>
                </a:extLst>
              </a:tr>
              <a:tr h="1047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均衡负载，不出现单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负载过重（极限：每核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&lt;70%)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、合理安排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SWC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映射，减少跨核和跨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MCU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通信，减小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SWC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之间的跨分区通讯 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、使用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cache，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 memory 3、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高频使用的函数，放到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PSPR   4、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代码优化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08553"/>
                  </a:ext>
                </a:extLst>
              </a:tr>
              <a:tr h="708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通讯指标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丢帧，报文周期偏差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，路由转发端到端时延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&lt;1ms(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重要），其他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&lt;5ms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、合理设置中断和任务的优先级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ETH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分核部署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、使用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full CAN </a:t>
                      </a: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4、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减少内存拷贝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3373686"/>
                  </a:ext>
                </a:extLst>
              </a:tr>
              <a:tr h="687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响应时延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中断响应时延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&lt;500us,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任务调度偏差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&lt;10%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、合理使用中断，数据搬运使用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DMA 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、合理的任务调度时序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586239"/>
                  </a:ext>
                </a:extLst>
              </a:tr>
              <a:tr h="1026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分区，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的使用率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&lt;=70% (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公司要求），栈的最大使用率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&lt;=70%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、合理的栈空间分配   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、代码优化 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、保证代码总数不增加（平台稳定后）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750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736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231777" y="32557"/>
            <a:ext cx="2670489" cy="522954"/>
            <a:chOff x="10871044" y="770144"/>
            <a:chExt cx="2670489" cy="522954"/>
          </a:xfrm>
        </p:grpSpPr>
        <p:sp>
          <p:nvSpPr>
            <p:cNvPr id="283" name="TextBox 92"/>
            <p:cNvSpPr txBox="1"/>
            <p:nvPr/>
          </p:nvSpPr>
          <p:spPr>
            <a:xfrm>
              <a:off x="11340481" y="770144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LVDS/GMSL</a:t>
              </a:r>
              <a:endParaRPr lang="zh-CN" altLang="en-US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23" name="直接箭头连接符 322"/>
            <p:cNvCxnSpPr/>
            <p:nvPr/>
          </p:nvCxnSpPr>
          <p:spPr>
            <a:xfrm flipV="1">
              <a:off x="10871044" y="1005467"/>
              <a:ext cx="481681" cy="2562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Box 47"/>
            <p:cNvSpPr txBox="1"/>
            <p:nvPr/>
          </p:nvSpPr>
          <p:spPr>
            <a:xfrm>
              <a:off x="11352725" y="892393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GPIOs</a:t>
              </a:r>
              <a:endParaRPr lang="zh-CN" altLang="en-US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5" name="TextBox 47"/>
            <p:cNvSpPr txBox="1"/>
            <p:nvPr/>
          </p:nvSpPr>
          <p:spPr>
            <a:xfrm>
              <a:off x="11352725" y="1001115"/>
              <a:ext cx="8402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CAN/CANFD </a:t>
              </a:r>
              <a:endParaRPr lang="zh-CN" altLang="en-US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26" name="直接箭头连接符 325"/>
            <p:cNvCxnSpPr/>
            <p:nvPr/>
          </p:nvCxnSpPr>
          <p:spPr>
            <a:xfrm flipH="1">
              <a:off x="12361073" y="893192"/>
              <a:ext cx="484346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9" name="TextBox 246">
              <a:extLst>
                <a:ext uri="{FF2B5EF4-FFF2-40B4-BE49-F238E27FC236}">
                  <a16:creationId xmlns:a16="http://schemas.microsoft.com/office/drawing/2014/main" id="{94DD6FD9-0B08-F64D-8A4C-F036CEF8C69B}"/>
                </a:ext>
              </a:extLst>
            </p:cNvPr>
            <p:cNvSpPr txBox="1"/>
            <p:nvPr/>
          </p:nvSpPr>
          <p:spPr>
            <a:xfrm>
              <a:off x="12821286" y="777523"/>
              <a:ext cx="720247" cy="246217"/>
            </a:xfrm>
            <a:prstGeom prst="rect">
              <a:avLst/>
            </a:prstGeom>
            <a:noFill/>
            <a:effectLst/>
          </p:spPr>
          <p:txBody>
            <a:bodyPr wrap="square" lIns="121917" tIns="60958" rIns="121917" bIns="6095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Ethernet</a:t>
              </a:r>
              <a:endParaRPr lang="zh-CN" altLang="en-US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35" name="直接箭头连接符 334"/>
            <p:cNvCxnSpPr/>
            <p:nvPr/>
          </p:nvCxnSpPr>
          <p:spPr>
            <a:xfrm flipH="1">
              <a:off x="10883451" y="1125513"/>
              <a:ext cx="4843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/>
            <p:nvPr/>
          </p:nvCxnSpPr>
          <p:spPr>
            <a:xfrm flipV="1">
              <a:off x="10872918" y="882414"/>
              <a:ext cx="481681" cy="256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箭头连接符 452"/>
            <p:cNvCxnSpPr/>
            <p:nvPr/>
          </p:nvCxnSpPr>
          <p:spPr>
            <a:xfrm flipH="1">
              <a:off x="12361073" y="1151079"/>
              <a:ext cx="4843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5" name="TextBox 246">
              <a:extLst>
                <a:ext uri="{FF2B5EF4-FFF2-40B4-BE49-F238E27FC236}">
                  <a16:creationId xmlns:a16="http://schemas.microsoft.com/office/drawing/2014/main" id="{94DD6FD9-0B08-F64D-8A4C-F036CEF8C69B}"/>
                </a:ext>
              </a:extLst>
            </p:cNvPr>
            <p:cNvSpPr txBox="1"/>
            <p:nvPr/>
          </p:nvSpPr>
          <p:spPr>
            <a:xfrm>
              <a:off x="12820677" y="1046881"/>
              <a:ext cx="720247" cy="246217"/>
            </a:xfrm>
            <a:prstGeom prst="rect">
              <a:avLst/>
            </a:prstGeom>
            <a:noFill/>
            <a:effectLst/>
          </p:spPr>
          <p:txBody>
            <a:bodyPr wrap="square" lIns="121917" tIns="60958" rIns="121917" bIns="60958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Option</a:t>
              </a:r>
              <a:endParaRPr lang="zh-CN" altLang="en-US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23" name="直接箭头连接符 422"/>
          <p:cNvCxnSpPr/>
          <p:nvPr/>
        </p:nvCxnSpPr>
        <p:spPr>
          <a:xfrm flipH="1">
            <a:off x="10721197" y="295195"/>
            <a:ext cx="48434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4" name="TextBox 246">
            <a:extLst>
              <a:ext uri="{FF2B5EF4-FFF2-40B4-BE49-F238E27FC236}">
                <a16:creationId xmlns:a16="http://schemas.microsoft.com/office/drawing/2014/main" id="{94DD6FD9-0B08-F64D-8A4C-F036CEF8C69B}"/>
              </a:ext>
            </a:extLst>
          </p:cNvPr>
          <p:cNvSpPr txBox="1"/>
          <p:nvPr/>
        </p:nvSpPr>
        <p:spPr>
          <a:xfrm>
            <a:off x="11181410" y="179526"/>
            <a:ext cx="720247" cy="246217"/>
          </a:xfrm>
          <a:prstGeom prst="rect">
            <a:avLst/>
          </a:prstGeom>
          <a:noFill/>
          <a:effectLst/>
        </p:spPr>
        <p:txBody>
          <a:bodyPr wrap="square" lIns="121917" tIns="60958" rIns="121917" bIns="6095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PCIe/USB</a:t>
            </a:r>
            <a:endParaRPr lang="zh-CN" altLang="en-US" sz="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42" name="文本占位符 1"/>
          <p:cNvSpPr>
            <a:spLocks noGrp="1"/>
          </p:cNvSpPr>
          <p:nvPr/>
        </p:nvSpPr>
        <p:spPr>
          <a:xfrm>
            <a:off x="335370" y="167748"/>
            <a:ext cx="7794507" cy="3318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8" tIns="45718" rIns="91398" bIns="45718" numCol="1" rtlCol="0" anchor="t" anchorCtr="0" compatLnSpc="1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</a:pPr>
            <a:r>
              <a:rPr lang="zh-CN" altLang="en-US" sz="19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硬件方案 </a:t>
            </a:r>
            <a:r>
              <a:rPr lang="en-US" altLang="zh-CN" sz="19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(Dual Orin on one Board</a:t>
            </a:r>
            <a:r>
              <a:rPr lang="zh-CN" altLang="en-US" sz="19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19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52" name="圆角矩形 551"/>
          <p:cNvSpPr/>
          <p:nvPr/>
        </p:nvSpPr>
        <p:spPr bwMode="auto">
          <a:xfrm>
            <a:off x="1372134" y="554021"/>
            <a:ext cx="9380095" cy="6099913"/>
          </a:xfrm>
          <a:prstGeom prst="roundRect">
            <a:avLst>
              <a:gd name="adj" fmla="val 659"/>
            </a:avLst>
          </a:prstGeom>
          <a:solidFill>
            <a:srgbClr val="B6B5BF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IPU04 Dual</a:t>
            </a:r>
            <a:r>
              <a:rPr kumimoji="0" lang="en-US" altLang="zh-CN" sz="9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Orin-X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ECU</a:t>
            </a:r>
          </a:p>
        </p:txBody>
      </p:sp>
      <p:cxnSp>
        <p:nvCxnSpPr>
          <p:cNvPr id="791" name="肘形连接符 202"/>
          <p:cNvCxnSpPr/>
          <p:nvPr/>
        </p:nvCxnSpPr>
        <p:spPr bwMode="auto">
          <a:xfrm flipV="1">
            <a:off x="6947506" y="5441820"/>
            <a:ext cx="4864" cy="660495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151" idx="1"/>
          </p:cNvCxnSpPr>
          <p:nvPr/>
        </p:nvCxnSpPr>
        <p:spPr>
          <a:xfrm rot="10800000">
            <a:off x="1125062" y="2980125"/>
            <a:ext cx="1022832" cy="299299"/>
          </a:xfrm>
          <a:prstGeom prst="bentConnector3">
            <a:avLst>
              <a:gd name="adj1" fmla="val 14858"/>
            </a:avLst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" name="直接箭头连接符 615"/>
          <p:cNvCxnSpPr/>
          <p:nvPr/>
        </p:nvCxnSpPr>
        <p:spPr bwMode="auto">
          <a:xfrm>
            <a:off x="10266084" y="6480150"/>
            <a:ext cx="600278" cy="11552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 bwMode="auto">
          <a:xfrm flipH="1">
            <a:off x="1047488" y="6441140"/>
            <a:ext cx="1069276" cy="3581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5" name="组合 524"/>
          <p:cNvGrpSpPr/>
          <p:nvPr/>
        </p:nvGrpSpPr>
        <p:grpSpPr>
          <a:xfrm>
            <a:off x="988726" y="2250712"/>
            <a:ext cx="1175075" cy="433650"/>
            <a:chOff x="965496" y="783942"/>
            <a:chExt cx="692988" cy="349630"/>
          </a:xfrm>
        </p:grpSpPr>
        <p:sp>
          <p:nvSpPr>
            <p:cNvPr id="527" name="TextBox 121"/>
            <p:cNvSpPr txBox="1"/>
            <p:nvPr/>
          </p:nvSpPr>
          <p:spPr>
            <a:xfrm>
              <a:off x="965496" y="783942"/>
              <a:ext cx="414750" cy="148887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GMSL2</a:t>
              </a:r>
            </a:p>
          </p:txBody>
        </p:sp>
        <p:grpSp>
          <p:nvGrpSpPr>
            <p:cNvPr id="530" name="组合 529"/>
            <p:cNvGrpSpPr/>
            <p:nvPr/>
          </p:nvGrpSpPr>
          <p:grpSpPr>
            <a:xfrm>
              <a:off x="1066161" y="906074"/>
              <a:ext cx="592323" cy="227498"/>
              <a:chOff x="977683" y="667068"/>
              <a:chExt cx="592323" cy="227498"/>
            </a:xfrm>
          </p:grpSpPr>
          <p:cxnSp>
            <p:nvCxnSpPr>
              <p:cNvPr id="531" name="直接箭头连接符 530"/>
              <p:cNvCxnSpPr/>
              <p:nvPr/>
            </p:nvCxnSpPr>
            <p:spPr bwMode="auto">
              <a:xfrm>
                <a:off x="977683" y="667068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2" name="直接箭头连接符 531"/>
              <p:cNvCxnSpPr/>
              <p:nvPr/>
            </p:nvCxnSpPr>
            <p:spPr bwMode="auto">
              <a:xfrm>
                <a:off x="977800" y="734220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14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3" name="直接箭头连接符 532"/>
              <p:cNvCxnSpPr/>
              <p:nvPr/>
            </p:nvCxnSpPr>
            <p:spPr bwMode="auto">
              <a:xfrm>
                <a:off x="978244" y="816731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6" name="直接箭头连接符 535"/>
              <p:cNvCxnSpPr/>
              <p:nvPr/>
            </p:nvCxnSpPr>
            <p:spPr bwMode="auto">
              <a:xfrm>
                <a:off x="977919" y="894566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7" name="矩形 136"/>
          <p:cNvSpPr/>
          <p:nvPr/>
        </p:nvSpPr>
        <p:spPr bwMode="auto">
          <a:xfrm>
            <a:off x="3836054" y="1025866"/>
            <a:ext cx="1474496" cy="2331545"/>
          </a:xfrm>
          <a:prstGeom prst="rect">
            <a:avLst/>
          </a:prstGeom>
          <a:gradFill flip="none" rotWithShape="1">
            <a:gsLst>
              <a:gs pos="0">
                <a:srgbClr val="0055A2">
                  <a:shade val="30000"/>
                  <a:satMod val="115000"/>
                </a:srgbClr>
              </a:gs>
              <a:gs pos="50000">
                <a:srgbClr val="0055A2">
                  <a:shade val="67500"/>
                  <a:satMod val="115000"/>
                </a:srgbClr>
              </a:gs>
              <a:gs pos="100000">
                <a:srgbClr val="0055A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NVIDIA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Orin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[Main]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1" name="流程图: 可选过程 440"/>
          <p:cNvSpPr/>
          <p:nvPr/>
        </p:nvSpPr>
        <p:spPr bwMode="auto">
          <a:xfrm>
            <a:off x="94113" y="909047"/>
            <a:ext cx="1061532" cy="410712"/>
          </a:xfrm>
          <a:prstGeom prst="flowChartAlternateProcess">
            <a:avLst/>
          </a:prstGeom>
          <a:solidFill>
            <a:srgbClr val="FFFFFF"/>
          </a:solidFill>
          <a:ln w="12700" cap="flat" cmpd="sng" algn="ctr">
            <a:solidFill>
              <a:srgbClr val="039F1D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171" name="流程图: 可选过程 170"/>
          <p:cNvSpPr/>
          <p:nvPr/>
        </p:nvSpPr>
        <p:spPr bwMode="auto">
          <a:xfrm>
            <a:off x="5794018" y="1826004"/>
            <a:ext cx="465825" cy="233381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CONN</a:t>
            </a:r>
            <a:endParaRPr lang="zh-CN" altLang="en-US" sz="6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cxnSp>
        <p:nvCxnSpPr>
          <p:cNvPr id="173" name="肘形连接符 172"/>
          <p:cNvCxnSpPr/>
          <p:nvPr/>
        </p:nvCxnSpPr>
        <p:spPr bwMode="auto">
          <a:xfrm>
            <a:off x="5296985" y="1952410"/>
            <a:ext cx="505039" cy="1360"/>
          </a:xfrm>
          <a:prstGeom prst="bentConnector3">
            <a:avLst>
              <a:gd name="adj1" fmla="val 50000"/>
            </a:avLst>
          </a:prstGeom>
          <a:solidFill>
            <a:srgbClr val="60597B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矩形 149"/>
          <p:cNvSpPr/>
          <p:nvPr/>
        </p:nvSpPr>
        <p:spPr bwMode="auto">
          <a:xfrm>
            <a:off x="3796334" y="3884533"/>
            <a:ext cx="802204" cy="2482153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MCU1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ASIL-D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TC397_XP</a:t>
            </a:r>
            <a:r>
              <a:rPr lang="zh-CN" altLang="en-US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63500">
                  <a:srgbClr val="60597B">
                    <a:satMod val="175000"/>
                    <a:alpha val="40000"/>
                  </a:srgbClr>
                </a:glow>
              </a:effectLst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210854" y="6188131"/>
            <a:ext cx="1992605" cy="438280"/>
            <a:chOff x="9197062" y="1513608"/>
            <a:chExt cx="2182513" cy="453711"/>
          </a:xfrm>
        </p:grpSpPr>
        <p:sp>
          <p:nvSpPr>
            <p:cNvPr id="177" name="圆角矩形 176"/>
            <p:cNvSpPr/>
            <p:nvPr/>
          </p:nvSpPr>
          <p:spPr bwMode="auto">
            <a:xfrm>
              <a:off x="9197062" y="1513608"/>
              <a:ext cx="1155800" cy="453711"/>
            </a:xfrm>
            <a:prstGeom prst="roundRec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90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i="0" u="none" strike="noStrike" kern="1200" normalizeH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Power System</a:t>
              </a:r>
              <a:endParaRPr kumimoji="0" lang="zh-CN" altLang="en-US" sz="700" i="0" u="none" strike="noStrike" kern="1200" normalizeH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20" name="圆角矩形 319"/>
            <p:cNvSpPr/>
            <p:nvPr/>
          </p:nvSpPr>
          <p:spPr bwMode="auto">
            <a:xfrm>
              <a:off x="9613260" y="1720116"/>
              <a:ext cx="702571" cy="221656"/>
            </a:xfrm>
            <a:prstGeom prst="roundRect">
              <a:avLst/>
            </a:prstGeom>
            <a:gradFill flip="none" rotWithShape="1">
              <a:gsLst>
                <a:gs pos="0">
                  <a:srgbClr val="A50021">
                    <a:shade val="30000"/>
                    <a:satMod val="115000"/>
                  </a:srgbClr>
                </a:gs>
                <a:gs pos="50000">
                  <a:srgbClr val="A50021">
                    <a:shade val="67500"/>
                    <a:satMod val="115000"/>
                  </a:srgbClr>
                </a:gs>
                <a:gs pos="100000">
                  <a:srgbClr val="A5002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60597B">
                        <a:satMod val="175000"/>
                        <a:alpha val="40000"/>
                      </a:srgbClr>
                    </a:glo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Power Monitor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1" name="圆角矩形 320"/>
            <p:cNvSpPr/>
            <p:nvPr/>
          </p:nvSpPr>
          <p:spPr bwMode="auto">
            <a:xfrm>
              <a:off x="9216343" y="1733528"/>
              <a:ext cx="375603" cy="211721"/>
            </a:xfrm>
            <a:prstGeom prst="roundRect">
              <a:avLst/>
            </a:prstGeom>
            <a:gradFill flip="none" rotWithShape="1">
              <a:gsLst>
                <a:gs pos="0">
                  <a:srgbClr val="A50021">
                    <a:shade val="30000"/>
                    <a:satMod val="115000"/>
                  </a:srgbClr>
                </a:gs>
                <a:gs pos="50000">
                  <a:srgbClr val="A50021">
                    <a:shade val="67500"/>
                    <a:satMod val="115000"/>
                  </a:srgbClr>
                </a:gs>
                <a:gs pos="100000">
                  <a:srgbClr val="A5002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60597B">
                        <a:satMod val="175000"/>
                        <a:alpha val="40000"/>
                      </a:srgbClr>
                    </a:glo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PMU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315" name="图片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4265" y="1561209"/>
              <a:ext cx="375310" cy="30251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75" name="直接箭头连接符 374"/>
            <p:cNvCxnSpPr/>
            <p:nvPr/>
          </p:nvCxnSpPr>
          <p:spPr bwMode="auto">
            <a:xfrm>
              <a:off x="10346415" y="1648615"/>
              <a:ext cx="657488" cy="11959"/>
            </a:xfrm>
            <a:prstGeom prst="straightConnector1">
              <a:avLst/>
            </a:prstGeom>
            <a:solidFill>
              <a:srgbClr val="60597B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1" name="圆角矩形 150"/>
          <p:cNvSpPr/>
          <p:nvPr/>
        </p:nvSpPr>
        <p:spPr bwMode="auto">
          <a:xfrm>
            <a:off x="2147893" y="3098030"/>
            <a:ext cx="780082" cy="362787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Serializer</a:t>
            </a: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(MAX96781)</a:t>
            </a:r>
            <a:r>
              <a:rPr kumimoji="0" lang="en-US" altLang="zh-CN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63" name="组合 162"/>
          <p:cNvGrpSpPr/>
          <p:nvPr/>
        </p:nvGrpSpPr>
        <p:grpSpPr>
          <a:xfrm>
            <a:off x="990594" y="821897"/>
            <a:ext cx="1149129" cy="458359"/>
            <a:chOff x="971950" y="764020"/>
            <a:chExt cx="686534" cy="369552"/>
          </a:xfrm>
        </p:grpSpPr>
        <p:sp>
          <p:nvSpPr>
            <p:cNvPr id="164" name="TextBox 121"/>
            <p:cNvSpPr txBox="1"/>
            <p:nvPr/>
          </p:nvSpPr>
          <p:spPr>
            <a:xfrm>
              <a:off x="971950" y="764020"/>
              <a:ext cx="414750" cy="148887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GMSL2</a:t>
              </a: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063586" y="895260"/>
              <a:ext cx="594898" cy="238312"/>
              <a:chOff x="975108" y="656254"/>
              <a:chExt cx="594898" cy="238312"/>
            </a:xfrm>
          </p:grpSpPr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975108" y="656254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975108" y="742799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>
                <a:off x="978244" y="816731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直接箭头连接符 168"/>
              <p:cNvCxnSpPr/>
              <p:nvPr/>
            </p:nvCxnSpPr>
            <p:spPr bwMode="auto">
              <a:xfrm>
                <a:off x="977919" y="894566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5" name="图片 2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178" y="947219"/>
            <a:ext cx="314160" cy="27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8" name="直接箭头连接符 348"/>
          <p:cNvCxnSpPr>
            <a:stCxn id="478" idx="3"/>
          </p:cNvCxnSpPr>
          <p:nvPr/>
        </p:nvCxnSpPr>
        <p:spPr bwMode="auto">
          <a:xfrm flipV="1">
            <a:off x="2913783" y="2036484"/>
            <a:ext cx="286654" cy="1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9" name="直接箭头连接符 348"/>
          <p:cNvCxnSpPr>
            <a:stCxn id="487" idx="3"/>
          </p:cNvCxnSpPr>
          <p:nvPr/>
        </p:nvCxnSpPr>
        <p:spPr bwMode="auto">
          <a:xfrm flipV="1">
            <a:off x="2914701" y="1253510"/>
            <a:ext cx="284990" cy="1261767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2" name="TextBox 133"/>
          <p:cNvSpPr txBox="1"/>
          <p:nvPr/>
        </p:nvSpPr>
        <p:spPr>
          <a:xfrm>
            <a:off x="2939634" y="3055128"/>
            <a:ext cx="39022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289" name="TextBox 119"/>
          <p:cNvSpPr txBox="1"/>
          <p:nvPr/>
        </p:nvSpPr>
        <p:spPr>
          <a:xfrm>
            <a:off x="2735172" y="792714"/>
            <a:ext cx="264661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CSI2</a:t>
            </a:r>
          </a:p>
        </p:txBody>
      </p:sp>
      <p:sp>
        <p:nvSpPr>
          <p:cNvPr id="290" name="圆角矩形 289"/>
          <p:cNvSpPr/>
          <p:nvPr/>
        </p:nvSpPr>
        <p:spPr bwMode="auto">
          <a:xfrm>
            <a:off x="2134903" y="929117"/>
            <a:ext cx="774940" cy="418025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Deserializer1</a:t>
            </a:r>
          </a:p>
          <a:p>
            <a:pPr algn="ctr">
              <a:defRPr/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MAX96712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119"/>
          <p:cNvSpPr txBox="1"/>
          <p:nvPr/>
        </p:nvSpPr>
        <p:spPr>
          <a:xfrm>
            <a:off x="2882575" y="1317387"/>
            <a:ext cx="264661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CSI2</a:t>
            </a:r>
          </a:p>
        </p:txBody>
      </p:sp>
      <p:sp>
        <p:nvSpPr>
          <p:cNvPr id="300" name="TextBox 119"/>
          <p:cNvSpPr txBox="1"/>
          <p:nvPr/>
        </p:nvSpPr>
        <p:spPr>
          <a:xfrm>
            <a:off x="2942598" y="2220417"/>
            <a:ext cx="264661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CSI2</a:t>
            </a:r>
          </a:p>
        </p:txBody>
      </p:sp>
      <p:sp>
        <p:nvSpPr>
          <p:cNvPr id="301" name="TextBox 119"/>
          <p:cNvSpPr txBox="1"/>
          <p:nvPr/>
        </p:nvSpPr>
        <p:spPr>
          <a:xfrm>
            <a:off x="3077730" y="3150862"/>
            <a:ext cx="351554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eDP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07" name="肘形连接符 306"/>
          <p:cNvCxnSpPr/>
          <p:nvPr/>
        </p:nvCxnSpPr>
        <p:spPr bwMode="auto">
          <a:xfrm>
            <a:off x="2908427" y="1081748"/>
            <a:ext cx="913013" cy="1946"/>
          </a:xfrm>
          <a:prstGeom prst="bentConnector3">
            <a:avLst>
              <a:gd name="adj1" fmla="val 86546"/>
            </a:avLst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肘形连接符 310"/>
          <p:cNvCxnSpPr/>
          <p:nvPr/>
        </p:nvCxnSpPr>
        <p:spPr bwMode="auto">
          <a:xfrm>
            <a:off x="2903987" y="1549850"/>
            <a:ext cx="910092" cy="1909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" name="肘形连接符 310"/>
          <p:cNvCxnSpPr/>
          <p:nvPr/>
        </p:nvCxnSpPr>
        <p:spPr bwMode="auto">
          <a:xfrm>
            <a:off x="2920376" y="2399776"/>
            <a:ext cx="901309" cy="2719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圆角矩形 193"/>
          <p:cNvSpPr/>
          <p:nvPr/>
        </p:nvSpPr>
        <p:spPr bwMode="auto">
          <a:xfrm>
            <a:off x="1511001" y="922837"/>
            <a:ext cx="310761" cy="41306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Quad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271" name="TextBox 157"/>
          <p:cNvSpPr txBox="1"/>
          <p:nvPr/>
        </p:nvSpPr>
        <p:spPr>
          <a:xfrm>
            <a:off x="3152929" y="4018354"/>
            <a:ext cx="49746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TX/RX*4</a:t>
            </a:r>
          </a:p>
        </p:txBody>
      </p:sp>
      <p:sp>
        <p:nvSpPr>
          <p:cNvPr id="229" name="TextBox 119"/>
          <p:cNvSpPr txBox="1"/>
          <p:nvPr/>
        </p:nvSpPr>
        <p:spPr>
          <a:xfrm>
            <a:off x="6519361" y="529353"/>
            <a:ext cx="1784449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C-PHY1.0: Max 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5.7Gbps/lane</a:t>
            </a:r>
            <a:endParaRPr lang="en-US" altLang="zh-CN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" name="圆角矩形 459"/>
          <p:cNvSpPr/>
          <p:nvPr/>
        </p:nvSpPr>
        <p:spPr bwMode="auto">
          <a:xfrm>
            <a:off x="2146432" y="1386926"/>
            <a:ext cx="767352" cy="418025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Deserializer2</a:t>
            </a:r>
          </a:p>
          <a:p>
            <a:pPr algn="ctr">
              <a:defRPr/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MAX96712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流程图: 可选过程 460"/>
          <p:cNvSpPr/>
          <p:nvPr/>
        </p:nvSpPr>
        <p:spPr bwMode="auto">
          <a:xfrm>
            <a:off x="81763" y="1374386"/>
            <a:ext cx="1068497" cy="410712"/>
          </a:xfrm>
          <a:prstGeom prst="flowChartAlternateProcess">
            <a:avLst/>
          </a:prstGeom>
          <a:solidFill>
            <a:srgbClr val="FFFFFF"/>
          </a:solidFill>
          <a:ln w="12700" cap="flat" cmpd="sng" algn="ctr">
            <a:solidFill>
              <a:srgbClr val="039F1D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grpSp>
        <p:nvGrpSpPr>
          <p:cNvPr id="462" name="组合 461"/>
          <p:cNvGrpSpPr/>
          <p:nvPr/>
        </p:nvGrpSpPr>
        <p:grpSpPr>
          <a:xfrm>
            <a:off x="1000169" y="1298789"/>
            <a:ext cx="1147121" cy="433216"/>
            <a:chOff x="963788" y="784292"/>
            <a:chExt cx="694696" cy="349280"/>
          </a:xfrm>
        </p:grpSpPr>
        <p:sp>
          <p:nvSpPr>
            <p:cNvPr id="463" name="TextBox 121"/>
            <p:cNvSpPr txBox="1"/>
            <p:nvPr/>
          </p:nvSpPr>
          <p:spPr>
            <a:xfrm>
              <a:off x="963788" y="784292"/>
              <a:ext cx="414750" cy="148887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GMSL2</a:t>
              </a:r>
            </a:p>
          </p:txBody>
        </p:sp>
        <p:grpSp>
          <p:nvGrpSpPr>
            <p:cNvPr id="464" name="组合 463"/>
            <p:cNvGrpSpPr/>
            <p:nvPr/>
          </p:nvGrpSpPr>
          <p:grpSpPr>
            <a:xfrm>
              <a:off x="1061532" y="908043"/>
              <a:ext cx="596952" cy="225529"/>
              <a:chOff x="973054" y="669037"/>
              <a:chExt cx="596952" cy="225529"/>
            </a:xfrm>
          </p:grpSpPr>
          <p:cxnSp>
            <p:nvCxnSpPr>
              <p:cNvPr id="465" name="直接箭头连接符 464"/>
              <p:cNvCxnSpPr/>
              <p:nvPr/>
            </p:nvCxnSpPr>
            <p:spPr bwMode="auto">
              <a:xfrm>
                <a:off x="973054" y="669037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6" name="直接箭头连接符 465"/>
              <p:cNvCxnSpPr/>
              <p:nvPr/>
            </p:nvCxnSpPr>
            <p:spPr bwMode="auto">
              <a:xfrm>
                <a:off x="973172" y="736189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7" name="直接箭头连接符 466"/>
              <p:cNvCxnSpPr/>
              <p:nvPr/>
            </p:nvCxnSpPr>
            <p:spPr bwMode="auto">
              <a:xfrm>
                <a:off x="978244" y="816731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8" name="直接箭头连接符 467"/>
              <p:cNvCxnSpPr/>
              <p:nvPr/>
            </p:nvCxnSpPr>
            <p:spPr bwMode="auto">
              <a:xfrm>
                <a:off x="977919" y="894566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470" name="图片 2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866" y="1450082"/>
            <a:ext cx="314160" cy="27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" name="流程图: 可选过程 471"/>
          <p:cNvSpPr/>
          <p:nvPr/>
        </p:nvSpPr>
        <p:spPr bwMode="auto">
          <a:xfrm>
            <a:off x="94883" y="1844798"/>
            <a:ext cx="1053084" cy="410712"/>
          </a:xfrm>
          <a:prstGeom prst="flowChartAlternateProcess">
            <a:avLst/>
          </a:prstGeom>
          <a:solidFill>
            <a:srgbClr val="FFFFFF"/>
          </a:solidFill>
          <a:ln w="12700" cap="flat" cmpd="sng" algn="ctr">
            <a:solidFill>
              <a:srgbClr val="039F1D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474" name="图片 2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532" y="1883237"/>
            <a:ext cx="314160" cy="27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" name="圆角矩形 477"/>
          <p:cNvSpPr/>
          <p:nvPr/>
        </p:nvSpPr>
        <p:spPr bwMode="auto">
          <a:xfrm>
            <a:off x="2146432" y="1828922"/>
            <a:ext cx="767352" cy="418025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Deserializer4</a:t>
            </a:r>
          </a:p>
          <a:p>
            <a:pPr algn="ctr">
              <a:defRPr/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MAX96712</a:t>
            </a: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圆角矩形 486"/>
          <p:cNvSpPr/>
          <p:nvPr/>
        </p:nvSpPr>
        <p:spPr bwMode="auto">
          <a:xfrm>
            <a:off x="2147349" y="2306264"/>
            <a:ext cx="767352" cy="418025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algn="ctr"/>
            <a:r>
              <a:rPr lang="en-US" altLang="zh-CN" sz="6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Deserializer3</a:t>
            </a:r>
          </a:p>
          <a:p>
            <a:pPr algn="ctr"/>
            <a:r>
              <a:rPr lang="zh-CN" altLang="en-US" sz="6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6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MAX96712</a:t>
            </a:r>
            <a:r>
              <a:rPr lang="zh-CN" altLang="en-US" sz="6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zh-CN" sz="6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985996" y="1752399"/>
            <a:ext cx="1166809" cy="440529"/>
            <a:chOff x="970371" y="778396"/>
            <a:chExt cx="688113" cy="355176"/>
          </a:xfrm>
        </p:grpSpPr>
        <p:sp>
          <p:nvSpPr>
            <p:cNvPr id="489" name="TextBox 121"/>
            <p:cNvSpPr txBox="1"/>
            <p:nvPr/>
          </p:nvSpPr>
          <p:spPr>
            <a:xfrm>
              <a:off x="970371" y="778396"/>
              <a:ext cx="414750" cy="148887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GMSL2</a:t>
              </a:r>
            </a:p>
          </p:txBody>
        </p:sp>
        <p:grpSp>
          <p:nvGrpSpPr>
            <p:cNvPr id="490" name="组合 489"/>
            <p:cNvGrpSpPr/>
            <p:nvPr/>
          </p:nvGrpSpPr>
          <p:grpSpPr>
            <a:xfrm>
              <a:off x="1066161" y="906074"/>
              <a:ext cx="592323" cy="227498"/>
              <a:chOff x="977683" y="667068"/>
              <a:chExt cx="592323" cy="227498"/>
            </a:xfrm>
          </p:grpSpPr>
          <p:cxnSp>
            <p:nvCxnSpPr>
              <p:cNvPr id="491" name="直接箭头连接符 490"/>
              <p:cNvCxnSpPr/>
              <p:nvPr/>
            </p:nvCxnSpPr>
            <p:spPr bwMode="auto">
              <a:xfrm>
                <a:off x="977683" y="667068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2" name="直接箭头连接符 491"/>
              <p:cNvCxnSpPr/>
              <p:nvPr/>
            </p:nvCxnSpPr>
            <p:spPr bwMode="auto">
              <a:xfrm>
                <a:off x="977800" y="742134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14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3" name="直接箭头连接符 492"/>
              <p:cNvCxnSpPr/>
              <p:nvPr/>
            </p:nvCxnSpPr>
            <p:spPr bwMode="auto">
              <a:xfrm>
                <a:off x="978244" y="816731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" name="直接箭头连接符 493"/>
              <p:cNvCxnSpPr/>
              <p:nvPr/>
            </p:nvCxnSpPr>
            <p:spPr bwMode="auto">
              <a:xfrm>
                <a:off x="977919" y="894566"/>
                <a:ext cx="591762" cy="0"/>
              </a:xfrm>
              <a:prstGeom prst="straightConnector1">
                <a:avLst/>
              </a:prstGeom>
              <a:solidFill>
                <a:srgbClr val="60597B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97" name="直接箭头连接符 348"/>
          <p:cNvCxnSpPr/>
          <p:nvPr/>
        </p:nvCxnSpPr>
        <p:spPr bwMode="auto">
          <a:xfrm>
            <a:off x="2915454" y="1650986"/>
            <a:ext cx="281795" cy="410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8" name="肘形连接符 310"/>
          <p:cNvCxnSpPr/>
          <p:nvPr/>
        </p:nvCxnSpPr>
        <p:spPr bwMode="auto">
          <a:xfrm>
            <a:off x="2913954" y="1955190"/>
            <a:ext cx="901309" cy="2719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" name="直接箭头连接符 507"/>
          <p:cNvCxnSpPr/>
          <p:nvPr/>
        </p:nvCxnSpPr>
        <p:spPr bwMode="auto">
          <a:xfrm flipV="1">
            <a:off x="1139437" y="3325082"/>
            <a:ext cx="984550" cy="7838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" name="圆角矩形 506"/>
          <p:cNvSpPr/>
          <p:nvPr/>
        </p:nvSpPr>
        <p:spPr bwMode="auto">
          <a:xfrm>
            <a:off x="1571273" y="3208867"/>
            <a:ext cx="210919" cy="222929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Single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520" name="肘形连接符 519"/>
          <p:cNvCxnSpPr/>
          <p:nvPr/>
        </p:nvCxnSpPr>
        <p:spPr>
          <a:xfrm rot="5400000" flipH="1" flipV="1">
            <a:off x="2400185" y="1330407"/>
            <a:ext cx="1377032" cy="340955"/>
          </a:xfrm>
          <a:prstGeom prst="bentConnector3">
            <a:avLst>
              <a:gd name="adj1" fmla="val -336"/>
            </a:avLst>
          </a:prstGeom>
          <a:solidFill>
            <a:srgbClr val="60597B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" name="TextBox 119"/>
          <p:cNvSpPr txBox="1"/>
          <p:nvPr/>
        </p:nvSpPr>
        <p:spPr>
          <a:xfrm>
            <a:off x="2940671" y="1812124"/>
            <a:ext cx="264661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CSI2</a:t>
            </a:r>
          </a:p>
        </p:txBody>
      </p:sp>
      <p:cxnSp>
        <p:nvCxnSpPr>
          <p:cNvPr id="374" name="肘形连接符 345"/>
          <p:cNvCxnSpPr/>
          <p:nvPr/>
        </p:nvCxnSpPr>
        <p:spPr bwMode="auto">
          <a:xfrm>
            <a:off x="2958103" y="3192310"/>
            <a:ext cx="880406" cy="2420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3E3E5C">
                <a:lumMod val="5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5" name="肘形连接符 257"/>
          <p:cNvCxnSpPr/>
          <p:nvPr/>
        </p:nvCxnSpPr>
        <p:spPr bwMode="auto">
          <a:xfrm>
            <a:off x="2940671" y="3296397"/>
            <a:ext cx="874302" cy="0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" name="直接箭头连接符 337"/>
          <p:cNvCxnSpPr/>
          <p:nvPr/>
        </p:nvCxnSpPr>
        <p:spPr bwMode="auto">
          <a:xfrm flipV="1">
            <a:off x="1084330" y="4882014"/>
            <a:ext cx="1060422" cy="7127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" name="直接箭头连接符 180"/>
          <p:cNvCxnSpPr>
            <a:stCxn id="458" idx="3"/>
          </p:cNvCxnSpPr>
          <p:nvPr/>
        </p:nvCxnSpPr>
        <p:spPr bwMode="auto">
          <a:xfrm flipV="1">
            <a:off x="2981679" y="4884028"/>
            <a:ext cx="789047" cy="704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9" name="TextBox 157"/>
          <p:cNvSpPr txBox="1"/>
          <p:nvPr/>
        </p:nvSpPr>
        <p:spPr>
          <a:xfrm>
            <a:off x="3140602" y="4722785"/>
            <a:ext cx="49746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*2</a:t>
            </a:r>
          </a:p>
        </p:txBody>
      </p:sp>
      <p:cxnSp>
        <p:nvCxnSpPr>
          <p:cNvPr id="221" name="直接箭头连接符 220"/>
          <p:cNvCxnSpPr/>
          <p:nvPr/>
        </p:nvCxnSpPr>
        <p:spPr bwMode="auto">
          <a:xfrm flipH="1">
            <a:off x="4551625" y="3319845"/>
            <a:ext cx="3190" cy="576195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extBox 94"/>
          <p:cNvSpPr txBox="1"/>
          <p:nvPr/>
        </p:nvSpPr>
        <p:spPr>
          <a:xfrm rot="16200000">
            <a:off x="4316578" y="3523489"/>
            <a:ext cx="56891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FSI_SPI</a:t>
            </a:r>
          </a:p>
        </p:txBody>
      </p:sp>
      <p:sp>
        <p:nvSpPr>
          <p:cNvPr id="348" name="TextBox 119"/>
          <p:cNvSpPr txBox="1"/>
          <p:nvPr/>
        </p:nvSpPr>
        <p:spPr>
          <a:xfrm>
            <a:off x="3816798" y="1032979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CSI0</a:t>
            </a:r>
          </a:p>
        </p:txBody>
      </p:sp>
      <p:sp>
        <p:nvSpPr>
          <p:cNvPr id="349" name="TextBox 119"/>
          <p:cNvSpPr txBox="1"/>
          <p:nvPr/>
        </p:nvSpPr>
        <p:spPr>
          <a:xfrm>
            <a:off x="3820009" y="1529985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CSI1</a:t>
            </a:r>
          </a:p>
        </p:txBody>
      </p:sp>
      <p:sp>
        <p:nvSpPr>
          <p:cNvPr id="350" name="TextBox 119"/>
          <p:cNvSpPr txBox="1"/>
          <p:nvPr/>
        </p:nvSpPr>
        <p:spPr>
          <a:xfrm>
            <a:off x="3784177" y="2357217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CSI4</a:t>
            </a:r>
          </a:p>
        </p:txBody>
      </p:sp>
      <p:sp>
        <p:nvSpPr>
          <p:cNvPr id="353" name="TextBox 119"/>
          <p:cNvSpPr txBox="1"/>
          <p:nvPr/>
        </p:nvSpPr>
        <p:spPr>
          <a:xfrm>
            <a:off x="5053106" y="2620394"/>
            <a:ext cx="312623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XFI</a:t>
            </a:r>
          </a:p>
        </p:txBody>
      </p:sp>
      <p:sp>
        <p:nvSpPr>
          <p:cNvPr id="359" name="TextBox 119"/>
          <p:cNvSpPr txBox="1"/>
          <p:nvPr/>
        </p:nvSpPr>
        <p:spPr>
          <a:xfrm>
            <a:off x="3809827" y="3154672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26" name="矩形 25"/>
          <p:cNvSpPr/>
          <p:nvPr/>
        </p:nvSpPr>
        <p:spPr>
          <a:xfrm>
            <a:off x="4262684" y="2766786"/>
            <a:ext cx="416421" cy="5399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FSI</a:t>
            </a:r>
          </a:p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(R52)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可选过程 430"/>
          <p:cNvSpPr/>
          <p:nvPr/>
        </p:nvSpPr>
        <p:spPr bwMode="auto">
          <a:xfrm>
            <a:off x="5520573" y="3051116"/>
            <a:ext cx="222531" cy="240143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JTAG CON</a:t>
            </a:r>
          </a:p>
        </p:txBody>
      </p:sp>
      <p:sp>
        <p:nvSpPr>
          <p:cNvPr id="434" name="TextBox 119"/>
          <p:cNvSpPr txBox="1"/>
          <p:nvPr/>
        </p:nvSpPr>
        <p:spPr>
          <a:xfrm>
            <a:off x="5086446" y="3132731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JTAG</a:t>
            </a:r>
          </a:p>
        </p:txBody>
      </p:sp>
      <p:sp>
        <p:nvSpPr>
          <p:cNvPr id="499" name="TextBox 119"/>
          <p:cNvSpPr txBox="1"/>
          <p:nvPr/>
        </p:nvSpPr>
        <p:spPr>
          <a:xfrm>
            <a:off x="3814418" y="1918374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CSI3</a:t>
            </a:r>
          </a:p>
        </p:txBody>
      </p:sp>
      <p:sp>
        <p:nvSpPr>
          <p:cNvPr id="367" name="TextBox 119"/>
          <p:cNvSpPr txBox="1"/>
          <p:nvPr/>
        </p:nvSpPr>
        <p:spPr>
          <a:xfrm>
            <a:off x="3770068" y="3267483"/>
            <a:ext cx="313063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eDP</a:t>
            </a:r>
            <a:endParaRPr kumimoji="0" lang="en-US" altLang="zh-CN" sz="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39719" y="1044658"/>
            <a:ext cx="1410514" cy="729981"/>
            <a:chOff x="5237284" y="890852"/>
            <a:chExt cx="1371800" cy="755683"/>
          </a:xfrm>
        </p:grpSpPr>
        <p:sp>
          <p:nvSpPr>
            <p:cNvPr id="131" name="左右箭头 130"/>
            <p:cNvSpPr/>
            <p:nvPr/>
          </p:nvSpPr>
          <p:spPr>
            <a:xfrm>
              <a:off x="5629182" y="1231738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2" name="圆角矩形 131"/>
            <p:cNvSpPr/>
            <p:nvPr/>
          </p:nvSpPr>
          <p:spPr bwMode="auto">
            <a:xfrm>
              <a:off x="5969221" y="1373223"/>
              <a:ext cx="639863" cy="1197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Nor Flash 64MB</a:t>
              </a: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5962746" y="1057445"/>
              <a:ext cx="639863" cy="1264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EMMC 32GB </a:t>
              </a:r>
            </a:p>
          </p:txBody>
        </p:sp>
        <p:sp>
          <p:nvSpPr>
            <p:cNvPr id="354" name="TextBox 119"/>
            <p:cNvSpPr txBox="1"/>
            <p:nvPr/>
          </p:nvSpPr>
          <p:spPr>
            <a:xfrm>
              <a:off x="5237284" y="1099169"/>
              <a:ext cx="384120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SDMMC4</a:t>
              </a:r>
            </a:p>
          </p:txBody>
        </p:sp>
        <p:sp>
          <p:nvSpPr>
            <p:cNvPr id="355" name="TextBox 119"/>
            <p:cNvSpPr txBox="1"/>
            <p:nvPr/>
          </p:nvSpPr>
          <p:spPr>
            <a:xfrm>
              <a:off x="5241255" y="1238349"/>
              <a:ext cx="348821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UPHY0[6:7]</a:t>
              </a:r>
            </a:p>
          </p:txBody>
        </p:sp>
        <p:sp>
          <p:nvSpPr>
            <p:cNvPr id="356" name="TextBox 119"/>
            <p:cNvSpPr txBox="1"/>
            <p:nvPr/>
          </p:nvSpPr>
          <p:spPr>
            <a:xfrm>
              <a:off x="5350432" y="1383600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QSPI</a:t>
              </a:r>
            </a:p>
          </p:txBody>
        </p:sp>
        <p:sp>
          <p:nvSpPr>
            <p:cNvPr id="357" name="TextBox 119"/>
            <p:cNvSpPr txBox="1"/>
            <p:nvPr/>
          </p:nvSpPr>
          <p:spPr>
            <a:xfrm>
              <a:off x="5293561" y="932103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LPDDR5</a:t>
              </a:r>
            </a:p>
          </p:txBody>
        </p:sp>
        <p:sp>
          <p:nvSpPr>
            <p:cNvPr id="436" name="左右箭头 435"/>
            <p:cNvSpPr/>
            <p:nvPr/>
          </p:nvSpPr>
          <p:spPr>
            <a:xfrm>
              <a:off x="5619795" y="1080002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7" name="左右箭头 436"/>
            <p:cNvSpPr/>
            <p:nvPr/>
          </p:nvSpPr>
          <p:spPr>
            <a:xfrm>
              <a:off x="5614928" y="912415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8" name="圆角矩形 437"/>
            <p:cNvSpPr/>
            <p:nvPr/>
          </p:nvSpPr>
          <p:spPr bwMode="auto">
            <a:xfrm>
              <a:off x="5964983" y="1211357"/>
              <a:ext cx="639863" cy="12155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UFS 256GB</a:t>
              </a:r>
            </a:p>
          </p:txBody>
        </p:sp>
        <p:sp>
          <p:nvSpPr>
            <p:cNvPr id="439" name="左右箭头 438"/>
            <p:cNvSpPr/>
            <p:nvPr/>
          </p:nvSpPr>
          <p:spPr>
            <a:xfrm>
              <a:off x="5626848" y="1377744"/>
              <a:ext cx="331601" cy="97118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99" name="圆角矩形 398"/>
            <p:cNvSpPr/>
            <p:nvPr/>
          </p:nvSpPr>
          <p:spPr bwMode="auto">
            <a:xfrm>
              <a:off x="5962747" y="890852"/>
              <a:ext cx="639863" cy="1462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LPDDR5 4*8GB</a:t>
              </a:r>
            </a:p>
          </p:txBody>
        </p:sp>
        <p:sp>
          <p:nvSpPr>
            <p:cNvPr id="405" name="圆角矩形 404"/>
            <p:cNvSpPr/>
            <p:nvPr/>
          </p:nvSpPr>
          <p:spPr bwMode="auto">
            <a:xfrm>
              <a:off x="5968779" y="1525765"/>
              <a:ext cx="639863" cy="12077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Sec Nor Flash</a:t>
              </a:r>
            </a:p>
          </p:txBody>
        </p:sp>
        <p:sp>
          <p:nvSpPr>
            <p:cNvPr id="409" name="TextBox 119"/>
            <p:cNvSpPr txBox="1"/>
            <p:nvPr/>
          </p:nvSpPr>
          <p:spPr>
            <a:xfrm>
              <a:off x="5325777" y="1529299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Sec_</a:t>
              </a: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410" name="左右箭头 409"/>
            <p:cNvSpPr/>
            <p:nvPr/>
          </p:nvSpPr>
          <p:spPr>
            <a:xfrm>
              <a:off x="5629181" y="1522803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93412" y="961337"/>
            <a:ext cx="1507777" cy="2339572"/>
            <a:chOff x="7896099" y="840989"/>
            <a:chExt cx="1651478" cy="2421945"/>
          </a:xfrm>
        </p:grpSpPr>
        <p:sp>
          <p:nvSpPr>
            <p:cNvPr id="364" name="矩形 363"/>
            <p:cNvSpPr/>
            <p:nvPr/>
          </p:nvSpPr>
          <p:spPr bwMode="auto">
            <a:xfrm>
              <a:off x="7918959" y="840989"/>
              <a:ext cx="1615025" cy="2421945"/>
            </a:xfrm>
            <a:prstGeom prst="rect">
              <a:avLst/>
            </a:prstGeom>
            <a:gradFill flip="none" rotWithShape="1">
              <a:gsLst>
                <a:gs pos="0">
                  <a:srgbClr val="0055A2">
                    <a:shade val="30000"/>
                    <a:satMod val="115000"/>
                  </a:srgbClr>
                </a:gs>
                <a:gs pos="50000">
                  <a:srgbClr val="0055A2">
                    <a:shade val="67500"/>
                    <a:satMod val="115000"/>
                  </a:srgbClr>
                </a:gs>
                <a:gs pos="100000">
                  <a:srgbClr val="0055A2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SOC2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NVIDIA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Orin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-X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[Slave]</a:t>
              </a: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81" name="TextBox 119"/>
            <p:cNvSpPr txBox="1"/>
            <p:nvPr/>
          </p:nvSpPr>
          <p:spPr>
            <a:xfrm>
              <a:off x="7903896" y="921807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CSI0</a:t>
              </a:r>
            </a:p>
          </p:txBody>
        </p:sp>
        <p:sp>
          <p:nvSpPr>
            <p:cNvPr id="483" name="TextBox 119"/>
            <p:cNvSpPr txBox="1"/>
            <p:nvPr/>
          </p:nvSpPr>
          <p:spPr>
            <a:xfrm>
              <a:off x="7917289" y="1137004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CSI1</a:t>
              </a:r>
            </a:p>
          </p:txBody>
        </p:sp>
        <p:sp>
          <p:nvSpPr>
            <p:cNvPr id="538" name="矩形 537"/>
            <p:cNvSpPr/>
            <p:nvPr/>
          </p:nvSpPr>
          <p:spPr>
            <a:xfrm>
              <a:off x="8333870" y="2686201"/>
              <a:ext cx="421736" cy="558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FSI</a:t>
              </a:r>
            </a:p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(R52)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TextBox 119"/>
            <p:cNvSpPr txBox="1"/>
            <p:nvPr/>
          </p:nvSpPr>
          <p:spPr>
            <a:xfrm>
              <a:off x="9272758" y="3159098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JTAG</a:t>
              </a:r>
            </a:p>
          </p:txBody>
        </p:sp>
        <p:sp>
          <p:nvSpPr>
            <p:cNvPr id="419" name="TextBox 119"/>
            <p:cNvSpPr txBox="1"/>
            <p:nvPr/>
          </p:nvSpPr>
          <p:spPr>
            <a:xfrm>
              <a:off x="7899539" y="1317490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CSI2</a:t>
              </a:r>
            </a:p>
          </p:txBody>
        </p:sp>
        <p:sp>
          <p:nvSpPr>
            <p:cNvPr id="421" name="TextBox 119"/>
            <p:cNvSpPr txBox="1"/>
            <p:nvPr/>
          </p:nvSpPr>
          <p:spPr>
            <a:xfrm>
              <a:off x="7896099" y="1488833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CSI3</a:t>
              </a:r>
            </a:p>
          </p:txBody>
        </p:sp>
      </p:grpSp>
      <p:sp>
        <p:nvSpPr>
          <p:cNvPr id="547" name="矩形 546"/>
          <p:cNvSpPr/>
          <p:nvPr/>
        </p:nvSpPr>
        <p:spPr bwMode="auto">
          <a:xfrm>
            <a:off x="8213408" y="3886760"/>
            <a:ext cx="720104" cy="2154261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MCU2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ASIL-D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TC397_XP</a:t>
            </a:r>
            <a:r>
              <a:rPr lang="zh-CN" altLang="en-US" sz="700" dirty="0"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63500">
                  <a:srgbClr val="60597B">
                    <a:satMod val="175000"/>
                    <a:alpha val="40000"/>
                  </a:srgbClr>
                </a:glow>
              </a:effectLst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7" name="TextBox 119"/>
          <p:cNvSpPr txBox="1"/>
          <p:nvPr/>
        </p:nvSpPr>
        <p:spPr>
          <a:xfrm>
            <a:off x="5326522" y="1807491"/>
            <a:ext cx="439710" cy="1692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500" dirty="0"/>
              <a:t>USB3.0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909893" y="681686"/>
            <a:ext cx="4902865" cy="946434"/>
            <a:chOff x="2978302" y="582695"/>
            <a:chExt cx="5370139" cy="979757"/>
          </a:xfrm>
        </p:grpSpPr>
        <p:cxnSp>
          <p:nvCxnSpPr>
            <p:cNvPr id="589" name="肘形连接符 588"/>
            <p:cNvCxnSpPr/>
            <p:nvPr/>
          </p:nvCxnSpPr>
          <p:spPr bwMode="auto">
            <a:xfrm flipV="1">
              <a:off x="2978302" y="582695"/>
              <a:ext cx="923469" cy="345648"/>
            </a:xfrm>
            <a:prstGeom prst="bentConnector3">
              <a:avLst>
                <a:gd name="adj1" fmla="val 14931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0" name="肘形连接符 589"/>
            <p:cNvCxnSpPr/>
            <p:nvPr/>
          </p:nvCxnSpPr>
          <p:spPr bwMode="auto">
            <a:xfrm flipV="1">
              <a:off x="2980893" y="669132"/>
              <a:ext cx="960143" cy="747299"/>
            </a:xfrm>
            <a:prstGeom prst="bentConnector3">
              <a:avLst>
                <a:gd name="adj1" fmla="val 22554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1" name="肘形连接符 590"/>
            <p:cNvCxnSpPr>
              <a:endCxn id="481" idx="1"/>
            </p:cNvCxnSpPr>
            <p:nvPr/>
          </p:nvCxnSpPr>
          <p:spPr bwMode="auto">
            <a:xfrm>
              <a:off x="3901771" y="582695"/>
              <a:ext cx="4433278" cy="402177"/>
            </a:xfrm>
            <a:prstGeom prst="bentConnector3">
              <a:avLst>
                <a:gd name="adj1" fmla="val 88367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2" name="肘形连接符 591"/>
            <p:cNvCxnSpPr/>
            <p:nvPr/>
          </p:nvCxnSpPr>
          <p:spPr bwMode="auto">
            <a:xfrm>
              <a:off x="3941036" y="672264"/>
              <a:ext cx="4407405" cy="535424"/>
            </a:xfrm>
            <a:prstGeom prst="bentConnector3">
              <a:avLst>
                <a:gd name="adj1" fmla="val 85961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" name="肘形连接符 421"/>
            <p:cNvCxnSpPr/>
            <p:nvPr/>
          </p:nvCxnSpPr>
          <p:spPr bwMode="auto">
            <a:xfrm>
              <a:off x="3353155" y="722562"/>
              <a:ext cx="4989999" cy="642725"/>
            </a:xfrm>
            <a:prstGeom prst="bentConnector3">
              <a:avLst>
                <a:gd name="adj1" fmla="val 85971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肘形连接符 426"/>
            <p:cNvCxnSpPr/>
            <p:nvPr/>
          </p:nvCxnSpPr>
          <p:spPr bwMode="auto">
            <a:xfrm>
              <a:off x="3444358" y="775239"/>
              <a:ext cx="4886333" cy="787213"/>
            </a:xfrm>
            <a:prstGeom prst="bentConnector3">
              <a:avLst>
                <a:gd name="adj1" fmla="val 84698"/>
              </a:avLst>
            </a:prstGeom>
            <a:solidFill>
              <a:srgbClr val="60597B"/>
            </a:solidFill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3" name="TextBox 119"/>
          <p:cNvSpPr txBox="1"/>
          <p:nvPr/>
        </p:nvSpPr>
        <p:spPr>
          <a:xfrm>
            <a:off x="7291938" y="856894"/>
            <a:ext cx="403447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</a:t>
            </a:r>
            <a:r>
              <a:rPr kumimoji="0" lang="en-US" altLang="zh-CN" sz="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C-PHY</a:t>
            </a:r>
          </a:p>
        </p:txBody>
      </p:sp>
      <p:sp>
        <p:nvSpPr>
          <p:cNvPr id="594" name="TextBox 119"/>
          <p:cNvSpPr txBox="1"/>
          <p:nvPr/>
        </p:nvSpPr>
        <p:spPr>
          <a:xfrm>
            <a:off x="7291938" y="1064939"/>
            <a:ext cx="403447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C-PHY</a:t>
            </a:r>
          </a:p>
        </p:txBody>
      </p:sp>
      <p:cxnSp>
        <p:nvCxnSpPr>
          <p:cNvPr id="624" name="直接箭头连接符 623"/>
          <p:cNvCxnSpPr/>
          <p:nvPr/>
        </p:nvCxnSpPr>
        <p:spPr bwMode="auto">
          <a:xfrm>
            <a:off x="8333407" y="3292307"/>
            <a:ext cx="0" cy="606503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" name="TextBox 94"/>
          <p:cNvSpPr txBox="1"/>
          <p:nvPr/>
        </p:nvSpPr>
        <p:spPr>
          <a:xfrm rot="16200000">
            <a:off x="8321027" y="3507035"/>
            <a:ext cx="64283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SPI</a:t>
            </a:r>
          </a:p>
        </p:txBody>
      </p:sp>
      <p:sp>
        <p:nvSpPr>
          <p:cNvPr id="371" name="圆角矩形 370"/>
          <p:cNvSpPr/>
          <p:nvPr/>
        </p:nvSpPr>
        <p:spPr bwMode="auto">
          <a:xfrm>
            <a:off x="10380747" y="6123688"/>
            <a:ext cx="199713" cy="398932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MAIN CONN</a:t>
            </a:r>
            <a:endParaRPr lang="zh-CN" altLang="en-US" sz="5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376" name="TextBox 119"/>
          <p:cNvSpPr txBox="1"/>
          <p:nvPr/>
        </p:nvSpPr>
        <p:spPr>
          <a:xfrm>
            <a:off x="8930916" y="2634220"/>
            <a:ext cx="3603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UPHY0[0:1]</a:t>
            </a:r>
          </a:p>
        </p:txBody>
      </p:sp>
      <p:sp>
        <p:nvSpPr>
          <p:cNvPr id="377" name="流程图: 可选过程 376"/>
          <p:cNvSpPr/>
          <p:nvPr/>
        </p:nvSpPr>
        <p:spPr bwMode="auto">
          <a:xfrm>
            <a:off x="9734029" y="2563856"/>
            <a:ext cx="465825" cy="233381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CONN</a:t>
            </a:r>
            <a:endParaRPr lang="zh-CN" altLang="en-US" sz="6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378" name="TextBox 119"/>
          <p:cNvSpPr txBox="1"/>
          <p:nvPr/>
        </p:nvSpPr>
        <p:spPr>
          <a:xfrm>
            <a:off x="9301867" y="2535582"/>
            <a:ext cx="439710" cy="1692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500" dirty="0"/>
              <a:t>USB3.0</a:t>
            </a:r>
          </a:p>
        </p:txBody>
      </p:sp>
      <p:cxnSp>
        <p:nvCxnSpPr>
          <p:cNvPr id="380" name="肘形连接符 379"/>
          <p:cNvCxnSpPr>
            <a:endCxn id="377" idx="1"/>
          </p:cNvCxnSpPr>
          <p:nvPr/>
        </p:nvCxnSpPr>
        <p:spPr bwMode="auto">
          <a:xfrm flipV="1">
            <a:off x="9283813" y="2680546"/>
            <a:ext cx="450216" cy="4028"/>
          </a:xfrm>
          <a:prstGeom prst="straightConnector1">
            <a:avLst/>
          </a:prstGeom>
          <a:solidFill>
            <a:srgbClr val="60597B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8" name="TextBox 119"/>
          <p:cNvSpPr txBox="1"/>
          <p:nvPr/>
        </p:nvSpPr>
        <p:spPr>
          <a:xfrm>
            <a:off x="7291938" y="1254236"/>
            <a:ext cx="403447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sp>
        <p:nvSpPr>
          <p:cNvPr id="430" name="TextBox 119"/>
          <p:cNvSpPr txBox="1"/>
          <p:nvPr/>
        </p:nvSpPr>
        <p:spPr>
          <a:xfrm>
            <a:off x="7291938" y="1439873"/>
            <a:ext cx="403447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 lane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sp>
        <p:nvSpPr>
          <p:cNvPr id="440" name="TextBox 119"/>
          <p:cNvSpPr txBox="1"/>
          <p:nvPr/>
        </p:nvSpPr>
        <p:spPr>
          <a:xfrm>
            <a:off x="3390774" y="2143340"/>
            <a:ext cx="388806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 lane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cxnSp>
        <p:nvCxnSpPr>
          <p:cNvPr id="454" name="肘形连接符 453"/>
          <p:cNvCxnSpPr/>
          <p:nvPr/>
        </p:nvCxnSpPr>
        <p:spPr>
          <a:xfrm rot="5400000" flipH="1" flipV="1">
            <a:off x="2266433" y="1535692"/>
            <a:ext cx="1749469" cy="388232"/>
          </a:xfrm>
          <a:prstGeom prst="bentConnector3">
            <a:avLst>
              <a:gd name="adj1" fmla="val 738"/>
            </a:avLst>
          </a:prstGeom>
          <a:solidFill>
            <a:srgbClr val="60597B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" name="组合 316"/>
          <p:cNvGrpSpPr/>
          <p:nvPr/>
        </p:nvGrpSpPr>
        <p:grpSpPr>
          <a:xfrm>
            <a:off x="699722" y="6135482"/>
            <a:ext cx="3102843" cy="438280"/>
            <a:chOff x="7650567" y="1513608"/>
            <a:chExt cx="3398563" cy="453711"/>
          </a:xfrm>
        </p:grpSpPr>
        <p:sp>
          <p:nvSpPr>
            <p:cNvPr id="322" name="圆角矩形 321"/>
            <p:cNvSpPr/>
            <p:nvPr/>
          </p:nvSpPr>
          <p:spPr bwMode="auto">
            <a:xfrm>
              <a:off x="9197062" y="1513608"/>
              <a:ext cx="1155800" cy="453711"/>
            </a:xfrm>
            <a:prstGeom prst="roundRec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9000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i="0" u="none" strike="noStrike" kern="1200" normalizeH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Power System</a:t>
              </a:r>
              <a:endParaRPr kumimoji="0" lang="zh-CN" altLang="en-US" sz="700" i="0" u="none" strike="noStrike" kern="1200" normalizeH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 flipH="1">
              <a:off x="10372331" y="1619227"/>
              <a:ext cx="676799" cy="0"/>
            </a:xfrm>
            <a:prstGeom prst="straightConnector1">
              <a:avLst/>
            </a:prstGeom>
            <a:solidFill>
              <a:srgbClr val="60597B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" name="圆角矩形 327"/>
            <p:cNvSpPr/>
            <p:nvPr/>
          </p:nvSpPr>
          <p:spPr bwMode="auto">
            <a:xfrm>
              <a:off x="9613260" y="1720116"/>
              <a:ext cx="702571" cy="221656"/>
            </a:xfrm>
            <a:prstGeom prst="roundRect">
              <a:avLst/>
            </a:prstGeom>
            <a:gradFill flip="none" rotWithShape="1">
              <a:gsLst>
                <a:gs pos="0">
                  <a:srgbClr val="A50021">
                    <a:shade val="30000"/>
                    <a:satMod val="115000"/>
                  </a:srgbClr>
                </a:gs>
                <a:gs pos="50000">
                  <a:srgbClr val="A50021">
                    <a:shade val="67500"/>
                    <a:satMod val="115000"/>
                  </a:srgbClr>
                </a:gs>
                <a:gs pos="100000">
                  <a:srgbClr val="A5002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60597B">
                        <a:satMod val="175000"/>
                        <a:alpha val="40000"/>
                      </a:srgbClr>
                    </a:glo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Power Monitor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0" name="圆角矩形 329"/>
            <p:cNvSpPr/>
            <p:nvPr/>
          </p:nvSpPr>
          <p:spPr bwMode="auto">
            <a:xfrm>
              <a:off x="9216343" y="1733528"/>
              <a:ext cx="375603" cy="211721"/>
            </a:xfrm>
            <a:prstGeom prst="roundRect">
              <a:avLst/>
            </a:prstGeom>
            <a:gradFill flip="none" rotWithShape="1">
              <a:gsLst>
                <a:gs pos="0">
                  <a:srgbClr val="A50021">
                    <a:shade val="30000"/>
                    <a:satMod val="115000"/>
                  </a:srgbClr>
                </a:gs>
                <a:gs pos="50000">
                  <a:srgbClr val="A50021">
                    <a:shade val="67500"/>
                    <a:satMod val="115000"/>
                  </a:srgbClr>
                </a:gs>
                <a:gs pos="100000">
                  <a:srgbClr val="A5002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60597B">
                        <a:satMod val="175000"/>
                        <a:alpha val="40000"/>
                      </a:srgbClr>
                    </a:glow>
                  </a:effectLst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PMU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60597B">
                      <a:satMod val="175000"/>
                      <a:alpha val="40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346" name="图片 3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567" y="1592914"/>
              <a:ext cx="375310" cy="302513"/>
            </a:xfrm>
            <a:prstGeom prst="rect">
              <a:avLst/>
            </a:prstGeom>
          </p:spPr>
        </p:pic>
        <p:cxnSp>
          <p:nvCxnSpPr>
            <p:cNvPr id="361" name="直接箭头连接符 360"/>
            <p:cNvCxnSpPr>
              <a:stCxn id="322" idx="1"/>
              <a:endCxn id="346" idx="3"/>
            </p:cNvCxnSpPr>
            <p:nvPr/>
          </p:nvCxnSpPr>
          <p:spPr bwMode="auto">
            <a:xfrm flipH="1">
              <a:off x="8025877" y="1740464"/>
              <a:ext cx="1171185" cy="3707"/>
            </a:xfrm>
            <a:prstGeom prst="straightConnector1">
              <a:avLst/>
            </a:prstGeom>
            <a:solidFill>
              <a:srgbClr val="60597B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1" name="肘形连接符 345"/>
          <p:cNvCxnSpPr/>
          <p:nvPr/>
        </p:nvCxnSpPr>
        <p:spPr bwMode="auto">
          <a:xfrm flipV="1">
            <a:off x="2929596" y="909062"/>
            <a:ext cx="1807713" cy="1244685"/>
          </a:xfrm>
          <a:prstGeom prst="bentConnector3">
            <a:avLst>
              <a:gd name="adj1" fmla="val 26481"/>
            </a:avLst>
          </a:prstGeom>
          <a:solidFill>
            <a:srgbClr val="60597B"/>
          </a:solidFill>
          <a:ln w="9525" cap="flat" cmpd="sng" algn="ctr">
            <a:solidFill>
              <a:srgbClr val="3E3E5C">
                <a:lumMod val="50000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3" name="直接箭头连接符 348"/>
          <p:cNvCxnSpPr/>
          <p:nvPr/>
        </p:nvCxnSpPr>
        <p:spPr bwMode="auto">
          <a:xfrm flipV="1">
            <a:off x="2924712" y="1150981"/>
            <a:ext cx="482217" cy="1253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" name="直接箭头连接符 348"/>
          <p:cNvCxnSpPr/>
          <p:nvPr/>
        </p:nvCxnSpPr>
        <p:spPr bwMode="auto">
          <a:xfrm flipV="1">
            <a:off x="2916686" y="1711704"/>
            <a:ext cx="493812" cy="9472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2" name="TextBox 133"/>
          <p:cNvSpPr txBox="1"/>
          <p:nvPr/>
        </p:nvSpPr>
        <p:spPr>
          <a:xfrm>
            <a:off x="6772948" y="1888913"/>
            <a:ext cx="463323" cy="153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SOC2_I2C</a:t>
            </a:r>
          </a:p>
        </p:txBody>
      </p:sp>
      <p:sp>
        <p:nvSpPr>
          <p:cNvPr id="395" name="TextBox 119"/>
          <p:cNvSpPr txBox="1"/>
          <p:nvPr/>
        </p:nvSpPr>
        <p:spPr>
          <a:xfrm>
            <a:off x="7783018" y="1931353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347" name="TextBox 139"/>
          <p:cNvSpPr txBox="1"/>
          <p:nvPr/>
        </p:nvSpPr>
        <p:spPr bwMode="auto">
          <a:xfrm>
            <a:off x="78762" y="988867"/>
            <a:ext cx="78066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8M </a:t>
            </a:r>
            <a:r>
              <a:rPr kumimoji="0" lang="zh-CN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前视</a:t>
            </a:r>
            <a:r>
              <a:rPr kumimoji="0" lang="zh-CN" altLang="en-US" sz="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120 30fps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kern="0" baseline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8M </a:t>
            </a:r>
            <a:r>
              <a:rPr lang="zh-CN" altLang="en-US" sz="600" kern="0" baseline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后视</a:t>
            </a:r>
            <a:r>
              <a:rPr lang="en-US" altLang="zh-CN" sz="600" kern="0" baseline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120 30fps</a:t>
            </a:r>
            <a:endParaRPr lang="en-US" altLang="zh-CN" sz="600" kern="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6" name="TextBox 139"/>
          <p:cNvSpPr txBox="1"/>
          <p:nvPr/>
        </p:nvSpPr>
        <p:spPr bwMode="auto">
          <a:xfrm>
            <a:off x="113233" y="1470650"/>
            <a:ext cx="69865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8M </a:t>
            </a: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前视 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30 </a:t>
            </a: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30fps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预留*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9" name="TextBox 139"/>
          <p:cNvSpPr txBox="1"/>
          <p:nvPr/>
        </p:nvSpPr>
        <p:spPr bwMode="auto">
          <a:xfrm>
            <a:off x="154879" y="1950469"/>
            <a:ext cx="72932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8M  </a:t>
            </a: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侧视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*4 120  30fps</a:t>
            </a:r>
          </a:p>
        </p:txBody>
      </p:sp>
      <p:sp>
        <p:nvSpPr>
          <p:cNvPr id="503" name="圆角矩形 502"/>
          <p:cNvSpPr/>
          <p:nvPr/>
        </p:nvSpPr>
        <p:spPr bwMode="auto">
          <a:xfrm>
            <a:off x="1509119" y="2333332"/>
            <a:ext cx="311556" cy="38365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Dual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556" name="TextBox 119"/>
          <p:cNvSpPr txBox="1"/>
          <p:nvPr/>
        </p:nvSpPr>
        <p:spPr>
          <a:xfrm>
            <a:off x="4973639" y="2141040"/>
            <a:ext cx="294790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UPHY1[0:1]</a:t>
            </a:r>
          </a:p>
        </p:txBody>
      </p:sp>
      <p:cxnSp>
        <p:nvCxnSpPr>
          <p:cNvPr id="559" name="肘形连接符 202"/>
          <p:cNvCxnSpPr/>
          <p:nvPr/>
        </p:nvCxnSpPr>
        <p:spPr bwMode="auto">
          <a:xfrm flipH="1" flipV="1">
            <a:off x="5299765" y="2172340"/>
            <a:ext cx="2509236" cy="2413"/>
          </a:xfrm>
          <a:prstGeom prst="straightConnector1">
            <a:avLst/>
          </a:prstGeom>
          <a:solidFill>
            <a:srgbClr val="60597B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" name="TextBox 119"/>
          <p:cNvSpPr txBox="1"/>
          <p:nvPr/>
        </p:nvSpPr>
        <p:spPr>
          <a:xfrm>
            <a:off x="6209333" y="2020516"/>
            <a:ext cx="56619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PCIE4.0</a:t>
            </a:r>
          </a:p>
        </p:txBody>
      </p:sp>
      <p:sp>
        <p:nvSpPr>
          <p:cNvPr id="403" name="TextBox 119"/>
          <p:cNvSpPr txBox="1"/>
          <p:nvPr/>
        </p:nvSpPr>
        <p:spPr>
          <a:xfrm>
            <a:off x="6652411" y="2018559"/>
            <a:ext cx="582083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16</a:t>
            </a:r>
            <a:r>
              <a:rPr kumimoji="0" lang="en-US" altLang="zh-CN" sz="6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Gbps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07197" y="2318494"/>
            <a:ext cx="2505561" cy="18759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4" name="直接箭头连接符 303"/>
          <p:cNvCxnSpPr/>
          <p:nvPr/>
        </p:nvCxnSpPr>
        <p:spPr>
          <a:xfrm flipV="1">
            <a:off x="5311159" y="2432211"/>
            <a:ext cx="2483624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TextBox 119"/>
          <p:cNvSpPr txBox="1"/>
          <p:nvPr/>
        </p:nvSpPr>
        <p:spPr>
          <a:xfrm>
            <a:off x="5056463" y="2412869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310" name="TextBox 119"/>
          <p:cNvSpPr txBox="1"/>
          <p:nvPr/>
        </p:nvSpPr>
        <p:spPr>
          <a:xfrm>
            <a:off x="5059532" y="2296244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UPHY25</a:t>
            </a:r>
          </a:p>
        </p:txBody>
      </p:sp>
      <p:sp>
        <p:nvSpPr>
          <p:cNvPr id="313" name="TextBox 119"/>
          <p:cNvSpPr txBox="1"/>
          <p:nvPr/>
        </p:nvSpPr>
        <p:spPr>
          <a:xfrm>
            <a:off x="7813132" y="2407820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314" name="TextBox 119"/>
          <p:cNvSpPr txBox="1"/>
          <p:nvPr/>
        </p:nvSpPr>
        <p:spPr>
          <a:xfrm>
            <a:off x="7809292" y="2306030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UPHY25</a:t>
            </a:r>
          </a:p>
        </p:txBody>
      </p:sp>
      <p:sp>
        <p:nvSpPr>
          <p:cNvPr id="366" name="TextBox 119"/>
          <p:cNvSpPr txBox="1"/>
          <p:nvPr/>
        </p:nvSpPr>
        <p:spPr>
          <a:xfrm>
            <a:off x="7853393" y="2147426"/>
            <a:ext cx="294790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UPHY1[0:1]</a:t>
            </a:r>
          </a:p>
        </p:txBody>
      </p:sp>
      <p:sp>
        <p:nvSpPr>
          <p:cNvPr id="445" name="TextBox 119"/>
          <p:cNvSpPr txBox="1"/>
          <p:nvPr/>
        </p:nvSpPr>
        <p:spPr>
          <a:xfrm>
            <a:off x="6510586" y="2180449"/>
            <a:ext cx="56619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447" name="TextBox 119"/>
          <p:cNvSpPr txBox="1"/>
          <p:nvPr/>
        </p:nvSpPr>
        <p:spPr>
          <a:xfrm>
            <a:off x="6652410" y="2179045"/>
            <a:ext cx="582083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0" lang="en-US" altLang="zh-CN" sz="6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Gbps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4" name="TextBox 119"/>
          <p:cNvSpPr txBox="1"/>
          <p:nvPr/>
        </p:nvSpPr>
        <p:spPr>
          <a:xfrm>
            <a:off x="6299388" y="2300435"/>
            <a:ext cx="56619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2xGPIOs</a:t>
            </a:r>
          </a:p>
        </p:txBody>
      </p:sp>
      <p:grpSp>
        <p:nvGrpSpPr>
          <p:cNvPr id="510" name="组合 509"/>
          <p:cNvGrpSpPr/>
          <p:nvPr/>
        </p:nvGrpSpPr>
        <p:grpSpPr>
          <a:xfrm>
            <a:off x="8922177" y="1010856"/>
            <a:ext cx="1359921" cy="729981"/>
            <a:chOff x="5241255" y="890852"/>
            <a:chExt cx="1367829" cy="755683"/>
          </a:xfrm>
        </p:grpSpPr>
        <p:sp>
          <p:nvSpPr>
            <p:cNvPr id="511" name="左右箭头 510"/>
            <p:cNvSpPr/>
            <p:nvPr/>
          </p:nvSpPr>
          <p:spPr>
            <a:xfrm>
              <a:off x="5626848" y="1227657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2" name="圆角矩形 511"/>
            <p:cNvSpPr/>
            <p:nvPr/>
          </p:nvSpPr>
          <p:spPr bwMode="auto">
            <a:xfrm>
              <a:off x="5969221" y="1373223"/>
              <a:ext cx="639863" cy="11975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Nor Flash 64MB</a:t>
              </a:r>
            </a:p>
          </p:txBody>
        </p:sp>
        <p:sp>
          <p:nvSpPr>
            <p:cNvPr id="513" name="圆角矩形 512"/>
            <p:cNvSpPr/>
            <p:nvPr/>
          </p:nvSpPr>
          <p:spPr bwMode="auto">
            <a:xfrm>
              <a:off x="5962746" y="1057445"/>
              <a:ext cx="639863" cy="1264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EMMC  32GB</a:t>
              </a:r>
            </a:p>
          </p:txBody>
        </p:sp>
        <p:sp>
          <p:nvSpPr>
            <p:cNvPr id="514" name="TextBox 119"/>
            <p:cNvSpPr txBox="1"/>
            <p:nvPr/>
          </p:nvSpPr>
          <p:spPr>
            <a:xfrm>
              <a:off x="5251592" y="1092896"/>
              <a:ext cx="384120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SDMMC4</a:t>
              </a:r>
            </a:p>
          </p:txBody>
        </p:sp>
        <p:sp>
          <p:nvSpPr>
            <p:cNvPr id="515" name="TextBox 119"/>
            <p:cNvSpPr txBox="1"/>
            <p:nvPr/>
          </p:nvSpPr>
          <p:spPr>
            <a:xfrm>
              <a:off x="5241255" y="1238349"/>
              <a:ext cx="348821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UPHY0[6:7]</a:t>
              </a:r>
            </a:p>
          </p:txBody>
        </p:sp>
        <p:sp>
          <p:nvSpPr>
            <p:cNvPr id="516" name="TextBox 119"/>
            <p:cNvSpPr txBox="1"/>
            <p:nvPr/>
          </p:nvSpPr>
          <p:spPr>
            <a:xfrm>
              <a:off x="5350432" y="1383600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QSPI</a:t>
              </a:r>
            </a:p>
          </p:txBody>
        </p:sp>
        <p:sp>
          <p:nvSpPr>
            <p:cNvPr id="517" name="TextBox 119"/>
            <p:cNvSpPr txBox="1"/>
            <p:nvPr/>
          </p:nvSpPr>
          <p:spPr>
            <a:xfrm>
              <a:off x="5293561" y="932103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LPDDR5</a:t>
              </a:r>
            </a:p>
          </p:txBody>
        </p:sp>
        <p:sp>
          <p:nvSpPr>
            <p:cNvPr id="518" name="左右箭头 517"/>
            <p:cNvSpPr/>
            <p:nvPr/>
          </p:nvSpPr>
          <p:spPr>
            <a:xfrm>
              <a:off x="5620378" y="1070693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9" name="左右箭头 518"/>
            <p:cNvSpPr/>
            <p:nvPr/>
          </p:nvSpPr>
          <p:spPr>
            <a:xfrm>
              <a:off x="5614928" y="912415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1" name="圆角矩形 520"/>
            <p:cNvSpPr/>
            <p:nvPr/>
          </p:nvSpPr>
          <p:spPr bwMode="auto">
            <a:xfrm>
              <a:off x="5964983" y="1211357"/>
              <a:ext cx="639863" cy="12155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UFS 256GB</a:t>
              </a:r>
            </a:p>
          </p:txBody>
        </p:sp>
        <p:sp>
          <p:nvSpPr>
            <p:cNvPr id="522" name="左右箭头 521"/>
            <p:cNvSpPr/>
            <p:nvPr/>
          </p:nvSpPr>
          <p:spPr>
            <a:xfrm>
              <a:off x="5626848" y="1377744"/>
              <a:ext cx="331601" cy="97118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3" name="圆角矩形 522"/>
            <p:cNvSpPr/>
            <p:nvPr/>
          </p:nvSpPr>
          <p:spPr bwMode="auto">
            <a:xfrm>
              <a:off x="5962747" y="890852"/>
              <a:ext cx="639863" cy="1462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LPDDR5 4*8GB</a:t>
              </a:r>
            </a:p>
          </p:txBody>
        </p:sp>
        <p:sp>
          <p:nvSpPr>
            <p:cNvPr id="524" name="圆角矩形 523"/>
            <p:cNvSpPr/>
            <p:nvPr/>
          </p:nvSpPr>
          <p:spPr bwMode="auto">
            <a:xfrm>
              <a:off x="5968779" y="1525765"/>
              <a:ext cx="639863" cy="12077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5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Sec Nor Flash</a:t>
              </a:r>
            </a:p>
          </p:txBody>
        </p:sp>
        <p:sp>
          <p:nvSpPr>
            <p:cNvPr id="526" name="TextBox 119"/>
            <p:cNvSpPr txBox="1"/>
            <p:nvPr/>
          </p:nvSpPr>
          <p:spPr>
            <a:xfrm>
              <a:off x="5325777" y="1529299"/>
              <a:ext cx="274819" cy="63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Sec_</a:t>
              </a:r>
              <a:r>
                <a:rPr kumimoji="0" lang="en-US" altLang="zh-CN" sz="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528" name="左右箭头 527"/>
            <p:cNvSpPr/>
            <p:nvPr/>
          </p:nvSpPr>
          <p:spPr>
            <a:xfrm>
              <a:off x="5629181" y="1522803"/>
              <a:ext cx="331601" cy="9716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534" name="直接箭头连接符 533"/>
          <p:cNvCxnSpPr/>
          <p:nvPr/>
        </p:nvCxnSpPr>
        <p:spPr>
          <a:xfrm flipV="1">
            <a:off x="7253663" y="1962130"/>
            <a:ext cx="549646" cy="37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直接箭头连接符 534"/>
          <p:cNvCxnSpPr/>
          <p:nvPr/>
        </p:nvCxnSpPr>
        <p:spPr>
          <a:xfrm flipV="1">
            <a:off x="2919255" y="2080745"/>
            <a:ext cx="894825" cy="1404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TextBox 119"/>
          <p:cNvSpPr txBox="1"/>
          <p:nvPr/>
        </p:nvSpPr>
        <p:spPr>
          <a:xfrm>
            <a:off x="7789709" y="1715208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cxnSp>
        <p:nvCxnSpPr>
          <p:cNvPr id="555" name="直接箭头连接符 348"/>
          <p:cNvCxnSpPr>
            <a:endCxn id="390" idx="1"/>
          </p:cNvCxnSpPr>
          <p:nvPr/>
        </p:nvCxnSpPr>
        <p:spPr bwMode="auto">
          <a:xfrm flipV="1">
            <a:off x="2915454" y="1246915"/>
            <a:ext cx="927573" cy="1257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3" name="TextBox 242"/>
          <p:cNvSpPr txBox="1"/>
          <p:nvPr/>
        </p:nvSpPr>
        <p:spPr>
          <a:xfrm>
            <a:off x="4062245" y="1195638"/>
            <a:ext cx="293981" cy="9233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charset="0"/>
                <a:ea typeface="等线" panose="02010600030101010101" pitchFamily="2" charset="-122"/>
              </a:defRPr>
            </a:lvl1pPr>
          </a:lstStyle>
          <a:p>
            <a:pPr algn="l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SYNC1</a:t>
            </a:r>
          </a:p>
        </p:txBody>
      </p:sp>
      <p:sp>
        <p:nvSpPr>
          <p:cNvPr id="452" name="圆角矩形 451"/>
          <p:cNvSpPr/>
          <p:nvPr/>
        </p:nvSpPr>
        <p:spPr bwMode="auto">
          <a:xfrm>
            <a:off x="1511000" y="1384974"/>
            <a:ext cx="310761" cy="41306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Quad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469" name="圆角矩形 468"/>
          <p:cNvSpPr/>
          <p:nvPr/>
        </p:nvSpPr>
        <p:spPr bwMode="auto">
          <a:xfrm>
            <a:off x="1506526" y="1863323"/>
            <a:ext cx="310761" cy="41306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Quad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390" name="TextBox 119"/>
          <p:cNvSpPr txBox="1"/>
          <p:nvPr/>
        </p:nvSpPr>
        <p:spPr>
          <a:xfrm>
            <a:off x="3843027" y="1216137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476" name="TextBox 119"/>
          <p:cNvSpPr txBox="1"/>
          <p:nvPr/>
        </p:nvSpPr>
        <p:spPr>
          <a:xfrm>
            <a:off x="3766263" y="2048997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I2C</a:t>
            </a:r>
          </a:p>
        </p:txBody>
      </p:sp>
      <p:cxnSp>
        <p:nvCxnSpPr>
          <p:cNvPr id="480" name="直接箭头连接符 348"/>
          <p:cNvCxnSpPr/>
          <p:nvPr/>
        </p:nvCxnSpPr>
        <p:spPr bwMode="auto">
          <a:xfrm flipV="1">
            <a:off x="2926017" y="2096003"/>
            <a:ext cx="387687" cy="344125"/>
          </a:xfrm>
          <a:prstGeom prst="bentConnector3">
            <a:avLst>
              <a:gd name="adj1" fmla="val 98850"/>
            </a:avLst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" name="直接箭头连接符 348"/>
          <p:cNvCxnSpPr/>
          <p:nvPr/>
        </p:nvCxnSpPr>
        <p:spPr bwMode="auto">
          <a:xfrm>
            <a:off x="2922134" y="1775754"/>
            <a:ext cx="386672" cy="307112"/>
          </a:xfrm>
          <a:prstGeom prst="bentConnector3">
            <a:avLst>
              <a:gd name="adj1" fmla="val 99478"/>
            </a:avLst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" name="直接箭头连接符 348"/>
          <p:cNvCxnSpPr/>
          <p:nvPr/>
        </p:nvCxnSpPr>
        <p:spPr bwMode="auto">
          <a:xfrm rot="16200000" flipH="1">
            <a:off x="2831109" y="1295204"/>
            <a:ext cx="565775" cy="384008"/>
          </a:xfrm>
          <a:prstGeom prst="bentConnector3">
            <a:avLst>
              <a:gd name="adj1" fmla="val -234"/>
            </a:avLst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" name="TextBox 133"/>
          <p:cNvSpPr txBox="1"/>
          <p:nvPr/>
        </p:nvSpPr>
        <p:spPr>
          <a:xfrm>
            <a:off x="3305851" y="1922229"/>
            <a:ext cx="58917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SOC1_I2C</a:t>
            </a:r>
          </a:p>
        </p:txBody>
      </p:sp>
      <p:cxnSp>
        <p:nvCxnSpPr>
          <p:cNvPr id="358" name="直接箭头连接符 357"/>
          <p:cNvCxnSpPr/>
          <p:nvPr/>
        </p:nvCxnSpPr>
        <p:spPr bwMode="auto">
          <a:xfrm>
            <a:off x="8515142" y="3298474"/>
            <a:ext cx="0" cy="597566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" name="TextBox 217"/>
          <p:cNvSpPr txBox="1"/>
          <p:nvPr/>
        </p:nvSpPr>
        <p:spPr>
          <a:xfrm rot="16200000">
            <a:off x="8142611" y="3497200"/>
            <a:ext cx="64287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ERR</a:t>
            </a:r>
          </a:p>
        </p:txBody>
      </p:sp>
      <p:cxnSp>
        <p:nvCxnSpPr>
          <p:cNvPr id="397" name="直接箭头连接符 396"/>
          <p:cNvCxnSpPr/>
          <p:nvPr/>
        </p:nvCxnSpPr>
        <p:spPr bwMode="auto">
          <a:xfrm flipH="1">
            <a:off x="4048814" y="3321390"/>
            <a:ext cx="3190" cy="576195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0" name="TextBox 94"/>
          <p:cNvSpPr txBox="1"/>
          <p:nvPr/>
        </p:nvSpPr>
        <p:spPr>
          <a:xfrm rot="16200000">
            <a:off x="4182784" y="3524682"/>
            <a:ext cx="56891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ERR</a:t>
            </a:r>
          </a:p>
        </p:txBody>
      </p:sp>
      <p:sp>
        <p:nvSpPr>
          <p:cNvPr id="414" name="TextBox 157"/>
          <p:cNvSpPr txBox="1"/>
          <p:nvPr/>
        </p:nvSpPr>
        <p:spPr>
          <a:xfrm>
            <a:off x="8934681" y="4746462"/>
            <a:ext cx="49746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TX/RX*2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3006289" y="5854515"/>
            <a:ext cx="772271" cy="187225"/>
            <a:chOff x="3444036" y="4790142"/>
            <a:chExt cx="736029" cy="233309"/>
          </a:xfrm>
        </p:grpSpPr>
        <p:cxnSp>
          <p:nvCxnSpPr>
            <p:cNvPr id="379" name="直接箭头连接符 321"/>
            <p:cNvCxnSpPr/>
            <p:nvPr/>
          </p:nvCxnSpPr>
          <p:spPr>
            <a:xfrm>
              <a:off x="3444036" y="5020631"/>
              <a:ext cx="736029" cy="2820"/>
            </a:xfrm>
            <a:prstGeom prst="bentConnector3">
              <a:avLst>
                <a:gd name="adj1" fmla="val 50000"/>
              </a:avLst>
            </a:prstGeom>
            <a:ln>
              <a:prstDash val="solid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157"/>
            <p:cNvSpPr txBox="1"/>
            <p:nvPr/>
          </p:nvSpPr>
          <p:spPr>
            <a:xfrm>
              <a:off x="3526089" y="4790142"/>
              <a:ext cx="568038" cy="23012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i="0" u="none" strike="noStrike" kern="1200" cap="none" spc="0" normalizeH="0" baseline="0" noProof="0" dirty="0">
                  <a:ln>
                    <a:noFill/>
                  </a:ln>
                  <a:solidFill>
                    <a:srgbClr val="DADADA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SPI*2</a:t>
              </a:r>
            </a:p>
          </p:txBody>
        </p:sp>
      </p:grpSp>
      <p:sp>
        <p:nvSpPr>
          <p:cNvPr id="398" name="圆角矩形 397"/>
          <p:cNvSpPr/>
          <p:nvPr/>
        </p:nvSpPr>
        <p:spPr bwMode="auto">
          <a:xfrm>
            <a:off x="2189777" y="5934413"/>
            <a:ext cx="802924" cy="1731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kern="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AK2*2</a:t>
            </a:r>
          </a:p>
        </p:txBody>
      </p:sp>
      <p:cxnSp>
        <p:nvCxnSpPr>
          <p:cNvPr id="402" name="直接箭头连接符 401"/>
          <p:cNvCxnSpPr/>
          <p:nvPr/>
        </p:nvCxnSpPr>
        <p:spPr>
          <a:xfrm flipH="1" flipV="1">
            <a:off x="1073937" y="6030190"/>
            <a:ext cx="1096777" cy="2361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1" name="图片 2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38" y="2389192"/>
            <a:ext cx="314160" cy="27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" name="流程图: 可选过程 474"/>
          <p:cNvSpPr/>
          <p:nvPr/>
        </p:nvSpPr>
        <p:spPr bwMode="auto">
          <a:xfrm>
            <a:off x="94113" y="2325278"/>
            <a:ext cx="1053854" cy="410712"/>
          </a:xfrm>
          <a:prstGeom prst="flowChartAlternateProcess">
            <a:avLst/>
          </a:prstGeom>
          <a:solidFill>
            <a:srgbClr val="FFFFFF"/>
          </a:solidFill>
          <a:ln w="12700" cap="flat" cmpd="sng" algn="ctr">
            <a:solidFill>
              <a:srgbClr val="039F1D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477" name="TextBox 139"/>
          <p:cNvSpPr txBox="1"/>
          <p:nvPr/>
        </p:nvSpPr>
        <p:spPr bwMode="auto">
          <a:xfrm>
            <a:off x="148358" y="2420635"/>
            <a:ext cx="75815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3M</a:t>
            </a: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*环视*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4 200 30fps (</a:t>
            </a:r>
            <a:r>
              <a:rPr lang="zh-CN" altLang="en-US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自带</a:t>
            </a:r>
            <a:r>
              <a:rPr lang="en-US" altLang="zh-CN" sz="600" kern="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ISP)</a:t>
            </a:r>
          </a:p>
        </p:txBody>
      </p:sp>
      <p:cxnSp>
        <p:nvCxnSpPr>
          <p:cNvPr id="337" name="直接连接符 336"/>
          <p:cNvCxnSpPr/>
          <p:nvPr/>
        </p:nvCxnSpPr>
        <p:spPr>
          <a:xfrm>
            <a:off x="571967" y="577370"/>
            <a:ext cx="92243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4" name="圆角矩形 553"/>
          <p:cNvSpPr/>
          <p:nvPr/>
        </p:nvSpPr>
        <p:spPr bwMode="auto">
          <a:xfrm>
            <a:off x="2151854" y="5079326"/>
            <a:ext cx="841605" cy="25411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FlexRay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</a:p>
          <a:p>
            <a:pPr algn="ctr">
              <a:defRPr/>
            </a:pP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TJA1081G</a:t>
            </a:r>
            <a:endParaRPr lang="zh-CN" altLang="zh-CN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3" name="流程图: 可选过程 412"/>
          <p:cNvSpPr/>
          <p:nvPr/>
        </p:nvSpPr>
        <p:spPr bwMode="auto">
          <a:xfrm>
            <a:off x="0" y="3841694"/>
            <a:ext cx="1078035" cy="47866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Passive_Safety_CAN</a:t>
            </a: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  <a:p>
            <a:pPr lvl="0"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Chassis_CAN</a:t>
            </a: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  <a:p>
            <a:pPr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AD_Redundancy_CAN</a:t>
            </a: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  <a:p>
            <a:pPr algn="ctr">
              <a:defRPr/>
            </a:pP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" name="流程图: 可选过程 419"/>
          <p:cNvSpPr/>
          <p:nvPr/>
        </p:nvSpPr>
        <p:spPr bwMode="auto">
          <a:xfrm>
            <a:off x="7549" y="4368328"/>
            <a:ext cx="1063043" cy="260714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ADPU*1 USS_PDCM*1  </a:t>
            </a:r>
          </a:p>
          <a:p>
            <a:pPr lvl="0" algn="ctr">
              <a:defRPr/>
            </a:pP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425" name="直接箭头连接符 424"/>
          <p:cNvCxnSpPr/>
          <p:nvPr/>
        </p:nvCxnSpPr>
        <p:spPr bwMode="auto">
          <a:xfrm flipV="1">
            <a:off x="1074612" y="4158442"/>
            <a:ext cx="1096103" cy="5135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" name="直接箭头连接符 442"/>
          <p:cNvCxnSpPr/>
          <p:nvPr/>
        </p:nvCxnSpPr>
        <p:spPr bwMode="auto">
          <a:xfrm flipV="1">
            <a:off x="1067639" y="4479238"/>
            <a:ext cx="1096103" cy="5135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1" name="直接箭头连接符 560"/>
          <p:cNvCxnSpPr/>
          <p:nvPr/>
        </p:nvCxnSpPr>
        <p:spPr bwMode="auto">
          <a:xfrm flipV="1">
            <a:off x="3003890" y="4175313"/>
            <a:ext cx="798441" cy="1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2" name="直接箭头连接符 561"/>
          <p:cNvCxnSpPr/>
          <p:nvPr/>
        </p:nvCxnSpPr>
        <p:spPr bwMode="auto">
          <a:xfrm flipV="1">
            <a:off x="3010950" y="4478241"/>
            <a:ext cx="798441" cy="1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" name="TextBox 157"/>
          <p:cNvSpPr txBox="1"/>
          <p:nvPr/>
        </p:nvSpPr>
        <p:spPr>
          <a:xfrm>
            <a:off x="3172642" y="4313947"/>
            <a:ext cx="49746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TX/RX*5</a:t>
            </a:r>
          </a:p>
        </p:txBody>
      </p:sp>
      <p:sp>
        <p:nvSpPr>
          <p:cNvPr id="565" name="圆角矩形 564"/>
          <p:cNvSpPr/>
          <p:nvPr/>
        </p:nvSpPr>
        <p:spPr bwMode="auto">
          <a:xfrm>
            <a:off x="9394032" y="3963131"/>
            <a:ext cx="722882" cy="285752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cxnSp>
        <p:nvCxnSpPr>
          <p:cNvPr id="566" name="直接箭头连接符 565"/>
          <p:cNvCxnSpPr/>
          <p:nvPr/>
        </p:nvCxnSpPr>
        <p:spPr bwMode="auto">
          <a:xfrm>
            <a:off x="10187046" y="4125712"/>
            <a:ext cx="796233" cy="1052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7" name="流程图: 可选过程 566"/>
          <p:cNvSpPr/>
          <p:nvPr/>
        </p:nvSpPr>
        <p:spPr bwMode="auto">
          <a:xfrm>
            <a:off x="11006989" y="3854931"/>
            <a:ext cx="1113891" cy="457816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Passive_Safety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_CAN*1</a:t>
            </a:r>
          </a:p>
          <a:p>
            <a:pPr lvl="0"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Chassis_CAN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*1</a:t>
            </a:r>
          </a:p>
          <a:p>
            <a:pPr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AD_Redundancy_CAN</a:t>
            </a: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  <a:p>
            <a:pPr algn="ctr">
              <a:defRPr/>
            </a:pPr>
            <a:r>
              <a:rPr lang="zh-CN" altLang="en-US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8" name="圆角矩形 567"/>
          <p:cNvSpPr/>
          <p:nvPr/>
        </p:nvSpPr>
        <p:spPr bwMode="auto">
          <a:xfrm>
            <a:off x="9389540" y="4382640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cxnSp>
        <p:nvCxnSpPr>
          <p:cNvPr id="569" name="直接箭头连接符 568"/>
          <p:cNvCxnSpPr/>
          <p:nvPr/>
        </p:nvCxnSpPr>
        <p:spPr bwMode="auto">
          <a:xfrm>
            <a:off x="10257497" y="4492399"/>
            <a:ext cx="731940" cy="7245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" name="流程图: 可选过程 569"/>
          <p:cNvSpPr/>
          <p:nvPr/>
        </p:nvSpPr>
        <p:spPr bwMode="auto">
          <a:xfrm>
            <a:off x="11000613" y="4377787"/>
            <a:ext cx="661084" cy="229222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Radar*5</a:t>
            </a:r>
          </a:p>
          <a:p>
            <a:pPr lvl="0" algn="ctr">
              <a:defRPr/>
            </a:pPr>
            <a:r>
              <a:rPr lang="en-US" altLang="zh-CN" sz="6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Smart_CAM</a:t>
            </a:r>
            <a:r>
              <a:rPr lang="en-US" altLang="zh-CN" sz="6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*1</a:t>
            </a:r>
          </a:p>
        </p:txBody>
      </p:sp>
      <p:cxnSp>
        <p:nvCxnSpPr>
          <p:cNvPr id="571" name="直接箭头连接符 570"/>
          <p:cNvCxnSpPr/>
          <p:nvPr/>
        </p:nvCxnSpPr>
        <p:spPr bwMode="auto">
          <a:xfrm flipV="1">
            <a:off x="8922177" y="4106006"/>
            <a:ext cx="467362" cy="2912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2" name="直接箭头连接符 571"/>
          <p:cNvCxnSpPr>
            <a:endCxn id="568" idx="1"/>
          </p:cNvCxnSpPr>
          <p:nvPr/>
        </p:nvCxnSpPr>
        <p:spPr bwMode="auto">
          <a:xfrm flipV="1">
            <a:off x="8932282" y="4525516"/>
            <a:ext cx="457257" cy="5473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5" name="TextBox 157"/>
          <p:cNvSpPr txBox="1"/>
          <p:nvPr/>
        </p:nvSpPr>
        <p:spPr>
          <a:xfrm>
            <a:off x="8889916" y="3942641"/>
            <a:ext cx="535563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</a:t>
            </a: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*4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6" name="TextBox 157"/>
          <p:cNvSpPr txBox="1"/>
          <p:nvPr/>
        </p:nvSpPr>
        <p:spPr>
          <a:xfrm>
            <a:off x="8898883" y="4354313"/>
            <a:ext cx="535563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</a:t>
            </a: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*6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7" name="TextBox 157"/>
          <p:cNvSpPr txBox="1"/>
          <p:nvPr/>
        </p:nvSpPr>
        <p:spPr>
          <a:xfrm>
            <a:off x="1056797" y="3988328"/>
            <a:ext cx="53184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CANFD*4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8" name="TextBox 157"/>
          <p:cNvSpPr txBox="1"/>
          <p:nvPr/>
        </p:nvSpPr>
        <p:spPr>
          <a:xfrm>
            <a:off x="1066540" y="4308294"/>
            <a:ext cx="53184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CANFD*5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9" name="TextBox 157"/>
          <p:cNvSpPr txBox="1"/>
          <p:nvPr/>
        </p:nvSpPr>
        <p:spPr>
          <a:xfrm>
            <a:off x="1047550" y="4694003"/>
            <a:ext cx="53184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LIN*2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0" name="流程图: 可选过程 579"/>
          <p:cNvSpPr/>
          <p:nvPr/>
        </p:nvSpPr>
        <p:spPr bwMode="auto">
          <a:xfrm>
            <a:off x="619721" y="4774444"/>
            <a:ext cx="419536" cy="186973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81" name="流程图: 可选过程 580"/>
          <p:cNvSpPr/>
          <p:nvPr/>
        </p:nvSpPr>
        <p:spPr bwMode="auto">
          <a:xfrm>
            <a:off x="10988235" y="4796225"/>
            <a:ext cx="904595" cy="170279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2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（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Lidar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伸缩）</a:t>
            </a:r>
            <a:endParaRPr lang="en-US" altLang="zh-CN" sz="7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582" name="直接箭头连接符 581"/>
          <p:cNvCxnSpPr/>
          <p:nvPr/>
        </p:nvCxnSpPr>
        <p:spPr bwMode="auto">
          <a:xfrm>
            <a:off x="8935718" y="4889708"/>
            <a:ext cx="513973" cy="2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" name="TextBox 157"/>
          <p:cNvSpPr txBox="1"/>
          <p:nvPr/>
        </p:nvSpPr>
        <p:spPr>
          <a:xfrm>
            <a:off x="10508076" y="3928219"/>
            <a:ext cx="535305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CANFD*4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8" name="TextBox 157"/>
          <p:cNvSpPr txBox="1"/>
          <p:nvPr/>
        </p:nvSpPr>
        <p:spPr>
          <a:xfrm>
            <a:off x="10470836" y="4321495"/>
            <a:ext cx="59289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CANFD*6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5" name="直接箭头连接符 594"/>
          <p:cNvCxnSpPr/>
          <p:nvPr/>
        </p:nvCxnSpPr>
        <p:spPr bwMode="auto">
          <a:xfrm>
            <a:off x="10236069" y="4870533"/>
            <a:ext cx="731940" cy="7245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" name="TextBox 157"/>
          <p:cNvSpPr txBox="1"/>
          <p:nvPr/>
        </p:nvSpPr>
        <p:spPr>
          <a:xfrm>
            <a:off x="10422752" y="4719514"/>
            <a:ext cx="59289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LIN*2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7" name="直接箭头连接符 180"/>
          <p:cNvCxnSpPr/>
          <p:nvPr/>
        </p:nvCxnSpPr>
        <p:spPr bwMode="auto">
          <a:xfrm flipV="1">
            <a:off x="3011234" y="5189080"/>
            <a:ext cx="793373" cy="2606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" name="TextBox 157"/>
          <p:cNvSpPr txBox="1"/>
          <p:nvPr/>
        </p:nvSpPr>
        <p:spPr>
          <a:xfrm>
            <a:off x="3140602" y="5024850"/>
            <a:ext cx="497467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</a:p>
        </p:txBody>
      </p:sp>
      <p:cxnSp>
        <p:nvCxnSpPr>
          <p:cNvPr id="599" name="直接箭头连接符 337"/>
          <p:cNvCxnSpPr/>
          <p:nvPr/>
        </p:nvCxnSpPr>
        <p:spPr bwMode="auto">
          <a:xfrm flipV="1">
            <a:off x="1084330" y="5224538"/>
            <a:ext cx="1060422" cy="7127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" name="流程图: 可选过程 599"/>
          <p:cNvSpPr/>
          <p:nvPr/>
        </p:nvSpPr>
        <p:spPr bwMode="auto">
          <a:xfrm>
            <a:off x="38542" y="5113917"/>
            <a:ext cx="1000954" cy="165055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Backbone </a:t>
            </a:r>
            <a:r>
              <a:rPr lang="en-US" altLang="zh-CN" sz="7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Flexray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1" name="圆角矩形 600"/>
          <p:cNvSpPr/>
          <p:nvPr/>
        </p:nvSpPr>
        <p:spPr bwMode="auto">
          <a:xfrm>
            <a:off x="9485186" y="5107288"/>
            <a:ext cx="726121" cy="227383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FlexRay</a:t>
            </a:r>
            <a:endParaRPr kumimoji="0" lang="en-US" altLang="zh-CN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TJA1081G</a:t>
            </a:r>
            <a:endParaRPr lang="zh-CN" altLang="zh-CN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2" name="流程图: 可选过程 601"/>
          <p:cNvSpPr/>
          <p:nvPr/>
        </p:nvSpPr>
        <p:spPr bwMode="auto">
          <a:xfrm>
            <a:off x="10998613" y="5131615"/>
            <a:ext cx="993685" cy="18028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Backbone </a:t>
            </a:r>
            <a:r>
              <a:rPr lang="en-US" altLang="zh-CN" sz="700" b="1" kern="0" dirty="0" err="1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Flexray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08" name="直接箭头连接符 607"/>
          <p:cNvCxnSpPr/>
          <p:nvPr/>
        </p:nvCxnSpPr>
        <p:spPr bwMode="auto">
          <a:xfrm>
            <a:off x="10251338" y="5232546"/>
            <a:ext cx="731940" cy="7245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rgbClr val="4BB8E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" name="TextBox 157"/>
          <p:cNvSpPr txBox="1"/>
          <p:nvPr/>
        </p:nvSpPr>
        <p:spPr>
          <a:xfrm>
            <a:off x="10485673" y="5084387"/>
            <a:ext cx="59289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 err="1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FlexRay</a:t>
            </a: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11" name="直接箭头连接符 610"/>
          <p:cNvCxnSpPr/>
          <p:nvPr/>
        </p:nvCxnSpPr>
        <p:spPr bwMode="auto">
          <a:xfrm>
            <a:off x="8936973" y="5230419"/>
            <a:ext cx="513973" cy="2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" name="TextBox 157"/>
          <p:cNvSpPr txBox="1"/>
          <p:nvPr/>
        </p:nvSpPr>
        <p:spPr>
          <a:xfrm>
            <a:off x="8943536" y="5072533"/>
            <a:ext cx="535563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TX/RX</a:t>
            </a:r>
            <a:r>
              <a:rPr lang="en-US" altLang="zh-CN" sz="60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5" name="TextBox 157"/>
          <p:cNvSpPr txBox="1"/>
          <p:nvPr/>
        </p:nvSpPr>
        <p:spPr>
          <a:xfrm>
            <a:off x="1090175" y="5053694"/>
            <a:ext cx="581385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 err="1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FlexRay</a:t>
            </a: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9" name="TextBox 119"/>
          <p:cNvSpPr txBox="1"/>
          <p:nvPr/>
        </p:nvSpPr>
        <p:spPr>
          <a:xfrm>
            <a:off x="6106025" y="4403280"/>
            <a:ext cx="56619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2xGPIOs</a:t>
            </a:r>
          </a:p>
        </p:txBody>
      </p:sp>
      <p:sp>
        <p:nvSpPr>
          <p:cNvPr id="750" name="TextBox 119"/>
          <p:cNvSpPr txBox="1"/>
          <p:nvPr/>
        </p:nvSpPr>
        <p:spPr>
          <a:xfrm>
            <a:off x="7775840" y="2531971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XFI</a:t>
            </a:r>
          </a:p>
        </p:txBody>
      </p:sp>
      <p:sp>
        <p:nvSpPr>
          <p:cNvPr id="753" name="TextBox 119"/>
          <p:cNvSpPr txBox="1"/>
          <p:nvPr/>
        </p:nvSpPr>
        <p:spPr>
          <a:xfrm>
            <a:off x="5064221" y="2819504"/>
            <a:ext cx="312623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XFI</a:t>
            </a:r>
          </a:p>
        </p:txBody>
      </p:sp>
      <p:cxnSp>
        <p:nvCxnSpPr>
          <p:cNvPr id="754" name="直接箭头连接符 753"/>
          <p:cNvCxnSpPr/>
          <p:nvPr/>
        </p:nvCxnSpPr>
        <p:spPr>
          <a:xfrm flipV="1">
            <a:off x="4633823" y="4539733"/>
            <a:ext cx="3602726" cy="41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肘形连接符 202"/>
          <p:cNvCxnSpPr/>
          <p:nvPr/>
        </p:nvCxnSpPr>
        <p:spPr bwMode="auto">
          <a:xfrm flipV="1">
            <a:off x="7187567" y="5425399"/>
            <a:ext cx="4434" cy="678486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" name="肘形连接符 202"/>
          <p:cNvCxnSpPr/>
          <p:nvPr/>
        </p:nvCxnSpPr>
        <p:spPr bwMode="auto">
          <a:xfrm flipH="1" flipV="1">
            <a:off x="7736959" y="5425400"/>
            <a:ext cx="6077" cy="676420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" name="肘形连接符 202"/>
          <p:cNvCxnSpPr/>
          <p:nvPr/>
        </p:nvCxnSpPr>
        <p:spPr bwMode="auto">
          <a:xfrm flipV="1">
            <a:off x="4619585" y="3984746"/>
            <a:ext cx="631037" cy="2857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9" name="TextBox 119"/>
          <p:cNvSpPr txBox="1"/>
          <p:nvPr/>
        </p:nvSpPr>
        <p:spPr>
          <a:xfrm>
            <a:off x="4625327" y="3819576"/>
            <a:ext cx="43971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600" dirty="0"/>
              <a:t>RGMII</a:t>
            </a:r>
          </a:p>
        </p:txBody>
      </p:sp>
      <p:sp>
        <p:nvSpPr>
          <p:cNvPr id="760" name="TextBox 119"/>
          <p:cNvSpPr txBox="1"/>
          <p:nvPr/>
        </p:nvSpPr>
        <p:spPr>
          <a:xfrm>
            <a:off x="4693372" y="3948025"/>
            <a:ext cx="275287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Gbps</a:t>
            </a:r>
            <a:endParaRPr lang="en-US" altLang="zh-CN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61" name="直接箭头连接符 608"/>
          <p:cNvCxnSpPr>
            <a:endCxn id="774" idx="1"/>
          </p:cNvCxnSpPr>
          <p:nvPr/>
        </p:nvCxnSpPr>
        <p:spPr>
          <a:xfrm>
            <a:off x="4635738" y="4138647"/>
            <a:ext cx="402983" cy="216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2" name="直接箭头连接符 608"/>
          <p:cNvCxnSpPr/>
          <p:nvPr/>
        </p:nvCxnSpPr>
        <p:spPr>
          <a:xfrm rot="10800000" flipV="1">
            <a:off x="7505904" y="4116159"/>
            <a:ext cx="724021" cy="600834"/>
          </a:xfrm>
          <a:prstGeom prst="bentConnector3">
            <a:avLst>
              <a:gd name="adj1" fmla="val 9996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3" name="TextBox 119"/>
          <p:cNvSpPr txBox="1"/>
          <p:nvPr/>
        </p:nvSpPr>
        <p:spPr>
          <a:xfrm>
            <a:off x="6029917" y="3895337"/>
            <a:ext cx="759948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2500BASE-X</a:t>
            </a:r>
          </a:p>
        </p:txBody>
      </p:sp>
      <p:sp>
        <p:nvSpPr>
          <p:cNvPr id="764" name="TextBox 119"/>
          <p:cNvSpPr txBox="1"/>
          <p:nvPr/>
        </p:nvSpPr>
        <p:spPr>
          <a:xfrm>
            <a:off x="6216909" y="4049560"/>
            <a:ext cx="324946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2.5Gbps</a:t>
            </a:r>
          </a:p>
        </p:txBody>
      </p:sp>
      <p:sp>
        <p:nvSpPr>
          <p:cNvPr id="765" name="圆角矩形 764"/>
          <p:cNvSpPr/>
          <p:nvPr/>
        </p:nvSpPr>
        <p:spPr bwMode="auto">
          <a:xfrm>
            <a:off x="6836784" y="4716993"/>
            <a:ext cx="961159" cy="724829"/>
          </a:xfrm>
          <a:prstGeom prst="roundRect">
            <a:avLst>
              <a:gd name="adj" fmla="val 9798"/>
            </a:avLst>
          </a:prstGeom>
          <a:solidFill>
            <a:srgbClr val="7F6000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lang="en-US" altLang="zh-CN" sz="7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pPr lvl="0" algn="ctr">
              <a:defRPr/>
            </a:pPr>
            <a:endParaRPr lang="en-US" altLang="zh-CN" sz="7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7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Ethernet Switch</a:t>
            </a:r>
          </a:p>
          <a:p>
            <a:pPr lvl="0" algn="ctr">
              <a:defRPr/>
            </a:pPr>
            <a:r>
              <a:rPr lang="en-US" altLang="zh-CN" sz="5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(88Q5072)</a:t>
            </a:r>
            <a:endParaRPr lang="zh-CN" altLang="en-US" sz="5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766" name="TextBox 119"/>
          <p:cNvSpPr txBox="1"/>
          <p:nvPr/>
        </p:nvSpPr>
        <p:spPr>
          <a:xfrm>
            <a:off x="7734871" y="4789031"/>
            <a:ext cx="582083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Gbps</a:t>
            </a:r>
            <a:endParaRPr lang="en-US" altLang="zh-CN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7" name="圆角矩形 766"/>
          <p:cNvSpPr/>
          <p:nvPr/>
        </p:nvSpPr>
        <p:spPr bwMode="auto">
          <a:xfrm>
            <a:off x="7839856" y="5512011"/>
            <a:ext cx="328998" cy="202172"/>
          </a:xfrm>
          <a:prstGeom prst="roundRect">
            <a:avLst/>
          </a:prstGeom>
          <a:solidFill>
            <a:srgbClr val="7F6000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Nor Flash</a:t>
            </a:r>
          </a:p>
        </p:txBody>
      </p:sp>
      <p:sp>
        <p:nvSpPr>
          <p:cNvPr id="768" name="TextBox 119"/>
          <p:cNvSpPr txBox="1"/>
          <p:nvPr/>
        </p:nvSpPr>
        <p:spPr>
          <a:xfrm>
            <a:off x="7757677" y="5095397"/>
            <a:ext cx="308691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SPI</a:t>
            </a:r>
          </a:p>
        </p:txBody>
      </p:sp>
      <p:grpSp>
        <p:nvGrpSpPr>
          <p:cNvPr id="769" name="组合 768"/>
          <p:cNvGrpSpPr/>
          <p:nvPr/>
        </p:nvGrpSpPr>
        <p:grpSpPr>
          <a:xfrm>
            <a:off x="7306339" y="5425400"/>
            <a:ext cx="328325" cy="678485"/>
            <a:chOff x="7405114" y="5337055"/>
            <a:chExt cx="359616" cy="989510"/>
          </a:xfrm>
        </p:grpSpPr>
        <p:cxnSp>
          <p:nvCxnSpPr>
            <p:cNvPr id="770" name="肘形连接符 202"/>
            <p:cNvCxnSpPr/>
            <p:nvPr/>
          </p:nvCxnSpPr>
          <p:spPr bwMode="auto">
            <a:xfrm flipH="1" flipV="1">
              <a:off x="7405114" y="5340066"/>
              <a:ext cx="487" cy="986499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" name="肘形连接符 202"/>
            <p:cNvCxnSpPr/>
            <p:nvPr/>
          </p:nvCxnSpPr>
          <p:spPr bwMode="auto">
            <a:xfrm flipH="1" flipV="1">
              <a:off x="7518309" y="5340066"/>
              <a:ext cx="487" cy="986499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" name="肘形连接符 202"/>
            <p:cNvCxnSpPr/>
            <p:nvPr/>
          </p:nvCxnSpPr>
          <p:spPr bwMode="auto">
            <a:xfrm flipH="1" flipV="1">
              <a:off x="7631412" y="5338106"/>
              <a:ext cx="487" cy="986499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" name="肘形连接符 202"/>
            <p:cNvCxnSpPr/>
            <p:nvPr/>
          </p:nvCxnSpPr>
          <p:spPr bwMode="auto">
            <a:xfrm flipH="1" flipV="1">
              <a:off x="7764243" y="5337055"/>
              <a:ext cx="487" cy="986499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4" name="圆角矩形 773"/>
          <p:cNvSpPr/>
          <p:nvPr/>
        </p:nvSpPr>
        <p:spPr bwMode="auto">
          <a:xfrm>
            <a:off x="5038721" y="3812623"/>
            <a:ext cx="1120473" cy="656369"/>
          </a:xfrm>
          <a:prstGeom prst="roundRect">
            <a:avLst>
              <a:gd name="adj" fmla="val 9037"/>
            </a:avLst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lang="en-US" altLang="zh-CN" sz="7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775" name="TextBox 119"/>
          <p:cNvSpPr txBox="1"/>
          <p:nvPr/>
        </p:nvSpPr>
        <p:spPr>
          <a:xfrm>
            <a:off x="7807690" y="4651671"/>
            <a:ext cx="438815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600" dirty="0"/>
              <a:t>RGMII</a:t>
            </a:r>
          </a:p>
        </p:txBody>
      </p:sp>
      <p:sp>
        <p:nvSpPr>
          <p:cNvPr id="776" name="圆角矩形 775"/>
          <p:cNvSpPr/>
          <p:nvPr/>
        </p:nvSpPr>
        <p:spPr bwMode="auto">
          <a:xfrm>
            <a:off x="5054145" y="3399334"/>
            <a:ext cx="377646" cy="192051"/>
          </a:xfrm>
          <a:prstGeom prst="roundRect">
            <a:avLst/>
          </a:prstGeom>
          <a:solidFill>
            <a:srgbClr val="7F60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Nor Flash</a:t>
            </a:r>
          </a:p>
        </p:txBody>
      </p:sp>
      <p:sp>
        <p:nvSpPr>
          <p:cNvPr id="777" name="TextBox 119"/>
          <p:cNvSpPr txBox="1"/>
          <p:nvPr/>
        </p:nvSpPr>
        <p:spPr>
          <a:xfrm>
            <a:off x="5159194" y="4336678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sp>
        <p:nvSpPr>
          <p:cNvPr id="778" name="TextBox 119"/>
          <p:cNvSpPr txBox="1"/>
          <p:nvPr/>
        </p:nvSpPr>
        <p:spPr>
          <a:xfrm>
            <a:off x="5344601" y="4335302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sp>
        <p:nvSpPr>
          <p:cNvPr id="779" name="TextBox 119"/>
          <p:cNvSpPr txBox="1"/>
          <p:nvPr/>
        </p:nvSpPr>
        <p:spPr>
          <a:xfrm>
            <a:off x="5520115" y="4337441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cxnSp>
        <p:nvCxnSpPr>
          <p:cNvPr id="780" name="肘形连接符 202"/>
          <p:cNvCxnSpPr/>
          <p:nvPr/>
        </p:nvCxnSpPr>
        <p:spPr bwMode="auto">
          <a:xfrm flipV="1">
            <a:off x="5201614" y="5722665"/>
            <a:ext cx="33" cy="463879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1" name="肘形连接符 202"/>
          <p:cNvCxnSpPr/>
          <p:nvPr/>
        </p:nvCxnSpPr>
        <p:spPr bwMode="auto">
          <a:xfrm flipV="1">
            <a:off x="5380836" y="5716531"/>
            <a:ext cx="33" cy="463879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2" name="肘形连接符 202"/>
          <p:cNvCxnSpPr/>
          <p:nvPr/>
        </p:nvCxnSpPr>
        <p:spPr bwMode="auto">
          <a:xfrm flipV="1">
            <a:off x="5527236" y="5716530"/>
            <a:ext cx="33" cy="463879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rgbClr val="C55A1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3" name="肘形连接符 202"/>
          <p:cNvCxnSpPr/>
          <p:nvPr/>
        </p:nvCxnSpPr>
        <p:spPr bwMode="auto">
          <a:xfrm flipV="1">
            <a:off x="5710007" y="5718718"/>
            <a:ext cx="33" cy="463879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9" name="圆角矩形 788"/>
          <p:cNvSpPr/>
          <p:nvPr/>
        </p:nvSpPr>
        <p:spPr bwMode="auto">
          <a:xfrm>
            <a:off x="7133328" y="5778041"/>
            <a:ext cx="675964" cy="20515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Eth CONN</a:t>
            </a:r>
          </a:p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(6 in 1)</a:t>
            </a:r>
          </a:p>
        </p:txBody>
      </p:sp>
      <p:sp>
        <p:nvSpPr>
          <p:cNvPr id="785" name="TextBox 119"/>
          <p:cNvSpPr txBox="1"/>
          <p:nvPr/>
        </p:nvSpPr>
        <p:spPr>
          <a:xfrm>
            <a:off x="4971430" y="4336675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cxnSp>
        <p:nvCxnSpPr>
          <p:cNvPr id="786" name="直接箭头连接符 180"/>
          <p:cNvCxnSpPr>
            <a:stCxn id="767" idx="0"/>
            <a:endCxn id="765" idx="3"/>
          </p:cNvCxnSpPr>
          <p:nvPr/>
        </p:nvCxnSpPr>
        <p:spPr bwMode="auto">
          <a:xfrm rot="16200000" flipV="1">
            <a:off x="7684848" y="5192504"/>
            <a:ext cx="432603" cy="206411"/>
          </a:xfrm>
          <a:prstGeom prst="bentConnector2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7" name="肘形连接符 202"/>
          <p:cNvCxnSpPr>
            <a:endCxn id="790" idx="3"/>
          </p:cNvCxnSpPr>
          <p:nvPr/>
        </p:nvCxnSpPr>
        <p:spPr bwMode="auto">
          <a:xfrm rot="10800000">
            <a:off x="6151807" y="4064320"/>
            <a:ext cx="799295" cy="694010"/>
          </a:xfrm>
          <a:prstGeom prst="bentConnector3">
            <a:avLst>
              <a:gd name="adj1" fmla="val 50000"/>
            </a:avLst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" name="肘形连接符 202"/>
          <p:cNvCxnSpPr/>
          <p:nvPr/>
        </p:nvCxnSpPr>
        <p:spPr bwMode="auto">
          <a:xfrm flipV="1">
            <a:off x="7794196" y="4807276"/>
            <a:ext cx="456999" cy="2382"/>
          </a:xfrm>
          <a:prstGeom prst="straightConnector1">
            <a:avLst/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0" name="TextBox 119"/>
          <p:cNvSpPr txBox="1"/>
          <p:nvPr/>
        </p:nvSpPr>
        <p:spPr>
          <a:xfrm>
            <a:off x="5758665" y="4002763"/>
            <a:ext cx="393141" cy="1231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PCIE/</a:t>
            </a:r>
          </a:p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2500BASE</a:t>
            </a:r>
          </a:p>
        </p:txBody>
      </p:sp>
      <p:sp>
        <p:nvSpPr>
          <p:cNvPr id="792" name="TextBox 119"/>
          <p:cNvSpPr txBox="1"/>
          <p:nvPr/>
        </p:nvSpPr>
        <p:spPr>
          <a:xfrm>
            <a:off x="6898500" y="5256267"/>
            <a:ext cx="866164" cy="15388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5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7 Port</a:t>
            </a:r>
          </a:p>
          <a:p>
            <a:pPr algn="ctr" defTabSz="914357">
              <a:defRPr/>
            </a:pPr>
            <a:r>
              <a:rPr lang="en-US" altLang="zh-CN" sz="5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100Base-T1</a:t>
            </a:r>
          </a:p>
        </p:txBody>
      </p:sp>
      <p:sp>
        <p:nvSpPr>
          <p:cNvPr id="793" name="矩形 792"/>
          <p:cNvSpPr/>
          <p:nvPr/>
        </p:nvSpPr>
        <p:spPr>
          <a:xfrm>
            <a:off x="5095296" y="3808448"/>
            <a:ext cx="950591" cy="69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7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Ethernet </a:t>
            </a:r>
          </a:p>
          <a:p>
            <a:pPr lvl="0" algn="ctr">
              <a:defRPr/>
            </a:pPr>
            <a:r>
              <a:rPr lang="en-US" altLang="zh-CN" sz="7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Switch</a:t>
            </a:r>
          </a:p>
          <a:p>
            <a:pPr lvl="0" algn="ctr">
              <a:defRPr/>
            </a:pPr>
            <a:r>
              <a:rPr lang="en-US" altLang="zh-CN" sz="5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(88Q6113)</a:t>
            </a:r>
            <a:endParaRPr lang="zh-CN" altLang="en-US" sz="5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794" name="TextBox 119"/>
          <p:cNvSpPr txBox="1"/>
          <p:nvPr/>
        </p:nvSpPr>
        <p:spPr>
          <a:xfrm>
            <a:off x="6898098" y="4736726"/>
            <a:ext cx="393141" cy="1231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PCIE/</a:t>
            </a:r>
          </a:p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2500BASE</a:t>
            </a:r>
          </a:p>
        </p:txBody>
      </p:sp>
      <p:sp>
        <p:nvSpPr>
          <p:cNvPr id="795" name="TextBox 119"/>
          <p:cNvSpPr txBox="1"/>
          <p:nvPr/>
        </p:nvSpPr>
        <p:spPr>
          <a:xfrm>
            <a:off x="5920769" y="4279772"/>
            <a:ext cx="232796" cy="76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5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RGMII</a:t>
            </a:r>
          </a:p>
        </p:txBody>
      </p:sp>
      <p:cxnSp>
        <p:nvCxnSpPr>
          <p:cNvPr id="796" name="肘形连接符 202"/>
          <p:cNvCxnSpPr>
            <a:stCxn id="808" idx="3"/>
          </p:cNvCxnSpPr>
          <p:nvPr/>
        </p:nvCxnSpPr>
        <p:spPr bwMode="auto">
          <a:xfrm rot="16200000" flipV="1">
            <a:off x="6071194" y="4406763"/>
            <a:ext cx="652393" cy="490438"/>
          </a:xfrm>
          <a:prstGeom prst="bentConnector3">
            <a:avLst>
              <a:gd name="adj1" fmla="val 99832"/>
            </a:avLst>
          </a:prstGeom>
          <a:solidFill>
            <a:srgbClr val="60597B"/>
          </a:solidFill>
          <a:ln w="12700" cap="flat" cmpd="sng" algn="ctr">
            <a:solidFill>
              <a:srgbClr val="C55A1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9" name="肘形连接符 202"/>
          <p:cNvCxnSpPr/>
          <p:nvPr/>
        </p:nvCxnSpPr>
        <p:spPr bwMode="auto">
          <a:xfrm flipH="1" flipV="1">
            <a:off x="6641635" y="5751776"/>
            <a:ext cx="1630" cy="377326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02" name="组合 801"/>
          <p:cNvGrpSpPr/>
          <p:nvPr/>
        </p:nvGrpSpPr>
        <p:grpSpPr>
          <a:xfrm>
            <a:off x="5113510" y="4963920"/>
            <a:ext cx="1606155" cy="1241318"/>
            <a:chOff x="5879030" y="4977258"/>
            <a:chExt cx="1759232" cy="1450411"/>
          </a:xfrm>
        </p:grpSpPr>
        <p:sp>
          <p:nvSpPr>
            <p:cNvPr id="803" name="圆角矩形 802"/>
            <p:cNvSpPr/>
            <p:nvPr/>
          </p:nvSpPr>
          <p:spPr bwMode="auto">
            <a:xfrm rot="16200000">
              <a:off x="5859661" y="5366685"/>
              <a:ext cx="916126" cy="145545"/>
            </a:xfrm>
            <a:prstGeom prst="roundRect">
              <a:avLst/>
            </a:prstGeom>
            <a:solidFill>
              <a:srgbClr val="7F6000"/>
            </a:soli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88Q2221</a:t>
              </a:r>
              <a:endParaRPr lang="zh-CN" altLang="en-US" sz="700" u="sng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804" name="圆角矩形 803"/>
            <p:cNvSpPr/>
            <p:nvPr/>
          </p:nvSpPr>
          <p:spPr bwMode="auto">
            <a:xfrm rot="16200000">
              <a:off x="5500964" y="5360155"/>
              <a:ext cx="916126" cy="15999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88Q2221</a:t>
              </a:r>
              <a:endParaRPr lang="zh-CN" altLang="en-US" sz="700" u="sng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805" name="圆角矩形 804"/>
            <p:cNvSpPr/>
            <p:nvPr/>
          </p:nvSpPr>
          <p:spPr bwMode="auto">
            <a:xfrm rot="16200000">
              <a:off x="5686184" y="5364632"/>
              <a:ext cx="916126" cy="14554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88Q2221</a:t>
              </a:r>
              <a:endParaRPr lang="zh-CN" altLang="en-US" sz="700" u="sng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806" name="圆角矩形 805"/>
            <p:cNvSpPr/>
            <p:nvPr/>
          </p:nvSpPr>
          <p:spPr bwMode="auto">
            <a:xfrm rot="16200000">
              <a:off x="6046726" y="5365625"/>
              <a:ext cx="916126" cy="14554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88Q2221</a:t>
              </a:r>
              <a:endParaRPr lang="zh-CN" altLang="en-US" sz="700" u="sng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grpSp>
          <p:nvGrpSpPr>
            <p:cNvPr id="807" name="组合 806"/>
            <p:cNvGrpSpPr/>
            <p:nvPr/>
          </p:nvGrpSpPr>
          <p:grpSpPr>
            <a:xfrm>
              <a:off x="6620262" y="4977258"/>
              <a:ext cx="382254" cy="1450411"/>
              <a:chOff x="5951286" y="4924232"/>
              <a:chExt cx="382254" cy="1450411"/>
            </a:xfrm>
          </p:grpSpPr>
          <p:cxnSp>
            <p:nvCxnSpPr>
              <p:cNvPr id="811" name="肘形连接符 202"/>
              <p:cNvCxnSpPr/>
              <p:nvPr/>
            </p:nvCxnSpPr>
            <p:spPr bwMode="auto">
              <a:xfrm flipV="1">
                <a:off x="6054565" y="5836563"/>
                <a:ext cx="2045" cy="523699"/>
              </a:xfrm>
              <a:prstGeom prst="straightConnector1">
                <a:avLst/>
              </a:prstGeom>
              <a:solidFill>
                <a:srgbClr val="60597B"/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12" name="圆角矩形 811"/>
              <p:cNvSpPr/>
              <p:nvPr/>
            </p:nvSpPr>
            <p:spPr bwMode="auto">
              <a:xfrm rot="16200000">
                <a:off x="5791077" y="5297895"/>
                <a:ext cx="916126" cy="168800"/>
              </a:xfrm>
              <a:prstGeom prst="roundRect">
                <a:avLst/>
              </a:prstGeom>
              <a:solidFill>
                <a:srgbClr val="7F6000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0000" tIns="0" rIns="90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700" u="sng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88Q2221</a:t>
                </a:r>
                <a:endParaRPr lang="zh-CN" altLang="en-US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cxnSp>
            <p:nvCxnSpPr>
              <p:cNvPr id="813" name="肘形连接符 202"/>
              <p:cNvCxnSpPr/>
              <p:nvPr/>
            </p:nvCxnSpPr>
            <p:spPr bwMode="auto">
              <a:xfrm flipV="1">
                <a:off x="6243411" y="5843057"/>
                <a:ext cx="882" cy="531586"/>
              </a:xfrm>
              <a:prstGeom prst="straightConnector1">
                <a:avLst/>
              </a:prstGeom>
              <a:solidFill>
                <a:srgbClr val="60597B"/>
              </a:solidFill>
              <a:ln w="127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14" name="圆角矩形 813"/>
              <p:cNvSpPr/>
              <p:nvPr/>
            </p:nvSpPr>
            <p:spPr bwMode="auto">
              <a:xfrm rot="16200000">
                <a:off x="5577623" y="5305315"/>
                <a:ext cx="916126" cy="168800"/>
              </a:xfrm>
              <a:prstGeom prst="roundRect">
                <a:avLst/>
              </a:prstGeom>
              <a:solidFill>
                <a:srgbClr val="7F6000"/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0000" tIns="0" rIns="90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700" u="sng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88Q2221</a:t>
                </a:r>
                <a:endParaRPr lang="zh-CN" altLang="en-US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8" name="圆角矩形 807"/>
            <p:cNvSpPr/>
            <p:nvPr/>
          </p:nvSpPr>
          <p:spPr bwMode="auto">
            <a:xfrm rot="16200000">
              <a:off x="7095799" y="5367581"/>
              <a:ext cx="916125" cy="1688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63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90000" tIns="0" rIns="9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u="sng" kern="0" dirty="0">
                  <a:solidFill>
                    <a:srgbClr val="FFFFFF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88Q2220</a:t>
              </a:r>
              <a:endParaRPr lang="zh-CN" altLang="en-US" sz="700" u="sng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817" name="TextBox 108"/>
          <p:cNvSpPr txBox="1"/>
          <p:nvPr/>
        </p:nvSpPr>
        <p:spPr>
          <a:xfrm>
            <a:off x="5099591" y="6201322"/>
            <a:ext cx="1117270" cy="3696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lvl="0" algn="ctr">
              <a:defRPr sz="800" b="1" kern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defRPr>
            </a:lvl1pPr>
          </a:lstStyle>
          <a:p>
            <a:r>
              <a:rPr lang="en-US" altLang="zh-CN" sz="700" dirty="0"/>
              <a:t>Long Range Lidar</a:t>
            </a:r>
            <a:r>
              <a:rPr lang="zh-CN" altLang="en-US" sz="700" dirty="0"/>
              <a:t>*</a:t>
            </a:r>
            <a:r>
              <a:rPr lang="en-US" altLang="zh-CN" sz="700" dirty="0"/>
              <a:t>3</a:t>
            </a:r>
          </a:p>
          <a:p>
            <a:r>
              <a:rPr lang="en-US" altLang="zh-CN" sz="700" dirty="0"/>
              <a:t>+DHU</a:t>
            </a:r>
            <a:r>
              <a:rPr lang="zh-CN" altLang="en-US" sz="700" dirty="0"/>
              <a:t>*</a:t>
            </a:r>
            <a:r>
              <a:rPr lang="en-US" altLang="zh-CN" sz="700" dirty="0"/>
              <a:t>1+ Smart CAM*1+Reserved*1</a:t>
            </a:r>
          </a:p>
        </p:txBody>
      </p:sp>
      <p:sp>
        <p:nvSpPr>
          <p:cNvPr id="820" name="TextBox 108"/>
          <p:cNvSpPr txBox="1"/>
          <p:nvPr/>
        </p:nvSpPr>
        <p:spPr>
          <a:xfrm>
            <a:off x="7115726" y="6108945"/>
            <a:ext cx="895891" cy="310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lvl="0" algn="ctr">
              <a:defRPr sz="800" b="1" kern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defRPr>
            </a:lvl1pPr>
          </a:lstStyle>
          <a:p>
            <a:r>
              <a:rPr lang="en-US" altLang="zh-CN" sz="700" dirty="0" err="1"/>
              <a:t>ADPU+Reversed</a:t>
            </a:r>
            <a:r>
              <a:rPr lang="en-US" altLang="zh-CN" sz="700" dirty="0"/>
              <a:t>*5</a:t>
            </a:r>
          </a:p>
          <a:p>
            <a:r>
              <a:rPr lang="en-US" altLang="zh-CN" sz="700" dirty="0"/>
              <a:t>(4D Radar*5)</a:t>
            </a:r>
          </a:p>
        </p:txBody>
      </p:sp>
      <p:sp>
        <p:nvSpPr>
          <p:cNvPr id="839" name="TextBox 119"/>
          <p:cNvSpPr txBox="1"/>
          <p:nvPr/>
        </p:nvSpPr>
        <p:spPr>
          <a:xfrm>
            <a:off x="5048340" y="3945636"/>
            <a:ext cx="232796" cy="76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5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RGMII</a:t>
            </a:r>
          </a:p>
        </p:txBody>
      </p:sp>
      <p:grpSp>
        <p:nvGrpSpPr>
          <p:cNvPr id="843" name="组合 842"/>
          <p:cNvGrpSpPr/>
          <p:nvPr/>
        </p:nvGrpSpPr>
        <p:grpSpPr>
          <a:xfrm>
            <a:off x="5171423" y="4460563"/>
            <a:ext cx="906737" cy="503563"/>
            <a:chOff x="7294911" y="4676795"/>
            <a:chExt cx="901371" cy="462042"/>
          </a:xfrm>
        </p:grpSpPr>
        <p:cxnSp>
          <p:nvCxnSpPr>
            <p:cNvPr id="844" name="肘形连接符 202"/>
            <p:cNvCxnSpPr/>
            <p:nvPr/>
          </p:nvCxnSpPr>
          <p:spPr bwMode="auto">
            <a:xfrm flipH="1" flipV="1">
              <a:off x="8187374" y="4684570"/>
              <a:ext cx="8908" cy="454267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5" name="肘形连接符 202"/>
            <p:cNvCxnSpPr/>
            <p:nvPr/>
          </p:nvCxnSpPr>
          <p:spPr bwMode="auto">
            <a:xfrm flipH="1" flipV="1">
              <a:off x="7484052" y="4687201"/>
              <a:ext cx="3989" cy="440846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6" name="肘形连接符 202"/>
            <p:cNvCxnSpPr/>
            <p:nvPr/>
          </p:nvCxnSpPr>
          <p:spPr bwMode="auto">
            <a:xfrm flipV="1">
              <a:off x="7655848" y="4686801"/>
              <a:ext cx="3853" cy="443691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7" name="肘形连接符 202"/>
            <p:cNvCxnSpPr/>
            <p:nvPr/>
          </p:nvCxnSpPr>
          <p:spPr bwMode="auto">
            <a:xfrm flipH="1" flipV="1">
              <a:off x="7830739" y="4680070"/>
              <a:ext cx="4535" cy="445920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8" name="肘形连接符 202"/>
            <p:cNvCxnSpPr/>
            <p:nvPr/>
          </p:nvCxnSpPr>
          <p:spPr bwMode="auto">
            <a:xfrm flipV="1">
              <a:off x="8010115" y="4676795"/>
              <a:ext cx="5078" cy="460955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9" name="肘形连接符 202"/>
            <p:cNvCxnSpPr/>
            <p:nvPr/>
          </p:nvCxnSpPr>
          <p:spPr bwMode="auto">
            <a:xfrm flipH="1" flipV="1">
              <a:off x="7294911" y="4680069"/>
              <a:ext cx="4179" cy="452183"/>
            </a:xfrm>
            <a:prstGeom prst="straightConnector1">
              <a:avLst/>
            </a:prstGeom>
            <a:solidFill>
              <a:srgbClr val="60597B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50" name="TextBox 119"/>
          <p:cNvSpPr txBox="1"/>
          <p:nvPr/>
        </p:nvSpPr>
        <p:spPr>
          <a:xfrm>
            <a:off x="5697371" y="4341513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sp>
        <p:nvSpPr>
          <p:cNvPr id="851" name="TextBox 119"/>
          <p:cNvSpPr txBox="1"/>
          <p:nvPr/>
        </p:nvSpPr>
        <p:spPr>
          <a:xfrm>
            <a:off x="5871396" y="4341355"/>
            <a:ext cx="394943" cy="15388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400" dirty="0">
                <a:solidFill>
                  <a:schemeClr val="bg1"/>
                </a:solidFill>
              </a:rPr>
              <a:t>SGMII</a:t>
            </a:r>
          </a:p>
        </p:txBody>
      </p:sp>
      <p:cxnSp>
        <p:nvCxnSpPr>
          <p:cNvPr id="852" name="肘形连接符 202"/>
          <p:cNvCxnSpPr/>
          <p:nvPr/>
        </p:nvCxnSpPr>
        <p:spPr bwMode="auto">
          <a:xfrm rot="5400000" flipH="1" flipV="1">
            <a:off x="6777239" y="3701719"/>
            <a:ext cx="1584608" cy="504850"/>
          </a:xfrm>
          <a:prstGeom prst="bentConnector3">
            <a:avLst>
              <a:gd name="adj1" fmla="val 100168"/>
            </a:avLst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3" name="TextBox 119"/>
          <p:cNvSpPr txBox="1"/>
          <p:nvPr/>
        </p:nvSpPr>
        <p:spPr>
          <a:xfrm>
            <a:off x="5378421" y="2723452"/>
            <a:ext cx="308691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854" name="TextBox 119"/>
          <p:cNvSpPr txBox="1"/>
          <p:nvPr/>
        </p:nvSpPr>
        <p:spPr>
          <a:xfrm>
            <a:off x="7418750" y="3003294"/>
            <a:ext cx="308691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855" name="TextBox 119"/>
          <p:cNvSpPr txBox="1"/>
          <p:nvPr/>
        </p:nvSpPr>
        <p:spPr>
          <a:xfrm>
            <a:off x="5370793" y="2847335"/>
            <a:ext cx="304105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10Gbps</a:t>
            </a:r>
          </a:p>
        </p:txBody>
      </p:sp>
      <p:sp>
        <p:nvSpPr>
          <p:cNvPr id="856" name="TextBox 119"/>
          <p:cNvSpPr txBox="1"/>
          <p:nvPr/>
        </p:nvSpPr>
        <p:spPr>
          <a:xfrm>
            <a:off x="7388737" y="3129048"/>
            <a:ext cx="304105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5Gbps</a:t>
            </a:r>
          </a:p>
        </p:txBody>
      </p:sp>
      <p:sp>
        <p:nvSpPr>
          <p:cNvPr id="861" name="圆角矩形 860"/>
          <p:cNvSpPr/>
          <p:nvPr/>
        </p:nvSpPr>
        <p:spPr bwMode="auto">
          <a:xfrm>
            <a:off x="5116797" y="5855677"/>
            <a:ext cx="1049569" cy="20213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Eth CONN</a:t>
            </a:r>
          </a:p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(6 in 1)</a:t>
            </a:r>
          </a:p>
        </p:txBody>
      </p:sp>
      <p:sp>
        <p:nvSpPr>
          <p:cNvPr id="862" name="文本框 861"/>
          <p:cNvSpPr txBox="1"/>
          <p:nvPr/>
        </p:nvSpPr>
        <p:spPr>
          <a:xfrm>
            <a:off x="7568128" y="3968651"/>
            <a:ext cx="5668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</a:rPr>
              <a:t>SMI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863" name="文本框 862"/>
          <p:cNvSpPr txBox="1"/>
          <p:nvPr/>
        </p:nvSpPr>
        <p:spPr>
          <a:xfrm>
            <a:off x="4679105" y="4106428"/>
            <a:ext cx="332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</a:rPr>
              <a:t>SMI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864" name="TextBox 108"/>
          <p:cNvSpPr txBox="1"/>
          <p:nvPr/>
        </p:nvSpPr>
        <p:spPr>
          <a:xfrm>
            <a:off x="6817085" y="6117078"/>
            <a:ext cx="263809" cy="291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lvl="0" algn="ctr">
              <a:defRPr sz="800" b="1" kern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defRPr>
            </a:lvl1pPr>
          </a:lstStyle>
          <a:p>
            <a:r>
              <a:rPr lang="en-US" altLang="zh-CN" sz="700" dirty="0"/>
              <a:t>DVR*1</a:t>
            </a:r>
          </a:p>
        </p:txBody>
      </p:sp>
      <p:sp>
        <p:nvSpPr>
          <p:cNvPr id="865" name="TextBox 108"/>
          <p:cNvSpPr txBox="1"/>
          <p:nvPr/>
        </p:nvSpPr>
        <p:spPr>
          <a:xfrm>
            <a:off x="6518323" y="6117219"/>
            <a:ext cx="263809" cy="291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lvl="0" algn="ctr">
              <a:defRPr sz="800" b="1" kern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defRPr>
            </a:lvl1pPr>
          </a:lstStyle>
          <a:p>
            <a:r>
              <a:rPr lang="en-US" altLang="zh-CN" sz="700" dirty="0"/>
              <a:t>VGM</a:t>
            </a:r>
            <a:r>
              <a:rPr lang="zh-CN" altLang="en-US" sz="700" dirty="0"/>
              <a:t>*</a:t>
            </a:r>
            <a:r>
              <a:rPr lang="en-US" altLang="zh-CN" sz="700" dirty="0"/>
              <a:t>1</a:t>
            </a:r>
          </a:p>
        </p:txBody>
      </p:sp>
      <p:cxnSp>
        <p:nvCxnSpPr>
          <p:cNvPr id="874" name="肘形连接符 202"/>
          <p:cNvCxnSpPr/>
          <p:nvPr/>
        </p:nvCxnSpPr>
        <p:spPr bwMode="auto">
          <a:xfrm rot="16200000" flipV="1">
            <a:off x="5132996" y="3045734"/>
            <a:ext cx="920925" cy="578861"/>
          </a:xfrm>
          <a:prstGeom prst="bentConnector3">
            <a:avLst>
              <a:gd name="adj1" fmla="val 99622"/>
            </a:avLst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5" name="直接箭头连接符 180"/>
          <p:cNvCxnSpPr/>
          <p:nvPr/>
        </p:nvCxnSpPr>
        <p:spPr bwMode="auto">
          <a:xfrm>
            <a:off x="5310438" y="3167287"/>
            <a:ext cx="199664" cy="4801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1" name="直接箭头连接符 321"/>
          <p:cNvCxnSpPr/>
          <p:nvPr/>
        </p:nvCxnSpPr>
        <p:spPr>
          <a:xfrm flipV="1">
            <a:off x="1076448" y="5514369"/>
            <a:ext cx="2693336" cy="3108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157"/>
          <p:cNvSpPr txBox="1"/>
          <p:nvPr/>
        </p:nvSpPr>
        <p:spPr>
          <a:xfrm>
            <a:off x="1932846" y="5371141"/>
            <a:ext cx="1335038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HS</a:t>
            </a:r>
            <a:r>
              <a:rPr lang="zh-CN" altLang="en-US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 LS</a:t>
            </a:r>
            <a:r>
              <a:rPr lang="zh-CN" altLang="en-US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 PWM Input</a:t>
            </a:r>
            <a:r>
              <a:rPr lang="zh-CN" altLang="en-US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01" name="直接箭头连接符 321"/>
          <p:cNvCxnSpPr/>
          <p:nvPr/>
        </p:nvCxnSpPr>
        <p:spPr>
          <a:xfrm flipV="1">
            <a:off x="1077607" y="5751593"/>
            <a:ext cx="2709188" cy="4424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流程图: 可选过程 884"/>
          <p:cNvSpPr/>
          <p:nvPr/>
        </p:nvSpPr>
        <p:spPr bwMode="auto">
          <a:xfrm>
            <a:off x="505761" y="5358643"/>
            <a:ext cx="535467" cy="227255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继电器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*2</a:t>
            </a:r>
          </a:p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6" name="TextBox 157"/>
          <p:cNvSpPr txBox="1"/>
          <p:nvPr/>
        </p:nvSpPr>
        <p:spPr>
          <a:xfrm>
            <a:off x="8936594" y="5394947"/>
            <a:ext cx="92362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PWM Input*1 LS*1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87" name="直接箭头连接符 886"/>
          <p:cNvCxnSpPr/>
          <p:nvPr/>
        </p:nvCxnSpPr>
        <p:spPr bwMode="auto">
          <a:xfrm>
            <a:off x="8928023" y="5572010"/>
            <a:ext cx="2034030" cy="12569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8" name="流程图: 可选过程 887"/>
          <p:cNvSpPr/>
          <p:nvPr/>
        </p:nvSpPr>
        <p:spPr bwMode="auto">
          <a:xfrm>
            <a:off x="10981113" y="5449705"/>
            <a:ext cx="982498" cy="264478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LS*1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继电器； </a:t>
            </a:r>
            <a:endParaRPr lang="en-US" altLang="zh-CN" sz="7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PWM Input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（预留）</a:t>
            </a:r>
            <a:endParaRPr lang="en-US" altLang="zh-CN" sz="7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894" name="流程图: 可选过程 893"/>
          <p:cNvSpPr/>
          <p:nvPr/>
        </p:nvSpPr>
        <p:spPr bwMode="auto">
          <a:xfrm>
            <a:off x="420876" y="5897103"/>
            <a:ext cx="626612" cy="160158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USS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95" name="TextBox 157"/>
          <p:cNvSpPr txBox="1"/>
          <p:nvPr/>
        </p:nvSpPr>
        <p:spPr>
          <a:xfrm>
            <a:off x="1100563" y="5887888"/>
            <a:ext cx="581385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DSI3*4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02" name="TextBox 119"/>
          <p:cNvSpPr txBox="1"/>
          <p:nvPr/>
        </p:nvSpPr>
        <p:spPr>
          <a:xfrm>
            <a:off x="2185117" y="5591459"/>
            <a:ext cx="88401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>
                <a:solidFill>
                  <a:srgbClr val="FF0000"/>
                </a:solidFill>
              </a:rPr>
              <a:t>PPS</a:t>
            </a:r>
            <a:r>
              <a:rPr lang="zh-CN" altLang="en-US" sz="600" dirty="0">
                <a:solidFill>
                  <a:srgbClr val="FF0000"/>
                </a:solidFill>
              </a:rPr>
              <a:t>（</a:t>
            </a:r>
            <a:r>
              <a:rPr lang="en-US" altLang="zh-CN" sz="600" dirty="0">
                <a:solidFill>
                  <a:srgbClr val="FF0000"/>
                </a:solidFill>
              </a:rPr>
              <a:t>HS/LS</a:t>
            </a:r>
            <a:r>
              <a:rPr lang="zh-CN" altLang="en-US" sz="600" dirty="0">
                <a:solidFill>
                  <a:srgbClr val="FF0000"/>
                </a:solidFill>
              </a:rPr>
              <a:t>） </a:t>
            </a:r>
            <a:r>
              <a:rPr lang="en-US" altLang="zh-CN" sz="600" dirty="0">
                <a:solidFill>
                  <a:srgbClr val="FF0000"/>
                </a:solidFill>
              </a:rPr>
              <a:t>*1</a:t>
            </a:r>
          </a:p>
        </p:txBody>
      </p:sp>
      <p:sp>
        <p:nvSpPr>
          <p:cNvPr id="903" name="流程图: 可选过程 902"/>
          <p:cNvSpPr/>
          <p:nvPr/>
        </p:nvSpPr>
        <p:spPr bwMode="auto">
          <a:xfrm>
            <a:off x="499838" y="5638446"/>
            <a:ext cx="535467" cy="175533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预留*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9" name="圆角矩形 198"/>
          <p:cNvSpPr/>
          <p:nvPr/>
        </p:nvSpPr>
        <p:spPr bwMode="auto">
          <a:xfrm>
            <a:off x="1595170" y="3937783"/>
            <a:ext cx="204399" cy="197097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MAIN CONN</a:t>
            </a:r>
            <a:endParaRPr lang="zh-CN" altLang="en-US" sz="5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417" name="肘形连接符 202"/>
          <p:cNvCxnSpPr/>
          <p:nvPr/>
        </p:nvCxnSpPr>
        <p:spPr bwMode="auto">
          <a:xfrm flipV="1">
            <a:off x="5988488" y="2566544"/>
            <a:ext cx="1825794" cy="1239595"/>
          </a:xfrm>
          <a:prstGeom prst="bentConnector3">
            <a:avLst>
              <a:gd name="adj1" fmla="val 68"/>
            </a:avLst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肘形连接符 202"/>
          <p:cNvCxnSpPr>
            <a:endCxn id="353" idx="3"/>
          </p:cNvCxnSpPr>
          <p:nvPr/>
        </p:nvCxnSpPr>
        <p:spPr bwMode="auto">
          <a:xfrm rot="16200000" flipV="1">
            <a:off x="5261267" y="2755634"/>
            <a:ext cx="2085502" cy="1876578"/>
          </a:xfrm>
          <a:prstGeom prst="bentConnector2">
            <a:avLst/>
          </a:prstGeom>
          <a:solidFill>
            <a:srgbClr val="60597B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4" name="TextBox 119"/>
          <p:cNvSpPr txBox="1"/>
          <p:nvPr/>
        </p:nvSpPr>
        <p:spPr>
          <a:xfrm>
            <a:off x="7771790" y="3111917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XFI</a:t>
            </a:r>
          </a:p>
        </p:txBody>
      </p:sp>
      <p:pic>
        <p:nvPicPr>
          <p:cNvPr id="433" name="图片 2" descr="image0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185" y="2355114"/>
            <a:ext cx="314160" cy="27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7" name="肘形连接符 536"/>
          <p:cNvCxnSpPr/>
          <p:nvPr/>
        </p:nvCxnSpPr>
        <p:spPr bwMode="auto">
          <a:xfrm flipV="1">
            <a:off x="1125062" y="2624986"/>
            <a:ext cx="1793161" cy="247480"/>
          </a:xfrm>
          <a:prstGeom prst="bentConnector3">
            <a:avLst>
              <a:gd name="adj1" fmla="val 114662"/>
            </a:avLst>
          </a:prstGeom>
          <a:solidFill>
            <a:srgbClr val="60597B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" name="TextBox 133"/>
          <p:cNvSpPr txBox="1"/>
          <p:nvPr/>
        </p:nvSpPr>
        <p:spPr>
          <a:xfrm>
            <a:off x="2269972" y="2715140"/>
            <a:ext cx="51496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Bypass</a:t>
            </a:r>
          </a:p>
        </p:txBody>
      </p:sp>
      <p:sp>
        <p:nvSpPr>
          <p:cNvPr id="540" name="流程图: 可选过程 539"/>
          <p:cNvSpPr/>
          <p:nvPr/>
        </p:nvSpPr>
        <p:spPr bwMode="auto">
          <a:xfrm>
            <a:off x="94113" y="2810261"/>
            <a:ext cx="1023712" cy="254418"/>
          </a:xfrm>
          <a:prstGeom prst="flowChartAlternateProcess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0" cap="none" spc="0" normalizeH="0" baseline="0" noProof="0" dirty="0">
                <a:ln>
                  <a:noFill/>
                </a:ln>
                <a:solidFill>
                  <a:srgbClr val="3E3E5C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DHU*2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b="1" kern="0" noProof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四路环视</a:t>
            </a:r>
            <a:endParaRPr kumimoji="0" lang="en-US" altLang="zh-CN" sz="600" b="1" i="0" u="none" strike="noStrike" kern="0" cap="none" spc="0" normalizeH="0" baseline="0" noProof="0" dirty="0">
              <a:ln>
                <a:noFill/>
              </a:ln>
              <a:solidFill>
                <a:srgbClr val="3E3E5C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543" name="圆角矩形 542"/>
          <p:cNvSpPr/>
          <p:nvPr/>
        </p:nvSpPr>
        <p:spPr bwMode="auto">
          <a:xfrm>
            <a:off x="2145870" y="2765076"/>
            <a:ext cx="771293" cy="29694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LVDS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Serializer</a:t>
            </a:r>
            <a:endParaRPr kumimoji="0" lang="en-US" altLang="zh-CN" sz="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MAX96793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5" name="圆角矩形 544"/>
          <p:cNvSpPr/>
          <p:nvPr/>
        </p:nvSpPr>
        <p:spPr bwMode="auto">
          <a:xfrm>
            <a:off x="1472407" y="2747912"/>
            <a:ext cx="184904" cy="347222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Dual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COAX</a:t>
            </a:r>
          </a:p>
          <a:p>
            <a:pPr algn="ctr"/>
            <a:r>
              <a:rPr lang="en-US" altLang="zh-CN" sz="3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3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553" name="TextBox 119"/>
          <p:cNvSpPr txBox="1"/>
          <p:nvPr/>
        </p:nvSpPr>
        <p:spPr>
          <a:xfrm>
            <a:off x="2969568" y="2707148"/>
            <a:ext cx="264661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en-US" altLang="zh-CN" sz="6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lane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DPHY</a:t>
            </a:r>
          </a:p>
        </p:txBody>
      </p:sp>
      <p:cxnSp>
        <p:nvCxnSpPr>
          <p:cNvPr id="574" name="直接箭头连接符 348"/>
          <p:cNvCxnSpPr/>
          <p:nvPr/>
        </p:nvCxnSpPr>
        <p:spPr bwMode="auto">
          <a:xfrm rot="5400000" flipH="1" flipV="1">
            <a:off x="2850235" y="2525136"/>
            <a:ext cx="538461" cy="388049"/>
          </a:xfrm>
          <a:prstGeom prst="bentConnector3">
            <a:avLst>
              <a:gd name="adj1" fmla="val -694"/>
            </a:avLst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TextBox 94"/>
          <p:cNvSpPr txBox="1"/>
          <p:nvPr/>
        </p:nvSpPr>
        <p:spPr>
          <a:xfrm rot="16200000">
            <a:off x="3923732" y="3522809"/>
            <a:ext cx="34325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SPI</a:t>
            </a:r>
          </a:p>
        </p:txBody>
      </p:sp>
      <p:cxnSp>
        <p:nvCxnSpPr>
          <p:cNvPr id="407" name="直接箭头连接符 406"/>
          <p:cNvCxnSpPr/>
          <p:nvPr/>
        </p:nvCxnSpPr>
        <p:spPr bwMode="auto">
          <a:xfrm flipH="1">
            <a:off x="4419502" y="3318351"/>
            <a:ext cx="3190" cy="576195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" name="直接箭头连接符 407"/>
          <p:cNvCxnSpPr/>
          <p:nvPr/>
        </p:nvCxnSpPr>
        <p:spPr bwMode="auto">
          <a:xfrm>
            <a:off x="8700675" y="3293764"/>
            <a:ext cx="0" cy="606503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" name="TextBox 94"/>
          <p:cNvSpPr txBox="1"/>
          <p:nvPr/>
        </p:nvSpPr>
        <p:spPr>
          <a:xfrm rot="16200000">
            <a:off x="7950786" y="3504751"/>
            <a:ext cx="64283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FSI_SPI</a:t>
            </a:r>
          </a:p>
        </p:txBody>
      </p:sp>
      <p:cxnSp>
        <p:nvCxnSpPr>
          <p:cNvPr id="416" name="直接箭头连接符 415"/>
          <p:cNvCxnSpPr/>
          <p:nvPr/>
        </p:nvCxnSpPr>
        <p:spPr>
          <a:xfrm flipV="1">
            <a:off x="4630666" y="4646601"/>
            <a:ext cx="3602726" cy="4189"/>
          </a:xfrm>
          <a:prstGeom prst="straightConnector1">
            <a:avLst/>
          </a:prstGeom>
          <a:ln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119"/>
          <p:cNvSpPr txBox="1"/>
          <p:nvPr/>
        </p:nvSpPr>
        <p:spPr>
          <a:xfrm>
            <a:off x="6105114" y="4516768"/>
            <a:ext cx="56619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>
                <a:solidFill>
                  <a:srgbClr val="FF0000"/>
                </a:solidFill>
              </a:rPr>
              <a:t>UART</a:t>
            </a:r>
          </a:p>
        </p:txBody>
      </p:sp>
      <p:cxnSp>
        <p:nvCxnSpPr>
          <p:cNvPr id="486" name="直接箭头连接符 485"/>
          <p:cNvCxnSpPr/>
          <p:nvPr/>
        </p:nvCxnSpPr>
        <p:spPr bwMode="auto">
          <a:xfrm>
            <a:off x="8930916" y="5896188"/>
            <a:ext cx="2034030" cy="12569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" name="流程图: 可选过程 494"/>
          <p:cNvSpPr/>
          <p:nvPr/>
        </p:nvSpPr>
        <p:spPr bwMode="auto">
          <a:xfrm>
            <a:off x="10965578" y="5814578"/>
            <a:ext cx="998031" cy="2622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LED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灯驱动*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2 </a:t>
            </a: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（预留）</a:t>
            </a:r>
            <a:endParaRPr lang="en-US" altLang="zh-CN" sz="7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zh-CN" altLang="en-US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继电器*</a:t>
            </a:r>
            <a:r>
              <a:rPr lang="en-US" altLang="zh-CN" sz="7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2" name="圆角矩形 501"/>
          <p:cNvSpPr/>
          <p:nvPr/>
        </p:nvSpPr>
        <p:spPr bwMode="auto">
          <a:xfrm>
            <a:off x="9489050" y="5762985"/>
            <a:ext cx="726121" cy="227383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Dual HSS</a:t>
            </a:r>
            <a:endParaRPr lang="zh-CN" altLang="zh-CN" sz="7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8" name="圆角矩形 367"/>
          <p:cNvSpPr/>
          <p:nvPr/>
        </p:nvSpPr>
        <p:spPr bwMode="auto">
          <a:xfrm>
            <a:off x="10358855" y="3982893"/>
            <a:ext cx="207305" cy="2040387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MAIN CONN</a:t>
            </a:r>
            <a:endParaRPr lang="zh-CN" altLang="en-US" sz="5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505" name="TextBox 157"/>
          <p:cNvSpPr txBox="1"/>
          <p:nvPr/>
        </p:nvSpPr>
        <p:spPr>
          <a:xfrm>
            <a:off x="8949022" y="5740063"/>
            <a:ext cx="535563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solidFill>
                  <a:srgbClr val="DADADA">
                    <a:lumMod val="10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*3</a:t>
            </a:r>
          </a:p>
        </p:txBody>
      </p:sp>
      <p:cxnSp>
        <p:nvCxnSpPr>
          <p:cNvPr id="444" name="直接箭头连接符 348"/>
          <p:cNvCxnSpPr/>
          <p:nvPr/>
        </p:nvCxnSpPr>
        <p:spPr bwMode="auto">
          <a:xfrm>
            <a:off x="2918000" y="1310064"/>
            <a:ext cx="751800" cy="105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9" name="直接箭头连接符 348"/>
          <p:cNvCxnSpPr/>
          <p:nvPr/>
        </p:nvCxnSpPr>
        <p:spPr bwMode="auto">
          <a:xfrm rot="5400000" flipH="1" flipV="1">
            <a:off x="2765634" y="1481898"/>
            <a:ext cx="908396" cy="584306"/>
          </a:xfrm>
          <a:prstGeom prst="bentConnector3">
            <a:avLst>
              <a:gd name="adj1" fmla="val -870"/>
            </a:avLst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7" name="直接箭头连接符 348"/>
          <p:cNvCxnSpPr/>
          <p:nvPr/>
        </p:nvCxnSpPr>
        <p:spPr bwMode="auto">
          <a:xfrm flipV="1">
            <a:off x="2921227" y="1587480"/>
            <a:ext cx="588324" cy="53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>
            <a:stCxn id="500" idx="3"/>
          </p:cNvCxnSpPr>
          <p:nvPr/>
        </p:nvCxnSpPr>
        <p:spPr>
          <a:xfrm flipV="1">
            <a:off x="7226480" y="1751653"/>
            <a:ext cx="571978" cy="86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133"/>
          <p:cNvSpPr txBox="1"/>
          <p:nvPr/>
        </p:nvSpPr>
        <p:spPr>
          <a:xfrm>
            <a:off x="6694818" y="1683326"/>
            <a:ext cx="531662" cy="153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SOC2_SYNC</a:t>
            </a:r>
          </a:p>
        </p:txBody>
      </p:sp>
      <p:sp>
        <p:nvSpPr>
          <p:cNvPr id="501" name="TextBox 133"/>
          <p:cNvSpPr txBox="1"/>
          <p:nvPr/>
        </p:nvSpPr>
        <p:spPr>
          <a:xfrm>
            <a:off x="3676237" y="1279469"/>
            <a:ext cx="531662" cy="153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SOC2_SYNC</a:t>
            </a:r>
          </a:p>
        </p:txBody>
      </p:sp>
      <p:sp>
        <p:nvSpPr>
          <p:cNvPr id="546" name="TextBox 133"/>
          <p:cNvSpPr txBox="1"/>
          <p:nvPr/>
        </p:nvSpPr>
        <p:spPr>
          <a:xfrm>
            <a:off x="4597590" y="848513"/>
            <a:ext cx="463323" cy="1538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SOC2_I2C</a:t>
            </a:r>
          </a:p>
        </p:txBody>
      </p:sp>
      <p:sp>
        <p:nvSpPr>
          <p:cNvPr id="473" name="TextBox 119"/>
          <p:cNvSpPr txBox="1"/>
          <p:nvPr/>
        </p:nvSpPr>
        <p:spPr>
          <a:xfrm>
            <a:off x="3763145" y="3970637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548" name="TextBox 119"/>
          <p:cNvSpPr txBox="1"/>
          <p:nvPr/>
        </p:nvSpPr>
        <p:spPr>
          <a:xfrm>
            <a:off x="3796376" y="4052508"/>
            <a:ext cx="140813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IIC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911175" y="2711999"/>
            <a:ext cx="885202" cy="1371287"/>
            <a:chOff x="2979706" y="2788997"/>
            <a:chExt cx="969567" cy="1419568"/>
          </a:xfrm>
        </p:grpSpPr>
        <p:cxnSp>
          <p:nvCxnSpPr>
            <p:cNvPr id="15" name="肘形连接符 14"/>
            <p:cNvCxnSpPr>
              <a:endCxn id="548" idx="1"/>
            </p:cNvCxnSpPr>
            <p:nvPr/>
          </p:nvCxnSpPr>
          <p:spPr>
            <a:xfrm rot="16200000" flipH="1">
              <a:off x="3114086" y="3373379"/>
              <a:ext cx="1407149" cy="2632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肘形连接符 548"/>
            <p:cNvCxnSpPr/>
            <p:nvPr/>
          </p:nvCxnSpPr>
          <p:spPr>
            <a:xfrm rot="10800000">
              <a:off x="2979706" y="2788997"/>
              <a:ext cx="710768" cy="31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0" name="肘形连接符 549"/>
          <p:cNvCxnSpPr/>
          <p:nvPr/>
        </p:nvCxnSpPr>
        <p:spPr>
          <a:xfrm rot="10800000">
            <a:off x="2910391" y="3060233"/>
            <a:ext cx="648922" cy="3022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圆角矩形 237">
            <a:extLst>
              <a:ext uri="{FF2B5EF4-FFF2-40B4-BE49-F238E27FC236}">
                <a16:creationId xmlns:a16="http://schemas.microsoft.com/office/drawing/2014/main" id="{A3A5CECF-7FD9-43C1-A6BF-616506EFCAB7}"/>
              </a:ext>
            </a:extLst>
          </p:cNvPr>
          <p:cNvSpPr/>
          <p:nvPr/>
        </p:nvSpPr>
        <p:spPr bwMode="auto">
          <a:xfrm>
            <a:off x="9731277" y="1927364"/>
            <a:ext cx="492064" cy="255503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GPHY</a:t>
            </a:r>
          </a:p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88Q4364</a:t>
            </a:r>
            <a:endParaRPr lang="zh-CN" altLang="en-US" sz="6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551" name="组合 550"/>
          <p:cNvGrpSpPr/>
          <p:nvPr/>
        </p:nvGrpSpPr>
        <p:grpSpPr>
          <a:xfrm>
            <a:off x="2912931" y="2624059"/>
            <a:ext cx="883402" cy="1373333"/>
            <a:chOff x="2998566" y="2816957"/>
            <a:chExt cx="952593" cy="1361562"/>
          </a:xfrm>
        </p:grpSpPr>
        <p:cxnSp>
          <p:nvCxnSpPr>
            <p:cNvPr id="558" name="肘形连接符 557"/>
            <p:cNvCxnSpPr/>
            <p:nvPr/>
          </p:nvCxnSpPr>
          <p:spPr>
            <a:xfrm rot="16200000" flipH="1">
              <a:off x="3192457" y="3419817"/>
              <a:ext cx="1349809" cy="167595"/>
            </a:xfrm>
            <a:prstGeom prst="bentConnector3">
              <a:avLst>
                <a:gd name="adj1" fmla="val 99553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肘形连接符 562"/>
            <p:cNvCxnSpPr/>
            <p:nvPr/>
          </p:nvCxnSpPr>
          <p:spPr>
            <a:xfrm rot="10800000">
              <a:off x="2998566" y="2816957"/>
              <a:ext cx="783149" cy="32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1" name="肘形连接符 202"/>
          <p:cNvCxnSpPr/>
          <p:nvPr/>
        </p:nvCxnSpPr>
        <p:spPr bwMode="auto">
          <a:xfrm rot="10800000">
            <a:off x="9297734" y="2056618"/>
            <a:ext cx="424589" cy="109"/>
          </a:xfrm>
          <a:prstGeom prst="bentConnector3">
            <a:avLst>
              <a:gd name="adj1" fmla="val 50000"/>
            </a:avLst>
          </a:prstGeom>
          <a:solidFill>
            <a:srgbClr val="60597B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" name="TextBox 119"/>
          <p:cNvSpPr txBox="1"/>
          <p:nvPr/>
        </p:nvSpPr>
        <p:spPr>
          <a:xfrm>
            <a:off x="9091108" y="2025663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914357">
              <a:defRPr/>
            </a:pPr>
            <a:r>
              <a:rPr lang="en-US" altLang="zh-CN" sz="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XFI</a:t>
            </a:r>
          </a:p>
        </p:txBody>
      </p:sp>
      <p:sp>
        <p:nvSpPr>
          <p:cNvPr id="584" name="TextBox 119"/>
          <p:cNvSpPr txBox="1"/>
          <p:nvPr/>
        </p:nvSpPr>
        <p:spPr>
          <a:xfrm>
            <a:off x="9352015" y="1907648"/>
            <a:ext cx="308691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585" name="TextBox 119"/>
          <p:cNvSpPr txBox="1"/>
          <p:nvPr/>
        </p:nvSpPr>
        <p:spPr>
          <a:xfrm>
            <a:off x="9357783" y="2028490"/>
            <a:ext cx="304105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10Gbps</a:t>
            </a:r>
          </a:p>
        </p:txBody>
      </p:sp>
      <p:cxnSp>
        <p:nvCxnSpPr>
          <p:cNvPr id="586" name="直接箭头连接符 585">
            <a:extLst>
              <a:ext uri="{FF2B5EF4-FFF2-40B4-BE49-F238E27FC236}">
                <a16:creationId xmlns:a16="http://schemas.microsoft.com/office/drawing/2014/main" id="{172CC181-DDD3-438D-991F-88D273EFF9FF}"/>
              </a:ext>
            </a:extLst>
          </p:cNvPr>
          <p:cNvCxnSpPr>
            <a:cxnSpLocks/>
            <a:stCxn id="442" idx="3"/>
          </p:cNvCxnSpPr>
          <p:nvPr/>
        </p:nvCxnSpPr>
        <p:spPr>
          <a:xfrm>
            <a:off x="10223341" y="2055116"/>
            <a:ext cx="635846" cy="0"/>
          </a:xfrm>
          <a:prstGeom prst="straightConnector1">
            <a:avLst/>
          </a:prstGeom>
          <a:solidFill>
            <a:srgbClr val="60597B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3" name="TextBox 108"/>
          <p:cNvSpPr txBox="1"/>
          <p:nvPr/>
        </p:nvSpPr>
        <p:spPr>
          <a:xfrm>
            <a:off x="10862072" y="1910760"/>
            <a:ext cx="263809" cy="2919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lvl="0" algn="ctr">
              <a:defRPr sz="800" b="1" kern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defRPr>
            </a:lvl1pPr>
          </a:lstStyle>
          <a:p>
            <a:r>
              <a:rPr lang="zh-CN" altLang="en-US" sz="700" dirty="0"/>
              <a:t>数采*</a:t>
            </a:r>
            <a:r>
              <a:rPr lang="en-US" altLang="zh-CN" sz="700" dirty="0"/>
              <a:t>1</a:t>
            </a:r>
          </a:p>
        </p:txBody>
      </p:sp>
      <p:sp>
        <p:nvSpPr>
          <p:cNvPr id="450" name="流程图: 可选过程 449"/>
          <p:cNvSpPr/>
          <p:nvPr/>
        </p:nvSpPr>
        <p:spPr bwMode="auto">
          <a:xfrm>
            <a:off x="107272" y="3244676"/>
            <a:ext cx="1019320" cy="156182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Reversed*1</a:t>
            </a:r>
          </a:p>
        </p:txBody>
      </p:sp>
      <p:cxnSp>
        <p:nvCxnSpPr>
          <p:cNvPr id="604" name="肘形连接符 603"/>
          <p:cNvCxnSpPr/>
          <p:nvPr/>
        </p:nvCxnSpPr>
        <p:spPr>
          <a:xfrm>
            <a:off x="3557420" y="3064763"/>
            <a:ext cx="279839" cy="149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119"/>
          <p:cNvSpPr txBox="1"/>
          <p:nvPr/>
        </p:nvSpPr>
        <p:spPr>
          <a:xfrm>
            <a:off x="3802393" y="3031545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606" name="TextBox 108"/>
          <p:cNvSpPr txBox="1"/>
          <p:nvPr/>
        </p:nvSpPr>
        <p:spPr>
          <a:xfrm>
            <a:off x="949098" y="2712199"/>
            <a:ext cx="765109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Bypass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9" name="TextBox 108"/>
          <p:cNvSpPr txBox="1"/>
          <p:nvPr/>
        </p:nvSpPr>
        <p:spPr>
          <a:xfrm>
            <a:off x="1543232" y="2730935"/>
            <a:ext cx="765109" cy="276999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GMSL3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tunnel</a:t>
            </a:r>
            <a:r>
              <a:rPr lang="zh-CN" altLang="en-US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2" name="TextBox 157"/>
          <p:cNvSpPr txBox="1"/>
          <p:nvPr/>
        </p:nvSpPr>
        <p:spPr>
          <a:xfrm>
            <a:off x="1068592" y="6414005"/>
            <a:ext cx="581385" cy="184666"/>
          </a:xfrm>
          <a:prstGeom prst="rect">
            <a:avLst/>
          </a:prstGeom>
          <a:ln>
            <a:noFill/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 </a:t>
            </a:r>
            <a:r>
              <a:rPr lang="zh-CN" altLang="en-US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预留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3" name="TextBox 157"/>
          <p:cNvSpPr txBox="1"/>
          <p:nvPr/>
        </p:nvSpPr>
        <p:spPr>
          <a:xfrm>
            <a:off x="10303704" y="6494713"/>
            <a:ext cx="581385" cy="184666"/>
          </a:xfrm>
          <a:prstGeom prst="rect">
            <a:avLst/>
          </a:prstGeom>
          <a:ln>
            <a:noFill/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 </a:t>
            </a:r>
            <a:r>
              <a:rPr lang="zh-CN" altLang="en-US" sz="600" noProof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预留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17" name="直接箭头连接符 348"/>
          <p:cNvCxnSpPr/>
          <p:nvPr/>
        </p:nvCxnSpPr>
        <p:spPr bwMode="auto">
          <a:xfrm flipV="1">
            <a:off x="2925913" y="2239174"/>
            <a:ext cx="588718" cy="683458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headEnd type="triangle" w="med" len="med"/>
            <a:tailEnd type="oval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8" name="肘形连接符 617"/>
          <p:cNvCxnSpPr/>
          <p:nvPr/>
        </p:nvCxnSpPr>
        <p:spPr>
          <a:xfrm flipV="1">
            <a:off x="3629461" y="2627834"/>
            <a:ext cx="203790" cy="752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119"/>
          <p:cNvSpPr txBox="1"/>
          <p:nvPr/>
        </p:nvSpPr>
        <p:spPr>
          <a:xfrm>
            <a:off x="3796334" y="2595685"/>
            <a:ext cx="250906" cy="615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cxnSp>
        <p:nvCxnSpPr>
          <p:cNvPr id="607" name="直接箭头连接符 606"/>
          <p:cNvCxnSpPr/>
          <p:nvPr/>
        </p:nvCxnSpPr>
        <p:spPr bwMode="auto">
          <a:xfrm flipH="1">
            <a:off x="4184332" y="3315881"/>
            <a:ext cx="3190" cy="576195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1" name="TextBox 94"/>
          <p:cNvSpPr txBox="1"/>
          <p:nvPr/>
        </p:nvSpPr>
        <p:spPr>
          <a:xfrm rot="16200000">
            <a:off x="3952668" y="3525044"/>
            <a:ext cx="56891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622" name="TextBox 108"/>
          <p:cNvSpPr txBox="1"/>
          <p:nvPr/>
        </p:nvSpPr>
        <p:spPr>
          <a:xfrm>
            <a:off x="1081214" y="3176784"/>
            <a:ext cx="602783" cy="313932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GMSL2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RGB888</a:t>
            </a:r>
            <a:r>
              <a:rPr lang="zh-CN" altLang="en-US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3" name="圆角矩形 622"/>
          <p:cNvSpPr/>
          <p:nvPr/>
        </p:nvSpPr>
        <p:spPr bwMode="auto">
          <a:xfrm>
            <a:off x="10392232" y="1924967"/>
            <a:ext cx="266247" cy="254732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Eth CONN</a:t>
            </a:r>
          </a:p>
        </p:txBody>
      </p:sp>
      <p:sp>
        <p:nvSpPr>
          <p:cNvPr id="625" name="圆角矩形 624"/>
          <p:cNvSpPr/>
          <p:nvPr/>
        </p:nvSpPr>
        <p:spPr bwMode="auto">
          <a:xfrm>
            <a:off x="6541855" y="5836629"/>
            <a:ext cx="524883" cy="17291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Eth CONN</a:t>
            </a:r>
          </a:p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(2 in 1)</a:t>
            </a:r>
          </a:p>
        </p:txBody>
      </p:sp>
      <p:sp>
        <p:nvSpPr>
          <p:cNvPr id="634" name="TextBox 94"/>
          <p:cNvSpPr txBox="1"/>
          <p:nvPr/>
        </p:nvSpPr>
        <p:spPr>
          <a:xfrm rot="16200000">
            <a:off x="8511341" y="3520794"/>
            <a:ext cx="568914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GPIO</a:t>
            </a:r>
          </a:p>
        </p:txBody>
      </p:sp>
      <p:cxnSp>
        <p:nvCxnSpPr>
          <p:cNvPr id="635" name="直接箭头连接符 634"/>
          <p:cNvCxnSpPr/>
          <p:nvPr/>
        </p:nvCxnSpPr>
        <p:spPr bwMode="auto">
          <a:xfrm>
            <a:off x="8864439" y="3301245"/>
            <a:ext cx="0" cy="597566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6" name="流程图: 可选过程 635"/>
          <p:cNvSpPr/>
          <p:nvPr/>
        </p:nvSpPr>
        <p:spPr bwMode="auto">
          <a:xfrm>
            <a:off x="4242220" y="6679200"/>
            <a:ext cx="371097" cy="214608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预留*</a:t>
            </a:r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37" name="直接箭头连接符 636"/>
          <p:cNvCxnSpPr>
            <a:endCxn id="636" idx="0"/>
          </p:cNvCxnSpPr>
          <p:nvPr/>
        </p:nvCxnSpPr>
        <p:spPr bwMode="auto">
          <a:xfrm flipH="1">
            <a:off x="4427769" y="6377214"/>
            <a:ext cx="2476" cy="301987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8" name="TextBox 157"/>
          <p:cNvSpPr txBox="1"/>
          <p:nvPr/>
        </p:nvSpPr>
        <p:spPr>
          <a:xfrm>
            <a:off x="4371761" y="6441140"/>
            <a:ext cx="39880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UART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20" name="直接箭头连接符 180"/>
          <p:cNvCxnSpPr/>
          <p:nvPr/>
        </p:nvCxnSpPr>
        <p:spPr bwMode="auto">
          <a:xfrm flipV="1">
            <a:off x="5250410" y="3597511"/>
            <a:ext cx="212" cy="221784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" name="圆角矩形 359"/>
          <p:cNvSpPr/>
          <p:nvPr/>
        </p:nvSpPr>
        <p:spPr bwMode="auto">
          <a:xfrm>
            <a:off x="2127535" y="4033241"/>
            <a:ext cx="841605" cy="254112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27" name="圆角矩形 626"/>
          <p:cNvSpPr/>
          <p:nvPr/>
        </p:nvSpPr>
        <p:spPr bwMode="auto">
          <a:xfrm>
            <a:off x="2146438" y="4012870"/>
            <a:ext cx="841605" cy="25411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28" name="圆角矩形 627"/>
          <p:cNvSpPr/>
          <p:nvPr/>
        </p:nvSpPr>
        <p:spPr bwMode="auto">
          <a:xfrm>
            <a:off x="2167818" y="3994911"/>
            <a:ext cx="841605" cy="25411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29" name="圆角矩形 628"/>
          <p:cNvSpPr/>
          <p:nvPr/>
        </p:nvSpPr>
        <p:spPr bwMode="auto">
          <a:xfrm>
            <a:off x="2190041" y="3973915"/>
            <a:ext cx="841605" cy="25411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446" name="圆角矩形 445"/>
          <p:cNvSpPr/>
          <p:nvPr/>
        </p:nvSpPr>
        <p:spPr bwMode="auto">
          <a:xfrm>
            <a:off x="2130376" y="4392064"/>
            <a:ext cx="841605" cy="254112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30" name="圆角矩形 629"/>
          <p:cNvSpPr/>
          <p:nvPr/>
        </p:nvSpPr>
        <p:spPr bwMode="auto">
          <a:xfrm>
            <a:off x="2148150" y="4366992"/>
            <a:ext cx="841605" cy="254112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31" name="圆角矩形 630"/>
          <p:cNvSpPr/>
          <p:nvPr/>
        </p:nvSpPr>
        <p:spPr bwMode="auto">
          <a:xfrm>
            <a:off x="2167922" y="4344350"/>
            <a:ext cx="841605" cy="254112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32" name="圆角矩形 631"/>
          <p:cNvSpPr/>
          <p:nvPr/>
        </p:nvSpPr>
        <p:spPr bwMode="auto">
          <a:xfrm>
            <a:off x="2192354" y="4325723"/>
            <a:ext cx="841605" cy="25411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33" name="圆角矩形 632"/>
          <p:cNvSpPr/>
          <p:nvPr/>
        </p:nvSpPr>
        <p:spPr bwMode="auto">
          <a:xfrm>
            <a:off x="2210839" y="4309609"/>
            <a:ext cx="841605" cy="25411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135534" y="4723020"/>
            <a:ext cx="875700" cy="295026"/>
            <a:chOff x="2167139" y="4706387"/>
            <a:chExt cx="875700" cy="295026"/>
          </a:xfrm>
        </p:grpSpPr>
        <p:sp>
          <p:nvSpPr>
            <p:cNvPr id="458" name="圆角矩形 457"/>
            <p:cNvSpPr/>
            <p:nvPr/>
          </p:nvSpPr>
          <p:spPr bwMode="auto">
            <a:xfrm>
              <a:off x="2167139" y="4734785"/>
              <a:ext cx="846145" cy="266628"/>
            </a:xfrm>
            <a:prstGeom prst="roundRect">
              <a:avLst/>
            </a:prstGeom>
            <a:solidFill>
              <a:srgbClr val="D1CC00"/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LIN PHY</a:t>
              </a:r>
              <a:r>
                <a:rPr lang="zh-CN" altLang="en-US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*</a:t>
              </a:r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TJA1021</a:t>
              </a:r>
              <a:endParaRPr lang="zh-CN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9" name="圆角矩形 638"/>
            <p:cNvSpPr/>
            <p:nvPr/>
          </p:nvSpPr>
          <p:spPr bwMode="auto">
            <a:xfrm>
              <a:off x="2196694" y="4706387"/>
              <a:ext cx="846145" cy="266628"/>
            </a:xfrm>
            <a:prstGeom prst="roundRect">
              <a:avLst/>
            </a:prstGeom>
            <a:solidFill>
              <a:srgbClr val="D1CC00"/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LIN PHY</a:t>
              </a:r>
              <a:r>
                <a:rPr lang="zh-CN" altLang="en-US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*</a:t>
              </a:r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TJA1021</a:t>
              </a:r>
              <a:endParaRPr lang="zh-CN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40" name="圆角矩形 237">
            <a:extLst>
              <a:ext uri="{FF2B5EF4-FFF2-40B4-BE49-F238E27FC236}">
                <a16:creationId xmlns:a16="http://schemas.microsoft.com/office/drawing/2014/main" id="{A3A5CECF-7FD9-43C1-A6BF-616506EFCAB7}"/>
              </a:ext>
            </a:extLst>
          </p:cNvPr>
          <p:cNvSpPr/>
          <p:nvPr/>
        </p:nvSpPr>
        <p:spPr bwMode="auto">
          <a:xfrm>
            <a:off x="10790687" y="749234"/>
            <a:ext cx="691663" cy="255503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仅开发阶段使用，</a:t>
            </a:r>
            <a:endParaRPr lang="en-US" altLang="zh-CN" sz="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zh-CN" altLang="en-US" sz="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量产阶段删除</a:t>
            </a:r>
            <a:endParaRPr lang="en-US" altLang="zh-CN" sz="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1" name="圆角矩形 640"/>
          <p:cNvSpPr/>
          <p:nvPr/>
        </p:nvSpPr>
        <p:spPr bwMode="auto">
          <a:xfrm>
            <a:off x="9460819" y="4796905"/>
            <a:ext cx="722881" cy="214466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LIN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TJA1021</a:t>
            </a:r>
          </a:p>
        </p:txBody>
      </p:sp>
      <p:sp>
        <p:nvSpPr>
          <p:cNvPr id="642" name="圆角矩形 641"/>
          <p:cNvSpPr/>
          <p:nvPr/>
        </p:nvSpPr>
        <p:spPr bwMode="auto">
          <a:xfrm>
            <a:off x="9405239" y="4364256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43" name="圆角矩形 642"/>
          <p:cNvSpPr/>
          <p:nvPr/>
        </p:nvSpPr>
        <p:spPr bwMode="auto">
          <a:xfrm>
            <a:off x="9424610" y="4343346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44" name="圆角矩形 643"/>
          <p:cNvSpPr/>
          <p:nvPr/>
        </p:nvSpPr>
        <p:spPr bwMode="auto">
          <a:xfrm>
            <a:off x="9444283" y="4322690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45" name="圆角矩形 644"/>
          <p:cNvSpPr/>
          <p:nvPr/>
        </p:nvSpPr>
        <p:spPr bwMode="auto">
          <a:xfrm>
            <a:off x="9464532" y="4301273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46" name="圆角矩形 645"/>
          <p:cNvSpPr/>
          <p:nvPr/>
        </p:nvSpPr>
        <p:spPr bwMode="auto">
          <a:xfrm>
            <a:off x="9483273" y="4285422"/>
            <a:ext cx="824761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CANFD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TJA1042</a:t>
            </a:r>
          </a:p>
        </p:txBody>
      </p:sp>
      <p:sp>
        <p:nvSpPr>
          <p:cNvPr id="647" name="圆角矩形 646"/>
          <p:cNvSpPr/>
          <p:nvPr/>
        </p:nvSpPr>
        <p:spPr bwMode="auto">
          <a:xfrm>
            <a:off x="9418472" y="3936911"/>
            <a:ext cx="722882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48" name="圆角矩形 647"/>
          <p:cNvSpPr/>
          <p:nvPr/>
        </p:nvSpPr>
        <p:spPr bwMode="auto">
          <a:xfrm>
            <a:off x="9449101" y="3911777"/>
            <a:ext cx="722882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49" name="圆角矩形 648"/>
          <p:cNvSpPr/>
          <p:nvPr/>
        </p:nvSpPr>
        <p:spPr bwMode="auto">
          <a:xfrm>
            <a:off x="9479099" y="3889373"/>
            <a:ext cx="722882" cy="28575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0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CAN PHY</a:t>
            </a: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noProof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7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TJA1145A</a:t>
            </a:r>
          </a:p>
        </p:txBody>
      </p:sp>
      <p:sp>
        <p:nvSpPr>
          <p:cNvPr id="650" name="圆角矩形 649"/>
          <p:cNvSpPr/>
          <p:nvPr/>
        </p:nvSpPr>
        <p:spPr bwMode="auto">
          <a:xfrm>
            <a:off x="2210172" y="5906176"/>
            <a:ext cx="802924" cy="1731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700" kern="0" dirty="0">
                <a:solidFill>
                  <a:schemeClr val="bg1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AK2*2</a:t>
            </a:r>
          </a:p>
        </p:txBody>
      </p:sp>
      <p:sp>
        <p:nvSpPr>
          <p:cNvPr id="652" name="流程图: 可选过程 651"/>
          <p:cNvSpPr/>
          <p:nvPr/>
        </p:nvSpPr>
        <p:spPr bwMode="auto">
          <a:xfrm>
            <a:off x="4674766" y="3664142"/>
            <a:ext cx="371097" cy="175790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预留*</a:t>
            </a:r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53" name="直接箭头连接符 652"/>
          <p:cNvCxnSpPr>
            <a:endCxn id="652" idx="0"/>
          </p:cNvCxnSpPr>
          <p:nvPr/>
        </p:nvCxnSpPr>
        <p:spPr bwMode="auto">
          <a:xfrm>
            <a:off x="4859702" y="3372693"/>
            <a:ext cx="614" cy="291449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4" name="TextBox 157"/>
          <p:cNvSpPr txBox="1"/>
          <p:nvPr/>
        </p:nvSpPr>
        <p:spPr>
          <a:xfrm>
            <a:off x="4525470" y="3428461"/>
            <a:ext cx="449432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UART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5" name="流程图: 可选过程 654"/>
          <p:cNvSpPr/>
          <p:nvPr/>
        </p:nvSpPr>
        <p:spPr bwMode="auto">
          <a:xfrm>
            <a:off x="8873279" y="3608548"/>
            <a:ext cx="371097" cy="175790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预留*</a:t>
            </a:r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56" name="直接箭头连接符 655"/>
          <p:cNvCxnSpPr>
            <a:endCxn id="655" idx="0"/>
          </p:cNvCxnSpPr>
          <p:nvPr/>
        </p:nvCxnSpPr>
        <p:spPr bwMode="auto">
          <a:xfrm>
            <a:off x="9058214" y="3317100"/>
            <a:ext cx="614" cy="291449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7" name="TextBox 157"/>
          <p:cNvSpPr txBox="1"/>
          <p:nvPr/>
        </p:nvSpPr>
        <p:spPr>
          <a:xfrm>
            <a:off x="8938638" y="3376717"/>
            <a:ext cx="535563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UART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8" name="TextBox 119"/>
          <p:cNvSpPr txBox="1"/>
          <p:nvPr/>
        </p:nvSpPr>
        <p:spPr>
          <a:xfrm>
            <a:off x="3429322" y="1648396"/>
            <a:ext cx="388806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sp>
        <p:nvSpPr>
          <p:cNvPr id="659" name="TextBox 119"/>
          <p:cNvSpPr txBox="1"/>
          <p:nvPr/>
        </p:nvSpPr>
        <p:spPr>
          <a:xfrm>
            <a:off x="3401453" y="1253125"/>
            <a:ext cx="388806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sp>
        <p:nvSpPr>
          <p:cNvPr id="660" name="TextBox 119"/>
          <p:cNvSpPr txBox="1"/>
          <p:nvPr/>
        </p:nvSpPr>
        <p:spPr>
          <a:xfrm>
            <a:off x="3378273" y="935348"/>
            <a:ext cx="388806" cy="276999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 lane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-PHY</a:t>
            </a:r>
          </a:p>
        </p:txBody>
      </p:sp>
      <p:sp>
        <p:nvSpPr>
          <p:cNvPr id="662" name="流程图: 可选过程 661"/>
          <p:cNvSpPr/>
          <p:nvPr/>
        </p:nvSpPr>
        <p:spPr bwMode="auto">
          <a:xfrm>
            <a:off x="3763145" y="6673341"/>
            <a:ext cx="371097" cy="214608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JTAG</a:t>
            </a:r>
          </a:p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CON</a:t>
            </a:r>
          </a:p>
        </p:txBody>
      </p:sp>
      <p:cxnSp>
        <p:nvCxnSpPr>
          <p:cNvPr id="663" name="直接箭头连接符 662"/>
          <p:cNvCxnSpPr>
            <a:endCxn id="662" idx="0"/>
          </p:cNvCxnSpPr>
          <p:nvPr/>
        </p:nvCxnSpPr>
        <p:spPr bwMode="auto">
          <a:xfrm flipH="1">
            <a:off x="3948694" y="6371355"/>
            <a:ext cx="2476" cy="301987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4" name="流程图: 可选过程 663"/>
          <p:cNvSpPr/>
          <p:nvPr/>
        </p:nvSpPr>
        <p:spPr bwMode="auto">
          <a:xfrm>
            <a:off x="8632471" y="6349094"/>
            <a:ext cx="371097" cy="214608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预留*</a:t>
            </a:r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65" name="直接箭头连接符 664"/>
          <p:cNvCxnSpPr>
            <a:endCxn id="664" idx="0"/>
          </p:cNvCxnSpPr>
          <p:nvPr/>
        </p:nvCxnSpPr>
        <p:spPr bwMode="auto">
          <a:xfrm flipH="1">
            <a:off x="8818020" y="6047108"/>
            <a:ext cx="2476" cy="301987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" name="TextBox 157"/>
          <p:cNvSpPr txBox="1"/>
          <p:nvPr/>
        </p:nvSpPr>
        <p:spPr>
          <a:xfrm>
            <a:off x="8747392" y="6104172"/>
            <a:ext cx="398800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UART</a:t>
            </a:r>
            <a:endParaRPr kumimoji="0" lang="en-US" altLang="zh-CN" sz="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67" name="流程图: 可选过程 666"/>
          <p:cNvSpPr/>
          <p:nvPr/>
        </p:nvSpPr>
        <p:spPr bwMode="auto">
          <a:xfrm>
            <a:off x="8153396" y="6343235"/>
            <a:ext cx="371097" cy="214608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JTAG</a:t>
            </a:r>
          </a:p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CON</a:t>
            </a:r>
          </a:p>
        </p:txBody>
      </p:sp>
      <p:cxnSp>
        <p:nvCxnSpPr>
          <p:cNvPr id="668" name="直接箭头连接符 667"/>
          <p:cNvCxnSpPr>
            <a:endCxn id="667" idx="0"/>
          </p:cNvCxnSpPr>
          <p:nvPr/>
        </p:nvCxnSpPr>
        <p:spPr bwMode="auto">
          <a:xfrm flipH="1">
            <a:off x="8338945" y="6041249"/>
            <a:ext cx="2476" cy="301987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9" name="流程图: 可选过程 668"/>
          <p:cNvSpPr/>
          <p:nvPr/>
        </p:nvSpPr>
        <p:spPr bwMode="auto">
          <a:xfrm>
            <a:off x="9505886" y="3055811"/>
            <a:ext cx="222531" cy="240143"/>
          </a:xfrm>
          <a:prstGeom prst="flowChartAlternateProcess">
            <a:avLst/>
          </a:prstGeom>
          <a:solidFill>
            <a:srgbClr val="7030A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00" kern="0" dirty="0">
                <a:solidFill>
                  <a:srgbClr val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JTAG CON</a:t>
            </a:r>
          </a:p>
        </p:txBody>
      </p:sp>
      <p:cxnSp>
        <p:nvCxnSpPr>
          <p:cNvPr id="670" name="直接箭头连接符 180"/>
          <p:cNvCxnSpPr/>
          <p:nvPr/>
        </p:nvCxnSpPr>
        <p:spPr bwMode="auto">
          <a:xfrm>
            <a:off x="9295751" y="3171982"/>
            <a:ext cx="199664" cy="4801"/>
          </a:xfrm>
          <a:prstGeom prst="straightConnector1">
            <a:avLst/>
          </a:prstGeom>
          <a:solidFill>
            <a:srgbClr val="60597B"/>
          </a:solidFill>
          <a:ln w="9525" cap="flat" cmpd="sng" algn="ctr">
            <a:solidFill>
              <a:srgbClr val="DADADA">
                <a:lumMod val="10000"/>
              </a:srgbClr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1" name="圆角矩形 237">
            <a:extLst>
              <a:ext uri="{FF2B5EF4-FFF2-40B4-BE49-F238E27FC236}">
                <a16:creationId xmlns:a16="http://schemas.microsoft.com/office/drawing/2014/main" id="{A3A5CECF-7FD9-43C1-A6BF-616506EFCAB7}"/>
              </a:ext>
            </a:extLst>
          </p:cNvPr>
          <p:cNvSpPr/>
          <p:nvPr/>
        </p:nvSpPr>
        <p:spPr bwMode="auto">
          <a:xfrm>
            <a:off x="10790688" y="1077293"/>
            <a:ext cx="691662" cy="255503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量产预留</a:t>
            </a:r>
            <a:endParaRPr lang="en-US" altLang="zh-CN" sz="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3" name="圆角矩形 672"/>
          <p:cNvSpPr/>
          <p:nvPr/>
        </p:nvSpPr>
        <p:spPr bwMode="auto">
          <a:xfrm>
            <a:off x="9493525" y="4765234"/>
            <a:ext cx="722881" cy="214466"/>
          </a:xfrm>
          <a:prstGeom prst="roundRect">
            <a:avLst/>
          </a:prstGeom>
          <a:solidFill>
            <a:srgbClr val="D1CC00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LIN PHY</a:t>
            </a:r>
            <a:r>
              <a:rPr lang="zh-CN" altLang="en-US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</a:p>
          <a:p>
            <a:pPr algn="ctr">
              <a:defRPr/>
            </a:pPr>
            <a:r>
              <a:rPr lang="en-US" altLang="zh-CN" sz="7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TJA1021</a:t>
            </a:r>
          </a:p>
        </p:txBody>
      </p:sp>
      <p:sp>
        <p:nvSpPr>
          <p:cNvPr id="675" name="TextBox 119"/>
          <p:cNvSpPr txBox="1"/>
          <p:nvPr/>
        </p:nvSpPr>
        <p:spPr>
          <a:xfrm>
            <a:off x="7333970" y="2425357"/>
            <a:ext cx="308691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676" name="TextBox 119"/>
          <p:cNvSpPr txBox="1"/>
          <p:nvPr/>
        </p:nvSpPr>
        <p:spPr>
          <a:xfrm>
            <a:off x="7303957" y="2551111"/>
            <a:ext cx="304105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10Gbps</a:t>
            </a:r>
          </a:p>
        </p:txBody>
      </p:sp>
      <p:sp>
        <p:nvSpPr>
          <p:cNvPr id="677" name="TextBox 119"/>
          <p:cNvSpPr txBox="1"/>
          <p:nvPr/>
        </p:nvSpPr>
        <p:spPr>
          <a:xfrm>
            <a:off x="5654070" y="2505062"/>
            <a:ext cx="308691" cy="18466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i="0" u="none" strike="noStrike" cap="none" spc="0" normalizeH="0" baseline="0">
                <a:ln>
                  <a:noFill/>
                </a:ln>
                <a:solidFill>
                  <a:srgbClr val="DADADA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600" dirty="0"/>
              <a:t>XFI</a:t>
            </a:r>
          </a:p>
        </p:txBody>
      </p:sp>
      <p:sp>
        <p:nvSpPr>
          <p:cNvPr id="678" name="TextBox 119"/>
          <p:cNvSpPr txBox="1"/>
          <p:nvPr/>
        </p:nvSpPr>
        <p:spPr>
          <a:xfrm>
            <a:off x="5624057" y="2630816"/>
            <a:ext cx="304105" cy="184666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spAutoFit/>
          </a:bodyPr>
          <a:lstStyle/>
          <a:p>
            <a:pPr algn="r" defTabSz="914357">
              <a:defRPr/>
            </a:pPr>
            <a:r>
              <a:rPr lang="en-US" altLang="zh-CN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5Gbps</a:t>
            </a:r>
          </a:p>
        </p:txBody>
      </p:sp>
      <p:sp>
        <p:nvSpPr>
          <p:cNvPr id="679" name="圆角矩形 678"/>
          <p:cNvSpPr/>
          <p:nvPr/>
        </p:nvSpPr>
        <p:spPr bwMode="auto">
          <a:xfrm>
            <a:off x="1600014" y="5927243"/>
            <a:ext cx="204254" cy="282691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5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680" name="圆角矩形 679"/>
          <p:cNvSpPr/>
          <p:nvPr/>
        </p:nvSpPr>
        <p:spPr bwMode="auto">
          <a:xfrm>
            <a:off x="1595165" y="6293171"/>
            <a:ext cx="204254" cy="282691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605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eaVert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500" b="1" kern="0" dirty="0">
                <a:solidFill>
                  <a:srgbClr val="3E3E5C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CONN</a:t>
            </a:r>
            <a:endParaRPr lang="zh-CN" altLang="en-US" sz="500" b="1" kern="0" dirty="0">
              <a:solidFill>
                <a:srgbClr val="3E3E5C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7D0B675-427B-4CDD-904F-9A1EB6D160F9}"/>
              </a:ext>
            </a:extLst>
          </p:cNvPr>
          <p:cNvSpPr/>
          <p:nvPr/>
        </p:nvSpPr>
        <p:spPr>
          <a:xfrm>
            <a:off x="505945" y="1308407"/>
            <a:ext cx="5041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TC3xx 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性能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1.8-2.3DMIPS/MHz, 6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总的算力 </a:t>
            </a:r>
            <a:r>
              <a:rPr lang="en-US" altLang="zh-CN" dirty="0"/>
              <a:t>2.3*300MHz*6 = 4140DMIP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05FC84-509E-4182-9F83-ACF0893B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28771"/>
              </p:ext>
            </p:extLst>
          </p:nvPr>
        </p:nvGraphicFramePr>
        <p:xfrm>
          <a:off x="695186" y="3321139"/>
          <a:ext cx="4120654" cy="20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87">
                  <a:extLst>
                    <a:ext uri="{9D8B030D-6E8A-4147-A177-3AD203B41FA5}">
                      <a16:colId xmlns:a16="http://schemas.microsoft.com/office/drawing/2014/main" val="2052750440"/>
                    </a:ext>
                  </a:extLst>
                </a:gridCol>
                <a:gridCol w="1361703">
                  <a:extLst>
                    <a:ext uri="{9D8B030D-6E8A-4147-A177-3AD203B41FA5}">
                      <a16:colId xmlns:a16="http://schemas.microsoft.com/office/drawing/2014/main" val="4151854821"/>
                    </a:ext>
                  </a:extLst>
                </a:gridCol>
                <a:gridCol w="1351764">
                  <a:extLst>
                    <a:ext uri="{9D8B030D-6E8A-4147-A177-3AD203B41FA5}">
                      <a16:colId xmlns:a16="http://schemas.microsoft.com/office/drawing/2014/main" val="1264715775"/>
                    </a:ext>
                  </a:extLst>
                </a:gridCol>
              </a:tblGrid>
              <a:tr h="7426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Flash 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Ram 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41505"/>
                  </a:ext>
                </a:extLst>
              </a:tr>
              <a:tr h="594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TC397 XP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16M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2816K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19999"/>
                  </a:ext>
                </a:extLst>
              </a:tr>
              <a:tr h="60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TC397 XX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16M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6912K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318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E8ECA06-F2C3-427A-92C9-44B52873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09" y="1863286"/>
            <a:ext cx="4939447" cy="33632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9F0FE1-835C-42D2-8BFB-4201FBEE0B7A}"/>
              </a:ext>
            </a:extLst>
          </p:cNvPr>
          <p:cNvSpPr/>
          <p:nvPr/>
        </p:nvSpPr>
        <p:spPr>
          <a:xfrm>
            <a:off x="687362" y="2897362"/>
            <a:ext cx="4852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、内存资源</a:t>
            </a:r>
            <a:r>
              <a:rPr lang="en-US" altLang="zh-CN" dirty="0"/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BDD57F-6888-4B2D-BAE8-A16AC5656A24}"/>
              </a:ext>
            </a:extLst>
          </p:cNvPr>
          <p:cNvSpPr txBox="1"/>
          <p:nvPr/>
        </p:nvSpPr>
        <p:spPr>
          <a:xfrm>
            <a:off x="314903" y="6075080"/>
            <a:ext cx="52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A/B SWAP</a:t>
            </a:r>
            <a:r>
              <a:rPr lang="zh-CN" altLang="en-US" dirty="0"/>
              <a:t>之后可用的</a:t>
            </a:r>
            <a:r>
              <a:rPr lang="en-US" altLang="zh-CN" dirty="0"/>
              <a:t>flash</a:t>
            </a:r>
            <a:r>
              <a:rPr lang="zh-CN" altLang="en-US" dirty="0"/>
              <a:t>空间是</a:t>
            </a:r>
            <a:r>
              <a:rPr lang="en-US" altLang="zh-CN" dirty="0"/>
              <a:t>7 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DD881A-AF66-4084-9450-FB20377AFCAA}"/>
              </a:ext>
            </a:extLst>
          </p:cNvPr>
          <p:cNvSpPr txBox="1"/>
          <p:nvPr/>
        </p:nvSpPr>
        <p:spPr>
          <a:xfrm>
            <a:off x="332353" y="2398820"/>
            <a:ext cx="538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core0~core3 </a:t>
            </a:r>
            <a:r>
              <a:rPr lang="zh-CN" altLang="en-US" dirty="0"/>
              <a:t>锁步核，</a:t>
            </a:r>
            <a:r>
              <a:rPr lang="en-US" altLang="zh-CN" dirty="0"/>
              <a:t>core4~core5 </a:t>
            </a:r>
            <a:r>
              <a:rPr lang="zh-CN" altLang="en-US" dirty="0"/>
              <a:t>非锁步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3ABB8-EE8D-41A8-A02E-78A14837CE78}"/>
              </a:ext>
            </a:extLst>
          </p:cNvPr>
          <p:cNvSpPr txBox="1"/>
          <p:nvPr/>
        </p:nvSpPr>
        <p:spPr>
          <a:xfrm>
            <a:off x="589827" y="5468919"/>
            <a:ext cx="391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，供应量少，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</a:p>
        </p:txBody>
      </p:sp>
      <p:sp>
        <p:nvSpPr>
          <p:cNvPr id="12" name="Platshållare för text 6">
            <a:extLst>
              <a:ext uri="{FF2B5EF4-FFF2-40B4-BE49-F238E27FC236}">
                <a16:creationId xmlns:a16="http://schemas.microsoft.com/office/drawing/2014/main" id="{EAFF0ECC-BBCC-442A-9059-47D734476AF6}"/>
              </a:ext>
            </a:extLst>
          </p:cNvPr>
          <p:cNvSpPr txBox="1">
            <a:spLocks/>
          </p:cNvSpPr>
          <p:nvPr/>
        </p:nvSpPr>
        <p:spPr>
          <a:xfrm>
            <a:off x="432913" y="300769"/>
            <a:ext cx="11166475" cy="51564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MCU</a:t>
            </a:r>
            <a:r>
              <a:rPr lang="zh-CN" altLang="en-US" dirty="0"/>
              <a:t>的资源约束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1634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D676-E3B2-486F-80DF-36B9976A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7"/>
            <a:ext cx="10515600" cy="1325563"/>
          </a:xfrm>
        </p:spPr>
        <p:txBody>
          <a:bodyPr/>
          <a:lstStyle/>
          <a:p>
            <a:r>
              <a:rPr lang="zh-CN" altLang="en-US" dirty="0"/>
              <a:t>算法逻辑框架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A35BC-FEDC-4F20-A91F-7CABAC092E92}"/>
              </a:ext>
            </a:extLst>
          </p:cNvPr>
          <p:cNvSpPr txBox="1"/>
          <p:nvPr/>
        </p:nvSpPr>
        <p:spPr>
          <a:xfrm>
            <a:off x="8923020" y="1690688"/>
            <a:ext cx="2703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橙色为平台开发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绿色为安全停车路径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灰色为</a:t>
            </a:r>
            <a:r>
              <a:rPr lang="en-US" altLang="zh-CN" dirty="0"/>
              <a:t>AEB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浅蓝为正常控制路径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深蓝为基本路径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59B7D9-5F7E-4690-BBCA-ED31674F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8" y="1004914"/>
            <a:ext cx="8072836" cy="5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11E6C-189B-459C-85FC-6ACCB3FC6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010" y="216873"/>
            <a:ext cx="11165304" cy="456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rial"/>
                <a:cs typeface="Arial"/>
                <a:sym typeface="Arial"/>
              </a:rPr>
              <a:t>MCU1</a:t>
            </a:r>
            <a:r>
              <a:rPr lang="zh-CN" altLang="en-US" dirty="0">
                <a:latin typeface="Arial"/>
                <a:cs typeface="Arial"/>
                <a:sym typeface="Arial"/>
              </a:rPr>
              <a:t>软件架构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741C6F-A6D3-4746-B60E-1F19E4C0B55A}"/>
              </a:ext>
            </a:extLst>
          </p:cNvPr>
          <p:cNvSpPr txBox="1"/>
          <p:nvPr/>
        </p:nvSpPr>
        <p:spPr>
          <a:xfrm>
            <a:off x="721360" y="6035040"/>
            <a:ext cx="105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总计</a:t>
            </a:r>
            <a:r>
              <a:rPr lang="en-US" altLang="zh-CN" dirty="0">
                <a:solidFill>
                  <a:srgbClr val="FF0000"/>
                </a:solidFill>
              </a:rPr>
              <a:t>154</a:t>
            </a:r>
            <a:r>
              <a:rPr lang="zh-CN" altLang="en-US" dirty="0">
                <a:solidFill>
                  <a:srgbClr val="FF0000"/>
                </a:solidFill>
              </a:rPr>
              <a:t>个软件模块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自研开发</a:t>
            </a:r>
            <a:r>
              <a:rPr lang="en-US" altLang="zh-CN" dirty="0">
                <a:solidFill>
                  <a:srgbClr val="FF0000"/>
                </a:solidFill>
              </a:rPr>
              <a:t>21</a:t>
            </a:r>
            <a:r>
              <a:rPr lang="zh-CN" altLang="en-US" dirty="0">
                <a:solidFill>
                  <a:srgbClr val="FF0000"/>
                </a:solidFill>
              </a:rPr>
              <a:t>个软件模块，德赛开发</a:t>
            </a:r>
            <a:r>
              <a:rPr lang="en-US" altLang="zh-CN" dirty="0">
                <a:solidFill>
                  <a:srgbClr val="FF0000"/>
                </a:solidFill>
              </a:rPr>
              <a:t>68</a:t>
            </a:r>
            <a:r>
              <a:rPr lang="zh-CN" altLang="en-US" dirty="0">
                <a:solidFill>
                  <a:srgbClr val="FF0000"/>
                </a:solidFill>
              </a:rPr>
              <a:t>个，其中德赛不开放</a:t>
            </a:r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个模块，</a:t>
            </a:r>
            <a:r>
              <a:rPr lang="en-US" altLang="zh-CN" dirty="0">
                <a:solidFill>
                  <a:srgbClr val="FF0000"/>
                </a:solidFill>
              </a:rPr>
              <a:t>NV</a:t>
            </a:r>
            <a:r>
              <a:rPr lang="zh-CN" altLang="en-US" dirty="0">
                <a:solidFill>
                  <a:srgbClr val="FF0000"/>
                </a:solidFill>
              </a:rPr>
              <a:t>开发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个，</a:t>
            </a:r>
            <a:r>
              <a:rPr lang="en-US" altLang="zh-CN" dirty="0">
                <a:solidFill>
                  <a:srgbClr val="FF0000"/>
                </a:solidFill>
              </a:rPr>
              <a:t>CP </a:t>
            </a:r>
            <a:r>
              <a:rPr lang="en-US" altLang="zh-CN" dirty="0" err="1">
                <a:solidFill>
                  <a:srgbClr val="FF0000"/>
                </a:solidFill>
              </a:rPr>
              <a:t>autosar</a:t>
            </a:r>
            <a:r>
              <a:rPr lang="en-US" altLang="zh-CN" dirty="0">
                <a:solidFill>
                  <a:srgbClr val="FF0000"/>
                </a:solidFill>
              </a:rPr>
              <a:t> 65</a:t>
            </a:r>
            <a:r>
              <a:rPr lang="zh-CN" altLang="en-US" dirty="0">
                <a:solidFill>
                  <a:srgbClr val="FF0000"/>
                </a:solidFill>
              </a:rPr>
              <a:t>个模块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2349435-06DE-44BE-9029-A929AA93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679618"/>
            <a:ext cx="10706211" cy="53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11E6C-189B-459C-85FC-6ACCB3FC6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010" y="216873"/>
            <a:ext cx="11165304" cy="456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rial"/>
                <a:cs typeface="Arial"/>
                <a:sym typeface="Arial"/>
              </a:rPr>
              <a:t>MCU2</a:t>
            </a:r>
            <a:r>
              <a:rPr lang="zh-CN" altLang="en-US" dirty="0">
                <a:latin typeface="Arial"/>
                <a:cs typeface="Arial"/>
                <a:sym typeface="Arial"/>
              </a:rPr>
              <a:t>软件架构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8F1CA-7164-420F-99FE-3A094B41931A}"/>
              </a:ext>
            </a:extLst>
          </p:cNvPr>
          <p:cNvSpPr/>
          <p:nvPr/>
        </p:nvSpPr>
        <p:spPr>
          <a:xfrm>
            <a:off x="942205" y="5163799"/>
            <a:ext cx="9934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MCU2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MCU1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减少了以下模块</a:t>
            </a:r>
          </a:p>
          <a:p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网络管理</a:t>
            </a:r>
            <a:r>
              <a:rPr lang="en-US" altLang="zh-CN" dirty="0" err="1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UdpNm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CtApIPLM</a:t>
            </a:r>
            <a:endParaRPr lang="zh-CN" altLang="en-US" dirty="0">
              <a:solidFill>
                <a:srgbClr val="46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 </a:t>
            </a:r>
            <a:r>
              <a:rPr lang="en-US" altLang="zh-CN" dirty="0" err="1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Dcm</a:t>
            </a:r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Dem, </a:t>
            </a:r>
            <a:r>
              <a:rPr lang="en-US" altLang="zh-CN" dirty="0" err="1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CtApDiag,CtApDiagServerManager</a:t>
            </a:r>
            <a:endParaRPr lang="zh-CN" altLang="en-US" dirty="0">
              <a:solidFill>
                <a:srgbClr val="46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车辆配置 </a:t>
            </a:r>
            <a:r>
              <a:rPr lang="en-US" altLang="zh-CN" dirty="0" err="1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CtApCarConfigManagement,CtApVehModMngt,CtApVinConfig</a:t>
            </a:r>
            <a:endParaRPr lang="zh-CN" altLang="en-US" dirty="0">
              <a:solidFill>
                <a:srgbClr val="46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4.USS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MCU2</a:t>
            </a:r>
            <a:r>
              <a:rPr lang="zh-CN" altLang="en-US" dirty="0">
                <a:solidFill>
                  <a:srgbClr val="46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endParaRPr lang="en-US" altLang="zh-CN" dirty="0">
              <a:solidFill>
                <a:srgbClr val="46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190E5-4702-4C2E-8496-3D110422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36" y="673374"/>
            <a:ext cx="8788937" cy="43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01B42C-2B7A-4542-8005-FCFC755C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785"/>
            <a:ext cx="12039600" cy="25005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268DE-F74C-4F33-A330-54B28F872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核</a:t>
            </a:r>
            <a:r>
              <a:rPr lang="en-US" altLang="zh-CN" dirty="0"/>
              <a:t>0/</a:t>
            </a:r>
            <a:r>
              <a:rPr lang="zh-CN" altLang="en-US" dirty="0"/>
              <a:t>核</a:t>
            </a:r>
            <a:r>
              <a:rPr lang="en-US" altLang="zh-CN" dirty="0"/>
              <a:t>1</a:t>
            </a:r>
            <a:r>
              <a:rPr lang="zh-CN" altLang="en-US" dirty="0"/>
              <a:t>部署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CB7F3-43EA-47EB-A91C-C0C8D9C0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712"/>
            <a:ext cx="12192000" cy="4070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56CD5B-057A-44BB-809E-A9FECA9B8AC9}"/>
              </a:ext>
            </a:extLst>
          </p:cNvPr>
          <p:cNvSpPr txBox="1"/>
          <p:nvPr/>
        </p:nvSpPr>
        <p:spPr>
          <a:xfrm>
            <a:off x="76200" y="5384800"/>
            <a:ext cx="1195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</a:t>
            </a:r>
            <a:r>
              <a:rPr lang="en-US" altLang="zh-CN" dirty="0"/>
              <a:t>0</a:t>
            </a:r>
            <a:r>
              <a:rPr lang="zh-CN" altLang="en-US" dirty="0"/>
              <a:t>，核</a:t>
            </a:r>
            <a:r>
              <a:rPr lang="en-US" altLang="zh-CN" dirty="0"/>
              <a:t>1</a:t>
            </a:r>
            <a:r>
              <a:rPr lang="zh-CN" altLang="en-US" dirty="0"/>
              <a:t>主要部署平台软件，总计预估</a:t>
            </a:r>
            <a:r>
              <a:rPr lang="en-US" altLang="zh-CN" dirty="0"/>
              <a:t>Flash </a:t>
            </a:r>
            <a:r>
              <a:rPr lang="zh-CN" altLang="en-US" dirty="0"/>
              <a:t>使用 </a:t>
            </a:r>
            <a:r>
              <a:rPr lang="en-US" altLang="zh-CN" dirty="0"/>
              <a:t>2120K Flash</a:t>
            </a:r>
            <a:r>
              <a:rPr lang="zh-CN" altLang="en-US" dirty="0"/>
              <a:t>，</a:t>
            </a:r>
            <a:r>
              <a:rPr lang="en-US" altLang="zh-CN" dirty="0"/>
              <a:t>360K RAM, CPU</a:t>
            </a:r>
            <a:r>
              <a:rPr lang="zh-CN" altLang="en-US" dirty="0"/>
              <a:t>负荷单核</a:t>
            </a:r>
            <a:r>
              <a:rPr lang="en-US" altLang="zh-CN" dirty="0"/>
              <a:t>70%</a:t>
            </a:r>
          </a:p>
          <a:p>
            <a:r>
              <a:rPr lang="zh-CN" altLang="en-US" dirty="0"/>
              <a:t>核</a:t>
            </a:r>
            <a:r>
              <a:rPr lang="en-US" altLang="zh-CN" dirty="0"/>
              <a:t>0 </a:t>
            </a:r>
            <a:r>
              <a:rPr lang="zh-CN" altLang="en-US" dirty="0"/>
              <a:t>主要部署 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FlexRay</a:t>
            </a:r>
            <a:r>
              <a:rPr lang="en-US" altLang="zh-CN" dirty="0"/>
              <a:t> </a:t>
            </a:r>
            <a:r>
              <a:rPr lang="zh-CN" altLang="en-US" dirty="0"/>
              <a:t>，诊断，上下电及信息安全，功能安全相关功能</a:t>
            </a:r>
            <a:endParaRPr lang="en-US" altLang="zh-CN" dirty="0"/>
          </a:p>
          <a:p>
            <a:r>
              <a:rPr lang="zh-CN" altLang="en-US" dirty="0"/>
              <a:t>核</a:t>
            </a:r>
            <a:r>
              <a:rPr lang="en-US" altLang="zh-CN" dirty="0"/>
              <a:t>1</a:t>
            </a:r>
            <a:r>
              <a:rPr lang="zh-CN" altLang="en-US" dirty="0"/>
              <a:t>主要部署 </a:t>
            </a:r>
            <a:r>
              <a:rPr lang="en-US" altLang="zh-CN" dirty="0"/>
              <a:t>DDS</a:t>
            </a:r>
            <a:r>
              <a:rPr lang="zh-CN" altLang="en-US" dirty="0"/>
              <a:t>，</a:t>
            </a:r>
            <a:r>
              <a:rPr lang="en-US" altLang="zh-CN" dirty="0"/>
              <a:t>ETH </a:t>
            </a:r>
            <a:r>
              <a:rPr lang="zh-CN" altLang="en-US" dirty="0"/>
              <a:t>以及相关功能</a:t>
            </a:r>
          </a:p>
        </p:txBody>
      </p:sp>
    </p:spTree>
    <p:extLst>
      <p:ext uri="{BB962C8B-B14F-4D97-AF65-F5344CB8AC3E}">
        <p14:creationId xmlns:p14="http://schemas.microsoft.com/office/powerpoint/2010/main" val="4111339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3463</Words>
  <Application>Microsoft Office PowerPoint</Application>
  <PresentationFormat>宽屏</PresentationFormat>
  <Paragraphs>1245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Sofia Pro Extra Light</vt:lpstr>
      <vt:lpstr>等线</vt:lpstr>
      <vt:lpstr>等线 Light</vt:lpstr>
      <vt:lpstr>黑体</vt:lpstr>
      <vt:lpstr>宋体</vt:lpstr>
      <vt:lpstr>Microsoft YaHei</vt:lpstr>
      <vt:lpstr>Microsoft YaHei</vt:lpstr>
      <vt:lpstr>Arial</vt:lpstr>
      <vt:lpstr>Calibri</vt:lpstr>
      <vt:lpstr>Wingdings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算法逻辑框架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PowerPoint 演示文稿</vt:lpstr>
      <vt:lpstr>PowerPoint 演示文稿</vt:lpstr>
      <vt:lpstr>PowerPoint 演示文稿</vt:lpstr>
      <vt:lpstr>基础软件资源开销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半江红(半江红)</dc:creator>
  <cp:lastModifiedBy>Platform1</cp:lastModifiedBy>
  <cp:revision>110</cp:revision>
  <dcterms:created xsi:type="dcterms:W3CDTF">2022-04-24T05:41:34Z</dcterms:created>
  <dcterms:modified xsi:type="dcterms:W3CDTF">2023-02-08T06:34:57Z</dcterms:modified>
</cp:coreProperties>
</file>