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 Xu" initials="HX" lastIdx="0" clrIdx="0">
    <p:extLst>
      <p:ext uri="{19B8F6BF-5375-455C-9EA6-DF929625EA0E}">
        <p15:presenceInfo xmlns:p15="http://schemas.microsoft.com/office/powerpoint/2012/main" userId="58f4034cc65bdf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203549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E6EC64-EE47-4A55-B8A7-1BA0A364D36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176122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81230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1466271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2745914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1803823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104832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3623078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325510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250540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E6EC64-EE47-4A55-B8A7-1BA0A364D36E}"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185277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6EC64-EE47-4A55-B8A7-1BA0A364D36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40221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6EC64-EE47-4A55-B8A7-1BA0A364D36E}"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271422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6EC64-EE47-4A55-B8A7-1BA0A364D36E}"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284194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6EC64-EE47-4A55-B8A7-1BA0A364D36E}"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104743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E6EC64-EE47-4A55-B8A7-1BA0A364D36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386115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E6EC64-EE47-4A55-B8A7-1BA0A364D36E}"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E06E-02E1-49ED-BFCA-5D0D27876264}" type="slidenum">
              <a:rPr lang="en-US" smtClean="0"/>
              <a:t>‹#›</a:t>
            </a:fld>
            <a:endParaRPr lang="en-US"/>
          </a:p>
        </p:txBody>
      </p:sp>
    </p:spTree>
    <p:extLst>
      <p:ext uri="{BB962C8B-B14F-4D97-AF65-F5344CB8AC3E}">
        <p14:creationId xmlns:p14="http://schemas.microsoft.com/office/powerpoint/2010/main" val="371653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E6EC64-EE47-4A55-B8A7-1BA0A364D36E}" type="datetimeFigureOut">
              <a:rPr lang="en-US" smtClean="0"/>
              <a:t>12/9/2018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99E06E-02E1-49ED-BFCA-5D0D27876264}" type="slidenum">
              <a:rPr lang="en-US" smtClean="0"/>
              <a:t>‹#›</a:t>
            </a:fld>
            <a:endParaRPr lang="en-US"/>
          </a:p>
        </p:txBody>
      </p:sp>
    </p:spTree>
    <p:extLst>
      <p:ext uri="{BB962C8B-B14F-4D97-AF65-F5344CB8AC3E}">
        <p14:creationId xmlns:p14="http://schemas.microsoft.com/office/powerpoint/2010/main" val="60184912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DA8D-03B2-48BB-B6A1-05685C34719F}"/>
              </a:ext>
            </a:extLst>
          </p:cNvPr>
          <p:cNvSpPr>
            <a:spLocks noGrp="1"/>
          </p:cNvSpPr>
          <p:nvPr>
            <p:ph type="ctrTitle"/>
          </p:nvPr>
        </p:nvSpPr>
        <p:spPr>
          <a:xfrm>
            <a:off x="1601821" y="1495985"/>
            <a:ext cx="10058400" cy="1841971"/>
          </a:xfrm>
        </p:spPr>
        <p:txBody>
          <a:bodyPr>
            <a:normAutofit fontScale="90000"/>
          </a:bodyPr>
          <a:lstStyle/>
          <a:p>
            <a:r>
              <a:rPr lang="en-US" altLang="zh-CN" sz="4400" dirty="0">
                <a:latin typeface="Times New Roman" panose="02020603050405020304" pitchFamily="18" charset="0"/>
                <a:cs typeface="Times New Roman" panose="02020603050405020304" pitchFamily="18" charset="0"/>
              </a:rPr>
              <a:t>CNN vs RNN: </a:t>
            </a:r>
            <a:r>
              <a:rPr lang="en-US" sz="4400" dirty="0">
                <a:latin typeface="Times New Roman" panose="02020603050405020304" pitchFamily="18" charset="0"/>
                <a:cs typeface="Times New Roman" panose="02020603050405020304" pitchFamily="18" charset="0"/>
              </a:rPr>
              <a:t>Comparison between C</a:t>
            </a:r>
            <a:r>
              <a:rPr lang="en-US" altLang="zh-CN" sz="4400" dirty="0">
                <a:latin typeface="Times New Roman" panose="02020603050405020304" pitchFamily="18" charset="0"/>
                <a:cs typeface="Times New Roman" panose="02020603050405020304" pitchFamily="18" charset="0"/>
              </a:rPr>
              <a:t>NN</a:t>
            </a:r>
            <a:r>
              <a:rPr lang="en-US" sz="4400" dirty="0">
                <a:latin typeface="Times New Roman" panose="02020603050405020304" pitchFamily="18" charset="0"/>
                <a:cs typeface="Times New Roman" panose="02020603050405020304" pitchFamily="18" charset="0"/>
              </a:rPr>
              <a:t> Seq to Seq Learning and Bi</a:t>
            </a:r>
            <a:r>
              <a:rPr lang="en-US" altLang="zh-CN" sz="4400" dirty="0">
                <a:latin typeface="Times New Roman" panose="02020603050405020304" pitchFamily="18" charset="0"/>
                <a:cs typeface="Times New Roman" panose="02020603050405020304" pitchFamily="18" charset="0"/>
              </a:rPr>
              <a:t>-LSTM </a:t>
            </a:r>
            <a:r>
              <a:rPr lang="en-US" sz="4400" dirty="0">
                <a:latin typeface="Times New Roman" panose="02020603050405020304" pitchFamily="18" charset="0"/>
                <a:cs typeface="Times New Roman" panose="02020603050405020304" pitchFamily="18" charset="0"/>
              </a:rPr>
              <a:t>in English-Chinese Neural Machine Translation</a:t>
            </a:r>
            <a:br>
              <a:rPr lang="en-US" b="1" dirty="0"/>
            </a:b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2DF2201-E764-4EC7-AB00-E47F462C7E8D}"/>
              </a:ext>
            </a:extLst>
          </p:cNvPr>
          <p:cNvSpPr>
            <a:spLocks noGrp="1"/>
          </p:cNvSpPr>
          <p:nvPr>
            <p:ph type="subTitle" idx="1"/>
          </p:nvPr>
        </p:nvSpPr>
        <p:spPr>
          <a:xfrm>
            <a:off x="9113043" y="3924080"/>
            <a:ext cx="9144000" cy="1655762"/>
          </a:xfrm>
        </p:spPr>
        <p:txBody>
          <a:bodyPr/>
          <a:lstStyle/>
          <a:p>
            <a:r>
              <a:rPr lang="en-US" dirty="0"/>
              <a:t>Hong Xu</a:t>
            </a:r>
          </a:p>
        </p:txBody>
      </p:sp>
      <p:sp>
        <p:nvSpPr>
          <p:cNvPr id="4" name="TextBox 3">
            <a:extLst>
              <a:ext uri="{FF2B5EF4-FFF2-40B4-BE49-F238E27FC236}">
                <a16:creationId xmlns:a16="http://schemas.microsoft.com/office/drawing/2014/main" id="{BA6AAB61-991F-41D7-877D-7F99BD5C72BF}"/>
              </a:ext>
            </a:extLst>
          </p:cNvPr>
          <p:cNvSpPr txBox="1"/>
          <p:nvPr/>
        </p:nvSpPr>
        <p:spPr>
          <a:xfrm>
            <a:off x="5132718" y="3304385"/>
            <a:ext cx="6788988"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Machine translation between Chinese and English is one of the most popular tasks in the research of Natural Language Processing. Currently, the most neural machine translation (NMT) models follow the Recurrent Neural Networks (RNN) framework and a big pain point for any RNN model training is that they are very time consuming. This project focus on comparing the performance of traditional Bidirectional RNN Models and the Convolutional Sequence to Sequence Learning (</a:t>
            </a:r>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The result shows that the </a:t>
            </a:r>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model could yielding comparable results with much shorter training time. A model with shorter training time is pretty important as the model will be more useful in the real industry.</a:t>
            </a:r>
          </a:p>
          <a:p>
            <a:endParaRPr lang="en-US" dirty="0"/>
          </a:p>
        </p:txBody>
      </p:sp>
    </p:spTree>
    <p:extLst>
      <p:ext uri="{BB962C8B-B14F-4D97-AF65-F5344CB8AC3E}">
        <p14:creationId xmlns:p14="http://schemas.microsoft.com/office/powerpoint/2010/main" val="89684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B117-B71A-4F6C-B806-AB86E2ABC616}"/>
              </a:ext>
            </a:extLst>
          </p:cNvPr>
          <p:cNvSpPr>
            <a:spLocks noGrp="1"/>
          </p:cNvSpPr>
          <p:nvPr>
            <p:ph type="title"/>
          </p:nvPr>
        </p:nvSpPr>
        <p:spPr>
          <a:xfrm>
            <a:off x="984652" y="84673"/>
            <a:ext cx="9603275" cy="1049235"/>
          </a:xfrm>
        </p:spPr>
        <p:txBody>
          <a:bodyPr/>
          <a:lstStyle/>
          <a:p>
            <a:r>
              <a:rPr lang="en-US" dirty="0">
                <a:latin typeface="Times New Roman" panose="02020603050405020304" pitchFamily="18" charset="0"/>
                <a:cs typeface="Times New Roman" panose="02020603050405020304" pitchFamily="18" charset="0"/>
              </a:rPr>
              <a:t>Dataset and Data cleaning</a:t>
            </a:r>
          </a:p>
        </p:txBody>
      </p:sp>
      <p:sp>
        <p:nvSpPr>
          <p:cNvPr id="4" name="TextBox 3">
            <a:extLst>
              <a:ext uri="{FF2B5EF4-FFF2-40B4-BE49-F238E27FC236}">
                <a16:creationId xmlns:a16="http://schemas.microsoft.com/office/drawing/2014/main" id="{22AE2EE6-9D9F-4CA6-9AD4-0B503B6DFA23}"/>
              </a:ext>
            </a:extLst>
          </p:cNvPr>
          <p:cNvSpPr txBox="1"/>
          <p:nvPr/>
        </p:nvSpPr>
        <p:spPr>
          <a:xfrm>
            <a:off x="1604073" y="1133908"/>
            <a:ext cx="10343626"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 use the dataset, News Commentary V12, from WMT17.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focus on the translation from English to Chinese. There are more than 227K parallel sentence pairs in the dataset.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3000 pairs are randomly selected as the test set and the rest are used to train the model.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Word Token: I tokenize dataset, using NLTK for English and </a:t>
            </a:r>
            <a:r>
              <a:rPr lang="en-US" sz="2400" dirty="0" err="1">
                <a:latin typeface="Times New Roman" panose="02020603050405020304" pitchFamily="18" charset="0"/>
                <a:cs typeface="Times New Roman" panose="02020603050405020304" pitchFamily="18" charset="0"/>
              </a:rPr>
              <a:t>Jieba</a:t>
            </a:r>
            <a:r>
              <a:rPr lang="en-US" sz="2400" dirty="0">
                <a:latin typeface="Times New Roman" panose="02020603050405020304" pitchFamily="18" charset="0"/>
                <a:cs typeface="Times New Roman" panose="02020603050405020304" pitchFamily="18" charset="0"/>
              </a:rPr>
              <a:t> for Chinese word segmentation.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Casing: I remove cases from English and converted all string to lower case.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 data cleaning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Merge blank lines: The dataset often has blank lines caused by formatting problem.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non-English/Chinese sentences.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HTML markup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Remove non-breaking white space. (for example: ‘\xa20’)</a:t>
            </a:r>
          </a:p>
        </p:txBody>
      </p:sp>
    </p:spTree>
    <p:extLst>
      <p:ext uri="{BB962C8B-B14F-4D97-AF65-F5344CB8AC3E}">
        <p14:creationId xmlns:p14="http://schemas.microsoft.com/office/powerpoint/2010/main" val="120160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CA75-1302-4611-8C53-64EC4016E47A}"/>
              </a:ext>
            </a:extLst>
          </p:cNvPr>
          <p:cNvSpPr>
            <a:spLocks noGrp="1"/>
          </p:cNvSpPr>
          <p:nvPr>
            <p:ph type="title"/>
          </p:nvPr>
        </p:nvSpPr>
        <p:spPr>
          <a:xfrm>
            <a:off x="1584979" y="-262156"/>
            <a:ext cx="10018713" cy="1752599"/>
          </a:xfrm>
        </p:spPr>
        <p:txBody>
          <a:bodyPr/>
          <a:lstStyle/>
          <a:p>
            <a:pPr algn="l"/>
            <a:r>
              <a:rPr lang="en-US">
                <a:latin typeface="Times New Roman" panose="02020603050405020304" pitchFamily="18" charset="0"/>
                <a:cs typeface="Times New Roman" panose="02020603050405020304" pitchFamily="18" charset="0"/>
              </a:rPr>
              <a:t>Models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34F6A9-3DE2-417D-A25C-142588C23C2A}"/>
              </a:ext>
            </a:extLst>
          </p:cNvPr>
          <p:cNvSpPr txBox="1"/>
          <p:nvPr/>
        </p:nvSpPr>
        <p:spPr>
          <a:xfrm>
            <a:off x="1477975" y="1222740"/>
            <a:ext cx="2938383" cy="4801314"/>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is a sequence modeling toolkit for training custom models for translation, summarization, and other text generation tasks. It provides reference implementations of various sequence-to-sequence models, including Long Short-Term Memory (LSTM) networks and a novel convolutional neural network (CNN) that can generate translations many times faster than comparable recurrent neural network (RNN) models.</a:t>
            </a:r>
          </a:p>
        </p:txBody>
      </p:sp>
      <p:pic>
        <p:nvPicPr>
          <p:cNvPr id="3" name="Picture 2">
            <a:extLst>
              <a:ext uri="{FF2B5EF4-FFF2-40B4-BE49-F238E27FC236}">
                <a16:creationId xmlns:a16="http://schemas.microsoft.com/office/drawing/2014/main" id="{9FAC003E-0868-4097-B8E3-BF2606FDBB7B}"/>
              </a:ext>
            </a:extLst>
          </p:cNvPr>
          <p:cNvPicPr>
            <a:picLocks noChangeAspect="1"/>
          </p:cNvPicPr>
          <p:nvPr/>
        </p:nvPicPr>
        <p:blipFill rotWithShape="1">
          <a:blip r:embed="rId2"/>
          <a:srcRect l="28928" t="1200" r="28673" b="2252"/>
          <a:stretch/>
        </p:blipFill>
        <p:spPr>
          <a:xfrm>
            <a:off x="6584220" y="145809"/>
            <a:ext cx="5126476" cy="6566382"/>
          </a:xfrm>
          <a:prstGeom prst="rect">
            <a:avLst/>
          </a:prstGeom>
        </p:spPr>
      </p:pic>
      <p:pic>
        <p:nvPicPr>
          <p:cNvPr id="6" name="Picture 5">
            <a:extLst>
              <a:ext uri="{FF2B5EF4-FFF2-40B4-BE49-F238E27FC236}">
                <a16:creationId xmlns:a16="http://schemas.microsoft.com/office/drawing/2014/main" id="{F46B3187-8AB4-440A-9E56-F10618B6AED4}"/>
              </a:ext>
            </a:extLst>
          </p:cNvPr>
          <p:cNvPicPr>
            <a:picLocks noChangeAspect="1"/>
          </p:cNvPicPr>
          <p:nvPr/>
        </p:nvPicPr>
        <p:blipFill rotWithShape="1">
          <a:blip r:embed="rId2"/>
          <a:srcRect l="1596" t="8794" r="71835" b="76170"/>
          <a:stretch/>
        </p:blipFill>
        <p:spPr>
          <a:xfrm>
            <a:off x="4717915" y="1115251"/>
            <a:ext cx="1759301" cy="560018"/>
          </a:xfrm>
          <a:prstGeom prst="rect">
            <a:avLst/>
          </a:prstGeom>
        </p:spPr>
      </p:pic>
      <p:pic>
        <p:nvPicPr>
          <p:cNvPr id="7" name="Picture 6">
            <a:extLst>
              <a:ext uri="{FF2B5EF4-FFF2-40B4-BE49-F238E27FC236}">
                <a16:creationId xmlns:a16="http://schemas.microsoft.com/office/drawing/2014/main" id="{7AC611B7-6AA1-465C-BCEB-3BDB42A6A618}"/>
              </a:ext>
            </a:extLst>
          </p:cNvPr>
          <p:cNvPicPr>
            <a:picLocks noChangeAspect="1"/>
          </p:cNvPicPr>
          <p:nvPr/>
        </p:nvPicPr>
        <p:blipFill rotWithShape="1">
          <a:blip r:embed="rId2"/>
          <a:srcRect l="1037" t="68085" r="71436" b="16312"/>
          <a:stretch/>
        </p:blipFill>
        <p:spPr>
          <a:xfrm>
            <a:off x="4720794" y="4566459"/>
            <a:ext cx="1756421" cy="560018"/>
          </a:xfrm>
          <a:prstGeom prst="rect">
            <a:avLst/>
          </a:prstGeom>
        </p:spPr>
      </p:pic>
    </p:spTree>
    <p:extLst>
      <p:ext uri="{BB962C8B-B14F-4D97-AF65-F5344CB8AC3E}">
        <p14:creationId xmlns:p14="http://schemas.microsoft.com/office/powerpoint/2010/main" val="270093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9C55E83-D6B2-41BF-8CA7-55B230FA898E}"/>
              </a:ext>
            </a:extLst>
          </p:cNvPr>
          <p:cNvSpPr>
            <a:spLocks noGrp="1"/>
          </p:cNvSpPr>
          <p:nvPr>
            <p:ph type="title"/>
          </p:nvPr>
        </p:nvSpPr>
        <p:spPr>
          <a:xfrm>
            <a:off x="920877" y="-33743"/>
            <a:ext cx="3333495" cy="1504335"/>
          </a:xfrm>
        </p:spPr>
        <p:txBody>
          <a:bodyPr vert="horz" lIns="91440" tIns="45720" rIns="91440" bIns="45720" rtlCol="0" anchor="ctr">
            <a:normAutofit/>
          </a:bodyPr>
          <a:lstStyle/>
          <a:p>
            <a:r>
              <a:rPr lang="en-US" sz="3600" dirty="0">
                <a:latin typeface="Times New Roman" panose="02020603050405020304" pitchFamily="18" charset="0"/>
                <a:cs typeface="Times New Roman" panose="02020603050405020304" pitchFamily="18" charset="0"/>
              </a:rPr>
              <a:t>Result</a:t>
            </a:r>
          </a:p>
        </p:txBody>
      </p:sp>
      <p:graphicFrame>
        <p:nvGraphicFramePr>
          <p:cNvPr id="3" name="Table 2">
            <a:extLst>
              <a:ext uri="{FF2B5EF4-FFF2-40B4-BE49-F238E27FC236}">
                <a16:creationId xmlns:a16="http://schemas.microsoft.com/office/drawing/2014/main" id="{4B81EE77-F45C-44D8-B228-07F38FA9E2D7}"/>
              </a:ext>
            </a:extLst>
          </p:cNvPr>
          <p:cNvGraphicFramePr>
            <a:graphicFrameLocks noGrp="1"/>
          </p:cNvGraphicFramePr>
          <p:nvPr>
            <p:extLst>
              <p:ext uri="{D42A27DB-BD31-4B8C-83A1-F6EECF244321}">
                <p14:modId xmlns:p14="http://schemas.microsoft.com/office/powerpoint/2010/main" val="972440838"/>
              </p:ext>
            </p:extLst>
          </p:nvPr>
        </p:nvGraphicFramePr>
        <p:xfrm>
          <a:off x="1812022" y="1142429"/>
          <a:ext cx="9922779" cy="3314116"/>
        </p:xfrm>
        <a:graphic>
          <a:graphicData uri="http://schemas.openxmlformats.org/drawingml/2006/table">
            <a:tbl>
              <a:tblPr firstRow="1" bandRow="1">
                <a:noFill/>
                <a:tableStyleId>{5C22544A-7EE6-4342-B048-85BDC9FD1C3A}</a:tableStyleId>
              </a:tblPr>
              <a:tblGrid>
                <a:gridCol w="1461872">
                  <a:extLst>
                    <a:ext uri="{9D8B030D-6E8A-4147-A177-3AD203B41FA5}">
                      <a16:colId xmlns:a16="http://schemas.microsoft.com/office/drawing/2014/main" val="2814994244"/>
                    </a:ext>
                  </a:extLst>
                </a:gridCol>
                <a:gridCol w="1281997">
                  <a:extLst>
                    <a:ext uri="{9D8B030D-6E8A-4147-A177-3AD203B41FA5}">
                      <a16:colId xmlns:a16="http://schemas.microsoft.com/office/drawing/2014/main" val="2036140925"/>
                    </a:ext>
                  </a:extLst>
                </a:gridCol>
                <a:gridCol w="1407822">
                  <a:extLst>
                    <a:ext uri="{9D8B030D-6E8A-4147-A177-3AD203B41FA5}">
                      <a16:colId xmlns:a16="http://schemas.microsoft.com/office/drawing/2014/main" val="1976422125"/>
                    </a:ext>
                  </a:extLst>
                </a:gridCol>
                <a:gridCol w="1379861">
                  <a:extLst>
                    <a:ext uri="{9D8B030D-6E8A-4147-A177-3AD203B41FA5}">
                      <a16:colId xmlns:a16="http://schemas.microsoft.com/office/drawing/2014/main" val="3920667670"/>
                    </a:ext>
                  </a:extLst>
                </a:gridCol>
                <a:gridCol w="1379861">
                  <a:extLst>
                    <a:ext uri="{9D8B030D-6E8A-4147-A177-3AD203B41FA5}">
                      <a16:colId xmlns:a16="http://schemas.microsoft.com/office/drawing/2014/main" val="4261894274"/>
                    </a:ext>
                  </a:extLst>
                </a:gridCol>
                <a:gridCol w="1505683">
                  <a:extLst>
                    <a:ext uri="{9D8B030D-6E8A-4147-A177-3AD203B41FA5}">
                      <a16:colId xmlns:a16="http://schemas.microsoft.com/office/drawing/2014/main" val="2486234332"/>
                    </a:ext>
                  </a:extLst>
                </a:gridCol>
                <a:gridCol w="1505683">
                  <a:extLst>
                    <a:ext uri="{9D8B030D-6E8A-4147-A177-3AD203B41FA5}">
                      <a16:colId xmlns:a16="http://schemas.microsoft.com/office/drawing/2014/main" val="4152858799"/>
                    </a:ext>
                  </a:extLst>
                </a:gridCol>
              </a:tblGrid>
              <a:tr h="843137">
                <a:tc>
                  <a:txBody>
                    <a:bodyPr/>
                    <a:lstStyle/>
                    <a:p>
                      <a:pPr algn="ctr" fontAlgn="ctr"/>
                      <a:r>
                        <a:rPr lang="en-US" sz="24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Model</a:t>
                      </a:r>
                      <a:endParaRPr lang="en-US" sz="24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24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Epochs</a:t>
                      </a:r>
                      <a:endParaRPr lang="en-US" sz="2400" b="1"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24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Training Time</a:t>
                      </a:r>
                      <a:endParaRPr lang="en-US" sz="2400" b="1"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24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BLEU4 (beam1)</a:t>
                      </a:r>
                      <a:endParaRPr lang="en-US" sz="24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24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BLEU4 (beam5)</a:t>
                      </a:r>
                      <a:endParaRPr lang="en-US" sz="24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24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BLEU4 (beam10)</a:t>
                      </a:r>
                      <a:endParaRPr lang="en-US" sz="24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24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BLEU4 (beam20)</a:t>
                      </a:r>
                      <a:endParaRPr lang="en-US" sz="24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95358" marT="95358" marB="9535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038255898"/>
                  </a:ext>
                </a:extLst>
              </a:tr>
              <a:tr h="478376">
                <a:tc>
                  <a:txBody>
                    <a:bodyPr/>
                    <a:lstStyle/>
                    <a:p>
                      <a:pPr algn="ctr" fontAlgn="ctr"/>
                      <a:r>
                        <a:rPr lang="en-US" sz="1600" dirty="0" err="1">
                          <a:latin typeface="Times New Roman" panose="02020603050405020304" pitchFamily="18" charset="0"/>
                          <a:cs typeface="Times New Roman" panose="02020603050405020304" pitchFamily="18" charset="0"/>
                        </a:rPr>
                        <a:t>fairseq</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25</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~4.5hrs</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63.49</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62.22</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62.52</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62.74</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37157752"/>
                  </a:ext>
                </a:extLst>
              </a:tr>
              <a:tr h="478376">
                <a:tc>
                  <a:txBody>
                    <a:bodyPr/>
                    <a:lstStyle/>
                    <a:p>
                      <a:pPr algn="ctr" fontAlgn="ctr"/>
                      <a:r>
                        <a:rPr lang="en-US" sz="1600" dirty="0">
                          <a:latin typeface="Times New Roman" panose="02020603050405020304" pitchFamily="18" charset="0"/>
                          <a:cs typeface="Times New Roman" panose="02020603050405020304" pitchFamily="18" charset="0"/>
                        </a:rPr>
                        <a:t>fairseq</a:t>
                      </a: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_enc7</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33</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~5hrs</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66.4</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65.52</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65.8</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65.96</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985997519"/>
                  </a:ext>
                </a:extLst>
              </a:tr>
              <a:tr h="478376">
                <a:tc>
                  <a:txBody>
                    <a:bodyPr/>
                    <a:lstStyle/>
                    <a:p>
                      <a:pPr algn="ctr" fontAlgn="ctr"/>
                      <a:r>
                        <a:rPr lang="en-US" sz="1600" dirty="0">
                          <a:latin typeface="Times New Roman" panose="02020603050405020304" pitchFamily="18" charset="0"/>
                          <a:cs typeface="Times New Roman" panose="02020603050405020304" pitchFamily="18" charset="0"/>
                        </a:rPr>
                        <a:t>fairseq</a:t>
                      </a: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_dec5</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28</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~5hrs</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65.65</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64.71</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64.91</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64.98</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721506996"/>
                  </a:ext>
                </a:extLst>
              </a:tr>
              <a:tr h="478376">
                <a:tc>
                  <a:txBody>
                    <a:bodyPr/>
                    <a:lstStyle/>
                    <a:p>
                      <a:pPr algn="ctr" fontAlgn="ctr"/>
                      <a:r>
                        <a:rPr lang="en-US" sz="160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blstm</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30</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~8hrs</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64.59</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64.15</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64.38</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63.76</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97319110"/>
                  </a:ext>
                </a:extLst>
              </a:tr>
              <a:tr h="478376">
                <a:tc>
                  <a:txBody>
                    <a:bodyPr/>
                    <a:lstStyle/>
                    <a:p>
                      <a:pPr algn="ctr" fontAlgn="ctr"/>
                      <a:r>
                        <a:rPr lang="en-US" sz="160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convenc</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47</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~7hrs</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50.91</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56.71</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60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56.83</a:t>
                      </a:r>
                      <a:endParaRPr lang="en-US" sz="1600"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60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53.66</a:t>
                      </a:r>
                      <a:endParaRPr lang="en-US" sz="16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58931" marR="82644" marT="82644" marB="82644"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481577509"/>
                  </a:ext>
                </a:extLst>
              </a:tr>
            </a:tbl>
          </a:graphicData>
        </a:graphic>
      </p:graphicFrame>
      <p:sp>
        <p:nvSpPr>
          <p:cNvPr id="27" name="TextBox 26">
            <a:extLst>
              <a:ext uri="{FF2B5EF4-FFF2-40B4-BE49-F238E27FC236}">
                <a16:creationId xmlns:a16="http://schemas.microsoft.com/office/drawing/2014/main" id="{B814EB3A-D187-4143-9F09-68C39EED0F57}"/>
              </a:ext>
            </a:extLst>
          </p:cNvPr>
          <p:cNvSpPr txBox="1"/>
          <p:nvPr/>
        </p:nvSpPr>
        <p:spPr>
          <a:xfrm>
            <a:off x="1685925" y="4747098"/>
            <a:ext cx="9583738"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According to the experiments, we find the training time for </a:t>
            </a:r>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is much shorter, compared to </a:t>
            </a:r>
            <a:r>
              <a:rPr lang="en-US" dirty="0" err="1">
                <a:latin typeface="Times New Roman" panose="02020603050405020304" pitchFamily="18" charset="0"/>
                <a:cs typeface="Times New Roman" panose="02020603050405020304" pitchFamily="18" charset="0"/>
              </a:rPr>
              <a:t>blstm</a:t>
            </a:r>
            <a:r>
              <a:rPr lang="en-US" dirty="0">
                <a:latin typeface="Times New Roman" panose="02020603050405020304" pitchFamily="18" charset="0"/>
                <a:cs typeface="Times New Roman" panose="02020603050405020304" pitchFamily="18" charset="0"/>
              </a:rPr>
              <a:t> (Bi-LSTM), while yielding comparable results. While </a:t>
            </a:r>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measures slightly worse BLEU scores vs </a:t>
            </a:r>
            <a:r>
              <a:rPr lang="en-US" dirty="0" err="1">
                <a:latin typeface="Times New Roman" panose="02020603050405020304" pitchFamily="18" charset="0"/>
                <a:cs typeface="Times New Roman" panose="02020603050405020304" pitchFamily="18" charset="0"/>
              </a:rPr>
              <a:t>blstm</a:t>
            </a:r>
            <a:r>
              <a:rPr lang="en-US" dirty="0">
                <a:latin typeface="Times New Roman" panose="02020603050405020304" pitchFamily="18" charset="0"/>
                <a:cs typeface="Times New Roman" panose="02020603050405020304" pitchFamily="18" charset="0"/>
              </a:rPr>
              <a:t>, some manual tests seem to favor </a:t>
            </a:r>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A hybrid model using </a:t>
            </a:r>
            <a:r>
              <a:rPr lang="en-US" dirty="0" err="1">
                <a:latin typeface="Times New Roman" panose="02020603050405020304" pitchFamily="18" charset="0"/>
                <a:cs typeface="Times New Roman" panose="02020603050405020304" pitchFamily="18" charset="0"/>
              </a:rPr>
              <a:t>convenc</a:t>
            </a:r>
            <a:r>
              <a:rPr lang="en-US" dirty="0">
                <a:latin typeface="Times New Roman" panose="02020603050405020304" pitchFamily="18" charset="0"/>
                <a:cs typeface="Times New Roman" panose="02020603050405020304" pitchFamily="18" charset="0"/>
              </a:rPr>
              <a:t> (Convolutional encoder, LSTM decoder) trains for much more epochs but performs much worse BLEU score. Besides, the combination of </a:t>
            </a:r>
            <a:r>
              <a:rPr lang="en-US" dirty="0" err="1">
                <a:latin typeface="Times New Roman" panose="02020603050405020304" pitchFamily="18" charset="0"/>
                <a:cs typeface="Times New Roman" panose="02020603050405020304" pitchFamily="18" charset="0"/>
              </a:rPr>
              <a:t>fairseq</a:t>
            </a:r>
            <a:r>
              <a:rPr lang="en-US" dirty="0">
                <a:latin typeface="Times New Roman" panose="02020603050405020304" pitchFamily="18" charset="0"/>
                <a:cs typeface="Times New Roman" panose="02020603050405020304" pitchFamily="18" charset="0"/>
              </a:rPr>
              <a:t> and some Unity Networking will generate better result.</a:t>
            </a:r>
          </a:p>
        </p:txBody>
      </p:sp>
    </p:spTree>
    <p:extLst>
      <p:ext uri="{BB962C8B-B14F-4D97-AF65-F5344CB8AC3E}">
        <p14:creationId xmlns:p14="http://schemas.microsoft.com/office/powerpoint/2010/main" val="274146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BC8B-FDB7-4838-9595-E1A2872DF88B}"/>
              </a:ext>
            </a:extLst>
          </p:cNvPr>
          <p:cNvSpPr>
            <a:spLocks noGrp="1"/>
          </p:cNvSpPr>
          <p:nvPr>
            <p:ph type="title"/>
          </p:nvPr>
        </p:nvSpPr>
        <p:spPr>
          <a:xfrm>
            <a:off x="-1586059" y="266351"/>
            <a:ext cx="10018713" cy="1752599"/>
          </a:xfrm>
        </p:spPr>
        <p:txBody>
          <a:bodyPr/>
          <a:lstStyle/>
          <a:p>
            <a:r>
              <a:rPr lang="en-US" dirty="0">
                <a:latin typeface="Times New Roman" panose="02020603050405020304" pitchFamily="18" charset="0"/>
                <a:cs typeface="Times New Roman" panose="02020603050405020304" pitchFamily="18" charset="0"/>
              </a:rPr>
              <a:t>Discussion</a:t>
            </a:r>
          </a:p>
        </p:txBody>
      </p:sp>
      <p:sp>
        <p:nvSpPr>
          <p:cNvPr id="3" name="TextBox 2">
            <a:extLst>
              <a:ext uri="{FF2B5EF4-FFF2-40B4-BE49-F238E27FC236}">
                <a16:creationId xmlns:a16="http://schemas.microsoft.com/office/drawing/2014/main" id="{7394A4F1-3ACF-4AD9-8EF5-3A575CCA94B9}"/>
              </a:ext>
            </a:extLst>
          </p:cNvPr>
          <p:cNvSpPr txBox="1"/>
          <p:nvPr/>
        </p:nvSpPr>
        <p:spPr>
          <a:xfrm>
            <a:off x="2101969" y="2274838"/>
            <a:ext cx="798806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no right or wrong for RNNs and CNNs. We need to make good use of them.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machine learning application, the training times matters!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should always try some thing new to pursue higher accuracy and faster speed. It is a good idea to learn from available techniques and make them better.</a:t>
            </a:r>
          </a:p>
        </p:txBody>
      </p:sp>
    </p:spTree>
    <p:extLst>
      <p:ext uri="{BB962C8B-B14F-4D97-AF65-F5344CB8AC3E}">
        <p14:creationId xmlns:p14="http://schemas.microsoft.com/office/powerpoint/2010/main" val="3716850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32</TotalTime>
  <Words>543</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Times New Roman</vt:lpstr>
      <vt:lpstr>Parallax</vt:lpstr>
      <vt:lpstr>CNN vs RNN: Comparison between CNN Seq to Seq Learning and Bi-LSTM in English-Chinese Neural Machine Translation </vt:lpstr>
      <vt:lpstr>Dataset and Data cleaning</vt:lpstr>
      <vt:lpstr>Models</vt:lpstr>
      <vt:lpstr>Result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vs RNN: Comparison between CNN Seq to Seq Learning and Bi-LSTM in English-Chinese Neural Machine Translation </dc:title>
  <dc:creator>Hong Xu</dc:creator>
  <cp:lastModifiedBy>Hong Xu</cp:lastModifiedBy>
  <cp:revision>4</cp:revision>
  <dcterms:created xsi:type="dcterms:W3CDTF">2018-12-10T03:18:34Z</dcterms:created>
  <dcterms:modified xsi:type="dcterms:W3CDTF">2018-12-10T03:51:05Z</dcterms:modified>
</cp:coreProperties>
</file>