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59" r:id="rId4"/>
    <p:sldId id="260" r:id="rId5"/>
    <p:sldId id="261" r:id="rId6"/>
    <p:sldId id="262" r:id="rId7"/>
    <p:sldId id="265" r:id="rId8"/>
    <p:sldId id="263"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2F547-49CF-4AE4-94C2-D95AD2B4EE44}"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54631-5E3D-4DB6-B72B-383BAD9E43F0}" type="slidenum">
              <a:rPr lang="en-US" smtClean="0"/>
              <a:t>‹#›</a:t>
            </a:fld>
            <a:endParaRPr lang="en-US"/>
          </a:p>
        </p:txBody>
      </p:sp>
    </p:spTree>
    <p:extLst>
      <p:ext uri="{BB962C8B-B14F-4D97-AF65-F5344CB8AC3E}">
        <p14:creationId xmlns:p14="http://schemas.microsoft.com/office/powerpoint/2010/main" val="383324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54631-5E3D-4DB6-B72B-383BAD9E43F0}" type="slidenum">
              <a:rPr lang="en-US" smtClean="0"/>
              <a:t>1</a:t>
            </a:fld>
            <a:endParaRPr lang="en-US"/>
          </a:p>
        </p:txBody>
      </p:sp>
    </p:spTree>
    <p:extLst>
      <p:ext uri="{BB962C8B-B14F-4D97-AF65-F5344CB8AC3E}">
        <p14:creationId xmlns:p14="http://schemas.microsoft.com/office/powerpoint/2010/main" val="310049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46CF-0BA6-456D-1564-46DD6E111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0797CB-238B-003E-14E7-0B28F945D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7EAF1-DD76-5B78-73A2-5ADDD3B2F1F5}"/>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B8B6C10C-C12F-0397-B401-1C025D41F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64EAE-6B1B-B03C-0D5E-F1FD7B96643F}"/>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2675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993-9628-23ED-ADCA-A84D826F20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11EB87-D5F9-F9C0-0E84-9511ED247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7CCF5-F4D4-1E8E-7844-E6787512381C}"/>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8142EF65-3775-535F-870D-4BC48AF6B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B940C-5A6C-AC28-F4D1-F12575DDEE28}"/>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5083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223DE-C128-5EFA-6B35-5AF90E10C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DCEBB-8CAD-A0C3-0ECE-FB51E4433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5CC5F-4807-69FB-010B-BA83917521BC}"/>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DDEF85AC-5889-1B86-7B32-70626D27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BB4F3-5768-FE52-806D-AB86A28D7D99}"/>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229357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B38B-6D35-31D2-6DC8-D698021E0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7E5D9-9091-9EF7-2C28-D9C258D79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E1E86-F158-D1AF-F98C-DA0E55955FD4}"/>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4ED90101-7ABF-33D4-E448-282AACA1E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7B748-61A1-AD59-9610-241517A81B73}"/>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98448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6EDC-4520-FFF3-191E-795E2EDC7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B7F10E-D771-9A26-0995-10C3B1A9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2C94E-C536-E9FD-F495-5E21254E9798}"/>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9BD53C2D-F331-C693-8A1E-581667F0F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059C1-0954-30B5-6AD8-5B46148042B8}"/>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92993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0CC3-8269-849D-7926-868862F9F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86826-6E53-B598-61FD-7FDA1E11C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0EF262-27CE-BF0D-C4C0-F4C1444E8E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F36A2-75DD-2156-9E41-69E577C1EE0E}"/>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6" name="Footer Placeholder 5">
            <a:extLst>
              <a:ext uri="{FF2B5EF4-FFF2-40B4-BE49-F238E27FC236}">
                <a16:creationId xmlns:a16="http://schemas.microsoft.com/office/drawing/2014/main" id="{00565A13-F3DD-C388-EB6F-38AC089DB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73DCB-350E-45AA-3AA0-C7B4E6860FB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241049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FFDB-0417-1ACB-3F60-AE737927B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62DD6-B369-5C38-2B7D-5D6FB2B89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06697-A067-51A8-EC85-A11D680294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F0C54-A93C-CD5E-6B7F-F19371CB16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4120D-E86C-0C21-1076-6C390EC65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6EBC8-158E-8A60-0486-B280044B2C24}"/>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8" name="Footer Placeholder 7">
            <a:extLst>
              <a:ext uri="{FF2B5EF4-FFF2-40B4-BE49-F238E27FC236}">
                <a16:creationId xmlns:a16="http://schemas.microsoft.com/office/drawing/2014/main" id="{CB3C02F5-B0D7-C41D-4FD1-391680F62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C4B464-02F0-8260-9AA5-5AAF9AD7136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373190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746D-DA26-9FF7-87CF-57AE809D9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0A1214-4C61-0886-5E17-14C32BB83B86}"/>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4" name="Footer Placeholder 3">
            <a:extLst>
              <a:ext uri="{FF2B5EF4-FFF2-40B4-BE49-F238E27FC236}">
                <a16:creationId xmlns:a16="http://schemas.microsoft.com/office/drawing/2014/main" id="{9C5C4ED9-702D-306A-F59C-EC5BC690B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E72EA-D4B2-6293-F843-3E81D01285A1}"/>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73359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6F9D4-A9B9-9FC1-B23A-3C66D9AAD9E9}"/>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3" name="Footer Placeholder 2">
            <a:extLst>
              <a:ext uri="{FF2B5EF4-FFF2-40B4-BE49-F238E27FC236}">
                <a16:creationId xmlns:a16="http://schemas.microsoft.com/office/drawing/2014/main" id="{D87B0995-A075-F207-E91A-7759897AD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4F606-338D-9F05-EA07-833B1317572A}"/>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34716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1F6B-39E9-E449-D78B-8703BD191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4EA536-DD0C-FF6B-139A-ED257D243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0BE93-EED6-C9C6-F338-BE4F03DCD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8514D-C4CF-4DFC-AE45-2759C72ABF70}"/>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6" name="Footer Placeholder 5">
            <a:extLst>
              <a:ext uri="{FF2B5EF4-FFF2-40B4-BE49-F238E27FC236}">
                <a16:creationId xmlns:a16="http://schemas.microsoft.com/office/drawing/2014/main" id="{9A55B0E6-9979-9880-036A-984F0FD47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5C819-1DAC-0D0B-81F2-6CE20CB7BEDC}"/>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388489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1C1D-A028-ABFA-5079-3CAD9B278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AC2320-3D88-58E7-0545-8B4261B33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C8BBA-A279-7317-940F-EE3F7C970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3164B-5858-4D00-03BF-F7784536D0DE}"/>
              </a:ext>
            </a:extLst>
          </p:cNvPr>
          <p:cNvSpPr>
            <a:spLocks noGrp="1"/>
          </p:cNvSpPr>
          <p:nvPr>
            <p:ph type="dt" sz="half" idx="10"/>
          </p:nvPr>
        </p:nvSpPr>
        <p:spPr/>
        <p:txBody>
          <a:bodyPr/>
          <a:lstStyle/>
          <a:p>
            <a:fld id="{4ED67FE6-7CFA-4988-9C80-0EE9681BEE3B}" type="datetimeFigureOut">
              <a:rPr lang="en-US" smtClean="0"/>
              <a:t>4/17/2024</a:t>
            </a:fld>
            <a:endParaRPr lang="en-US"/>
          </a:p>
        </p:txBody>
      </p:sp>
      <p:sp>
        <p:nvSpPr>
          <p:cNvPr id="6" name="Footer Placeholder 5">
            <a:extLst>
              <a:ext uri="{FF2B5EF4-FFF2-40B4-BE49-F238E27FC236}">
                <a16:creationId xmlns:a16="http://schemas.microsoft.com/office/drawing/2014/main" id="{DE31EB5A-E6E0-8633-019A-17FBB14EE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5A396-E03A-E69C-C4BC-53949CDD4A40}"/>
              </a:ext>
            </a:extLst>
          </p:cNvPr>
          <p:cNvSpPr>
            <a:spLocks noGrp="1"/>
          </p:cNvSpPr>
          <p:nvPr>
            <p:ph type="sldNum" sz="quarter" idx="12"/>
          </p:nvPr>
        </p:nvSpPr>
        <p:spPr/>
        <p:txBody>
          <a:bodyPr/>
          <a:lstStyle/>
          <a:p>
            <a:fld id="{029AE16B-B601-4021-89D8-D7E533DFFBF7}" type="slidenum">
              <a:rPr lang="en-US" smtClean="0"/>
              <a:t>‹#›</a:t>
            </a:fld>
            <a:endParaRPr lang="en-US"/>
          </a:p>
        </p:txBody>
      </p:sp>
    </p:spTree>
    <p:extLst>
      <p:ext uri="{BB962C8B-B14F-4D97-AF65-F5344CB8AC3E}">
        <p14:creationId xmlns:p14="http://schemas.microsoft.com/office/powerpoint/2010/main" val="137677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9D00D-49E1-2DCE-1196-E9B801974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81FABA-DB94-83F6-3BD6-9496FE486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355F7-F2A2-03D0-E796-AEFE0228D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67FE6-7CFA-4988-9C80-0EE9681BEE3B}" type="datetimeFigureOut">
              <a:rPr lang="en-US" smtClean="0"/>
              <a:t>4/17/2024</a:t>
            </a:fld>
            <a:endParaRPr lang="en-US"/>
          </a:p>
        </p:txBody>
      </p:sp>
      <p:sp>
        <p:nvSpPr>
          <p:cNvPr id="5" name="Footer Placeholder 4">
            <a:extLst>
              <a:ext uri="{FF2B5EF4-FFF2-40B4-BE49-F238E27FC236}">
                <a16:creationId xmlns:a16="http://schemas.microsoft.com/office/drawing/2014/main" id="{21040E6B-5496-3D87-D7D1-5FC4C8ED0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E43A4C-CA88-BF06-57F5-CAD7745CD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AE16B-B601-4021-89D8-D7E533DFFBF7}" type="slidenum">
              <a:rPr lang="en-US" smtClean="0"/>
              <a:t>‹#›</a:t>
            </a:fld>
            <a:endParaRPr lang="en-US"/>
          </a:p>
        </p:txBody>
      </p:sp>
    </p:spTree>
    <p:extLst>
      <p:ext uri="{BB962C8B-B14F-4D97-AF65-F5344CB8AC3E}">
        <p14:creationId xmlns:p14="http://schemas.microsoft.com/office/powerpoint/2010/main" val="3017480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9CEA-EF03-D3C6-8103-9C5F434619FF}"/>
              </a:ext>
            </a:extLst>
          </p:cNvPr>
          <p:cNvSpPr>
            <a:spLocks noGrp="1"/>
          </p:cNvSpPr>
          <p:nvPr>
            <p:ph type="title"/>
          </p:nvPr>
        </p:nvSpPr>
        <p:spPr>
          <a:xfrm>
            <a:off x="838200" y="365125"/>
            <a:ext cx="10515600" cy="5583391"/>
          </a:xfrm>
        </p:spPr>
        <p:txBody>
          <a:bodyPr>
            <a:normAutofit/>
          </a:bodyPr>
          <a:lstStyle/>
          <a:p>
            <a:pPr algn="ctr"/>
            <a:r>
              <a:rPr lang="en-US" sz="4000" b="0" i="0" dirty="0">
                <a:effectLst/>
                <a:latin typeface="+mn-lt"/>
                <a:cs typeface="Times New Roman" panose="02020603050405020304" pitchFamily="18" charset="0"/>
              </a:rPr>
              <a:t>FACE MASK DETECTION IN REAL TIME USING DEEP LEARNING</a:t>
            </a:r>
            <a:endParaRPr lang="en-US" sz="4000" dirty="0">
              <a:latin typeface="+mn-lt"/>
            </a:endParaRPr>
          </a:p>
        </p:txBody>
      </p:sp>
    </p:spTree>
    <p:extLst>
      <p:ext uri="{BB962C8B-B14F-4D97-AF65-F5344CB8AC3E}">
        <p14:creationId xmlns:p14="http://schemas.microsoft.com/office/powerpoint/2010/main" val="152525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B84C0-DE90-8B39-BDFD-8B85E960EE70}"/>
              </a:ext>
            </a:extLst>
          </p:cNvPr>
          <p:cNvSpPr>
            <a:spLocks noGrp="1"/>
          </p:cNvSpPr>
          <p:nvPr>
            <p:ph type="title"/>
          </p:nvPr>
        </p:nvSpPr>
        <p:spPr>
          <a:xfrm>
            <a:off x="596348" y="119270"/>
            <a:ext cx="11595652" cy="1553685"/>
          </a:xfrm>
        </p:spPr>
        <p:txBody>
          <a:bodyPr anchor="b">
            <a:normAutofit/>
          </a:bodyPr>
          <a:lstStyle/>
          <a:p>
            <a:r>
              <a:rPr lang="en-US" sz="5400" dirty="0"/>
              <a:t>TRAINING</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71B3F5-1C4D-51AC-196E-B536348735A2}"/>
              </a:ext>
            </a:extLst>
          </p:cNvPr>
          <p:cNvSpPr>
            <a:spLocks noGrp="1"/>
          </p:cNvSpPr>
          <p:nvPr>
            <p:ph idx="1"/>
          </p:nvPr>
        </p:nvSpPr>
        <p:spPr>
          <a:xfrm>
            <a:off x="572493" y="2071316"/>
            <a:ext cx="6713552" cy="4119172"/>
          </a:xfrm>
        </p:spPr>
        <p:txBody>
          <a:bodyPr anchor="t">
            <a:normAutofit/>
          </a:bodyPr>
          <a:lstStyle/>
          <a:p>
            <a:pPr marL="0" indent="0">
              <a:buNone/>
            </a:pPr>
            <a:r>
              <a:rPr lang="en-US" sz="2200"/>
              <a:t>To run the model, the computer’s command prompt was opened and navigated to the location where the relevant training file was located. The python keyword was typed, followed by the file name train mask detector.py, and the enter key was hit to start it. After that, the training phase of this model started. All the images had to be trained, which took a lengthy time</a:t>
            </a:r>
          </a:p>
        </p:txBody>
      </p:sp>
      <p:pic>
        <p:nvPicPr>
          <p:cNvPr id="4" name="Picture 3" descr="A graph of a graph showing the results of a training&#10;&#10;Description automatically generated">
            <a:extLst>
              <a:ext uri="{FF2B5EF4-FFF2-40B4-BE49-F238E27FC236}">
                <a16:creationId xmlns:a16="http://schemas.microsoft.com/office/drawing/2014/main" id="{C7278DF6-13B7-0033-D491-82E78CEABF3D}"/>
              </a:ext>
            </a:extLst>
          </p:cNvPr>
          <p:cNvPicPr>
            <a:picLocks noChangeAspect="1"/>
          </p:cNvPicPr>
          <p:nvPr/>
        </p:nvPicPr>
        <p:blipFill rotWithShape="1">
          <a:blip r:embed="rId2"/>
          <a:srcRect l="12141" r="15705"/>
          <a:stretch/>
        </p:blipFill>
        <p:spPr bwMode="auto">
          <a:xfrm>
            <a:off x="7675657" y="1878496"/>
            <a:ext cx="4148367" cy="4311992"/>
          </a:xfrm>
          <a:prstGeom prst="rect">
            <a:avLst/>
          </a:prstGeom>
          <a:noFill/>
        </p:spPr>
      </p:pic>
    </p:spTree>
    <p:extLst>
      <p:ext uri="{BB962C8B-B14F-4D97-AF65-F5344CB8AC3E}">
        <p14:creationId xmlns:p14="http://schemas.microsoft.com/office/powerpoint/2010/main" val="17112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CED8-4DD4-D06F-D15E-B1D5EA162A4D}"/>
              </a:ext>
            </a:extLst>
          </p:cNvPr>
          <p:cNvSpPr>
            <a:spLocks noGrp="1"/>
          </p:cNvSpPr>
          <p:nvPr>
            <p:ph type="title"/>
          </p:nvPr>
        </p:nvSpPr>
        <p:spPr>
          <a:xfrm>
            <a:off x="69574" y="0"/>
            <a:ext cx="12122426" cy="1690689"/>
          </a:xfrm>
        </p:spPr>
        <p:txBody>
          <a:bodyPr/>
          <a:lstStyle/>
          <a:p>
            <a:pPr algn="ctr"/>
            <a:r>
              <a:rPr lang="en-US" dirty="0"/>
              <a:t>RESULTS</a:t>
            </a:r>
          </a:p>
        </p:txBody>
      </p:sp>
      <p:sp>
        <p:nvSpPr>
          <p:cNvPr id="3" name="Content Placeholder 2">
            <a:extLst>
              <a:ext uri="{FF2B5EF4-FFF2-40B4-BE49-F238E27FC236}">
                <a16:creationId xmlns:a16="http://schemas.microsoft.com/office/drawing/2014/main" id="{7AAF1EE2-F594-CAAA-C7E6-F1A56D6772A2}"/>
              </a:ext>
            </a:extLst>
          </p:cNvPr>
          <p:cNvSpPr>
            <a:spLocks noGrp="1"/>
          </p:cNvSpPr>
          <p:nvPr>
            <p:ph idx="1"/>
          </p:nvPr>
        </p:nvSpPr>
        <p:spPr>
          <a:xfrm>
            <a:off x="0" y="1500808"/>
            <a:ext cx="12192000" cy="5357191"/>
          </a:xfrm>
        </p:spPr>
        <p:txBody>
          <a:bodyPr/>
          <a:lstStyle/>
          <a:p>
            <a:pPr marL="0" indent="0">
              <a:buNone/>
            </a:pPr>
            <a:r>
              <a:rPr lang="en-US" sz="1800" dirty="0">
                <a:effectLst/>
                <a:latin typeface="Times New Roman" panose="02020603050405020304" pitchFamily="18" charset="0"/>
                <a:ea typeface="Calibri" panose="020F0502020204030204" pitchFamily="34" charset="0"/>
              </a:rPr>
              <a:t>The machine ran a face detection algorithm. In a window named frame, a face has been detected. The detector categorized the face as mask and no mask with an accuracy score of indicating that the face mask was identified.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dirty="0"/>
          </a:p>
          <a:p>
            <a:pPr marL="0" indent="0">
              <a:buNone/>
            </a:pPr>
            <a:r>
              <a:rPr lang="en-US" sz="1200" dirty="0"/>
              <a:t>                                                                                               Image without mask along with text showing Accuracy.</a:t>
            </a:r>
          </a:p>
        </p:txBody>
      </p:sp>
      <p:pic>
        <p:nvPicPr>
          <p:cNvPr id="4" name="Picture 3">
            <a:extLst>
              <a:ext uri="{FF2B5EF4-FFF2-40B4-BE49-F238E27FC236}">
                <a16:creationId xmlns:a16="http://schemas.microsoft.com/office/drawing/2014/main" id="{594F3D7F-9820-8864-8C21-556C9C36C1E2}"/>
              </a:ext>
            </a:extLst>
          </p:cNvPr>
          <p:cNvPicPr>
            <a:picLocks noChangeAspect="1"/>
          </p:cNvPicPr>
          <p:nvPr/>
        </p:nvPicPr>
        <p:blipFill>
          <a:blip r:embed="rId2"/>
          <a:srcRect/>
          <a:stretch>
            <a:fillRect/>
          </a:stretch>
        </p:blipFill>
        <p:spPr bwMode="auto">
          <a:xfrm>
            <a:off x="3382120" y="2512349"/>
            <a:ext cx="3360420" cy="2807335"/>
          </a:xfrm>
          <a:prstGeom prst="rect">
            <a:avLst/>
          </a:prstGeom>
          <a:noFill/>
          <a:ln w="9525">
            <a:noFill/>
            <a:miter lim="800000"/>
            <a:headEnd/>
            <a:tailEnd/>
          </a:ln>
        </p:spPr>
      </p:pic>
    </p:spTree>
    <p:extLst>
      <p:ext uri="{BB962C8B-B14F-4D97-AF65-F5344CB8AC3E}">
        <p14:creationId xmlns:p14="http://schemas.microsoft.com/office/powerpoint/2010/main" val="80082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8DF9-AC3B-4B8D-F16F-86008F259089}"/>
              </a:ext>
            </a:extLst>
          </p:cNvPr>
          <p:cNvSpPr>
            <a:spLocks noGrp="1"/>
          </p:cNvSpPr>
          <p:nvPr>
            <p:ph type="title"/>
          </p:nvPr>
        </p:nvSpPr>
        <p:spPr>
          <a:xfrm>
            <a:off x="407505" y="0"/>
            <a:ext cx="10757452" cy="1432271"/>
          </a:xfrm>
        </p:spPr>
        <p:txBody>
          <a:bodyPr>
            <a:normAutofit/>
          </a:bodyPr>
          <a:lstStyle/>
          <a:p>
            <a:pPr algn="ctr"/>
            <a:r>
              <a:rPr lang="en-US" sz="3600" dirty="0">
                <a:latin typeface="+mn-lt"/>
              </a:rPr>
              <a:t>RESULTS</a:t>
            </a:r>
          </a:p>
        </p:txBody>
      </p:sp>
      <p:pic>
        <p:nvPicPr>
          <p:cNvPr id="4" name="Content Placeholder 3">
            <a:extLst>
              <a:ext uri="{FF2B5EF4-FFF2-40B4-BE49-F238E27FC236}">
                <a16:creationId xmlns:a16="http://schemas.microsoft.com/office/drawing/2014/main" id="{0896B720-2535-D11F-10BC-02C2051E0E2A}"/>
              </a:ext>
            </a:extLst>
          </p:cNvPr>
          <p:cNvPicPr>
            <a:picLocks noGrp="1" noChangeAspect="1"/>
          </p:cNvPicPr>
          <p:nvPr>
            <p:ph idx="1"/>
          </p:nvPr>
        </p:nvPicPr>
        <p:blipFill>
          <a:blip r:embed="rId2"/>
          <a:srcRect/>
          <a:stretch>
            <a:fillRect/>
          </a:stretch>
        </p:blipFill>
        <p:spPr bwMode="auto">
          <a:xfrm>
            <a:off x="669398" y="1864486"/>
            <a:ext cx="4300166" cy="3603301"/>
          </a:xfrm>
          <a:prstGeom prst="rect">
            <a:avLst/>
          </a:prstGeom>
          <a:noFill/>
          <a:ln w="9525">
            <a:noFill/>
            <a:miter lim="800000"/>
            <a:headEnd/>
            <a:tailEnd/>
          </a:ln>
        </p:spPr>
      </p:pic>
      <p:pic>
        <p:nvPicPr>
          <p:cNvPr id="5" name="Picture 4">
            <a:extLst>
              <a:ext uri="{FF2B5EF4-FFF2-40B4-BE49-F238E27FC236}">
                <a16:creationId xmlns:a16="http://schemas.microsoft.com/office/drawing/2014/main" id="{012052B2-6CAC-E10A-FB87-1067E229126E}"/>
              </a:ext>
            </a:extLst>
          </p:cNvPr>
          <p:cNvPicPr>
            <a:picLocks noChangeAspect="1"/>
          </p:cNvPicPr>
          <p:nvPr/>
        </p:nvPicPr>
        <p:blipFill>
          <a:blip r:embed="rId3"/>
          <a:srcRect/>
          <a:stretch>
            <a:fillRect/>
          </a:stretch>
        </p:blipFill>
        <p:spPr bwMode="auto">
          <a:xfrm>
            <a:off x="6633170" y="1853807"/>
            <a:ext cx="4309813" cy="3575373"/>
          </a:xfrm>
          <a:prstGeom prst="rect">
            <a:avLst/>
          </a:prstGeom>
          <a:noFill/>
          <a:ln w="9525">
            <a:noFill/>
            <a:miter lim="800000"/>
            <a:headEnd/>
            <a:tailEnd/>
          </a:ln>
        </p:spPr>
      </p:pic>
      <p:sp>
        <p:nvSpPr>
          <p:cNvPr id="7" name="TextBox 6">
            <a:extLst>
              <a:ext uri="{FF2B5EF4-FFF2-40B4-BE49-F238E27FC236}">
                <a16:creationId xmlns:a16="http://schemas.microsoft.com/office/drawing/2014/main" id="{74AC1679-8EFA-420E-785E-5F60824369E2}"/>
              </a:ext>
            </a:extLst>
          </p:cNvPr>
          <p:cNvSpPr txBox="1"/>
          <p:nvPr/>
        </p:nvSpPr>
        <p:spPr>
          <a:xfrm>
            <a:off x="-131694" y="5649604"/>
            <a:ext cx="6097656" cy="276999"/>
          </a:xfrm>
          <a:prstGeom prst="rect">
            <a:avLst/>
          </a:prstGeom>
          <a:noFill/>
        </p:spPr>
        <p:txBody>
          <a:bodyPr wrap="square">
            <a:spAutoFit/>
          </a:bodyPr>
          <a:lstStyle/>
          <a:p>
            <a:pPr algn="ctr"/>
            <a:r>
              <a:rPr lang="en-US" sz="1200" dirty="0"/>
              <a:t>Image with mask along with text showing Accuracy.</a:t>
            </a:r>
          </a:p>
        </p:txBody>
      </p:sp>
      <p:sp>
        <p:nvSpPr>
          <p:cNvPr id="9" name="TextBox 8">
            <a:extLst>
              <a:ext uri="{FF2B5EF4-FFF2-40B4-BE49-F238E27FC236}">
                <a16:creationId xmlns:a16="http://schemas.microsoft.com/office/drawing/2014/main" id="{94E9810A-B246-BC87-40E9-C05177638B9F}"/>
              </a:ext>
            </a:extLst>
          </p:cNvPr>
          <p:cNvSpPr txBox="1"/>
          <p:nvPr/>
        </p:nvSpPr>
        <p:spPr>
          <a:xfrm>
            <a:off x="6094344" y="5669482"/>
            <a:ext cx="6097656" cy="276999"/>
          </a:xfrm>
          <a:prstGeom prst="rect">
            <a:avLst/>
          </a:prstGeom>
          <a:noFill/>
        </p:spPr>
        <p:txBody>
          <a:bodyPr wrap="square">
            <a:spAutoFit/>
          </a:bodyPr>
          <a:lstStyle/>
          <a:p>
            <a:pPr algn="ctr"/>
            <a:r>
              <a:rPr lang="en-US" sz="1200" dirty="0"/>
              <a:t>Image with mask along with text showing Accuracy in different angles.</a:t>
            </a:r>
          </a:p>
        </p:txBody>
      </p:sp>
    </p:spTree>
    <p:extLst>
      <p:ext uri="{BB962C8B-B14F-4D97-AF65-F5344CB8AC3E}">
        <p14:creationId xmlns:p14="http://schemas.microsoft.com/office/powerpoint/2010/main" val="281885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B65E-2349-BABD-42FB-82D3739174C1}"/>
              </a:ext>
            </a:extLst>
          </p:cNvPr>
          <p:cNvSpPr>
            <a:spLocks noGrp="1"/>
          </p:cNvSpPr>
          <p:nvPr>
            <p:ph type="title"/>
          </p:nvPr>
        </p:nvSpPr>
        <p:spPr>
          <a:xfrm>
            <a:off x="0" y="1"/>
            <a:ext cx="11996530" cy="1192696"/>
          </a:xfrm>
        </p:spPr>
        <p:txBody>
          <a:bodyPr>
            <a:normAutofit/>
          </a:bodyPr>
          <a:lstStyle/>
          <a:p>
            <a:pPr algn="ctr"/>
            <a:r>
              <a:rPr lang="en-US" sz="3600" dirty="0">
                <a:latin typeface="+mn-lt"/>
              </a:rPr>
              <a:t>REFERENCE</a:t>
            </a:r>
          </a:p>
        </p:txBody>
      </p:sp>
      <p:sp>
        <p:nvSpPr>
          <p:cNvPr id="3" name="Content Placeholder 2">
            <a:extLst>
              <a:ext uri="{FF2B5EF4-FFF2-40B4-BE49-F238E27FC236}">
                <a16:creationId xmlns:a16="http://schemas.microsoft.com/office/drawing/2014/main" id="{3079AFFA-6AA2-F627-B1B9-2CE1CA65BB4D}"/>
              </a:ext>
            </a:extLst>
          </p:cNvPr>
          <p:cNvSpPr>
            <a:spLocks noGrp="1"/>
          </p:cNvSpPr>
          <p:nvPr>
            <p:ph idx="1"/>
          </p:nvPr>
        </p:nvSpPr>
        <p:spPr>
          <a:xfrm>
            <a:off x="0" y="974036"/>
            <a:ext cx="12192000" cy="5883964"/>
          </a:xfrm>
        </p:spPr>
        <p:txBody>
          <a:bodyPr>
            <a:normAutofit/>
          </a:bodyPr>
          <a:lstStyle/>
          <a:p>
            <a:pPr algn="just"/>
            <a:r>
              <a:rPr lang="en-US" sz="1800" dirty="0"/>
              <a:t>A. Negi, K. Kumar, P. Chauhan and R. S. Rajput, "Deep Neural Architecture for Face mask Detection on Simulated Masked Face Dataset against Covid-19 Pandemic," 2021 International Conference on Computing, Communication, and Intelligent Systems (ICCCIS), Greater Noida, India, 2021.</a:t>
            </a:r>
          </a:p>
          <a:p>
            <a:pPr algn="just"/>
            <a:r>
              <a:rPr lang="en-US" sz="1800" dirty="0"/>
              <a:t>A. </a:t>
            </a:r>
            <a:r>
              <a:rPr lang="en-US" sz="1800" dirty="0" err="1"/>
              <a:t>Nowrin</a:t>
            </a:r>
            <a:r>
              <a:rPr lang="en-US" sz="1800" dirty="0"/>
              <a:t>, S. Afroz, M. S. Rahman, I. Mahmud and Y. -Z. Cho, "Comprehensive Review on Facemask Detection Techniques in the Context of Covid-19,."</a:t>
            </a:r>
          </a:p>
          <a:p>
            <a:pPr algn="just"/>
            <a:r>
              <a:rPr lang="en-US" sz="1800" dirty="0"/>
              <a:t>Cherry Khosla, Baljit Singh Saini. 06 August 2020."Enhancing Performance of Deep Learning Models with different Data Augmentation Techniques: A Survey."</a:t>
            </a:r>
          </a:p>
          <a:p>
            <a:pPr algn="just"/>
            <a:r>
              <a:rPr lang="en-US" sz="1800" dirty="0"/>
              <a:t>F. Firdaus and R. Munir, "Masked Face Recognition using Deep Learning based on Unmasked Area," 2022.</a:t>
            </a:r>
          </a:p>
          <a:p>
            <a:pPr algn="just"/>
            <a:r>
              <a:rPr lang="en-US" sz="1800" dirty="0"/>
              <a:t>Muhammad </a:t>
            </a:r>
            <a:r>
              <a:rPr lang="en-US" sz="1800" dirty="0" err="1"/>
              <a:t>Chaidir</a:t>
            </a:r>
            <a:r>
              <a:rPr lang="en-US" sz="1800" dirty="0"/>
              <a:t>, </a:t>
            </a:r>
            <a:r>
              <a:rPr lang="en-US" sz="1800" dirty="0" err="1"/>
              <a:t>Taufik</a:t>
            </a:r>
            <a:r>
              <a:rPr lang="en-US" sz="1800" dirty="0"/>
              <a:t> </a:t>
            </a:r>
            <a:r>
              <a:rPr lang="en-US" sz="1800" dirty="0" err="1"/>
              <a:t>Fuadi</a:t>
            </a:r>
            <a:r>
              <a:rPr lang="en-US" sz="1800" dirty="0"/>
              <a:t> Abidin, </a:t>
            </a:r>
            <a:r>
              <a:rPr lang="en-US" sz="1800" dirty="0" err="1"/>
              <a:t>Hizir</a:t>
            </a:r>
            <a:r>
              <a:rPr lang="en-US" sz="1800" dirty="0"/>
              <a:t>, Kahlil Muchtar. 01 November 2022,"HyperStyle-Based Data Augmentation to Improve the Performance of Face Recognition Model."</a:t>
            </a:r>
          </a:p>
          <a:p>
            <a:pPr algn="just"/>
            <a:r>
              <a:rPr lang="en-US" sz="1800" dirty="0" err="1"/>
              <a:t>Madhusmita</a:t>
            </a:r>
            <a:r>
              <a:rPr lang="en-US" sz="1800" dirty="0"/>
              <a:t> Sarma, Anjan Kumar Talukdar, Kandarpa Kumar Sarma. 10 February 2022,"Deep Learning Based Face Mask Detection System for COVID-19 Control." </a:t>
            </a:r>
          </a:p>
          <a:p>
            <a:pPr algn="just"/>
            <a:r>
              <a:rPr lang="en-US" sz="1800" dirty="0"/>
              <a:t>N. Mishra, S. Chaturvedi, S. Laxmi, Rohit.20 June 2022,"A Deep Learning Based Approach to Mask Detection."</a:t>
            </a:r>
          </a:p>
          <a:p>
            <a:pPr algn="just"/>
            <a:r>
              <a:rPr lang="en-US" sz="1800" dirty="0"/>
              <a:t>P. </a:t>
            </a:r>
            <a:r>
              <a:rPr lang="en-US" sz="1800" dirty="0" err="1"/>
              <a:t>Poonpinij</a:t>
            </a:r>
            <a:r>
              <a:rPr lang="en-US" sz="1800" dirty="0"/>
              <a:t>, S. </a:t>
            </a:r>
            <a:r>
              <a:rPr lang="en-US" sz="1800" dirty="0" err="1"/>
              <a:t>Tarnpradab</a:t>
            </a:r>
            <a:r>
              <a:rPr lang="en-US" sz="1800" dirty="0"/>
              <a:t>, N. N. </a:t>
            </a:r>
            <a:r>
              <a:rPr lang="en-US" sz="1800" dirty="0" err="1"/>
              <a:t>Lumpoon</a:t>
            </a:r>
            <a:r>
              <a:rPr lang="en-US" sz="1800" dirty="0"/>
              <a:t> and N. </a:t>
            </a:r>
            <a:r>
              <a:rPr lang="en-US" sz="1800" dirty="0" err="1"/>
              <a:t>Wattanapongsakorn</a:t>
            </a:r>
            <a:r>
              <a:rPr lang="en-US" sz="1800" dirty="0"/>
              <a:t>, "Masked Face Recognition and Identification Using Convolutional Neural Networks," 2023.</a:t>
            </a:r>
          </a:p>
          <a:p>
            <a:endParaRPr lang="en-US" dirty="0"/>
          </a:p>
        </p:txBody>
      </p:sp>
    </p:spTree>
    <p:extLst>
      <p:ext uri="{BB962C8B-B14F-4D97-AF65-F5344CB8AC3E}">
        <p14:creationId xmlns:p14="http://schemas.microsoft.com/office/powerpoint/2010/main" val="169538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06D0-EA50-FB9A-5C6F-5D132A128902}"/>
              </a:ext>
            </a:extLst>
          </p:cNvPr>
          <p:cNvSpPr>
            <a:spLocks noGrp="1"/>
          </p:cNvSpPr>
          <p:nvPr>
            <p:ph type="title"/>
          </p:nvPr>
        </p:nvSpPr>
        <p:spPr>
          <a:xfrm>
            <a:off x="510208" y="268357"/>
            <a:ext cx="11217965" cy="5625548"/>
          </a:xfrm>
        </p:spPr>
        <p:txBody>
          <a:bodyPr>
            <a:normAutofit/>
          </a:bodyPr>
          <a:lstStyle/>
          <a:p>
            <a:pPr marL="0" rtl="0" eaLnBrk="1" fontAlgn="t" latinLnBrk="0" hangingPunct="1">
              <a:spcBef>
                <a:spcPts val="0"/>
              </a:spcBef>
              <a:spcAft>
                <a:spcPts val="0"/>
              </a:spcAft>
            </a:pPr>
            <a:br>
              <a:rPr lang="en-US" sz="2000" b="1" dirty="0">
                <a:solidFill>
                  <a:schemeClr val="tx1">
                    <a:lumMod val="85000"/>
                    <a:lumOff val="15000"/>
                  </a:schemeClr>
                </a:solidFill>
                <a:latin typeface="+mn-lt"/>
              </a:rPr>
            </a:br>
            <a:br>
              <a:rPr lang="en-US" sz="2000" b="1" dirty="0">
                <a:solidFill>
                  <a:schemeClr val="tx1">
                    <a:lumMod val="85000"/>
                    <a:lumOff val="15000"/>
                  </a:schemeClr>
                </a:solidFill>
                <a:latin typeface="+mn-lt"/>
              </a:rPr>
            </a:br>
            <a:r>
              <a:rPr lang="en-US" sz="1800" b="1" i="0" u="none" strike="noStrike" kern="1200" dirty="0">
                <a:solidFill>
                  <a:srgbClr val="FFFFFF"/>
                </a:solidFill>
                <a:effectLst/>
                <a:latin typeface="Calibri" panose="020F0502020204030204" pitchFamily="34" charset="0"/>
                <a:cs typeface="Times New Roman" panose="02020603050405020304" pitchFamily="18" charset="0"/>
              </a:rPr>
              <a:t>H HARIKA ALIZA</a:t>
            </a:r>
            <a:br>
              <a:rPr lang="en-US" sz="1800" b="1" i="0" u="none" strike="noStrike" kern="1200" dirty="0">
                <a:solidFill>
                  <a:srgbClr val="FFFFFF"/>
                </a:solidFill>
                <a:effectLst/>
                <a:latin typeface="Calibri" panose="020F0502020204030204" pitchFamily="34" charset="0"/>
                <a:cs typeface="Times New Roman" panose="02020603050405020304" pitchFamily="18" charset="0"/>
              </a:rPr>
            </a:br>
            <a:r>
              <a:rPr lang="en-US" sz="1800" b="1" dirty="0">
                <a:solidFill>
                  <a:schemeClr val="tx1">
                    <a:lumMod val="85000"/>
                    <a:lumOff val="15000"/>
                  </a:schemeClr>
                </a:solidFill>
                <a:latin typeface="+mn-lt"/>
              </a:rPr>
              <a:t>Presented By</a:t>
            </a:r>
            <a:br>
              <a:rPr lang="en-US" sz="1800" b="0" i="0" u="none" strike="noStrike" dirty="0">
                <a:effectLst/>
                <a:latin typeface="Arial" panose="020B0604020202020204" pitchFamily="34" charset="0"/>
              </a:rPr>
            </a:br>
            <a:r>
              <a:rPr lang="en-US" sz="1800" b="1" i="0" u="none" strike="noStrike" kern="1200" dirty="0">
                <a:solidFill>
                  <a:srgbClr val="FFFFFF"/>
                </a:solidFill>
                <a:effectLst/>
                <a:latin typeface="Calibri" panose="020F0502020204030204" pitchFamily="34" charset="0"/>
                <a:cs typeface="Times New Roman" panose="02020603050405020304" pitchFamily="18" charset="0"/>
              </a:rPr>
              <a:t>ARIKA ALIZA</a:t>
            </a:r>
            <a:br>
              <a:rPr lang="en-US" sz="1800" b="0" i="0" u="none" strike="noStrike" dirty="0">
                <a:effectLst/>
                <a:latin typeface="Arial" panose="020B0604020202020204" pitchFamily="34" charset="0"/>
              </a:rPr>
            </a:br>
            <a:r>
              <a:rPr lang="en-US" sz="1800" b="0" i="0" u="none" strike="noStrike" kern="1200" dirty="0">
                <a:solidFill>
                  <a:srgbClr val="000000"/>
                </a:solidFill>
                <a:effectLst/>
                <a:latin typeface="+mn-lt"/>
                <a:cs typeface="Times New Roman" panose="02020603050405020304" pitchFamily="18" charset="0"/>
              </a:rPr>
              <a:t>DEEPIKA IRRINKI</a:t>
            </a:r>
            <a:r>
              <a:rPr lang="en-US" sz="1800" kern="12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700741218</a:t>
            </a:r>
            <a:br>
              <a:rPr lang="en-US" sz="1800" b="0" i="0" u="none" strike="noStrike" kern="1200" dirty="0">
                <a:solidFill>
                  <a:srgbClr val="000000"/>
                </a:solidFill>
                <a:effectLst/>
                <a:latin typeface="+mn-lt"/>
              </a:rPr>
            </a:br>
            <a:r>
              <a:rPr lang="en-US" sz="1800" b="0" i="0" u="none" strike="noStrike" dirty="0">
                <a:effectLst/>
                <a:latin typeface="+mn-lt"/>
              </a:rPr>
              <a:t>HARIKA ALIZA - </a:t>
            </a:r>
            <a:r>
              <a:rPr lang="en-US" sz="1800" b="0" i="0" u="none" strike="noStrike" kern="1200" dirty="0">
                <a:solidFill>
                  <a:srgbClr val="000000"/>
                </a:solidFill>
                <a:effectLst/>
                <a:latin typeface="+mn-lt"/>
              </a:rPr>
              <a:t>700749201</a:t>
            </a:r>
            <a:br>
              <a:rPr lang="en-US" sz="1800" b="0" i="0" u="none" strike="noStrike" dirty="0">
                <a:effectLst/>
                <a:latin typeface="+mn-lt"/>
              </a:rPr>
            </a:br>
            <a:r>
              <a:rPr lang="en-US" sz="1800" b="0" i="0" u="none" strike="noStrike" kern="1200" dirty="0">
                <a:solidFill>
                  <a:srgbClr val="000000"/>
                </a:solidFill>
                <a:effectLst/>
                <a:latin typeface="+mn-lt"/>
                <a:cs typeface="Times New Roman" panose="02020603050405020304" pitchFamily="18" charset="0"/>
              </a:rPr>
              <a:t>MAHESH BABU PULLELA</a:t>
            </a:r>
            <a:r>
              <a:rPr lang="en-US" sz="1800" kern="12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700757323</a:t>
            </a:r>
            <a:br>
              <a:rPr lang="en-US" sz="1800" b="0" i="0" u="none" strike="noStrike" dirty="0">
                <a:effectLst/>
                <a:latin typeface="+mn-lt"/>
              </a:rPr>
            </a:br>
            <a:r>
              <a:rPr lang="en-US" sz="1800" b="0" i="0" u="none" strike="noStrike" kern="1200" dirty="0">
                <a:solidFill>
                  <a:srgbClr val="000000"/>
                </a:solidFill>
                <a:effectLst/>
                <a:latin typeface="+mn-lt"/>
                <a:cs typeface="Times New Roman" panose="02020603050405020304" pitchFamily="18" charset="0"/>
              </a:rPr>
              <a:t>JAGADEESH VELAGA</a:t>
            </a:r>
            <a:r>
              <a:rPr lang="en-US" sz="1800" dirty="0">
                <a:solidFill>
                  <a:srgbClr val="000000"/>
                </a:solidFill>
                <a:latin typeface="+mn-lt"/>
                <a:cs typeface="Times New Roman" panose="02020603050405020304" pitchFamily="18" charset="0"/>
              </a:rPr>
              <a:t> - </a:t>
            </a:r>
            <a:r>
              <a:rPr lang="en-US" sz="1800" b="0" i="0" u="none" strike="noStrike" kern="1200" dirty="0">
                <a:solidFill>
                  <a:srgbClr val="000000"/>
                </a:solidFill>
                <a:effectLst/>
                <a:latin typeface="+mn-lt"/>
              </a:rPr>
              <a:t>700741667</a:t>
            </a:r>
            <a:br>
              <a:rPr lang="en-US" sz="1800" b="0" i="0" u="none" strike="noStrike" dirty="0">
                <a:effectLst/>
                <a:latin typeface="Arial" panose="020B0604020202020204" pitchFamily="34" charset="0"/>
              </a:rPr>
            </a:br>
            <a:br>
              <a:rPr lang="en-US" b="1" dirty="0">
                <a:solidFill>
                  <a:schemeClr val="tx1">
                    <a:lumMod val="85000"/>
                    <a:lumOff val="15000"/>
                  </a:schemeClr>
                </a:solidFill>
                <a:latin typeface="Comic Sans MS" panose="030F0702030302020204" pitchFamily="66" charset="0"/>
              </a:rPr>
            </a:br>
            <a:endParaRPr lang="en-US" dirty="0"/>
          </a:p>
        </p:txBody>
      </p:sp>
      <p:pic>
        <p:nvPicPr>
          <p:cNvPr id="3" name="Picture 2" descr="Thank You PowerPoint Template and Google Slides Theme">
            <a:extLst>
              <a:ext uri="{FF2B5EF4-FFF2-40B4-BE49-F238E27FC236}">
                <a16:creationId xmlns:a16="http://schemas.microsoft.com/office/drawing/2014/main" id="{8E8EFA38-E2F7-CF00-70CB-80CB4FE2F9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3051" y="1050455"/>
            <a:ext cx="5440195" cy="40748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8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5FAF-CC8F-5B1E-F20F-5BC9CB638E49}"/>
              </a:ext>
            </a:extLst>
          </p:cNvPr>
          <p:cNvSpPr>
            <a:spLocks noGrp="1"/>
          </p:cNvSpPr>
          <p:nvPr>
            <p:ph type="title"/>
          </p:nvPr>
        </p:nvSpPr>
        <p:spPr>
          <a:xfrm>
            <a:off x="779207" y="709254"/>
            <a:ext cx="10515600" cy="1325563"/>
          </a:xfrm>
        </p:spPr>
        <p:txBody>
          <a:bodyPr>
            <a:normAutofit/>
          </a:bodyPr>
          <a:lstStyle/>
          <a:p>
            <a:pPr algn="ctr"/>
            <a:r>
              <a:rPr lang="en-US" sz="3600" dirty="0">
                <a:latin typeface="+mn-lt"/>
                <a:cs typeface="Times New Roman" panose="02020603050405020304" pitchFamily="18" charset="0"/>
              </a:rPr>
              <a:t>GROUP MEMBER INFORMATION</a:t>
            </a:r>
          </a:p>
        </p:txBody>
      </p:sp>
      <p:graphicFrame>
        <p:nvGraphicFramePr>
          <p:cNvPr id="8" name="Content Placeholder 7">
            <a:extLst>
              <a:ext uri="{FF2B5EF4-FFF2-40B4-BE49-F238E27FC236}">
                <a16:creationId xmlns:a16="http://schemas.microsoft.com/office/drawing/2014/main" id="{DDB0AD4B-AD06-EC7B-FF40-378D0A38A4C3}"/>
              </a:ext>
            </a:extLst>
          </p:cNvPr>
          <p:cNvGraphicFramePr>
            <a:graphicFrameLocks noGrp="1"/>
          </p:cNvGraphicFramePr>
          <p:nvPr>
            <p:ph idx="1"/>
            <p:extLst>
              <p:ext uri="{D42A27DB-BD31-4B8C-83A1-F6EECF244321}">
                <p14:modId xmlns:p14="http://schemas.microsoft.com/office/powerpoint/2010/main" val="290607257"/>
              </p:ext>
            </p:extLst>
          </p:nvPr>
        </p:nvGraphicFramePr>
        <p:xfrm>
          <a:off x="1959077" y="2458065"/>
          <a:ext cx="8531944" cy="2335517"/>
        </p:xfrm>
        <a:graphic>
          <a:graphicData uri="http://schemas.openxmlformats.org/drawingml/2006/table">
            <a:tbl>
              <a:tblPr firstRow="1" bandRow="1">
                <a:tableStyleId>{5C22544A-7EE6-4342-B048-85BDC9FD1C3A}</a:tableStyleId>
              </a:tblPr>
              <a:tblGrid>
                <a:gridCol w="4265972">
                  <a:extLst>
                    <a:ext uri="{9D8B030D-6E8A-4147-A177-3AD203B41FA5}">
                      <a16:colId xmlns:a16="http://schemas.microsoft.com/office/drawing/2014/main" val="2214374024"/>
                    </a:ext>
                  </a:extLst>
                </a:gridCol>
                <a:gridCol w="4265972">
                  <a:extLst>
                    <a:ext uri="{9D8B030D-6E8A-4147-A177-3AD203B41FA5}">
                      <a16:colId xmlns:a16="http://schemas.microsoft.com/office/drawing/2014/main" val="3655697430"/>
                    </a:ext>
                  </a:extLst>
                </a:gridCol>
              </a:tblGrid>
              <a:tr h="351937">
                <a:tc>
                  <a:txBody>
                    <a:bodyPr/>
                    <a:lstStyle/>
                    <a:p>
                      <a:pPr algn="ctr"/>
                      <a:r>
                        <a:rPr lang="en-US" dirty="0"/>
                        <a:t>NAME</a:t>
                      </a:r>
                    </a:p>
                  </a:txBody>
                  <a:tcPr/>
                </a:tc>
                <a:tc>
                  <a:txBody>
                    <a:bodyPr/>
                    <a:lstStyle/>
                    <a:p>
                      <a:pPr algn="ctr"/>
                      <a:r>
                        <a:rPr lang="en-US" dirty="0"/>
                        <a:t>REGISTER ID</a:t>
                      </a:r>
                    </a:p>
                  </a:txBody>
                  <a:tcPr/>
                </a:tc>
                <a:extLst>
                  <a:ext uri="{0D108BD9-81ED-4DB2-BD59-A6C34878D82A}">
                    <a16:rowId xmlns:a16="http://schemas.microsoft.com/office/drawing/2014/main" val="1805791659"/>
                  </a:ext>
                </a:extLst>
              </a:tr>
              <a:tr h="351937">
                <a:tc>
                  <a:txBody>
                    <a:bodyPr/>
                    <a:lstStyle/>
                    <a:p>
                      <a:pPr algn="ctr"/>
                      <a:r>
                        <a:rPr lang="en-US" sz="1800" dirty="0">
                          <a:latin typeface="+mn-lt"/>
                          <a:cs typeface="Times New Roman" panose="02020603050405020304" pitchFamily="18" charset="0"/>
                        </a:rPr>
                        <a:t>HARIKA ALIZA</a:t>
                      </a:r>
                    </a:p>
                  </a:txBody>
                  <a:tcPr/>
                </a:tc>
                <a:tc>
                  <a:txBody>
                    <a:bodyPr/>
                    <a:lstStyle/>
                    <a:p>
                      <a:pPr algn="ctr"/>
                      <a:r>
                        <a:rPr lang="en-US" sz="1800" b="0" i="0" kern="1200" dirty="0">
                          <a:solidFill>
                            <a:schemeClr val="dk1"/>
                          </a:solidFill>
                          <a:effectLst/>
                          <a:latin typeface="+mn-lt"/>
                          <a:ea typeface="+mn-ea"/>
                          <a:cs typeface="+mn-cs"/>
                        </a:rPr>
                        <a:t>700749201</a:t>
                      </a:r>
                      <a:endParaRPr lang="en-US" sz="1800" dirty="0">
                        <a:latin typeface="+mn-lt"/>
                      </a:endParaRPr>
                    </a:p>
                  </a:txBody>
                  <a:tcPr/>
                </a:tc>
                <a:extLst>
                  <a:ext uri="{0D108BD9-81ED-4DB2-BD59-A6C34878D82A}">
                    <a16:rowId xmlns:a16="http://schemas.microsoft.com/office/drawing/2014/main" val="236818639"/>
                  </a:ext>
                </a:extLst>
              </a:tr>
              <a:tr h="351937">
                <a:tc>
                  <a:txBody>
                    <a:bodyPr/>
                    <a:lstStyle/>
                    <a:p>
                      <a:pPr algn="ctr"/>
                      <a:r>
                        <a:rPr lang="en-US" sz="1800" dirty="0">
                          <a:latin typeface="+mn-lt"/>
                          <a:cs typeface="Times New Roman" panose="02020603050405020304" pitchFamily="18" charset="0"/>
                        </a:rPr>
                        <a:t>DEEPIKA IRRINKI</a:t>
                      </a:r>
                    </a:p>
                  </a:txBody>
                  <a:tcPr/>
                </a:tc>
                <a:tc>
                  <a:txBody>
                    <a:bodyPr/>
                    <a:lstStyle/>
                    <a:p>
                      <a:pPr algn="ctr"/>
                      <a:r>
                        <a:rPr lang="en-US" sz="1800" dirty="0">
                          <a:latin typeface="+mn-lt"/>
                        </a:rPr>
                        <a:t>700741218</a:t>
                      </a:r>
                    </a:p>
                  </a:txBody>
                  <a:tcPr/>
                </a:tc>
                <a:extLst>
                  <a:ext uri="{0D108BD9-81ED-4DB2-BD59-A6C34878D82A}">
                    <a16:rowId xmlns:a16="http://schemas.microsoft.com/office/drawing/2014/main" val="3073906718"/>
                  </a:ext>
                </a:extLst>
              </a:tr>
              <a:tr h="598157">
                <a:tc>
                  <a:txBody>
                    <a:bodyPr/>
                    <a:lstStyle/>
                    <a:p>
                      <a:pPr algn="ctr"/>
                      <a:r>
                        <a:rPr lang="en-US" sz="1800" b="0" i="0" kern="1200" dirty="0">
                          <a:solidFill>
                            <a:schemeClr val="dk1"/>
                          </a:solidFill>
                          <a:effectLst/>
                          <a:latin typeface="+mn-lt"/>
                          <a:ea typeface="+mn-ea"/>
                          <a:cs typeface="Times New Roman" panose="02020603050405020304" pitchFamily="18" charset="0"/>
                        </a:rPr>
                        <a:t>MAHESH BABU PULLELA</a:t>
                      </a:r>
                      <a:endParaRPr lang="en-US" sz="1800" dirty="0">
                        <a:latin typeface="+mn-lt"/>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700757323</a:t>
                      </a:r>
                      <a:endParaRPr lang="en-US" sz="1800" dirty="0">
                        <a:latin typeface="+mn-lt"/>
                      </a:endParaRPr>
                    </a:p>
                  </a:txBody>
                  <a:tcPr/>
                </a:tc>
                <a:extLst>
                  <a:ext uri="{0D108BD9-81ED-4DB2-BD59-A6C34878D82A}">
                    <a16:rowId xmlns:a16="http://schemas.microsoft.com/office/drawing/2014/main" val="2487440190"/>
                  </a:ext>
                </a:extLst>
              </a:tr>
              <a:tr h="607452">
                <a:tc>
                  <a:txBody>
                    <a:bodyPr/>
                    <a:lstStyle/>
                    <a:p>
                      <a:pPr algn="ctr"/>
                      <a:r>
                        <a:rPr lang="en-US" sz="1800" b="0" i="0" kern="1200" dirty="0">
                          <a:solidFill>
                            <a:schemeClr val="dk1"/>
                          </a:solidFill>
                          <a:effectLst/>
                          <a:latin typeface="+mn-lt"/>
                          <a:ea typeface="+mn-ea"/>
                          <a:cs typeface="Times New Roman" panose="02020603050405020304" pitchFamily="18" charset="0"/>
                        </a:rPr>
                        <a:t>JAGADEESH VELAGA</a:t>
                      </a:r>
                      <a:br>
                        <a:rPr lang="en-US" sz="1800" dirty="0">
                          <a:latin typeface="+mn-lt"/>
                        </a:rPr>
                      </a:br>
                      <a:endParaRPr lang="en-US" sz="18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700741667</a:t>
                      </a:r>
                      <a:endParaRPr lang="en-US" sz="1800" dirty="0">
                        <a:latin typeface="+mn-lt"/>
                      </a:endParaRPr>
                    </a:p>
                    <a:p>
                      <a:pPr algn="ctr"/>
                      <a:endParaRPr lang="en-US" sz="1800" dirty="0">
                        <a:latin typeface="+mn-lt"/>
                      </a:endParaRPr>
                    </a:p>
                  </a:txBody>
                  <a:tcPr/>
                </a:tc>
                <a:extLst>
                  <a:ext uri="{0D108BD9-81ED-4DB2-BD59-A6C34878D82A}">
                    <a16:rowId xmlns:a16="http://schemas.microsoft.com/office/drawing/2014/main" val="2237673889"/>
                  </a:ext>
                </a:extLst>
              </a:tr>
            </a:tbl>
          </a:graphicData>
        </a:graphic>
      </p:graphicFrame>
    </p:spTree>
    <p:extLst>
      <p:ext uri="{BB962C8B-B14F-4D97-AF65-F5344CB8AC3E}">
        <p14:creationId xmlns:p14="http://schemas.microsoft.com/office/powerpoint/2010/main" val="31388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2910-153E-F8F8-88DF-AE3AFAB67FA3}"/>
              </a:ext>
            </a:extLst>
          </p:cNvPr>
          <p:cNvSpPr>
            <a:spLocks noGrp="1"/>
          </p:cNvSpPr>
          <p:nvPr>
            <p:ph type="title"/>
          </p:nvPr>
        </p:nvSpPr>
        <p:spPr/>
        <p:txBody>
          <a:bodyPr>
            <a:normAutofit/>
          </a:bodyPr>
          <a:lstStyle/>
          <a:p>
            <a:r>
              <a:rPr lang="en-US" sz="3600" dirty="0">
                <a:latin typeface="+mn-lt"/>
              </a:rPr>
              <a:t>ROLE/RESPONSIBILITIES AND CONTRIBUTION IN PROJECT</a:t>
            </a:r>
          </a:p>
        </p:txBody>
      </p:sp>
      <p:sp>
        <p:nvSpPr>
          <p:cNvPr id="3" name="Content Placeholder 2">
            <a:extLst>
              <a:ext uri="{FF2B5EF4-FFF2-40B4-BE49-F238E27FC236}">
                <a16:creationId xmlns:a16="http://schemas.microsoft.com/office/drawing/2014/main" id="{C2F1C199-3213-8504-BCDE-FA62A90BD222}"/>
              </a:ext>
            </a:extLst>
          </p:cNvPr>
          <p:cNvSpPr>
            <a:spLocks noGrp="1"/>
          </p:cNvSpPr>
          <p:nvPr>
            <p:ph idx="1"/>
          </p:nvPr>
        </p:nvSpPr>
        <p:spPr/>
        <p:txBody>
          <a:bodyPr/>
          <a:lstStyle/>
          <a:p>
            <a:endParaRPr lang="en-US" sz="2800" dirty="0">
              <a:latin typeface="+mn-lt"/>
              <a:cs typeface="Times New Roman" panose="02020603050405020304" pitchFamily="18" charset="0"/>
            </a:endParaRPr>
          </a:p>
          <a:p>
            <a:pPr marL="514350" indent="-514350">
              <a:buFont typeface="+mj-lt"/>
              <a:buAutoNum type="arabicPeriod"/>
            </a:pPr>
            <a:r>
              <a:rPr lang="en-US" sz="1800" dirty="0">
                <a:cs typeface="Times New Roman" panose="02020603050405020304" pitchFamily="18" charset="0"/>
              </a:rPr>
              <a:t>Harika Aliza (</a:t>
            </a:r>
            <a:r>
              <a:rPr lang="en-US" sz="1800" b="0" i="0" kern="1200" dirty="0">
                <a:solidFill>
                  <a:schemeClr val="dk1"/>
                </a:solidFill>
                <a:effectLst/>
                <a:latin typeface="+mn-lt"/>
                <a:ea typeface="+mn-ea"/>
                <a:cs typeface="+mn-cs"/>
              </a:rPr>
              <a:t>700749201</a:t>
            </a:r>
            <a:r>
              <a:rPr lang="en-US" sz="1800" dirty="0">
                <a:cs typeface="Times New Roman" panose="02020603050405020304" pitchFamily="18" charset="0"/>
              </a:rPr>
              <a:t>) – Analysis, Final Report, Code Review</a:t>
            </a:r>
          </a:p>
          <a:p>
            <a:pPr marL="514350" indent="-514350">
              <a:buFont typeface="+mj-lt"/>
              <a:buAutoNum type="arabicPeriod"/>
            </a:pPr>
            <a:r>
              <a:rPr lang="en-US" sz="1800" dirty="0">
                <a:cs typeface="Times New Roman" panose="02020603050405020304" pitchFamily="18" charset="0"/>
              </a:rPr>
              <a:t>Deepika Irrinki (</a:t>
            </a:r>
            <a:r>
              <a:rPr lang="en-US" sz="1800" dirty="0">
                <a:latin typeface="+mn-lt"/>
              </a:rPr>
              <a:t>700741218</a:t>
            </a:r>
            <a:r>
              <a:rPr lang="en-US" sz="1800" dirty="0">
                <a:cs typeface="Times New Roman" panose="02020603050405020304" pitchFamily="18" charset="0"/>
              </a:rPr>
              <a:t>) – Analysis, Final Report, Code Review</a:t>
            </a:r>
          </a:p>
          <a:p>
            <a:pPr marL="514350" indent="-514350">
              <a:buFont typeface="+mj-lt"/>
              <a:buAutoNum type="arabicPeriod"/>
            </a:pPr>
            <a:r>
              <a:rPr lang="en-US" sz="1800" b="0" i="0" kern="1200" dirty="0">
                <a:solidFill>
                  <a:schemeClr val="dk1"/>
                </a:solidFill>
                <a:effectLst/>
                <a:ea typeface="+mn-ea"/>
                <a:cs typeface="Times New Roman" panose="02020603050405020304" pitchFamily="18" charset="0"/>
              </a:rPr>
              <a:t>Mahesh Babu </a:t>
            </a:r>
            <a:r>
              <a:rPr lang="en-US" sz="1800" b="0" i="0" kern="1200" dirty="0" err="1">
                <a:solidFill>
                  <a:schemeClr val="dk1"/>
                </a:solidFill>
                <a:effectLst/>
                <a:ea typeface="+mn-ea"/>
                <a:cs typeface="Times New Roman" panose="02020603050405020304" pitchFamily="18" charset="0"/>
              </a:rPr>
              <a:t>Pullela</a:t>
            </a:r>
            <a:r>
              <a:rPr lang="en-US" sz="1800" b="0" i="0" kern="1200" dirty="0">
                <a:solidFill>
                  <a:schemeClr val="dk1"/>
                </a:solidFill>
                <a:effectLst/>
                <a:ea typeface="+mn-ea"/>
                <a:cs typeface="Times New Roman" panose="02020603050405020304" pitchFamily="18" charset="0"/>
              </a:rPr>
              <a:t> (</a:t>
            </a:r>
            <a:r>
              <a:rPr lang="en-US" sz="1800" b="0" i="0" kern="1200" dirty="0">
                <a:solidFill>
                  <a:schemeClr val="dk1"/>
                </a:solidFill>
                <a:effectLst/>
                <a:latin typeface="+mn-lt"/>
                <a:ea typeface="+mn-ea"/>
                <a:cs typeface="+mn-cs"/>
              </a:rPr>
              <a:t>700757323</a:t>
            </a:r>
            <a:r>
              <a:rPr lang="en-US" sz="1800" b="0" i="0" kern="1200" dirty="0">
                <a:solidFill>
                  <a:schemeClr val="dk1"/>
                </a:solidFill>
                <a:effectLst/>
                <a:ea typeface="+mn-ea"/>
                <a:cs typeface="Times New Roman" panose="02020603050405020304" pitchFamily="18" charset="0"/>
              </a:rPr>
              <a:t>) – </a:t>
            </a:r>
            <a:r>
              <a:rPr lang="en-US" sz="1800" dirty="0">
                <a:cs typeface="Times New Roman" panose="02020603050405020304" pitchFamily="18" charset="0"/>
              </a:rPr>
              <a:t>Analysis,</a:t>
            </a:r>
            <a:r>
              <a:rPr lang="en-US" sz="1800" b="0" i="0" kern="1200" dirty="0">
                <a:solidFill>
                  <a:schemeClr val="dk1"/>
                </a:solidFill>
                <a:effectLst/>
                <a:ea typeface="+mn-ea"/>
                <a:cs typeface="Times New Roman" panose="02020603050405020304" pitchFamily="18" charset="0"/>
              </a:rPr>
              <a:t> Model Evaluation, Code Implementation</a:t>
            </a:r>
          </a:p>
          <a:p>
            <a:pPr marL="514350" indent="-514350">
              <a:buFont typeface="+mj-lt"/>
              <a:buAutoNum type="arabicPeriod"/>
            </a:pPr>
            <a:r>
              <a:rPr lang="en-US" sz="1800" b="0" i="0" kern="1200" dirty="0">
                <a:solidFill>
                  <a:schemeClr val="dk1"/>
                </a:solidFill>
                <a:effectLst/>
                <a:ea typeface="+mn-ea"/>
                <a:cs typeface="Times New Roman" panose="02020603050405020304" pitchFamily="18" charset="0"/>
              </a:rPr>
              <a:t>Jagadeesh </a:t>
            </a:r>
            <a:r>
              <a:rPr lang="en-US" sz="1800" b="0" i="0" kern="1200" dirty="0" err="1">
                <a:solidFill>
                  <a:schemeClr val="dk1"/>
                </a:solidFill>
                <a:effectLst/>
                <a:ea typeface="+mn-ea"/>
                <a:cs typeface="Times New Roman" panose="02020603050405020304" pitchFamily="18" charset="0"/>
              </a:rPr>
              <a:t>Velaga</a:t>
            </a:r>
            <a:r>
              <a:rPr lang="en-US" sz="1800" dirty="0">
                <a:solidFill>
                  <a:schemeClr val="dk1"/>
                </a:solidFill>
                <a:cs typeface="Times New Roman" panose="02020603050405020304" pitchFamily="18" charset="0"/>
              </a:rPr>
              <a:t> (</a:t>
            </a:r>
            <a:r>
              <a:rPr lang="en-US" sz="1800" b="0" i="0" kern="1200" dirty="0">
                <a:solidFill>
                  <a:schemeClr val="dk1"/>
                </a:solidFill>
                <a:effectLst/>
                <a:latin typeface="+mn-lt"/>
                <a:ea typeface="+mn-ea"/>
                <a:cs typeface="+mn-cs"/>
              </a:rPr>
              <a:t>700741667</a:t>
            </a:r>
            <a:r>
              <a:rPr lang="en-US" sz="1800" dirty="0">
                <a:solidFill>
                  <a:schemeClr val="dk1"/>
                </a:solidFill>
                <a:cs typeface="Times New Roman" panose="02020603050405020304" pitchFamily="18" charset="0"/>
              </a:rPr>
              <a:t>)– </a:t>
            </a:r>
            <a:r>
              <a:rPr lang="en-US" sz="1800" dirty="0">
                <a:cs typeface="Times New Roman" panose="02020603050405020304" pitchFamily="18" charset="0"/>
              </a:rPr>
              <a:t>Analysis,</a:t>
            </a:r>
            <a:r>
              <a:rPr lang="en-US" sz="1800" dirty="0">
                <a:solidFill>
                  <a:schemeClr val="dk1"/>
                </a:solidFill>
                <a:cs typeface="Times New Roman" panose="02020603050405020304" pitchFamily="18" charset="0"/>
              </a:rPr>
              <a:t> </a:t>
            </a:r>
            <a:r>
              <a:rPr lang="en-US" sz="1800" b="0" i="0" kern="1200" dirty="0">
                <a:solidFill>
                  <a:schemeClr val="dk1"/>
                </a:solidFill>
                <a:effectLst/>
                <a:ea typeface="+mn-ea"/>
                <a:cs typeface="Times New Roman" panose="02020603050405020304" pitchFamily="18" charset="0"/>
              </a:rPr>
              <a:t>Code Implementation, Model Evaluation</a:t>
            </a:r>
          </a:p>
          <a:p>
            <a:pPr marL="514350" indent="-514350">
              <a:buFont typeface="+mj-lt"/>
              <a:buAutoNum type="arabicPeriod"/>
            </a:pPr>
            <a:endParaRPr lang="en-US" sz="2800" dirty="0">
              <a:latin typeface="+mn-lt"/>
              <a:cs typeface="Times New Roman" panose="02020603050405020304" pitchFamily="18" charset="0"/>
            </a:endParaRPr>
          </a:p>
          <a:p>
            <a:pPr marL="514350" indent="-514350">
              <a:buFont typeface="+mj-lt"/>
              <a:buAutoNum type="arabicPeriod"/>
            </a:pPr>
            <a:endParaRPr lang="en-US" sz="2800" dirty="0">
              <a:latin typeface="+mn-lt"/>
              <a:cs typeface="Times New Roman" panose="02020603050405020304" pitchFamily="18" charset="0"/>
            </a:endParaRPr>
          </a:p>
          <a:p>
            <a:pPr marL="514350" indent="-514350">
              <a:buFont typeface="+mj-lt"/>
              <a:buAutoNum type="arabicPeriod"/>
            </a:pPr>
            <a:endParaRPr lang="en-US" sz="2800" dirty="0">
              <a:latin typeface="+mn-lt"/>
              <a:cs typeface="Times New Roman" panose="02020603050405020304" pitchFamily="18" charset="0"/>
            </a:endParaRPr>
          </a:p>
          <a:p>
            <a:endParaRPr lang="en-US" dirty="0"/>
          </a:p>
        </p:txBody>
      </p:sp>
    </p:spTree>
    <p:extLst>
      <p:ext uri="{BB962C8B-B14F-4D97-AF65-F5344CB8AC3E}">
        <p14:creationId xmlns:p14="http://schemas.microsoft.com/office/powerpoint/2010/main" val="17216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AD92-8E8C-9780-B0E1-90AC7DC18A39}"/>
              </a:ext>
            </a:extLst>
          </p:cNvPr>
          <p:cNvSpPr>
            <a:spLocks noGrp="1"/>
          </p:cNvSpPr>
          <p:nvPr>
            <p:ph type="title"/>
          </p:nvPr>
        </p:nvSpPr>
        <p:spPr>
          <a:xfrm>
            <a:off x="838200" y="365126"/>
            <a:ext cx="10515600" cy="1129378"/>
          </a:xfrm>
        </p:spPr>
        <p:txBody>
          <a:bodyPr>
            <a:normAutofit/>
          </a:bodyPr>
          <a:lstStyle/>
          <a:p>
            <a:pPr algn="ctr"/>
            <a:r>
              <a:rPr lang="en-US" sz="3600" dirty="0">
                <a:latin typeface="+mn-lt"/>
              </a:rPr>
              <a:t>MOTIVATION</a:t>
            </a:r>
          </a:p>
        </p:txBody>
      </p:sp>
      <p:sp>
        <p:nvSpPr>
          <p:cNvPr id="3" name="Content Placeholder 2">
            <a:extLst>
              <a:ext uri="{FF2B5EF4-FFF2-40B4-BE49-F238E27FC236}">
                <a16:creationId xmlns:a16="http://schemas.microsoft.com/office/drawing/2014/main" id="{F3CD9546-DE0F-2E85-9C36-A0CD86B524DA}"/>
              </a:ext>
            </a:extLst>
          </p:cNvPr>
          <p:cNvSpPr>
            <a:spLocks noGrp="1"/>
          </p:cNvSpPr>
          <p:nvPr>
            <p:ph idx="1"/>
          </p:nvPr>
        </p:nvSpPr>
        <p:spPr>
          <a:xfrm>
            <a:off x="196645" y="1533832"/>
            <a:ext cx="11503741" cy="4886633"/>
          </a:xfrm>
        </p:spPr>
        <p:txBody>
          <a:bodyPr>
            <a:normAutofit/>
          </a:bodyPr>
          <a:lstStyle/>
          <a:p>
            <a:pPr algn="just"/>
            <a:r>
              <a:rPr lang="en-US" sz="1800" dirty="0"/>
              <a:t>Face mask detection model enhances community safety using deep learning and computer vision.</a:t>
            </a:r>
          </a:p>
          <a:p>
            <a:pPr algn="just"/>
            <a:r>
              <a:rPr lang="en-US" sz="1800" dirty="0"/>
              <a:t>Project employs TensorFlow, </a:t>
            </a:r>
            <a:r>
              <a:rPr lang="en-US" sz="1800" dirty="0" err="1"/>
              <a:t>Keras</a:t>
            </a:r>
            <a:r>
              <a:rPr lang="en-US" sz="1800" dirty="0"/>
              <a:t>, NumPy, and OpenCV for efficient model development and deployment.</a:t>
            </a:r>
          </a:p>
          <a:p>
            <a:pPr algn="just"/>
            <a:r>
              <a:rPr lang="en-US" sz="1800" dirty="0"/>
              <a:t>Real-world applications include healthcare, transportation, and manufacturing sectors.</a:t>
            </a:r>
          </a:p>
          <a:p>
            <a:pPr algn="just"/>
            <a:r>
              <a:rPr lang="en-US" sz="1800" dirty="0"/>
              <a:t>Model integration improves safety measures and boosts efficiency in various industries.</a:t>
            </a:r>
          </a:p>
          <a:p>
            <a:pPr algn="just"/>
            <a:r>
              <a:rPr lang="en-US" sz="1800" dirty="0"/>
              <a:t>Project's motivation centers on positive impact: preventing disease spread, enhancing safety, and driving innovation.</a:t>
            </a:r>
          </a:p>
        </p:txBody>
      </p:sp>
    </p:spTree>
    <p:extLst>
      <p:ext uri="{BB962C8B-B14F-4D97-AF65-F5344CB8AC3E}">
        <p14:creationId xmlns:p14="http://schemas.microsoft.com/office/powerpoint/2010/main" val="89268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9357-68D2-849A-FDE4-DF4D7D9A26CC}"/>
              </a:ext>
            </a:extLst>
          </p:cNvPr>
          <p:cNvSpPr>
            <a:spLocks noGrp="1"/>
          </p:cNvSpPr>
          <p:nvPr>
            <p:ph type="title"/>
          </p:nvPr>
        </p:nvSpPr>
        <p:spPr>
          <a:xfrm>
            <a:off x="78657" y="137652"/>
            <a:ext cx="11857703" cy="1406013"/>
          </a:xfrm>
        </p:spPr>
        <p:txBody>
          <a:bodyPr>
            <a:normAutofit/>
          </a:bodyPr>
          <a:lstStyle/>
          <a:p>
            <a:pPr algn="ctr"/>
            <a:r>
              <a:rPr lang="en-US" sz="3600" dirty="0">
                <a:latin typeface="+mn-lt"/>
              </a:rPr>
              <a:t>OBJECTIVES</a:t>
            </a:r>
          </a:p>
        </p:txBody>
      </p:sp>
      <p:sp>
        <p:nvSpPr>
          <p:cNvPr id="3" name="Content Placeholder 2">
            <a:extLst>
              <a:ext uri="{FF2B5EF4-FFF2-40B4-BE49-F238E27FC236}">
                <a16:creationId xmlns:a16="http://schemas.microsoft.com/office/drawing/2014/main" id="{C560E428-1CD7-7B1C-B7C9-A85D6C57CCB8}"/>
              </a:ext>
            </a:extLst>
          </p:cNvPr>
          <p:cNvSpPr>
            <a:spLocks noGrp="1"/>
          </p:cNvSpPr>
          <p:nvPr>
            <p:ph idx="1"/>
          </p:nvPr>
        </p:nvSpPr>
        <p:spPr>
          <a:xfrm>
            <a:off x="98323" y="1651819"/>
            <a:ext cx="11897032" cy="4837471"/>
          </a:xfrm>
        </p:spPr>
        <p:txBody>
          <a:bodyPr>
            <a:normAutofit/>
          </a:bodyPr>
          <a:lstStyle/>
          <a:p>
            <a:pPr algn="just"/>
            <a:r>
              <a:rPr lang="en-US" sz="1800" dirty="0"/>
              <a:t>The Objective of this project is to develop a Face Mask Detection system using deep learning techniques and computer vision to address the safety concerns posed by the COVID-19 pandemic.</a:t>
            </a:r>
          </a:p>
          <a:p>
            <a:pPr algn="just"/>
            <a:r>
              <a:rPr lang="en-US" sz="1800" dirty="0"/>
              <a:t>To explore and implement the MobileNetV2 architecture for real-time mask detection, ensuring accurate identification of individuals wearing and not wearing masks.</a:t>
            </a:r>
          </a:p>
          <a:p>
            <a:pPr algn="just"/>
            <a:r>
              <a:rPr lang="en-US" sz="1800" dirty="0"/>
              <a:t>To provide a comprehensive study covering both theoretical and practical aspects, educating on Python programming, deep learning, and convolutional neural networks for object detection applications.</a:t>
            </a:r>
          </a:p>
        </p:txBody>
      </p:sp>
    </p:spTree>
    <p:extLst>
      <p:ext uri="{BB962C8B-B14F-4D97-AF65-F5344CB8AC3E}">
        <p14:creationId xmlns:p14="http://schemas.microsoft.com/office/powerpoint/2010/main" val="7057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EFE1-21B1-5614-139F-4F33EC9FDE36}"/>
              </a:ext>
            </a:extLst>
          </p:cNvPr>
          <p:cNvSpPr>
            <a:spLocks noGrp="1"/>
          </p:cNvSpPr>
          <p:nvPr>
            <p:ph type="title"/>
          </p:nvPr>
        </p:nvSpPr>
        <p:spPr>
          <a:xfrm>
            <a:off x="109329" y="238539"/>
            <a:ext cx="11728175" cy="974035"/>
          </a:xfrm>
        </p:spPr>
        <p:txBody>
          <a:bodyPr>
            <a:normAutofit/>
          </a:bodyPr>
          <a:lstStyle/>
          <a:p>
            <a:pPr algn="ctr"/>
            <a:r>
              <a:rPr lang="en-US" sz="3600" dirty="0">
                <a:latin typeface="+mn-lt"/>
              </a:rPr>
              <a:t>RELATED WORK</a:t>
            </a:r>
          </a:p>
        </p:txBody>
      </p:sp>
      <p:sp>
        <p:nvSpPr>
          <p:cNvPr id="3" name="Content Placeholder 2">
            <a:extLst>
              <a:ext uri="{FF2B5EF4-FFF2-40B4-BE49-F238E27FC236}">
                <a16:creationId xmlns:a16="http://schemas.microsoft.com/office/drawing/2014/main" id="{1EE2C972-8096-1DCC-B28B-102FB93159BF}"/>
              </a:ext>
            </a:extLst>
          </p:cNvPr>
          <p:cNvSpPr>
            <a:spLocks noGrp="1"/>
          </p:cNvSpPr>
          <p:nvPr>
            <p:ph idx="1"/>
          </p:nvPr>
        </p:nvSpPr>
        <p:spPr>
          <a:xfrm>
            <a:off x="89451" y="1292087"/>
            <a:ext cx="11996531" cy="5317435"/>
          </a:xfrm>
        </p:spPr>
        <p:txBody>
          <a:bodyPr>
            <a:normAutofit fontScale="62500" lnSpcReduction="20000"/>
          </a:bodyPr>
          <a:lstStyle/>
          <a:p>
            <a:pPr algn="just"/>
            <a:r>
              <a:rPr lang="en-US" sz="2900" dirty="0"/>
              <a:t>To develop a face mask detection, we use deep learning and CNNs through TensorFlow and </a:t>
            </a:r>
            <a:r>
              <a:rPr lang="en-US" sz="2900" dirty="0" err="1"/>
              <a:t>Keras</a:t>
            </a:r>
            <a:r>
              <a:rPr lang="en-US" sz="2900" dirty="0"/>
              <a:t> for efficient training and deployment, maximizing efficiency with Python's for efficient data representation, preprocessing.</a:t>
            </a:r>
          </a:p>
          <a:p>
            <a:pPr algn="just"/>
            <a:endParaRPr lang="en-US" sz="2900" dirty="0"/>
          </a:p>
          <a:p>
            <a:pPr algn="just"/>
            <a:r>
              <a:rPr lang="en-US" sz="2900" dirty="0"/>
              <a:t>Adopting the MobileNetV2 architecture, the system achieves real-time mask detection, striking an optimal balance between precision and computational speed.</a:t>
            </a:r>
          </a:p>
          <a:p>
            <a:pPr marL="0" indent="0" algn="just">
              <a:buNone/>
            </a:pPr>
            <a:endParaRPr lang="en-US" sz="2900" dirty="0"/>
          </a:p>
          <a:p>
            <a:pPr algn="just"/>
            <a:r>
              <a:rPr lang="en-US" sz="2900" dirty="0"/>
              <a:t>OpenCV is employed for comprehensive image preprocessing and feature extraction which offers a suite of advanced computer vision algorithms, aiding in object localization and classification within images or video frames.</a:t>
            </a:r>
          </a:p>
          <a:p>
            <a:pPr algn="just"/>
            <a:endParaRPr lang="en-US" sz="2900" dirty="0"/>
          </a:p>
          <a:p>
            <a:pPr algn="just"/>
            <a:r>
              <a:rPr lang="en-US" sz="2900" dirty="0"/>
              <a:t>In Data Preprocessing we employing Python libraries like NumPy and SciPy for rigorous data preprocessing and augmentation to enhance model robustness and generalizability.</a:t>
            </a:r>
          </a:p>
          <a:p>
            <a:pPr algn="just"/>
            <a:endParaRPr lang="en-US" sz="2900" dirty="0"/>
          </a:p>
          <a:p>
            <a:pPr algn="just"/>
            <a:r>
              <a:rPr lang="en-US" sz="2900" dirty="0"/>
              <a:t>In Training &amp; Validation Phases parameters are considered(labeled datasets), to ensure optimal performance and prevention of overfitting.</a:t>
            </a:r>
          </a:p>
          <a:p>
            <a:pPr marL="0" indent="0" algn="just">
              <a:buNone/>
            </a:pPr>
            <a:endParaRPr lang="en-US" sz="2900" dirty="0"/>
          </a:p>
          <a:p>
            <a:pPr algn="just"/>
            <a:r>
              <a:rPr lang="en-US" sz="2900" dirty="0"/>
              <a:t>The ultimate motivation for the project lies in its potential positive impact on people's lives, whether through preventing the spread of disease, enhancing public safety, or driving technological advancement, contributing to a safer, healthier, and more innovative future.</a:t>
            </a:r>
          </a:p>
          <a:p>
            <a:endParaRPr lang="en-US" dirty="0"/>
          </a:p>
        </p:txBody>
      </p:sp>
    </p:spTree>
    <p:extLst>
      <p:ext uri="{BB962C8B-B14F-4D97-AF65-F5344CB8AC3E}">
        <p14:creationId xmlns:p14="http://schemas.microsoft.com/office/powerpoint/2010/main" val="191878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139F-8B10-751D-07B6-E2F9F34E62A2}"/>
              </a:ext>
            </a:extLst>
          </p:cNvPr>
          <p:cNvSpPr>
            <a:spLocks noGrp="1"/>
          </p:cNvSpPr>
          <p:nvPr>
            <p:ph type="title"/>
          </p:nvPr>
        </p:nvSpPr>
        <p:spPr>
          <a:xfrm>
            <a:off x="0" y="0"/>
            <a:ext cx="12192000" cy="1690689"/>
          </a:xfrm>
        </p:spPr>
        <p:txBody>
          <a:bodyPr>
            <a:normAutofit/>
          </a:bodyPr>
          <a:lstStyle/>
          <a:p>
            <a:pPr algn="ctr"/>
            <a:r>
              <a:rPr lang="en-US" sz="4000" b="0" i="0" dirty="0">
                <a:effectLst/>
                <a:latin typeface="+mn-lt"/>
              </a:rPr>
              <a:t>SYSTEM ARCHITECTURE</a:t>
            </a:r>
            <a:endParaRPr lang="en-US" sz="4000" dirty="0">
              <a:latin typeface="+mn-lt"/>
            </a:endParaRPr>
          </a:p>
        </p:txBody>
      </p:sp>
      <p:pic>
        <p:nvPicPr>
          <p:cNvPr id="3" name="Picture 2">
            <a:extLst>
              <a:ext uri="{FF2B5EF4-FFF2-40B4-BE49-F238E27FC236}">
                <a16:creationId xmlns:a16="http://schemas.microsoft.com/office/drawing/2014/main" id="{F6DEA269-7703-D162-D885-24F08AD18520}"/>
              </a:ext>
            </a:extLst>
          </p:cNvPr>
          <p:cNvPicPr>
            <a:picLocks noChangeAspect="1"/>
          </p:cNvPicPr>
          <p:nvPr/>
        </p:nvPicPr>
        <p:blipFill>
          <a:blip r:embed="rId2"/>
          <a:srcRect/>
          <a:stretch>
            <a:fillRect/>
          </a:stretch>
        </p:blipFill>
        <p:spPr bwMode="auto">
          <a:xfrm>
            <a:off x="2514601" y="1744648"/>
            <a:ext cx="6828182" cy="4563514"/>
          </a:xfrm>
          <a:prstGeom prst="rect">
            <a:avLst/>
          </a:prstGeom>
          <a:noFill/>
          <a:ln w="9525">
            <a:noFill/>
            <a:miter lim="800000"/>
            <a:headEnd/>
            <a:tailEnd/>
          </a:ln>
        </p:spPr>
      </p:pic>
    </p:spTree>
    <p:extLst>
      <p:ext uri="{BB962C8B-B14F-4D97-AF65-F5344CB8AC3E}">
        <p14:creationId xmlns:p14="http://schemas.microsoft.com/office/powerpoint/2010/main" val="236269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6C8-EF9E-47A5-BED0-FD06D309DCEB}"/>
              </a:ext>
            </a:extLst>
          </p:cNvPr>
          <p:cNvSpPr>
            <a:spLocks noGrp="1"/>
          </p:cNvSpPr>
          <p:nvPr>
            <p:ph type="title"/>
          </p:nvPr>
        </p:nvSpPr>
        <p:spPr>
          <a:xfrm>
            <a:off x="0" y="1"/>
            <a:ext cx="12066104" cy="1192696"/>
          </a:xfrm>
        </p:spPr>
        <p:txBody>
          <a:bodyPr>
            <a:normAutofit/>
          </a:bodyPr>
          <a:lstStyle/>
          <a:p>
            <a:pPr algn="ctr"/>
            <a:r>
              <a:rPr lang="en-US" sz="3600" dirty="0">
                <a:latin typeface="+mn-lt"/>
              </a:rPr>
              <a:t>PROBLEM STATEMENT</a:t>
            </a:r>
          </a:p>
        </p:txBody>
      </p:sp>
      <p:sp>
        <p:nvSpPr>
          <p:cNvPr id="3" name="Content Placeholder 2">
            <a:extLst>
              <a:ext uri="{FF2B5EF4-FFF2-40B4-BE49-F238E27FC236}">
                <a16:creationId xmlns:a16="http://schemas.microsoft.com/office/drawing/2014/main" id="{DB30D5FE-F976-D44C-1C38-62478C2186FE}"/>
              </a:ext>
            </a:extLst>
          </p:cNvPr>
          <p:cNvSpPr>
            <a:spLocks noGrp="1"/>
          </p:cNvSpPr>
          <p:nvPr>
            <p:ph idx="1"/>
          </p:nvPr>
        </p:nvSpPr>
        <p:spPr>
          <a:xfrm>
            <a:off x="0" y="1232452"/>
            <a:ext cx="12191999" cy="5625548"/>
          </a:xfrm>
        </p:spPr>
        <p:txBody>
          <a:bodyPr>
            <a:normAutofit lnSpcReduction="10000"/>
          </a:bodyPr>
          <a:lstStyle/>
          <a:p>
            <a:pPr algn="just">
              <a:buFont typeface="Wingdings" panose="05000000000000000000" pitchFamily="2" charset="2"/>
              <a:buChar char="q"/>
            </a:pPr>
            <a:r>
              <a:rPr lang="en-US" sz="1800" dirty="0"/>
              <a:t>The current dataset may lead to overfitting, reducing the model's ability to generalize across diverse scenarios.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This model mainly relies on visual data, potentially limiting its effectiveness in uncertain visual conditions.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system detects masks but does not provide immediate feedback to individuals, affecting the user experience and compliance.</a:t>
            </a:r>
          </a:p>
          <a:p>
            <a:pPr marL="0" indent="0" algn="just">
              <a:buNone/>
            </a:pPr>
            <a:endParaRPr lang="en-US" sz="1800" dirty="0"/>
          </a:p>
          <a:p>
            <a:pPr algn="just">
              <a:buFont typeface="Wingdings" panose="05000000000000000000" pitchFamily="2" charset="2"/>
              <a:buChar char="q"/>
            </a:pPr>
            <a:r>
              <a:rPr lang="en-US" sz="1800" dirty="0"/>
              <a:t>The use of a fixed learning rate may not yield optimal model convergence during training.</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Continuous face detection and data storage may raise privacy issues, especially when sensitive data is involved.</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model only detects the presence or absence of a mask without evaluating its quality or fit.</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model may become less effective over time due to evolving face mask designs and usage patterns.</a:t>
            </a:r>
          </a:p>
          <a:p>
            <a:pPr algn="just">
              <a:buFont typeface="Wingdings" panose="05000000000000000000" pitchFamily="2" charset="2"/>
              <a:buChar char="q"/>
            </a:pPr>
            <a:endParaRPr lang="en-US" sz="1800" dirty="0"/>
          </a:p>
          <a:p>
            <a:pPr algn="just">
              <a:buFont typeface="Wingdings" panose="05000000000000000000" pitchFamily="2" charset="2"/>
              <a:buChar char="q"/>
            </a:pPr>
            <a:r>
              <a:rPr lang="en-US" sz="1800" dirty="0"/>
              <a:t>The current system relies on a centralized camera setup, limiting its scalability and deployment flexibility.</a:t>
            </a:r>
          </a:p>
          <a:p>
            <a:endParaRPr lang="en-US" sz="1800" dirty="0"/>
          </a:p>
        </p:txBody>
      </p:sp>
    </p:spTree>
    <p:extLst>
      <p:ext uri="{BB962C8B-B14F-4D97-AF65-F5344CB8AC3E}">
        <p14:creationId xmlns:p14="http://schemas.microsoft.com/office/powerpoint/2010/main" val="56495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C01C-31F0-7702-2608-430E135E2B97}"/>
              </a:ext>
            </a:extLst>
          </p:cNvPr>
          <p:cNvSpPr>
            <a:spLocks noGrp="1"/>
          </p:cNvSpPr>
          <p:nvPr>
            <p:ph type="title"/>
          </p:nvPr>
        </p:nvSpPr>
        <p:spPr>
          <a:xfrm>
            <a:off x="0" y="1"/>
            <a:ext cx="12192000" cy="1023730"/>
          </a:xfrm>
        </p:spPr>
        <p:txBody>
          <a:bodyPr>
            <a:normAutofit/>
          </a:bodyPr>
          <a:lstStyle/>
          <a:p>
            <a:pPr algn="ctr"/>
            <a:r>
              <a:rPr lang="en-US" sz="3600" dirty="0">
                <a:latin typeface="+mn-lt"/>
              </a:rPr>
              <a:t>PROPOSED SOLUTION</a:t>
            </a:r>
          </a:p>
        </p:txBody>
      </p:sp>
      <p:sp>
        <p:nvSpPr>
          <p:cNvPr id="3" name="Content Placeholder 2">
            <a:extLst>
              <a:ext uri="{FF2B5EF4-FFF2-40B4-BE49-F238E27FC236}">
                <a16:creationId xmlns:a16="http://schemas.microsoft.com/office/drawing/2014/main" id="{FA52A8EB-E2F7-7972-C4CA-ADB644B779EE}"/>
              </a:ext>
            </a:extLst>
          </p:cNvPr>
          <p:cNvSpPr>
            <a:spLocks noGrp="1"/>
          </p:cNvSpPr>
          <p:nvPr>
            <p:ph idx="1"/>
          </p:nvPr>
        </p:nvSpPr>
        <p:spPr>
          <a:xfrm>
            <a:off x="0" y="1043608"/>
            <a:ext cx="12192000" cy="5814392"/>
          </a:xfrm>
        </p:spPr>
        <p:txBody>
          <a:bodyPr>
            <a:normAutofit fontScale="62500" lnSpcReduction="20000"/>
          </a:bodyPr>
          <a:lstStyle/>
          <a:p>
            <a:pPr algn="just"/>
            <a:r>
              <a:rPr lang="en-US" dirty="0"/>
              <a:t>Implement advanced data augmentation techniques to generate more diverse training samples, improving model robustness and accuracy.</a:t>
            </a:r>
          </a:p>
          <a:p>
            <a:pPr algn="just"/>
            <a:endParaRPr lang="en-US" dirty="0"/>
          </a:p>
          <a:p>
            <a:pPr algn="just"/>
            <a:r>
              <a:rPr lang="en-US" dirty="0"/>
              <a:t>Integrate other modalities like thermal imaging or infrared sensors to enhance face mask detection capabilities in challenging visual conditions.</a:t>
            </a:r>
          </a:p>
          <a:p>
            <a:pPr algn="just"/>
            <a:endParaRPr lang="en-US" dirty="0"/>
          </a:p>
          <a:p>
            <a:pPr algn="just"/>
            <a:r>
              <a:rPr lang="en-US" dirty="0"/>
              <a:t>Develop a user-friendly interface that provides immediate feedback to individuals, encouraging correct mask usage or notifying them of non-compliance.</a:t>
            </a:r>
          </a:p>
          <a:p>
            <a:pPr algn="just"/>
            <a:endParaRPr lang="en-US" dirty="0"/>
          </a:p>
          <a:p>
            <a:pPr algn="just"/>
            <a:r>
              <a:rPr lang="en-US" dirty="0"/>
              <a:t>Implement adaptive learning rate techniques to dynamically adjust the learning rate during training, improving model convergence and accuracy.</a:t>
            </a:r>
          </a:p>
          <a:p>
            <a:pPr algn="just"/>
            <a:endParaRPr lang="en-US" dirty="0"/>
          </a:p>
          <a:p>
            <a:pPr algn="just"/>
            <a:r>
              <a:rPr lang="en-US" dirty="0"/>
              <a:t>Incorporate edge computing or federated learning techniques to process and analyze data locally, reducing the need for centralized storage of sensitive data.</a:t>
            </a:r>
          </a:p>
          <a:p>
            <a:pPr algn="just"/>
            <a:endParaRPr lang="en-US" dirty="0"/>
          </a:p>
          <a:p>
            <a:pPr algn="just"/>
            <a:r>
              <a:rPr lang="en-US" dirty="0"/>
              <a:t>Extend the model to assess the quality and fit of masks worn by individuals, ensuring they meet recommended standards for effective protection.</a:t>
            </a:r>
          </a:p>
          <a:p>
            <a:pPr algn="just"/>
            <a:endParaRPr lang="en-US" dirty="0"/>
          </a:p>
          <a:p>
            <a:pPr algn="just"/>
            <a:r>
              <a:rPr lang="en-US" dirty="0"/>
              <a:t>Integrate crowd analysis algorithms to monitor social distancing and crowd density, providing comprehensive safety measures in public spaces.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53738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TotalTime>
  <Words>1162</Words>
  <Application>Microsoft Office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Comic Sans MS</vt:lpstr>
      <vt:lpstr>Times New Roman</vt:lpstr>
      <vt:lpstr>Wingdings</vt:lpstr>
      <vt:lpstr>Office Theme</vt:lpstr>
      <vt:lpstr>FACE MASK DETECTION IN REAL TIME USING DEEP LEARNING</vt:lpstr>
      <vt:lpstr>GROUP MEMBER INFORMATION</vt:lpstr>
      <vt:lpstr>ROLE/RESPONSIBILITIES AND CONTRIBUTION IN PROJECT</vt:lpstr>
      <vt:lpstr>MOTIVATION</vt:lpstr>
      <vt:lpstr>OBJECTIVES</vt:lpstr>
      <vt:lpstr>RELATED WORK</vt:lpstr>
      <vt:lpstr>SYSTEM ARCHITECTURE</vt:lpstr>
      <vt:lpstr>PROBLEM STATEMENT</vt:lpstr>
      <vt:lpstr>PROPOSED SOLUTION</vt:lpstr>
      <vt:lpstr>TRAINING</vt:lpstr>
      <vt:lpstr>RESULTS</vt:lpstr>
      <vt:lpstr>RESULTS</vt:lpstr>
      <vt:lpstr>REFERENCE</vt:lpstr>
      <vt:lpstr>  H HARIKA ALIZA Presented By ARIKA ALIZA DEEPIKA IRRINKI – 700741218 HARIKA ALIZA - 700749201 MAHESH BABU PULLELA - 700757323 JAGADEESH VELAGA - 700741667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IN REAL TIME USING DEEP LEARNING</dc:title>
  <dc:creator>Irrinki Deepika</dc:creator>
  <cp:lastModifiedBy>Irrinki Deepika</cp:lastModifiedBy>
  <cp:revision>3</cp:revision>
  <dcterms:created xsi:type="dcterms:W3CDTF">2024-04-14T22:22:33Z</dcterms:created>
  <dcterms:modified xsi:type="dcterms:W3CDTF">2024-04-17T22:01:39Z</dcterms:modified>
</cp:coreProperties>
</file>