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5" r:id="rId6"/>
    <p:sldId id="258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/>
    <p:restoredTop sz="94718"/>
  </p:normalViewPr>
  <p:slideViewPr>
    <p:cSldViewPr>
      <p:cViewPr varScale="1">
        <p:scale>
          <a:sx n="105" d="100"/>
          <a:sy n="105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13E0C7-D41C-5845-9174-DFA7C30A96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8C4954-3B70-4C4B-8B77-E85F92B4D9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592676-601B-8044-8B85-CC0C439B1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63D29-CA9B-A14B-8C1A-04415B881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34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B70B27-BAD8-D044-BD11-C0B0C544C3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7BAA62-501B-7346-8F50-D6E6A50494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431C14-C1BE-0F4B-AA6D-2FD518D56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57E84-40C4-D444-A0AA-5A0836E607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3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2249DD-50F2-F842-8878-005BB076D2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7C2FC-0591-154C-AF4D-A60F910F92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3DED42-1ADF-8248-B072-8DBAABCF8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78787-B3D6-4C41-A3D8-B3E883E8D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9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FFA04B-EF9B-6F41-B159-86763DD8D7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881349-1522-424B-9B43-21C23A054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D3E542-0EA5-6E40-8219-6BEEFBB27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48F6F-0AD5-AD4B-BF9A-EC77141EBB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5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801B66-C347-ED47-9CFC-19040A648E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540B61-2A64-6143-A73A-0D30DEB389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CFC483-DFCB-FC45-B32D-9830EFFF3D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534CF-5C32-0846-8F3E-FBBAFE6F3F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5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00C59-EDF6-294D-B664-F152975105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1CAD4-3AFE-E043-BDB5-A308112272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D33A7-1EC6-134F-8216-B2DC4380D3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A3FE0-5A26-1943-865C-C8F2605280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60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1AF0AE-7647-7A46-9AB2-F31B94B8ED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7BFC74B-C9AA-2B4A-A6A8-C0C52DF1C8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CF53F4-FC5F-964C-956A-0F8EB245B4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7675E-F2C5-8D49-947A-E4F5050EF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1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B197DE-B447-6842-AE0F-6806940AB4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4C308D-66D6-5C46-B53D-13D16BC19B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8BDE23-A29E-0546-BF40-5D8CEBB0F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56191-1242-014F-A16E-2D28BEA2C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93D243-3072-074D-824C-CE5EC92E63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AA556F2-D16B-B340-AE0A-584653518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3016C8-57E3-804A-8285-7C07105D6D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7FB1B-2BAC-8F42-B488-0EB0D8A7C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58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A6F0A-4BC3-9F4B-B5C9-6AADD7892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DE6A4-B79F-B548-9E6B-DCA5679FB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537E7-36D8-B04C-9B54-5A74186F01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428F9-E3D2-A342-B09E-A2B25C265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5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397DF-8EC8-FE44-BD1E-5E98CEA54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9B5BD-6E4C-9F41-8538-C89F76104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47035-54A7-AE40-9769-4318456C1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4F434-BF1B-0D40-ADE0-581E5A3D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56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>
            <a:extLst>
              <a:ext uri="{FF2B5EF4-FFF2-40B4-BE49-F238E27FC236}">
                <a16:creationId xmlns:a16="http://schemas.microsoft.com/office/drawing/2014/main" id="{6DD09D48-D46B-CC4C-B4CE-3432C90975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791200"/>
          </a:xfrm>
          <a:prstGeom prst="rect">
            <a:avLst/>
          </a:prstGeom>
          <a:solidFill>
            <a:srgbClr val="182E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966207-C529-964E-80A7-FE474A9C57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1440D39-8354-2242-A798-B994ED4E49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AB614A-B9C3-394C-ACA4-CB6D63E167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65D4B8-8F5A-2442-8178-6BE00A2EA1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99136F1-5ED9-6F4D-B889-DEBECCA999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1" name="Line 14">
            <a:extLst>
              <a:ext uri="{FF2B5EF4-FFF2-40B4-BE49-F238E27FC236}">
                <a16:creationId xmlns:a16="http://schemas.microsoft.com/office/drawing/2014/main" id="{B449DB56-F6C5-8E4D-9063-C581289921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11" descr="PSU_HBO_RGB_REV_2C.png">
            <a:extLst>
              <a:ext uri="{FF2B5EF4-FFF2-40B4-BE49-F238E27FC236}">
                <a16:creationId xmlns:a16="http://schemas.microsoft.com/office/drawing/2014/main" id="{3F7DE41F-BACA-7845-8A93-1344474DB71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5897563"/>
            <a:ext cx="23685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2524-3934-3142-B32C-3B85806D2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/>
              <a:t>Analyzing the Effect of Noise Injection on Gradient Boosting Machine Regression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9F72-966C-5145-9BAC-6D067881B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Hamza Bachnak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Thesis Supervisor Dr. Jeremy Blum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Pennsylvania State University</a:t>
            </a:r>
          </a:p>
          <a:p>
            <a:r>
              <a:rPr lang="en-US" sz="1400" i="1" dirty="0">
                <a:solidFill>
                  <a:schemeClr val="bg1">
                    <a:lumMod val="85000"/>
                  </a:schemeClr>
                </a:solidFill>
              </a:rPr>
              <a:t>School of Science, Engineering, and Technology </a:t>
            </a:r>
          </a:p>
        </p:txBody>
      </p:sp>
    </p:spTree>
    <p:extLst>
      <p:ext uri="{BB962C8B-B14F-4D97-AF65-F5344CB8AC3E}">
        <p14:creationId xmlns:p14="http://schemas.microsoft.com/office/powerpoint/2010/main" val="28621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60EF-38C8-88B4-61FE-CEDD1845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B959-D538-6D32-08E0-2ECE556B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Compatibility of noise addition with GBM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Handling of Categorical Attributes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Noise addition to training data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Complexity constraints on individual trees</a:t>
            </a:r>
          </a:p>
        </p:txBody>
      </p:sp>
    </p:spTree>
    <p:extLst>
      <p:ext uri="{BB962C8B-B14F-4D97-AF65-F5344CB8AC3E}">
        <p14:creationId xmlns:p14="http://schemas.microsoft.com/office/powerpoint/2010/main" val="393038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13F5-CD72-5AB8-76ED-C838304D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91DE-FE35-032F-A515-3E7E2EF2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Importance of machine learning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Baseline compared to noise injected model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Synthetic data results show increase in accuracy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Real-world data results show decrease in accuracy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Limitations on handling real-world data and GBM</a:t>
            </a:r>
          </a:p>
        </p:txBody>
      </p:sp>
    </p:spTree>
    <p:extLst>
      <p:ext uri="{BB962C8B-B14F-4D97-AF65-F5344CB8AC3E}">
        <p14:creationId xmlns:p14="http://schemas.microsoft.com/office/powerpoint/2010/main" val="258499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1391-716C-A7F5-C2BF-DFBBAE14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BA1C-BD4E-5D20-2990-A0B4C478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[1] Center of Disease Control and Prevention, "cdc.gov," Center of Disease Control and Prevention, 2023. [Online]. Available: https://gis.cdc.gov/Cancer/USCS/#/Demographics/. [Accessed 26 June 2023]. 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[2] "US Used cars dataset," Kaggle, 2020. [Online]. Available: https://www.kaggle.com/datasets/ananaymital/us-used-cars-dataset. [Accessed 11 June 2023].</a:t>
            </a:r>
          </a:p>
        </p:txBody>
      </p:sp>
    </p:spTree>
    <p:extLst>
      <p:ext uri="{BB962C8B-B14F-4D97-AF65-F5344CB8AC3E}">
        <p14:creationId xmlns:p14="http://schemas.microsoft.com/office/powerpoint/2010/main" val="212937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0AB5-BB26-A844-D01C-DD02AB4D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5C2B-D37B-000B-FD91-F92F5E60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Thesis Supervisor: Dr. Blum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Thesis Reader: Dr. Kabir</a:t>
            </a:r>
          </a:p>
          <a:p>
            <a:r>
              <a:rPr lang="en-US" sz="2400" dirty="0">
                <a:solidFill>
                  <a:schemeClr val="bg1"/>
                </a:solidFill>
              </a:rPr>
              <a:t>Honors Staff and Faculty: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Dr. Shirley Clark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Dr. Gina Brelsford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Stephanie </a:t>
            </a:r>
            <a:r>
              <a:rPr lang="en-US" sz="2000" dirty="0" err="1">
                <a:solidFill>
                  <a:schemeClr val="bg1"/>
                </a:solidFill>
              </a:rPr>
              <a:t>Ponnett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Family 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7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C28C-39FD-D6BF-3D19-540ABF4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80E2-20AF-8B44-C28C-A23B7C82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0D02-3F84-7D9F-F5D4-CCF2891B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65BB-E085-7AAE-CBF7-31FD684E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Relevance of machine learning and AI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Improving on accuracy, speed, and memory</a:t>
            </a:r>
          </a:p>
        </p:txBody>
      </p:sp>
    </p:spTree>
    <p:extLst>
      <p:ext uri="{BB962C8B-B14F-4D97-AF65-F5344CB8AC3E}">
        <p14:creationId xmlns:p14="http://schemas.microsoft.com/office/powerpoint/2010/main" val="14184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A41B-D723-6179-C5EE-FF702F2B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D492-C306-3169-AE4E-7177AE1A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What are decision trees?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are Gradient Boosting Machine models?</a:t>
            </a:r>
          </a:p>
        </p:txBody>
      </p:sp>
    </p:spTree>
    <p:extLst>
      <p:ext uri="{BB962C8B-B14F-4D97-AF65-F5344CB8AC3E}">
        <p14:creationId xmlns:p14="http://schemas.microsoft.com/office/powerpoint/2010/main" val="361371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27A1-C836-8D34-D167-2936222F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A02A1-5F68-AA94-0A8E-C478192E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6" y="1676400"/>
            <a:ext cx="4560554" cy="2977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899EDF-346B-814F-AE65-9105582B2829}"/>
              </a:ext>
            </a:extLst>
          </p:cNvPr>
          <p:cNvSpPr/>
          <p:nvPr/>
        </p:nvSpPr>
        <p:spPr>
          <a:xfrm>
            <a:off x="182774" y="4654296"/>
            <a:ext cx="41606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Figure 1: </a:t>
            </a:r>
            <a:r>
              <a:rPr lang="en-US" sz="11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Rates of New Larynx Cancers By Age Reported By NDC Presented as Bar Graph [1].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F06F5C38-C640-FBB8-3399-51C85696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87" y="1470819"/>
            <a:ext cx="3932027" cy="322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488813-8BF0-7971-3C12-F5A06E60AFBE}"/>
              </a:ext>
            </a:extLst>
          </p:cNvPr>
          <p:cNvSpPr txBox="1"/>
          <p:nvPr/>
        </p:nvSpPr>
        <p:spPr>
          <a:xfrm>
            <a:off x="5047487" y="4698687"/>
            <a:ext cx="40265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Figure 2: </a:t>
            </a:r>
            <a:r>
              <a:rPr lang="en-US" sz="11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Rates of New Larynx Cancers By Age Reported By NDC Presented as Decision Tree [1].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7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F63-3D40-C99A-5F7B-025067C1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7"/>
            <a:ext cx="8229600" cy="1143000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790E-264E-DD82-7907-68C3339D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286000"/>
            <a:ext cx="6248400" cy="3154363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One reason for the large number of trees in GBM models is the discontinuous nature of tree-based predictions, and therefore, if other means were used to smooth out GBM predictions, smaller models could produce similar results.</a:t>
            </a:r>
          </a:p>
        </p:txBody>
      </p:sp>
    </p:spTree>
    <p:extLst>
      <p:ext uri="{BB962C8B-B14F-4D97-AF65-F5344CB8AC3E}">
        <p14:creationId xmlns:p14="http://schemas.microsoft.com/office/powerpoint/2010/main" val="10722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785-B762-2ADE-F486-E32BFAF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3A5B-67BF-A600-4E48-38CA089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417638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GBM Models for Testing</a:t>
            </a:r>
          </a:p>
          <a:p>
            <a:pPr lvl="1"/>
            <a:r>
              <a:rPr lang="en-US" sz="2400" dirty="0"/>
              <a:t>Baseline model</a:t>
            </a:r>
          </a:p>
          <a:p>
            <a:pPr lvl="1"/>
            <a:r>
              <a:rPr lang="en-US" sz="2400" dirty="0"/>
              <a:t>Noise injected model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Synthetic dataset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Real-world dataset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Evaluated using RMSE</a:t>
            </a:r>
          </a:p>
        </p:txBody>
      </p:sp>
    </p:spTree>
    <p:extLst>
      <p:ext uri="{BB962C8B-B14F-4D97-AF65-F5344CB8AC3E}">
        <p14:creationId xmlns:p14="http://schemas.microsoft.com/office/powerpoint/2010/main" val="398461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2E07-D42D-A83A-B6B0-3484448B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GBM</a:t>
            </a:r>
          </a:p>
        </p:txBody>
      </p:sp>
      <p:pic>
        <p:nvPicPr>
          <p:cNvPr id="4" name="Content Placeholder 3" descr="A diagram of a software process&#10;&#10;Description automatically generated with medium confidence">
            <a:extLst>
              <a:ext uri="{FF2B5EF4-FFF2-40B4-BE49-F238E27FC236}">
                <a16:creationId xmlns:a16="http://schemas.microsoft.com/office/drawing/2014/main" id="{68893EC6-C170-C691-6DBE-6AE1CE3F6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9877" r="968"/>
          <a:stretch/>
        </p:blipFill>
        <p:spPr>
          <a:xfrm>
            <a:off x="530080" y="1312323"/>
            <a:ext cx="8178056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906915-9839-E258-CE64-67F9E2147455}"/>
              </a:ext>
            </a:extLst>
          </p:cNvPr>
          <p:cNvSpPr txBox="1"/>
          <p:nvPr/>
        </p:nvSpPr>
        <p:spPr>
          <a:xfrm>
            <a:off x="-259842" y="5334000"/>
            <a:ext cx="9663684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Figure 3: </a:t>
            </a:r>
            <a:r>
              <a:rPr lang="en-US" sz="1200" b="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Yu Gothic Light" panose="020B0300000000000000" pitchFamily="34" charset="-128"/>
              </a:rPr>
              <a:t>Flowchart representation for construction of baseline GBM</a:t>
            </a:r>
            <a:endParaRPr lang="en-US" sz="1200" b="1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5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BD64-AF94-D772-9AE2-50FFA02A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Injected Model</a:t>
            </a:r>
          </a:p>
        </p:txBody>
      </p:sp>
      <p:pic>
        <p:nvPicPr>
          <p:cNvPr id="4" name="Content Placeholder 3" descr="A diagram of a model&#10;&#10;Description automatically generated">
            <a:extLst>
              <a:ext uri="{FF2B5EF4-FFF2-40B4-BE49-F238E27FC236}">
                <a16:creationId xmlns:a16="http://schemas.microsoft.com/office/drawing/2014/main" id="{C055AF8C-50C7-AF71-4894-0C4C3423F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91" r="926"/>
          <a:stretch/>
        </p:blipFill>
        <p:spPr>
          <a:xfrm>
            <a:off x="193548" y="1643880"/>
            <a:ext cx="8756904" cy="3570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62F2B-659D-0974-0677-C1A33588C255}"/>
              </a:ext>
            </a:extLst>
          </p:cNvPr>
          <p:cNvSpPr txBox="1"/>
          <p:nvPr/>
        </p:nvSpPr>
        <p:spPr>
          <a:xfrm>
            <a:off x="1562100" y="5186687"/>
            <a:ext cx="6019800" cy="404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Yu Gothic Light" panose="020B0300000000000000" pitchFamily="34" charset="-128"/>
              </a:rPr>
              <a:t>Figure 4: Flowchart representation for construction of noise injected GBM model</a:t>
            </a:r>
            <a:endParaRPr lang="en-US" sz="1200" b="1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20EF-66C2-86E2-D094-AE2957A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2947F1-0218-94AF-EC5E-279AB5C7E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05593"/>
              </p:ext>
            </p:extLst>
          </p:nvPr>
        </p:nvGraphicFramePr>
        <p:xfrm>
          <a:off x="697990" y="1417638"/>
          <a:ext cx="3631184" cy="3741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841">
                  <a:extLst>
                    <a:ext uri="{9D8B030D-6E8A-4147-A177-3AD203B41FA5}">
                      <a16:colId xmlns:a16="http://schemas.microsoft.com/office/drawing/2014/main" val="4124635890"/>
                    </a:ext>
                  </a:extLst>
                </a:gridCol>
                <a:gridCol w="797388">
                  <a:extLst>
                    <a:ext uri="{9D8B030D-6E8A-4147-A177-3AD203B41FA5}">
                      <a16:colId xmlns:a16="http://schemas.microsoft.com/office/drawing/2014/main" val="4091720828"/>
                    </a:ext>
                  </a:extLst>
                </a:gridCol>
                <a:gridCol w="723783">
                  <a:extLst>
                    <a:ext uri="{9D8B030D-6E8A-4147-A177-3AD203B41FA5}">
                      <a16:colId xmlns:a16="http://schemas.microsoft.com/office/drawing/2014/main" val="3702105737"/>
                    </a:ext>
                  </a:extLst>
                </a:gridCol>
                <a:gridCol w="772853">
                  <a:extLst>
                    <a:ext uri="{9D8B030D-6E8A-4147-A177-3AD203B41FA5}">
                      <a16:colId xmlns:a16="http://schemas.microsoft.com/office/drawing/2014/main" val="2686051577"/>
                    </a:ext>
                  </a:extLst>
                </a:gridCol>
                <a:gridCol w="748319">
                  <a:extLst>
                    <a:ext uri="{9D8B030D-6E8A-4147-A177-3AD203B41FA5}">
                      <a16:colId xmlns:a16="http://schemas.microsoft.com/office/drawing/2014/main" val="3004192006"/>
                    </a:ext>
                  </a:extLst>
                </a:gridCol>
              </a:tblGrid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Trees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9716594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-0.075%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-0.022%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-0.003%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29335206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-0.119%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-0.033%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-0.004%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3733426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-0.145%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34440191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-0.189%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-0.001%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0.004%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-0.001%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81782673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-0.119%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-0.003%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2959093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1.945%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7845202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9.773%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2.826%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0.02%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7754101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12.565%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3.572%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0.535%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4498778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12.762%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3.843%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3028437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13.028%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3.989%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0.015%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4515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5595E8-EB38-1FD0-DF17-F0B788A3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71137"/>
              </p:ext>
            </p:extLst>
          </p:nvPr>
        </p:nvGraphicFramePr>
        <p:xfrm>
          <a:off x="4827018" y="1417638"/>
          <a:ext cx="3631184" cy="3741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7800">
                  <a:extLst>
                    <a:ext uri="{9D8B030D-6E8A-4147-A177-3AD203B41FA5}">
                      <a16:colId xmlns:a16="http://schemas.microsoft.com/office/drawing/2014/main" val="312882605"/>
                    </a:ext>
                  </a:extLst>
                </a:gridCol>
                <a:gridCol w="748489">
                  <a:extLst>
                    <a:ext uri="{9D8B030D-6E8A-4147-A177-3AD203B41FA5}">
                      <a16:colId xmlns:a16="http://schemas.microsoft.com/office/drawing/2014/main" val="2490625116"/>
                    </a:ext>
                  </a:extLst>
                </a:gridCol>
                <a:gridCol w="718145">
                  <a:extLst>
                    <a:ext uri="{9D8B030D-6E8A-4147-A177-3AD203B41FA5}">
                      <a16:colId xmlns:a16="http://schemas.microsoft.com/office/drawing/2014/main" val="3376154100"/>
                    </a:ext>
                  </a:extLst>
                </a:gridCol>
                <a:gridCol w="718145">
                  <a:extLst>
                    <a:ext uri="{9D8B030D-6E8A-4147-A177-3AD203B41FA5}">
                      <a16:colId xmlns:a16="http://schemas.microsoft.com/office/drawing/2014/main" val="3245079823"/>
                    </a:ext>
                  </a:extLst>
                </a:gridCol>
                <a:gridCol w="758605">
                  <a:extLst>
                    <a:ext uri="{9D8B030D-6E8A-4147-A177-3AD203B41FA5}">
                      <a16:colId xmlns:a16="http://schemas.microsoft.com/office/drawing/2014/main" val="3626201620"/>
                    </a:ext>
                  </a:extLst>
                </a:gridCol>
              </a:tblGrid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Trees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7256902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-0.255%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-0.005%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0.001%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5703915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-0.599%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-0.011%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8174873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-1.041%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-0.108%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-0.015%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668254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-2.369%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-0.163%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-0.026%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6782254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-5.124%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-0.437%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-0.081%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-0.023%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55637477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-8.121%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-0.818%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-0.164%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-0.033%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4819795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-10.728%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-1.695%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-0.43%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-0.109%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5793208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-14.449%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-2.45%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-0.596%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-0.153%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995490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-18.015%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-3.001%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-0.686%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-0.21%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40830775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-22.202%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-3.218%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-0.624%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-0.169%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57072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BA92DB-7818-7B6B-75EC-3487BCA27D3A}"/>
              </a:ext>
            </a:extLst>
          </p:cNvPr>
          <p:cNvSpPr txBox="1"/>
          <p:nvPr/>
        </p:nvSpPr>
        <p:spPr>
          <a:xfrm>
            <a:off x="4827019" y="5224507"/>
            <a:ext cx="3631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Percentage Improvement in the RSME in relation to baseline for the real-world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D1389-323D-2FD6-F4E0-F7214418FC25}"/>
              </a:ext>
            </a:extLst>
          </p:cNvPr>
          <p:cNvSpPr txBox="1"/>
          <p:nvPr/>
        </p:nvSpPr>
        <p:spPr>
          <a:xfrm>
            <a:off x="901190" y="5224507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1: Percentage Improvement in the RSME in relation to baseline for synthetic dataset</a:t>
            </a:r>
          </a:p>
        </p:txBody>
      </p:sp>
    </p:spTree>
    <p:extLst>
      <p:ext uri="{BB962C8B-B14F-4D97-AF65-F5344CB8AC3E}">
        <p14:creationId xmlns:p14="http://schemas.microsoft.com/office/powerpoint/2010/main" val="26388297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631</Words>
  <Application>Microsoft Office PowerPoint</Application>
  <PresentationFormat>On-screen Show (4:3)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Blank Presentation</vt:lpstr>
      <vt:lpstr>Analyzing the Effect of Noise Injection on Gradient Boosting Machine Regression Models</vt:lpstr>
      <vt:lpstr>Introduction</vt:lpstr>
      <vt:lpstr>Background</vt:lpstr>
      <vt:lpstr>Decision Trees</vt:lpstr>
      <vt:lpstr>Research Question</vt:lpstr>
      <vt:lpstr>Methods</vt:lpstr>
      <vt:lpstr>Baseline GBM</vt:lpstr>
      <vt:lpstr>Noise Injected Model</vt:lpstr>
      <vt:lpstr>Results</vt:lpstr>
      <vt:lpstr>Limitations</vt:lpstr>
      <vt:lpstr>Conclusion</vt:lpstr>
      <vt:lpstr>References</vt:lpstr>
      <vt:lpstr>Acknowledgements</vt:lpstr>
      <vt:lpstr>Questions?</vt:lpstr>
    </vt:vector>
  </TitlesOfParts>
  <Company>Penn State Harrisburg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 Department</dc:creator>
  <cp:lastModifiedBy>Bachnak, Hamza</cp:lastModifiedBy>
  <cp:revision>13</cp:revision>
  <dcterms:created xsi:type="dcterms:W3CDTF">2008-11-20T14:40:58Z</dcterms:created>
  <dcterms:modified xsi:type="dcterms:W3CDTF">2023-12-04T06:55:20Z</dcterms:modified>
</cp:coreProperties>
</file>