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87" r:id="rId2"/>
    <p:sldId id="292" r:id="rId3"/>
    <p:sldId id="295" r:id="rId4"/>
    <p:sldId id="297" r:id="rId5"/>
    <p:sldId id="525" r:id="rId6"/>
    <p:sldId id="285" r:id="rId7"/>
    <p:sldId id="293" r:id="rId8"/>
    <p:sldId id="290" r:id="rId9"/>
    <p:sldId id="294" r:id="rId10"/>
    <p:sldId id="291" r:id="rId11"/>
    <p:sldId id="521" r:id="rId12"/>
    <p:sldId id="289" r:id="rId13"/>
    <p:sldId id="518" r:id="rId14"/>
    <p:sldId id="520" r:id="rId15"/>
    <p:sldId id="519" r:id="rId16"/>
    <p:sldId id="514" r:id="rId17"/>
    <p:sldId id="523" r:id="rId18"/>
    <p:sldId id="52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58"/>
    <p:restoredTop sz="94638"/>
  </p:normalViewPr>
  <p:slideViewPr>
    <p:cSldViewPr snapToGrid="0" snapToObjects="1">
      <p:cViewPr varScale="1">
        <p:scale>
          <a:sx n="87" d="100"/>
          <a:sy n="87" d="100"/>
        </p:scale>
        <p:origin x="9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5E50A-7474-9641-A36E-50C9A92B5D7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24D86-376F-674D-A828-CCEA8F3A9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6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0E2AE3-FEDC-7C42-829A-A62418FE24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879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2AE3-FEDC-7C42-829A-A62418FE24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8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2AE3-FEDC-7C42-829A-A62418FE24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7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2AE3-FEDC-7C42-829A-A62418FE24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07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2AE3-FEDC-7C42-829A-A62418FE24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10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2AE3-FEDC-7C42-829A-A62418FE24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42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2AE3-FEDC-7C42-829A-A62418FE24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01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2AE3-FEDC-7C42-829A-A62418FE24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8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2AE3-FEDC-7C42-829A-A62418FE24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60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2AE3-FEDC-7C42-829A-A62418FE24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9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7E8BED9-0124-3444-AD45-4F5C4283A8C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043-EED2-4044-A2FB-A91DEDD2CE3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06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BED9-0124-3444-AD45-4F5C4283A8C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043-EED2-4044-A2FB-A91DEDD2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4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BED9-0124-3444-AD45-4F5C4283A8C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043-EED2-4044-A2FB-A91DEDD2CE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02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BED9-0124-3444-AD45-4F5C4283A8C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043-EED2-4044-A2FB-A91DEDD2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0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BED9-0124-3444-AD45-4F5C4283A8C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043-EED2-4044-A2FB-A91DEDD2CE3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74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BED9-0124-3444-AD45-4F5C4283A8C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043-EED2-4044-A2FB-A91DEDD2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38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BED9-0124-3444-AD45-4F5C4283A8C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043-EED2-4044-A2FB-A91DEDD2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71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BED9-0124-3444-AD45-4F5C4283A8C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043-EED2-4044-A2FB-A91DEDD2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7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BED9-0124-3444-AD45-4F5C4283A8C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043-EED2-4044-A2FB-A91DEDD2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8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BED9-0124-3444-AD45-4F5C4283A8C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043-EED2-4044-A2FB-A91DEDD2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8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BED9-0124-3444-AD45-4F5C4283A8C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043-EED2-4044-A2FB-A91DEDD2CE3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91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7E8BED9-0124-3444-AD45-4F5C4283A8C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B949043-EED2-4044-A2FB-A91DEDD2CE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38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A5426-A290-3440-9E75-D8320FA0D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2671" y="4960137"/>
            <a:ext cx="4148329" cy="1463040"/>
          </a:xfrm>
        </p:spPr>
        <p:txBody>
          <a:bodyPr>
            <a:normAutofit/>
          </a:bodyPr>
          <a:lstStyle/>
          <a:p>
            <a:r>
              <a:rPr lang="en-US" dirty="0"/>
              <a:t>Speaker: Jason Weston</a:t>
            </a:r>
          </a:p>
          <a:p>
            <a:r>
              <a:rPr lang="en-US" dirty="0"/>
              <a:t>Facebook AI Research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3B46E-62C2-454D-801A-C80C9880A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977048"/>
            <a:ext cx="9618133" cy="2960980"/>
          </a:xfrm>
        </p:spPr>
        <p:txBody>
          <a:bodyPr anchor="b">
            <a:normAutofit/>
          </a:bodyPr>
          <a:lstStyle/>
          <a:p>
            <a:pPr algn="l"/>
            <a:r>
              <a:rPr lang="en-US" sz="6000" b="1" dirty="0">
                <a:solidFill>
                  <a:srgbClr val="FFDA6B"/>
                </a:solidFill>
              </a:rPr>
              <a:t>ConvAI2 Competition</a:t>
            </a:r>
            <a:r>
              <a:rPr lang="en-US" sz="6000" b="1" dirty="0">
                <a:solidFill>
                  <a:srgbClr val="FFFFFF"/>
                </a:solidFill>
              </a:rPr>
              <a:t>: </a:t>
            </a:r>
            <a:br>
              <a:rPr lang="en-US" sz="6000" b="1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FUTURE WORK </a:t>
            </a:r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70026DE-D43B-EE4F-9571-428DF9534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740" y="0"/>
            <a:ext cx="3774808" cy="3774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43AAE2-440C-9443-942C-6B078C5EE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30" y="4530432"/>
            <a:ext cx="2369137" cy="236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67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7E5A7F-CBE9-7D47-90FE-F952FDB76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123" y="2540289"/>
            <a:ext cx="7870391" cy="43177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C6EA42-7F54-BD4F-B27C-DE827E78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1499616"/>
          </a:xfrm>
        </p:spPr>
        <p:txBody>
          <a:bodyPr/>
          <a:lstStyle/>
          <a:p>
            <a:r>
              <a:rPr lang="en-US" dirty="0"/>
              <a:t>Lessons?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7EA4-96C5-CE43-9993-7ED179D1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220492"/>
            <a:ext cx="9720073" cy="44030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570578"/>
                </a:solidFill>
              </a:rPr>
              <a:t>Models are not consistent / we do not measure consistency: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rgbClr val="570578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570578"/>
                </a:solidFill>
              </a:rPr>
              <a:t>Recent solution: Dialogue NLI 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 err="1">
                <a:solidFill>
                  <a:srgbClr val="00B050"/>
                </a:solidFill>
              </a:rPr>
              <a:t>Welleck</a:t>
            </a:r>
            <a:r>
              <a:rPr lang="en-US" sz="2000" b="1" dirty="0">
                <a:solidFill>
                  <a:srgbClr val="00B050"/>
                </a:solidFill>
              </a:rPr>
              <a:t> et al., 2018)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B3E9F-B00B-A048-BC30-32C207238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1057" y="38795"/>
            <a:ext cx="2100943" cy="210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1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DDEEA9-862C-5C4B-BAB6-6D3756394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670" y="1099457"/>
            <a:ext cx="10641294" cy="547052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165A4E-B27B-3A46-90F2-A2C70106E3C9}"/>
              </a:ext>
            </a:extLst>
          </p:cNvPr>
          <p:cNvSpPr txBox="1">
            <a:spLocks/>
          </p:cNvSpPr>
          <p:nvPr/>
        </p:nvSpPr>
        <p:spPr>
          <a:xfrm>
            <a:off x="1338943" y="393178"/>
            <a:ext cx="9405257" cy="70627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016" lvl="1" indent="0">
              <a:buNone/>
            </a:pPr>
            <a:r>
              <a:rPr lang="en-US" sz="2800" b="1" dirty="0">
                <a:solidFill>
                  <a:srgbClr val="570578"/>
                </a:solidFill>
              </a:rPr>
              <a:t>Dialogue NLI for consistency 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 err="1">
                <a:solidFill>
                  <a:srgbClr val="00B050"/>
                </a:solidFill>
              </a:rPr>
              <a:t>Welleck</a:t>
            </a:r>
            <a:r>
              <a:rPr lang="en-US" sz="2000" b="1" dirty="0">
                <a:solidFill>
                  <a:srgbClr val="00B050"/>
                </a:solidFill>
              </a:rPr>
              <a:t> et al., 2018)</a:t>
            </a:r>
          </a:p>
        </p:txBody>
      </p:sp>
    </p:spTree>
    <p:extLst>
      <p:ext uri="{BB962C8B-B14F-4D97-AF65-F5344CB8AC3E}">
        <p14:creationId xmlns:p14="http://schemas.microsoft.com/office/powerpoint/2010/main" val="276269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557BC39-41B3-8442-878C-DF097FDFE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343" y="4329793"/>
            <a:ext cx="2042657" cy="2528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C6EA42-7F54-BD4F-B27C-DE827E78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7857"/>
            <a:ext cx="9720072" cy="1499616"/>
          </a:xfrm>
        </p:spPr>
        <p:txBody>
          <a:bodyPr/>
          <a:lstStyle/>
          <a:p>
            <a:r>
              <a:rPr lang="en-US" dirty="0"/>
              <a:t>NEXT STEPS?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7EA4-96C5-CE43-9993-7ED179D1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219200"/>
            <a:ext cx="10907485" cy="497041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i="1" dirty="0" err="1">
                <a:solidFill>
                  <a:srgbClr val="570578"/>
                </a:solidFill>
              </a:rPr>
              <a:t>PersonaChat</a:t>
            </a:r>
            <a:r>
              <a:rPr lang="en-US" sz="3200" b="1" i="1" dirty="0">
                <a:solidFill>
                  <a:srgbClr val="570578"/>
                </a:solidFill>
              </a:rPr>
              <a:t> is only a meet-and-greet task, doesn’t have topic depth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0B050"/>
                </a:solidFill>
              </a:rPr>
              <a:t>More sophisticated task: chat about topics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B2BBB1-D748-D749-BF2B-A7785618F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017" y="2294051"/>
            <a:ext cx="7945268" cy="45639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C5FBEC-1E6C-CA43-AE40-4C8271275C46}"/>
              </a:ext>
            </a:extLst>
          </p:cNvPr>
          <p:cNvSpPr txBox="1"/>
          <p:nvPr/>
        </p:nvSpPr>
        <p:spPr>
          <a:xfrm>
            <a:off x="10493828" y="3960461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http://</a:t>
            </a:r>
            <a:r>
              <a:rPr lang="en-US" b="1" dirty="0" err="1">
                <a:solidFill>
                  <a:srgbClr val="0070C0"/>
                </a:solidFill>
              </a:rPr>
              <a:t>parl.ai</a:t>
            </a:r>
            <a:r>
              <a:rPr lang="en-US" b="1" dirty="0">
                <a:solidFill>
                  <a:srgbClr val="0070C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80261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15F3-6CA4-F34D-BDE4-33286D5C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922" y="-163604"/>
            <a:ext cx="10515600" cy="1325563"/>
          </a:xfrm>
        </p:spPr>
        <p:txBody>
          <a:bodyPr/>
          <a:lstStyle/>
          <a:p>
            <a:r>
              <a:rPr lang="en-US" dirty="0"/>
              <a:t>Dataset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5DF31B-DD08-9342-B585-B30A1A112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743" y="893639"/>
            <a:ext cx="11398779" cy="526097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07E981-A160-594E-BB03-0AEC1299E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901" y="252946"/>
            <a:ext cx="492462" cy="4924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A1C7E-8F96-4F42-ACA3-3E6F7DA74B51}"/>
              </a:ext>
            </a:extLst>
          </p:cNvPr>
          <p:cNvSpPr/>
          <p:nvPr/>
        </p:nvSpPr>
        <p:spPr>
          <a:xfrm>
            <a:off x="6536361" y="314511"/>
            <a:ext cx="5655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</a:rPr>
              <a:t>Wizard of Wikipedia </a:t>
            </a:r>
            <a:r>
              <a:rPr lang="en-US" sz="2400" b="1" i="1" dirty="0">
                <a:solidFill>
                  <a:srgbClr val="00B050"/>
                </a:solidFill>
              </a:rPr>
              <a:t>(</a:t>
            </a:r>
            <a:r>
              <a:rPr lang="en-US" sz="2400" b="1" i="1" dirty="0" err="1">
                <a:solidFill>
                  <a:srgbClr val="00B050"/>
                </a:solidFill>
              </a:rPr>
              <a:t>Dinan</a:t>
            </a:r>
            <a:r>
              <a:rPr lang="en-US" sz="2400" b="1" i="1" dirty="0">
                <a:solidFill>
                  <a:srgbClr val="00B050"/>
                </a:solidFill>
              </a:rPr>
              <a:t> et al., 2018)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4291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FC4083-D3FB-5044-8886-984BAC5D1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6" y="1660323"/>
            <a:ext cx="11645900" cy="401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65F9A3-71BB-7547-AE54-27DE78F5C5EB}"/>
              </a:ext>
            </a:extLst>
          </p:cNvPr>
          <p:cNvSpPr txBox="1"/>
          <p:nvPr/>
        </p:nvSpPr>
        <p:spPr>
          <a:xfrm>
            <a:off x="2198077" y="1125417"/>
            <a:ext cx="7614138" cy="685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A15F3-6CA4-F34D-BDE4-33286D5C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332" y="617532"/>
            <a:ext cx="10515600" cy="1325563"/>
          </a:xfrm>
        </p:spPr>
        <p:txBody>
          <a:bodyPr/>
          <a:lstStyle/>
          <a:p>
            <a:r>
              <a:rPr lang="en-US" dirty="0"/>
              <a:t>Dataset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3596E-37CD-0043-9CA1-0FD646EF0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87" y="918680"/>
            <a:ext cx="492462" cy="4924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13208D-47A8-E745-8A47-DE550FC517D5}"/>
              </a:ext>
            </a:extLst>
          </p:cNvPr>
          <p:cNvSpPr/>
          <p:nvPr/>
        </p:nvSpPr>
        <p:spPr>
          <a:xfrm>
            <a:off x="6394847" y="980245"/>
            <a:ext cx="5655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</a:rPr>
              <a:t>Wizard of Wikipedia </a:t>
            </a:r>
            <a:r>
              <a:rPr lang="en-US" sz="2400" b="1" i="1" dirty="0">
                <a:solidFill>
                  <a:srgbClr val="00B050"/>
                </a:solidFill>
              </a:rPr>
              <a:t>(</a:t>
            </a:r>
            <a:r>
              <a:rPr lang="en-US" sz="2400" b="1" i="1" dirty="0" err="1">
                <a:solidFill>
                  <a:srgbClr val="00B050"/>
                </a:solidFill>
              </a:rPr>
              <a:t>Dinan</a:t>
            </a:r>
            <a:r>
              <a:rPr lang="en-US" sz="2400" b="1" i="1" dirty="0">
                <a:solidFill>
                  <a:srgbClr val="00B050"/>
                </a:solidFill>
              </a:rPr>
              <a:t> et al., 2018)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0195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15F3-6CA4-F34D-BDE4-33286D5C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47" y="644752"/>
            <a:ext cx="10515600" cy="1325563"/>
          </a:xfrm>
        </p:spPr>
        <p:txBody>
          <a:bodyPr/>
          <a:lstStyle/>
          <a:p>
            <a:r>
              <a:rPr lang="en-US" dirty="0"/>
              <a:t>Dataset Examples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A4035-8B90-CE4E-B44D-E1F815D0F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957"/>
          <a:stretch/>
        </p:blipFill>
        <p:spPr>
          <a:xfrm>
            <a:off x="552847" y="1970315"/>
            <a:ext cx="11684000" cy="4406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2B3ECF-CEB7-3B45-B6A0-80BF6153DC99}"/>
              </a:ext>
            </a:extLst>
          </p:cNvPr>
          <p:cNvSpPr txBox="1"/>
          <p:nvPr/>
        </p:nvSpPr>
        <p:spPr>
          <a:xfrm>
            <a:off x="1382049" y="5893613"/>
            <a:ext cx="9427899" cy="6830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5467BA-9A96-7247-96DE-55CE3B3D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87" y="918680"/>
            <a:ext cx="492462" cy="4924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B14252-D1DC-B74B-8B4A-AE15A920C7D5}"/>
              </a:ext>
            </a:extLst>
          </p:cNvPr>
          <p:cNvSpPr/>
          <p:nvPr/>
        </p:nvSpPr>
        <p:spPr>
          <a:xfrm>
            <a:off x="6394847" y="980245"/>
            <a:ext cx="5655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</a:rPr>
              <a:t>Wizard of Wikipedia </a:t>
            </a:r>
            <a:r>
              <a:rPr lang="en-US" sz="2400" b="1" i="1" dirty="0">
                <a:solidFill>
                  <a:srgbClr val="00B050"/>
                </a:solidFill>
              </a:rPr>
              <a:t>(</a:t>
            </a:r>
            <a:r>
              <a:rPr lang="en-US" sz="2400" b="1" i="1" dirty="0" err="1">
                <a:solidFill>
                  <a:srgbClr val="00B050"/>
                </a:solidFill>
              </a:rPr>
              <a:t>Dinan</a:t>
            </a:r>
            <a:r>
              <a:rPr lang="en-US" sz="2400" b="1" i="1" dirty="0">
                <a:solidFill>
                  <a:srgbClr val="00B050"/>
                </a:solidFill>
              </a:rPr>
              <a:t> et al., 2018)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6718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02A1-56D8-EB45-9076-BCE1A9B8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357" y="987987"/>
            <a:ext cx="9720072" cy="149961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8FE84-A770-FD49-A8CD-19CCAEC17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37" y="3982034"/>
            <a:ext cx="11531600" cy="27686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BEF17D-F02C-D645-9D05-BED096BF5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5414" y="805630"/>
            <a:ext cx="10515600" cy="306414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90CCA5-CC30-5645-B441-639919D084B7}"/>
              </a:ext>
            </a:extLst>
          </p:cNvPr>
          <p:cNvSpPr txBox="1"/>
          <p:nvPr/>
        </p:nvSpPr>
        <p:spPr>
          <a:xfrm>
            <a:off x="816430" y="3982034"/>
            <a:ext cx="6828692" cy="201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7E26CA-23BF-4D4E-AACF-BBF0971226AB}"/>
              </a:ext>
            </a:extLst>
          </p:cNvPr>
          <p:cNvSpPr txBox="1">
            <a:spLocks/>
          </p:cNvSpPr>
          <p:nvPr/>
        </p:nvSpPr>
        <p:spPr>
          <a:xfrm>
            <a:off x="605414" y="-1281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BASELINE MODELS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B8D63B-E44E-F74B-A7AE-56C451F0C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754" y="145795"/>
            <a:ext cx="492462" cy="4924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FEAE6F8-4FEA-2745-BFE4-DB6FF11F5F79}"/>
              </a:ext>
            </a:extLst>
          </p:cNvPr>
          <p:cNvSpPr/>
          <p:nvPr/>
        </p:nvSpPr>
        <p:spPr>
          <a:xfrm>
            <a:off x="5863214" y="207360"/>
            <a:ext cx="5655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</a:rPr>
              <a:t>Wizard of Wikipedia </a:t>
            </a:r>
            <a:r>
              <a:rPr lang="en-US" sz="2400" b="1" i="1" dirty="0">
                <a:solidFill>
                  <a:srgbClr val="00B050"/>
                </a:solidFill>
              </a:rPr>
              <a:t>(</a:t>
            </a:r>
            <a:r>
              <a:rPr lang="en-US" sz="2400" b="1" i="1" dirty="0" err="1">
                <a:solidFill>
                  <a:srgbClr val="00B050"/>
                </a:solidFill>
              </a:rPr>
              <a:t>Dinan</a:t>
            </a:r>
            <a:r>
              <a:rPr lang="en-US" sz="2400" b="1" i="1" dirty="0">
                <a:solidFill>
                  <a:srgbClr val="00B050"/>
                </a:solidFill>
              </a:rPr>
              <a:t> et al., 2018)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6042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090CCA5-CC30-5645-B441-639919D084B7}"/>
              </a:ext>
            </a:extLst>
          </p:cNvPr>
          <p:cNvSpPr txBox="1"/>
          <p:nvPr/>
        </p:nvSpPr>
        <p:spPr>
          <a:xfrm>
            <a:off x="816430" y="3982034"/>
            <a:ext cx="6828692" cy="201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7E26CA-23BF-4D4E-AACF-BBF0971226AB}"/>
              </a:ext>
            </a:extLst>
          </p:cNvPr>
          <p:cNvSpPr txBox="1">
            <a:spLocks/>
          </p:cNvSpPr>
          <p:nvPr/>
        </p:nvSpPr>
        <p:spPr>
          <a:xfrm>
            <a:off x="605414" y="-1281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BASELINE MODELS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B8D63B-E44E-F74B-A7AE-56C451F0C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754" y="145795"/>
            <a:ext cx="492462" cy="4924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FEAE6F8-4FEA-2745-BFE4-DB6FF11F5F79}"/>
              </a:ext>
            </a:extLst>
          </p:cNvPr>
          <p:cNvSpPr/>
          <p:nvPr/>
        </p:nvSpPr>
        <p:spPr>
          <a:xfrm>
            <a:off x="5863214" y="207360"/>
            <a:ext cx="5655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</a:rPr>
              <a:t>Wizard of Wikipedia </a:t>
            </a:r>
            <a:r>
              <a:rPr lang="en-US" sz="2400" b="1" i="1" dirty="0">
                <a:solidFill>
                  <a:srgbClr val="00B050"/>
                </a:solidFill>
              </a:rPr>
              <a:t>(</a:t>
            </a:r>
            <a:r>
              <a:rPr lang="en-US" sz="2400" b="1" i="1" dirty="0" err="1">
                <a:solidFill>
                  <a:srgbClr val="00B050"/>
                </a:solidFill>
              </a:rPr>
              <a:t>Dinan</a:t>
            </a:r>
            <a:r>
              <a:rPr lang="en-US" sz="2400" b="1" i="1" dirty="0">
                <a:solidFill>
                  <a:srgbClr val="00B050"/>
                </a:solidFill>
              </a:rPr>
              <a:t> et al., 2018)</a:t>
            </a:r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2EDFAD-A37A-484B-BC88-361984A65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84720"/>
            <a:ext cx="11209914" cy="30732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BE38E8-C4D3-4B48-8EBF-62924F50B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14" y="791857"/>
            <a:ext cx="10850684" cy="332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50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7027B-6298-1D4A-AE92-70A7FD23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-326472"/>
            <a:ext cx="9720072" cy="1499616"/>
          </a:xfrm>
        </p:spPr>
        <p:txBody>
          <a:bodyPr/>
          <a:lstStyle/>
          <a:p>
            <a:r>
              <a:rPr lang="en-US" dirty="0"/>
              <a:t>BASELINES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0B6F-AF38-A54B-AD5C-422854D2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95F40CC-A34B-7147-BC39-572346BA6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0" y="640582"/>
            <a:ext cx="11106188" cy="39920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F4E387-E10E-B642-817A-F9BC616247A8}"/>
              </a:ext>
            </a:extLst>
          </p:cNvPr>
          <p:cNvSpPr txBox="1"/>
          <p:nvPr/>
        </p:nvSpPr>
        <p:spPr>
          <a:xfrm>
            <a:off x="76200" y="5018315"/>
            <a:ext cx="1136105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Generative models </a:t>
            </a:r>
            <a:r>
              <a:rPr lang="en-US" sz="2800" dirty="0"/>
              <a:t>aren’t as engaging on seen, but </a:t>
            </a:r>
            <a:r>
              <a:rPr lang="en-US" sz="2800" i="1" dirty="0">
                <a:solidFill>
                  <a:srgbClr val="00B050"/>
                </a:solidFill>
              </a:rPr>
              <a:t>can</a:t>
            </a:r>
            <a:r>
              <a:rPr lang="en-US" sz="2800" dirty="0"/>
              <a:t> generalize to unseen.</a:t>
            </a:r>
          </a:p>
          <a:p>
            <a:endParaRPr lang="en-US" sz="2800" dirty="0"/>
          </a:p>
          <a:p>
            <a:r>
              <a:rPr lang="en-US" sz="2800" dirty="0"/>
              <a:t>                           </a:t>
            </a:r>
            <a:r>
              <a:rPr lang="en-US" sz="2800" dirty="0">
                <a:highlight>
                  <a:srgbClr val="FFFF00"/>
                </a:highlight>
              </a:rPr>
              <a:t>Future competition: </a:t>
            </a:r>
            <a:r>
              <a:rPr lang="en-US" sz="2800" i="1" dirty="0">
                <a:highlight>
                  <a:srgbClr val="FFFF00"/>
                </a:highlight>
              </a:rPr>
              <a:t>find improved models?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1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EA42-7F54-BD4F-B27C-DE827E78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7EA4-96C5-CE43-9993-7ED179D1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46786"/>
            <a:ext cx="10641846" cy="43625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570578"/>
                </a:solidFill>
              </a:rPr>
              <a:t>Pre-trained generative transformers work </a:t>
            </a:r>
            <a:r>
              <a:rPr lang="en-US" sz="3300" b="1" dirty="0">
                <a:solidFill>
                  <a:srgbClr val="570578"/>
                </a:solidFill>
              </a:rPr>
              <a:t>well</a:t>
            </a:r>
            <a:r>
              <a:rPr lang="en-US" sz="3300" dirty="0">
                <a:solidFill>
                  <a:srgbClr val="570578"/>
                </a:solidFill>
              </a:rPr>
              <a:t>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570578"/>
                </a:solidFill>
              </a:rPr>
              <a:t>But not just about perplexity -- search strategy important too!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300" b="1" i="1" dirty="0">
              <a:solidFill>
                <a:srgbClr val="570578"/>
              </a:solidFill>
            </a:endParaRPr>
          </a:p>
          <a:p>
            <a:pPr marL="0" indent="0">
              <a:buNone/>
            </a:pPr>
            <a:endParaRPr lang="en-US" sz="2800" b="1" i="1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b="1" i="1" dirty="0">
              <a:solidFill>
                <a:srgbClr val="570578"/>
              </a:solidFill>
            </a:endParaRPr>
          </a:p>
          <a:p>
            <a:pPr marL="0" indent="0">
              <a:buNone/>
            </a:pPr>
            <a:endParaRPr lang="en-US" sz="3200" b="1" i="1" dirty="0">
              <a:solidFill>
                <a:srgbClr val="570578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BC29D-CC8E-0246-A511-9D46B9D8F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543" y="3278528"/>
            <a:ext cx="3579472" cy="357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8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EA42-7F54-BD4F-B27C-DE827E78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7EA4-96C5-CE43-9993-7ED179D1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614" y="1834888"/>
            <a:ext cx="10155501" cy="33188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70578"/>
                </a:solidFill>
              </a:rPr>
              <a:t>Pre-trained transformers + good search works </a:t>
            </a:r>
            <a:r>
              <a:rPr lang="en-US" sz="3200" b="1" dirty="0">
                <a:solidFill>
                  <a:srgbClr val="570578"/>
                </a:solidFill>
              </a:rPr>
              <a:t>well</a:t>
            </a:r>
            <a:r>
              <a:rPr lang="en-US" sz="3200" dirty="0">
                <a:solidFill>
                  <a:srgbClr val="570578"/>
                </a:solidFill>
              </a:rPr>
              <a:t>!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70578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70578"/>
                </a:solidFill>
              </a:rPr>
              <a:t>Retrieval models fared </a:t>
            </a:r>
            <a:r>
              <a:rPr lang="en-US" sz="3200" b="1" dirty="0">
                <a:solidFill>
                  <a:srgbClr val="570578"/>
                </a:solidFill>
              </a:rPr>
              <a:t>worse</a:t>
            </a:r>
            <a:r>
              <a:rPr lang="en-US" sz="3200" dirty="0">
                <a:solidFill>
                  <a:srgbClr val="570578"/>
                </a:solidFill>
              </a:rPr>
              <a:t> in the competition, but no method with hits@1 &gt; 0.7 was tried.</a:t>
            </a:r>
            <a:endParaRPr lang="en-US" sz="3200" i="1" dirty="0">
              <a:solidFill>
                <a:srgbClr val="570578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i="1" dirty="0">
                <a:solidFill>
                  <a:srgbClr val="00B050"/>
                </a:solidFill>
              </a:rPr>
              <a:t>To our eyes, when they work, they are still more exciting to read..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b="1" i="1" dirty="0">
              <a:solidFill>
                <a:srgbClr val="570578"/>
              </a:solidFill>
            </a:endParaRPr>
          </a:p>
          <a:p>
            <a:pPr marL="0" indent="0">
              <a:buNone/>
            </a:pPr>
            <a:endParaRPr lang="en-US" sz="2800" b="1" i="1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b="1" i="1" dirty="0">
              <a:solidFill>
                <a:srgbClr val="570578"/>
              </a:solidFill>
            </a:endParaRPr>
          </a:p>
          <a:p>
            <a:pPr marL="0" indent="0">
              <a:buNone/>
            </a:pPr>
            <a:endParaRPr lang="en-US" sz="3200" b="1" i="1" dirty="0">
              <a:solidFill>
                <a:srgbClr val="570578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BC29D-CC8E-0246-A511-9D46B9D8F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329" y="3494314"/>
            <a:ext cx="3363686" cy="336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2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EA42-7F54-BD4F-B27C-DE827E78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7EA4-96C5-CE43-9993-7ED179D1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614" y="1834888"/>
            <a:ext cx="10155501" cy="33188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70578"/>
                </a:solidFill>
              </a:rPr>
              <a:t>Pre-trained transformers + good search works </a:t>
            </a:r>
            <a:r>
              <a:rPr lang="en-US" sz="3200" b="1" dirty="0">
                <a:solidFill>
                  <a:srgbClr val="570578"/>
                </a:solidFill>
              </a:rPr>
              <a:t>well</a:t>
            </a:r>
            <a:r>
              <a:rPr lang="en-US" sz="3200" dirty="0">
                <a:solidFill>
                  <a:srgbClr val="570578"/>
                </a:solidFill>
              </a:rPr>
              <a:t>!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70578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70578"/>
                </a:solidFill>
              </a:rPr>
              <a:t>Retrieval models fared </a:t>
            </a:r>
            <a:r>
              <a:rPr lang="en-US" sz="3200" b="1" dirty="0">
                <a:solidFill>
                  <a:srgbClr val="570578"/>
                </a:solidFill>
              </a:rPr>
              <a:t>worse</a:t>
            </a:r>
            <a:r>
              <a:rPr lang="en-US" sz="3200" dirty="0">
                <a:solidFill>
                  <a:srgbClr val="570578"/>
                </a:solidFill>
              </a:rPr>
              <a:t> in the competition, but no method with hits@1 &gt; 0.7 was tried.</a:t>
            </a:r>
            <a:endParaRPr lang="en-US" sz="3200" i="1" dirty="0">
              <a:solidFill>
                <a:srgbClr val="570578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i="1" dirty="0">
                <a:solidFill>
                  <a:srgbClr val="00B050"/>
                </a:solidFill>
              </a:rPr>
              <a:t>To our eyes, when they work, they are still more exciting to read..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b="1" i="1" dirty="0">
              <a:solidFill>
                <a:srgbClr val="570578"/>
              </a:solidFill>
            </a:endParaRPr>
          </a:p>
          <a:p>
            <a:pPr marL="0" indent="0">
              <a:buNone/>
            </a:pPr>
            <a:endParaRPr lang="en-US" sz="2800" b="1" i="1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b="1" i="1" dirty="0">
              <a:solidFill>
                <a:srgbClr val="570578"/>
              </a:solidFill>
            </a:endParaRPr>
          </a:p>
          <a:p>
            <a:pPr marL="0" indent="0">
              <a:buNone/>
            </a:pPr>
            <a:endParaRPr lang="en-US" sz="3200" b="1" i="1" dirty="0">
              <a:solidFill>
                <a:srgbClr val="570578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BC29D-CC8E-0246-A511-9D46B9D8F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329" y="3494314"/>
            <a:ext cx="3363686" cy="33636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4A8A9-C741-974F-93F3-D6004E2F68CC}"/>
              </a:ext>
            </a:extLst>
          </p:cNvPr>
          <p:cNvSpPr txBox="1">
            <a:spLocks/>
          </p:cNvSpPr>
          <p:nvPr/>
        </p:nvSpPr>
        <p:spPr>
          <a:xfrm>
            <a:off x="882613" y="4927308"/>
            <a:ext cx="9861587" cy="1476103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570578"/>
                </a:solidFill>
              </a:rPr>
              <a:t>New representations are coming all the time,…               e.g., BERT.. </a:t>
            </a:r>
            <a:r>
              <a:rPr lang="en-US" sz="2800" dirty="0">
                <a:solidFill>
                  <a:srgbClr val="00B050"/>
                </a:solidFill>
              </a:rPr>
              <a:t>we </a:t>
            </a:r>
            <a:r>
              <a:rPr lang="en-US" sz="2800" b="1" dirty="0">
                <a:solidFill>
                  <a:srgbClr val="00B050"/>
                </a:solidFill>
              </a:rPr>
              <a:t>expect further improvements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b="1" dirty="0">
                <a:solidFill>
                  <a:srgbClr val="570578"/>
                </a:solidFill>
              </a:rPr>
              <a:t>BUT.. </a:t>
            </a:r>
            <a:r>
              <a:rPr lang="en-US" sz="3300" dirty="0">
                <a:solidFill>
                  <a:srgbClr val="570578"/>
                </a:solidFill>
              </a:rPr>
              <a:t>dialogue is certainly not yet solved</a:t>
            </a:r>
            <a:r>
              <a:rPr lang="en-US" sz="3300" dirty="0">
                <a:solidFill>
                  <a:srgbClr val="00B050"/>
                </a:solidFill>
              </a:rPr>
              <a:t>…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n-US" sz="2800" b="1" i="1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b="1" i="1" dirty="0">
              <a:solidFill>
                <a:srgbClr val="570578"/>
              </a:solidFill>
            </a:endParaRPr>
          </a:p>
          <a:p>
            <a:pPr marL="0" indent="0">
              <a:buFont typeface="Tw Cen MT" panose="020B0602020104020603" pitchFamily="34" charset="0"/>
              <a:buNone/>
            </a:pPr>
            <a:endParaRPr lang="en-US" sz="3200" b="1" i="1" dirty="0">
              <a:solidFill>
                <a:srgbClr val="5705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76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B3D2B8C-153E-2646-82AD-B81FF2DC1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1468664"/>
            <a:ext cx="10528300" cy="527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5ECE8-B47E-EE48-96E2-7CB3A9D0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728" y="336201"/>
            <a:ext cx="9720072" cy="1499616"/>
          </a:xfrm>
        </p:spPr>
        <p:txBody>
          <a:bodyPr/>
          <a:lstStyle/>
          <a:p>
            <a:r>
              <a:rPr lang="en-US" dirty="0"/>
              <a:t>BERT on convai2  (Samuel </a:t>
            </a:r>
            <a:r>
              <a:rPr lang="en-US" dirty="0" err="1"/>
              <a:t>humeau</a:t>
            </a:r>
            <a:r>
              <a:rPr lang="en-US" dirty="0"/>
              <a:t> @ FAIR)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6C6AF9-8BE1-8746-897E-13921D903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027" y="4103914"/>
            <a:ext cx="6136164" cy="19134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DA056D-8A8A-9148-984C-8555AD2A9C4C}"/>
              </a:ext>
            </a:extLst>
          </p:cNvPr>
          <p:cNvSpPr txBox="1"/>
          <p:nvPr/>
        </p:nvSpPr>
        <p:spPr>
          <a:xfrm>
            <a:off x="3352800" y="1992086"/>
            <a:ext cx="197485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C6CF1-BD5A-7E46-9D17-4A9D49D0D091}"/>
              </a:ext>
            </a:extLst>
          </p:cNvPr>
          <p:cNvSpPr txBox="1"/>
          <p:nvPr/>
        </p:nvSpPr>
        <p:spPr>
          <a:xfrm>
            <a:off x="5731764" y="2012062"/>
            <a:ext cx="28851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Human (Sam) </a:t>
            </a:r>
            <a:r>
              <a:rPr lang="en-US" i="1" dirty="0"/>
              <a:t>with no history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4B7AC9-9D6A-474D-9E7C-FA52C2FDB9C3}"/>
              </a:ext>
            </a:extLst>
          </p:cNvPr>
          <p:cNvSpPr txBox="1"/>
          <p:nvPr/>
        </p:nvSpPr>
        <p:spPr>
          <a:xfrm>
            <a:off x="6939592" y="3427526"/>
            <a:ext cx="255865" cy="1756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3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EA42-7F54-BD4F-B27C-DE827E78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7EA4-96C5-CE43-9993-7ED179D1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06292"/>
            <a:ext cx="10953383" cy="475415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570578"/>
                </a:solidFill>
              </a:rPr>
              <a:t>How good are the automated metrics?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There was </a:t>
            </a:r>
            <a:r>
              <a:rPr lang="en-US" sz="2400" b="1" dirty="0"/>
              <a:t>some</a:t>
            </a:r>
            <a:r>
              <a:rPr lang="en-US" sz="2400" dirty="0"/>
              <a:t> correlation between PPL and hits@1and human evaluation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10896" lvl="2" indent="0"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0ABC3D-91A3-4347-9835-136D08CA65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421"/>
          <a:stretch/>
        </p:blipFill>
        <p:spPr>
          <a:xfrm>
            <a:off x="10333968" y="1469571"/>
            <a:ext cx="1716316" cy="134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9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EA42-7F54-BD4F-B27C-DE827E78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7EA4-96C5-CE43-9993-7ED179D1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06292"/>
            <a:ext cx="10953383" cy="475415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570578"/>
                </a:solidFill>
              </a:rPr>
              <a:t>How good are these automated metrics?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There was </a:t>
            </a:r>
            <a:r>
              <a:rPr lang="en-US" sz="2400" b="1" dirty="0"/>
              <a:t>some</a:t>
            </a:r>
            <a:r>
              <a:rPr lang="en-US" sz="2400" dirty="0"/>
              <a:t> correlation between PPL and hits@1and human evaluation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However, Major ISSUE with F1:</a:t>
            </a:r>
            <a:r>
              <a:rPr lang="en-US" sz="2400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Mega-dumb baseline pick a combination of frequent words: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 “</a:t>
            </a:r>
            <a:r>
              <a:rPr lang="en-US" sz="2400" b="1" dirty="0" err="1">
                <a:solidFill>
                  <a:srgbClr val="DC00DC"/>
                </a:solidFill>
              </a:rPr>
              <a:t>i</a:t>
            </a:r>
            <a:r>
              <a:rPr lang="en-US" sz="2400" b="1" dirty="0">
                <a:solidFill>
                  <a:srgbClr val="DC00DC"/>
                </a:solidFill>
              </a:rPr>
              <a:t> am you to do the a, and your is like!?</a:t>
            </a:r>
            <a:r>
              <a:rPr lang="en-US" sz="2000" dirty="0"/>
              <a:t>” </a:t>
            </a:r>
          </a:p>
          <a:p>
            <a:pPr marL="310896" lvl="2" indent="0">
              <a:buNone/>
            </a:pPr>
            <a:r>
              <a:rPr lang="en-US" sz="2800" dirty="0"/>
              <a:t> each turn would give the </a:t>
            </a:r>
            <a:r>
              <a:rPr lang="en-US" sz="2800" b="1" dirty="0"/>
              <a:t>best F1 score in the competition</a:t>
            </a:r>
            <a:r>
              <a:rPr lang="en-US" sz="2800" dirty="0"/>
              <a:t> </a:t>
            </a:r>
          </a:p>
          <a:p>
            <a:pPr marL="310896" lvl="2" indent="0">
              <a:buNone/>
            </a:pPr>
            <a:r>
              <a:rPr lang="en-US" sz="2000" dirty="0"/>
              <a:t>(</a:t>
            </a:r>
            <a:r>
              <a:rPr lang="en-US" sz="2000" b="1" dirty="0">
                <a:highlight>
                  <a:srgbClr val="FFFF00"/>
                </a:highlight>
              </a:rPr>
              <a:t>19.6</a:t>
            </a:r>
            <a:r>
              <a:rPr lang="en-US" sz="2000" dirty="0"/>
              <a:t> on the test set and </a:t>
            </a:r>
            <a:r>
              <a:rPr lang="en-US" sz="2000" b="1" dirty="0">
                <a:highlight>
                  <a:srgbClr val="FFFF00"/>
                </a:highlight>
              </a:rPr>
              <a:t>20.5</a:t>
            </a:r>
            <a:r>
              <a:rPr lang="en-US" sz="2000" dirty="0"/>
              <a:t> on the valid set compared to Hugging Face’s 19.5 and 19.1)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In any case, shown not be correlated well with human metrics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(Liu et al, 2016)</a:t>
            </a:r>
          </a:p>
          <a:p>
            <a:pPr marL="310896" lvl="2" indent="0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marL="310896" lvl="2" indent="0"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C3FDE-28EF-3A4A-8782-D50207ABE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08028" y="4463141"/>
            <a:ext cx="424543" cy="424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B14090-9D26-D245-ADCB-20226559D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9798" y="3730169"/>
            <a:ext cx="1890486" cy="1890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0ABC3D-91A3-4347-9835-136D08CA65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421"/>
          <a:stretch/>
        </p:blipFill>
        <p:spPr>
          <a:xfrm>
            <a:off x="10333968" y="1469571"/>
            <a:ext cx="1716316" cy="134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2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EA42-7F54-BD4F-B27C-DE827E78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7EA4-96C5-CE43-9993-7ED179D1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06292"/>
            <a:ext cx="9720073" cy="44030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570578"/>
                </a:solidFill>
              </a:rPr>
              <a:t>How good are these automated metrics?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Even PPL and hits@1 do not evaluate some aspects of </a:t>
            </a:r>
            <a:r>
              <a:rPr lang="en-US" sz="2400" b="1" dirty="0"/>
              <a:t>multi-turn dialogue</a:t>
            </a:r>
            <a:r>
              <a:rPr lang="en-US" sz="2400" dirty="0"/>
              <a:t> well, e.g. repetition, consistency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PPL does not evaluate the </a:t>
            </a:r>
            <a:r>
              <a:rPr lang="en-US" sz="2400" b="1" dirty="0"/>
              <a:t>search component</a:t>
            </a:r>
            <a:r>
              <a:rPr lang="en-US" sz="2400" dirty="0"/>
              <a:t> (e.g. beam search)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Hard to compare</a:t>
            </a:r>
            <a:r>
              <a:rPr lang="en-US" sz="2400" dirty="0"/>
              <a:t> retrieval and generation models (hits@1 vs. PPL)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57F65-0A83-DC4C-AA38-1CD56807B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3341" y="2841171"/>
            <a:ext cx="2198915" cy="219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0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EA42-7F54-BD4F-B27C-DE827E78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7EA4-96C5-CE43-9993-7ED179D1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06292"/>
            <a:ext cx="9720073" cy="44030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570578"/>
                </a:solidFill>
              </a:rPr>
              <a:t>How good are these automated metrics?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Even PPL and hits@1 do not evaluate some aspects of multi-turn dialogue well, e.g. repetition, consistency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PPL does not evaluate the search component (e.g. beam search)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Hard to compare retrieval and generation models (hits@1 vs. PPL)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570578"/>
                </a:solidFill>
              </a:rPr>
              <a:t>How can we better automatically evaluate multi-turn performance?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B050"/>
                </a:solidFill>
              </a:rPr>
              <a:t>Repetition, question-asking, consistency, memory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57F65-0A83-DC4C-AA38-1CD56807B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370" y="4659085"/>
            <a:ext cx="2198915" cy="219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17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584</Words>
  <Application>Microsoft Macintosh PowerPoint</Application>
  <PresentationFormat>Widescreen</PresentationFormat>
  <Paragraphs>86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Tw Cen MT</vt:lpstr>
      <vt:lpstr>Tw Cen MT Condensed</vt:lpstr>
      <vt:lpstr>Wingdings 3</vt:lpstr>
      <vt:lpstr>Integral</vt:lpstr>
      <vt:lpstr>ConvAI2 Competition:  FUTURE WORK </vt:lpstr>
      <vt:lpstr>Lessons?</vt:lpstr>
      <vt:lpstr>Lessons?</vt:lpstr>
      <vt:lpstr>Lessons?</vt:lpstr>
      <vt:lpstr>BERT on convai2  (Samuel humeau @ FAIR)</vt:lpstr>
      <vt:lpstr>Lessons?</vt:lpstr>
      <vt:lpstr>Lessons?</vt:lpstr>
      <vt:lpstr>Lessons?</vt:lpstr>
      <vt:lpstr>Lessons?</vt:lpstr>
      <vt:lpstr>Lessons?</vt:lpstr>
      <vt:lpstr>PowerPoint Presentation</vt:lpstr>
      <vt:lpstr>NEXT STEPS?</vt:lpstr>
      <vt:lpstr>Dataset Examples</vt:lpstr>
      <vt:lpstr>Dataset Examples</vt:lpstr>
      <vt:lpstr>Dataset Examples</vt:lpstr>
      <vt:lpstr>PowerPoint Presentation</vt:lpstr>
      <vt:lpstr>PowerPoint Presentation</vt:lpstr>
      <vt:lpstr>BASELINES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ConvAI2 Competition:  FUTURE WORK </dc:title>
  <dc:creator>Emily Dinan</dc:creator>
  <cp:lastModifiedBy>Jason Weston</cp:lastModifiedBy>
  <cp:revision>21</cp:revision>
  <dcterms:created xsi:type="dcterms:W3CDTF">2018-12-03T18:06:25Z</dcterms:created>
  <dcterms:modified xsi:type="dcterms:W3CDTF">2018-12-04T14:17:40Z</dcterms:modified>
</cp:coreProperties>
</file>