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4"/>
  </p:notesMasterIdLst>
  <p:handoutMasterIdLst>
    <p:handoutMasterId r:id="rId25"/>
  </p:handout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21" r:id="rId13"/>
    <p:sldId id="322" r:id="rId14"/>
    <p:sldId id="308" r:id="rId15"/>
    <p:sldId id="315" r:id="rId16"/>
    <p:sldId id="316" r:id="rId17"/>
    <p:sldId id="317" r:id="rId18"/>
    <p:sldId id="318" r:id="rId19"/>
    <p:sldId id="319" r:id="rId20"/>
    <p:sldId id="320" r:id="rId21"/>
    <p:sldId id="313" r:id="rId22"/>
    <p:sldId id="310" r:id="rId23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3" autoAdjust="0"/>
    <p:restoredTop sz="94660" autoAdjust="0"/>
  </p:normalViewPr>
  <p:slideViewPr>
    <p:cSldViewPr showGuides="1">
      <p:cViewPr varScale="1">
        <p:scale>
          <a:sx n="92" d="100"/>
          <a:sy n="92" d="100"/>
        </p:scale>
        <p:origin x="1725" y="54"/>
      </p:cViewPr>
      <p:guideLst>
        <p:guide orient="horz" pos="2161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0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2024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7285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r>
              <a:rPr lang="zh-CN" altLang="en-US" u="sng" noProof="1"/>
              <a:t>王艺憬</a:t>
            </a:r>
            <a:r>
              <a:rPr lang="zh-CN" altLang="en-US" noProof="1"/>
              <a:t>、</a:t>
            </a:r>
            <a:r>
              <a:rPr lang="zh-CN" altLang="en-US" u="sng" noProof="1"/>
              <a:t>王镜博</a:t>
            </a:r>
            <a:r>
              <a:rPr lang="zh-CN" altLang="en-US" noProof="1"/>
              <a:t>、</a:t>
            </a:r>
            <a:r>
              <a:rPr lang="zh-CN" altLang="zh-CN" u="sng" noProof="1"/>
              <a:t>冯宦翔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pic>
        <p:nvPicPr>
          <p:cNvPr id="-2147482596" name="图片 -21474825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988820"/>
            <a:ext cx="8188960" cy="4455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5940" y="1475105"/>
            <a:ext cx="2524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>
                <a:latin typeface="Arial Rounded MT Bold" panose="020F0704030504030204" charset="0"/>
                <a:cs typeface="Arial Rounded MT Bold" panose="020F0704030504030204" charset="0"/>
              </a:rPr>
              <a:t>Sprint 1</a:t>
            </a:r>
            <a:endParaRPr lang="en-US" altLang="zh-CN" sz="2800" b="1" i="1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940" y="1475105"/>
            <a:ext cx="2524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>
                <a:latin typeface="Arial Rounded MT Bold" panose="020F0704030504030204" charset="0"/>
                <a:cs typeface="Arial Rounded MT Bold" panose="020F0704030504030204" charset="0"/>
              </a:rPr>
              <a:t>Sprint 2</a:t>
            </a:r>
            <a:endParaRPr lang="en-US" altLang="zh-CN" sz="2800" b="1" i="1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-2147482588" name="图片 -21474825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060575"/>
            <a:ext cx="8399780" cy="4161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76" name="Oval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4950" y="1629195"/>
            <a:ext cx="537907" cy="5404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Arial Rounded MT Bold" panose="020F0704030504030204" charset="0"/>
                <a:sym typeface="Arial" panose="020B0604020202020204" pitchFamily="34" charset="0"/>
              </a:rPr>
              <a:t>01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Arial Rounded MT Bold" panose="020F070403050403020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99551" y="1629209"/>
            <a:ext cx="81140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</a:rPr>
              <a:t>技术可行性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：涉及到的前后端及数据库技术都较为熟悉，具有技术可行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性。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4950" y="2924578"/>
            <a:ext cx="537907" cy="5404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Arial Rounded MT Bold" panose="020F0704030504030204" charset="0"/>
                <a:sym typeface="Arial" panose="020B0604020202020204" pitchFamily="34" charset="0"/>
              </a:rPr>
              <a:t>02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Arial Rounded MT Bold" panose="020F070403050403020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99551" y="2924592"/>
            <a:ext cx="811408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</a:rPr>
              <a:t>用户需求分析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：如今人们对教育的需求日益增长、家教作为一种辅助教育方式，受到了广泛的关注和欢迎，用户群体众多，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需求强烈。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899551" y="4530507"/>
            <a:ext cx="811408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</a:rPr>
              <a:t>时间可行性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：虽然迭代时间较短，但一些基本的功能和迭代要求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还是能够实现的。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1" name="Oval 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5585" y="4530493"/>
            <a:ext cx="537907" cy="5404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Arial Rounded MT Bold" panose="020F0704030504030204" charset="0"/>
                <a:sym typeface="Arial" panose="020B0604020202020204" pitchFamily="34" charset="0"/>
              </a:rPr>
              <a:t>03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Arial Rounded MT Bold" panose="020F07040305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成果一：搭建家教服务系统</a:t>
            </a:r>
            <a:r>
              <a:rPr lang="zh-CN" altLang="zh-CN"/>
              <a:t>网页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2" name="图片 1" descr="家教服务系统网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917065"/>
            <a:ext cx="7833995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成果二：实现家教和学生信息的</a:t>
            </a:r>
            <a:r>
              <a:rPr lang="zh-CN" altLang="zh-CN"/>
              <a:t>录入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" name="图片 2" descr="家教"/>
          <p:cNvPicPr>
            <a:picLocks noChangeAspect="1"/>
          </p:cNvPicPr>
          <p:nvPr/>
        </p:nvPicPr>
        <p:blipFill>
          <a:blip r:embed="rId1"/>
          <a:srcRect r="24267"/>
          <a:stretch>
            <a:fillRect/>
          </a:stretch>
        </p:blipFill>
        <p:spPr>
          <a:xfrm>
            <a:off x="395605" y="1988820"/>
            <a:ext cx="4124325" cy="2849245"/>
          </a:xfrm>
          <a:prstGeom prst="rect">
            <a:avLst/>
          </a:prstGeom>
        </p:spPr>
      </p:pic>
      <p:pic>
        <p:nvPicPr>
          <p:cNvPr id="5" name="图片 4" descr="学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1988820"/>
            <a:ext cx="3907790" cy="2849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1595" y="5052695"/>
            <a:ext cx="236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图一：家教注册成</a:t>
            </a:r>
            <a:r>
              <a:rPr lang="zh-CN" altLang="en-US"/>
              <a:t>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92090" y="5052695"/>
            <a:ext cx="227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图二：学生注册</a:t>
            </a:r>
            <a:r>
              <a:rPr lang="zh-CN" altLang="en-US"/>
              <a:t>成功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成果三：与</a:t>
            </a:r>
            <a:r>
              <a:rPr lang="en-US" altLang="zh-CN"/>
              <a:t>Mysql</a:t>
            </a:r>
            <a:r>
              <a:rPr lang="zh-CN" altLang="en-US"/>
              <a:t>数据库相连接，可以将前端</a:t>
            </a:r>
            <a:r>
              <a:rPr lang="zh-CN" altLang="en-US"/>
              <a:t>录入数据存入数据库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" name="图片 2" descr="MySQ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060575"/>
            <a:ext cx="4007485" cy="3083560"/>
          </a:xfrm>
          <a:prstGeom prst="rect">
            <a:avLst/>
          </a:prstGeom>
        </p:spPr>
      </p:pic>
      <p:pic>
        <p:nvPicPr>
          <p:cNvPr id="4" name="图片 3" descr="MySQ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35" y="2060575"/>
            <a:ext cx="4143375" cy="3163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9060" y="5506085"/>
            <a:ext cx="291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图一：存储老师信息的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56530" y="5506085"/>
            <a:ext cx="298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图二：存储</a:t>
            </a:r>
            <a:r>
              <a:rPr lang="zh-CN" altLang="en-US"/>
              <a:t>学生信息的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成果四：可以在网页端查询注册家教和注册学生的所有</a:t>
            </a:r>
            <a:r>
              <a:rPr lang="zh-CN" altLang="zh-CN"/>
              <a:t>信息</a:t>
            </a: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" name="图片 2" descr="查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2060575"/>
            <a:ext cx="8214995" cy="1355090"/>
          </a:xfrm>
          <a:prstGeom prst="rect">
            <a:avLst/>
          </a:prstGeom>
        </p:spPr>
      </p:pic>
      <p:pic>
        <p:nvPicPr>
          <p:cNvPr id="4" name="图片 3" descr="查询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4077335"/>
            <a:ext cx="8209915" cy="1546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60065" y="3589020"/>
            <a:ext cx="283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图一：查询家教相关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26740" y="5949315"/>
            <a:ext cx="270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图二：查询学生相关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/>
              <a:t>成果五：完成了家教和学生的匹配计算，匹配结果</a:t>
            </a:r>
            <a:r>
              <a:rPr lang="zh-CN" altLang="zh-CN"/>
              <a:t>存储在数据库的</a:t>
            </a:r>
            <a:r>
              <a:rPr lang="en-US" altLang="zh-CN"/>
              <a:t>match</a:t>
            </a:r>
            <a:r>
              <a:rPr lang="zh-CN" altLang="en-US"/>
              <a:t>表中</a:t>
            </a:r>
            <a:endParaRPr lang="zh-CN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pic>
        <p:nvPicPr>
          <p:cNvPr id="3" name="图片 2" descr="匹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2277110"/>
            <a:ext cx="7188200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zh-CN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轮总体完成情况：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第一轮完成了总体框架的搭建，实现了前端网页的建立以及与后端数据库的连接，实现了录入信息、存储信息、网页查询信息、后端信息匹配的基本</a:t>
            </a:r>
            <a:r>
              <a:rPr lang="zh-CN" altLang="en-US" noProof="1"/>
              <a:t>功能。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轮需要改进的地方和措施：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第二轮需要完善匹配信息的网页端显示，目前匹配信息只能在后端存储还不能显示给用户，措施：完善网页端界面，增添网页功能，将</a:t>
            </a:r>
            <a:r>
              <a:rPr lang="en-US" altLang="zh-CN" noProof="1"/>
              <a:t>match</a:t>
            </a:r>
            <a:r>
              <a:rPr lang="zh-CN" altLang="en-US" noProof="1"/>
              <a:t>表信息显示。另外网页端还可以设计得更加美观</a:t>
            </a:r>
            <a:r>
              <a:rPr lang="zh-CN" altLang="en-US" noProof="1"/>
              <a:t>方便。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marL="0" indent="0" eaLnBrk="1" hangingPunct="1">
              <a:buNone/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9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zh-CN" altLang="en-US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将根据所提交材料进行评价，并给出意见和建议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620" cy="5048250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家教服务系统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21R0311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21W0311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王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艺憬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2021112855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3043875404@qq.com</a:t>
                      </a:r>
                      <a:endParaRPr kumimoji="0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18030420167</a:t>
                      </a:r>
                      <a:endParaRPr kumimoji="0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58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王镜博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2021111560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760026452@qq.com</a:t>
                      </a:r>
                      <a:endParaRPr kumimoji="0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13703608911</a:t>
                      </a:r>
                      <a:endParaRPr sz="20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冯宦翔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2021110847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1805066231</a:t>
                      </a:r>
                      <a:r>
                        <a:rPr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@qq.com</a:t>
                      </a:r>
                      <a:endParaRPr kumimoji="0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15736710596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https://github.com/Leo3021/tutoring_system.git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杨大易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333293" y="2474006"/>
            <a:ext cx="2755545" cy="2722823"/>
            <a:chOff x="4741265" y="2000659"/>
            <a:chExt cx="2755545" cy="2722823"/>
          </a:xfrm>
        </p:grpSpPr>
        <p:sp>
          <p:nvSpPr>
            <p:cNvPr id="8" name="îSḻïḓé"/>
            <p:cNvSpPr/>
            <p:nvPr/>
          </p:nvSpPr>
          <p:spPr>
            <a:xfrm>
              <a:off x="5506969" y="2750002"/>
              <a:ext cx="1224136" cy="122413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íṩľíḑê"/>
            <p:cNvSpPr txBox="1"/>
            <p:nvPr/>
          </p:nvSpPr>
          <p:spPr>
            <a:xfrm>
              <a:off x="5362953" y="2993969"/>
              <a:ext cx="1512168" cy="736202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华文仿宋" panose="02010600040101010101" charset="-122"/>
                  <a:ea typeface="华文仿宋" panose="02010600040101010101" charset="-122"/>
                  <a:sym typeface="Arial" panose="020B0604020202020204" pitchFamily="34" charset="0"/>
                </a:rPr>
                <a:t>家教服务系统</a:t>
              </a:r>
              <a:endParaRPr lang="zh-CN" altLang="en-US" sz="1600" b="1" dirty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sym typeface="Arial" panose="020B0604020202020204" pitchFamily="34" charset="0"/>
              </a:endParaRPr>
            </a:p>
          </p:txBody>
        </p:sp>
        <p:sp>
          <p:nvSpPr>
            <p:cNvPr id="10" name="iṧḻiḓe"/>
            <p:cNvSpPr/>
            <p:nvPr/>
          </p:nvSpPr>
          <p:spPr>
            <a:xfrm rot="5400000">
              <a:off x="6325525" y="2273720"/>
              <a:ext cx="1396065" cy="946505"/>
            </a:xfrm>
            <a:custGeom>
              <a:avLst/>
              <a:gdLst>
                <a:gd name="connsiteX0" fmla="*/ 648072 w 1911772"/>
                <a:gd name="connsiteY0" fmla="*/ 0 h 1296144"/>
                <a:gd name="connsiteX1" fmla="*/ 1296144 w 1911772"/>
                <a:gd name="connsiteY1" fmla="*/ 648072 h 1296144"/>
                <a:gd name="connsiteX2" fmla="*/ 1284833 w 1911772"/>
                <a:gd name="connsiteY2" fmla="*/ 760287 h 1296144"/>
                <a:gd name="connsiteX3" fmla="*/ 1319472 w 1911772"/>
                <a:gd name="connsiteY3" fmla="*/ 746539 h 1296144"/>
                <a:gd name="connsiteX4" fmla="*/ 1696179 w 1911772"/>
                <a:gd name="connsiteY4" fmla="*/ 680256 h 1296144"/>
                <a:gd name="connsiteX5" fmla="*/ 1699441 w 1911772"/>
                <a:gd name="connsiteY5" fmla="*/ 652509 h 1296144"/>
                <a:gd name="connsiteX6" fmla="*/ 1911772 w 1911772"/>
                <a:gd name="connsiteY6" fmla="*/ 716676 h 1296144"/>
                <a:gd name="connsiteX7" fmla="*/ 1686302 w 1911772"/>
                <a:gd name="connsiteY7" fmla="*/ 764303 h 1296144"/>
                <a:gd name="connsiteX8" fmla="*/ 1689560 w 1911772"/>
                <a:gd name="connsiteY8" fmla="*/ 736571 h 1296144"/>
                <a:gd name="connsiteX9" fmla="*/ 1332382 w 1911772"/>
                <a:gd name="connsiteY9" fmla="*/ 801206 h 1296144"/>
                <a:gd name="connsiteX10" fmla="*/ 1187203 w 1911772"/>
                <a:gd name="connsiteY10" fmla="*/ 859235 h 1296144"/>
                <a:gd name="connsiteX11" fmla="*/ 1130798 w 1911772"/>
                <a:gd name="connsiteY11" fmla="*/ 887254 h 1296144"/>
                <a:gd name="connsiteX12" fmla="*/ 1048150 w 1911772"/>
                <a:gd name="connsiteY12" fmla="*/ 933976 h 1296144"/>
                <a:gd name="connsiteX13" fmla="*/ 938465 w 1911772"/>
                <a:gd name="connsiteY13" fmla="*/ 1006157 h 1296144"/>
                <a:gd name="connsiteX14" fmla="*/ 688866 w 1911772"/>
                <a:gd name="connsiteY14" fmla="*/ 1244106 h 1296144"/>
                <a:gd name="connsiteX15" fmla="*/ 650107 w 1911772"/>
                <a:gd name="connsiteY15" fmla="*/ 1295939 h 1296144"/>
                <a:gd name="connsiteX16" fmla="*/ 648072 w 1911772"/>
                <a:gd name="connsiteY16" fmla="*/ 1296144 h 1296144"/>
                <a:gd name="connsiteX17" fmla="*/ 0 w 1911772"/>
                <a:gd name="connsiteY17" fmla="*/ 648072 h 1296144"/>
                <a:gd name="connsiteX18" fmla="*/ 648072 w 1911772"/>
                <a:gd name="connsiteY18" fmla="*/ 0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1772" h="1296144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lnTo>
                    <a:pt x="1284833" y="760287"/>
                  </a:lnTo>
                  <a:lnTo>
                    <a:pt x="1319472" y="746539"/>
                  </a:lnTo>
                  <a:cubicBezTo>
                    <a:pt x="1440896" y="707637"/>
                    <a:pt x="1567590" y="685183"/>
                    <a:pt x="1696179" y="680256"/>
                  </a:cubicBezTo>
                  <a:lnTo>
                    <a:pt x="1699441" y="652509"/>
                  </a:lnTo>
                  <a:lnTo>
                    <a:pt x="1911772" y="716676"/>
                  </a:lnTo>
                  <a:lnTo>
                    <a:pt x="1686302" y="764303"/>
                  </a:lnTo>
                  <a:lnTo>
                    <a:pt x="1689560" y="736571"/>
                  </a:lnTo>
                  <a:cubicBezTo>
                    <a:pt x="1567591" y="742035"/>
                    <a:pt x="1447491" y="763917"/>
                    <a:pt x="1332382" y="801206"/>
                  </a:cubicBezTo>
                  <a:lnTo>
                    <a:pt x="1187203" y="859235"/>
                  </a:lnTo>
                  <a:lnTo>
                    <a:pt x="1130798" y="887254"/>
                  </a:lnTo>
                  <a:lnTo>
                    <a:pt x="1048150" y="933976"/>
                  </a:lnTo>
                  <a:lnTo>
                    <a:pt x="938465" y="1006157"/>
                  </a:lnTo>
                  <a:cubicBezTo>
                    <a:pt x="846060" y="1075263"/>
                    <a:pt x="762232" y="1155208"/>
                    <a:pt x="688866" y="1244106"/>
                  </a:cubicBezTo>
                  <a:lnTo>
                    <a:pt x="650107" y="1295939"/>
                  </a:lnTo>
                  <a:lnTo>
                    <a:pt x="648072" y="1296144"/>
                  </a:lnTo>
                  <a:cubicBezTo>
                    <a:pt x="290152" y="1296144"/>
                    <a:pt x="0" y="1005992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ïṧ1îḑé"/>
            <p:cNvSpPr/>
            <p:nvPr/>
          </p:nvSpPr>
          <p:spPr bwMode="auto">
            <a:xfrm>
              <a:off x="6832403" y="2336985"/>
              <a:ext cx="383655" cy="369530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dirty="0">
                <a:solidFill>
                  <a:srgbClr val="000000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ïṩlïḋè"/>
            <p:cNvSpPr/>
            <p:nvPr/>
          </p:nvSpPr>
          <p:spPr>
            <a:xfrm rot="10800000">
              <a:off x="6055025" y="3776977"/>
              <a:ext cx="1396065" cy="946505"/>
            </a:xfrm>
            <a:custGeom>
              <a:avLst/>
              <a:gdLst>
                <a:gd name="connsiteX0" fmla="*/ 648072 w 1911772"/>
                <a:gd name="connsiteY0" fmla="*/ 0 h 1296144"/>
                <a:gd name="connsiteX1" fmla="*/ 1296144 w 1911772"/>
                <a:gd name="connsiteY1" fmla="*/ 648072 h 1296144"/>
                <a:gd name="connsiteX2" fmla="*/ 1284833 w 1911772"/>
                <a:gd name="connsiteY2" fmla="*/ 760287 h 1296144"/>
                <a:gd name="connsiteX3" fmla="*/ 1319472 w 1911772"/>
                <a:gd name="connsiteY3" fmla="*/ 746539 h 1296144"/>
                <a:gd name="connsiteX4" fmla="*/ 1696179 w 1911772"/>
                <a:gd name="connsiteY4" fmla="*/ 680256 h 1296144"/>
                <a:gd name="connsiteX5" fmla="*/ 1699441 w 1911772"/>
                <a:gd name="connsiteY5" fmla="*/ 652509 h 1296144"/>
                <a:gd name="connsiteX6" fmla="*/ 1911772 w 1911772"/>
                <a:gd name="connsiteY6" fmla="*/ 716676 h 1296144"/>
                <a:gd name="connsiteX7" fmla="*/ 1686302 w 1911772"/>
                <a:gd name="connsiteY7" fmla="*/ 764303 h 1296144"/>
                <a:gd name="connsiteX8" fmla="*/ 1689560 w 1911772"/>
                <a:gd name="connsiteY8" fmla="*/ 736571 h 1296144"/>
                <a:gd name="connsiteX9" fmla="*/ 1332382 w 1911772"/>
                <a:gd name="connsiteY9" fmla="*/ 801206 h 1296144"/>
                <a:gd name="connsiteX10" fmla="*/ 1187203 w 1911772"/>
                <a:gd name="connsiteY10" fmla="*/ 859235 h 1296144"/>
                <a:gd name="connsiteX11" fmla="*/ 1130798 w 1911772"/>
                <a:gd name="connsiteY11" fmla="*/ 887254 h 1296144"/>
                <a:gd name="connsiteX12" fmla="*/ 1048150 w 1911772"/>
                <a:gd name="connsiteY12" fmla="*/ 933976 h 1296144"/>
                <a:gd name="connsiteX13" fmla="*/ 938465 w 1911772"/>
                <a:gd name="connsiteY13" fmla="*/ 1006157 h 1296144"/>
                <a:gd name="connsiteX14" fmla="*/ 688866 w 1911772"/>
                <a:gd name="connsiteY14" fmla="*/ 1244106 h 1296144"/>
                <a:gd name="connsiteX15" fmla="*/ 650107 w 1911772"/>
                <a:gd name="connsiteY15" fmla="*/ 1295939 h 1296144"/>
                <a:gd name="connsiteX16" fmla="*/ 648072 w 1911772"/>
                <a:gd name="connsiteY16" fmla="*/ 1296144 h 1296144"/>
                <a:gd name="connsiteX17" fmla="*/ 0 w 1911772"/>
                <a:gd name="connsiteY17" fmla="*/ 648072 h 1296144"/>
                <a:gd name="connsiteX18" fmla="*/ 648072 w 1911772"/>
                <a:gd name="connsiteY18" fmla="*/ 0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1772" h="1296144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lnTo>
                    <a:pt x="1284833" y="760287"/>
                  </a:lnTo>
                  <a:lnTo>
                    <a:pt x="1319472" y="746539"/>
                  </a:lnTo>
                  <a:cubicBezTo>
                    <a:pt x="1440896" y="707637"/>
                    <a:pt x="1567590" y="685183"/>
                    <a:pt x="1696179" y="680256"/>
                  </a:cubicBezTo>
                  <a:lnTo>
                    <a:pt x="1699441" y="652509"/>
                  </a:lnTo>
                  <a:lnTo>
                    <a:pt x="1911772" y="716676"/>
                  </a:lnTo>
                  <a:lnTo>
                    <a:pt x="1686302" y="764303"/>
                  </a:lnTo>
                  <a:lnTo>
                    <a:pt x="1689560" y="736571"/>
                  </a:lnTo>
                  <a:cubicBezTo>
                    <a:pt x="1567591" y="742035"/>
                    <a:pt x="1447491" y="763917"/>
                    <a:pt x="1332382" y="801206"/>
                  </a:cubicBezTo>
                  <a:lnTo>
                    <a:pt x="1187203" y="859235"/>
                  </a:lnTo>
                  <a:lnTo>
                    <a:pt x="1130798" y="887254"/>
                  </a:lnTo>
                  <a:lnTo>
                    <a:pt x="1048150" y="933976"/>
                  </a:lnTo>
                  <a:lnTo>
                    <a:pt x="938465" y="1006157"/>
                  </a:lnTo>
                  <a:cubicBezTo>
                    <a:pt x="846060" y="1075263"/>
                    <a:pt x="762232" y="1155208"/>
                    <a:pt x="688866" y="1244106"/>
                  </a:cubicBezTo>
                  <a:lnTo>
                    <a:pt x="650107" y="1295939"/>
                  </a:lnTo>
                  <a:lnTo>
                    <a:pt x="648072" y="1296144"/>
                  </a:lnTo>
                  <a:cubicBezTo>
                    <a:pt x="290152" y="1296144"/>
                    <a:pt x="0" y="1005992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îṧlïdé"/>
            <p:cNvSpPr/>
            <p:nvPr/>
          </p:nvSpPr>
          <p:spPr bwMode="auto">
            <a:xfrm>
              <a:off x="6785722" y="4065178"/>
              <a:ext cx="383655" cy="369530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dirty="0">
                <a:solidFill>
                  <a:srgbClr val="000000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îSḻîḍe"/>
            <p:cNvSpPr/>
            <p:nvPr/>
          </p:nvSpPr>
          <p:spPr>
            <a:xfrm>
              <a:off x="4788890" y="2000659"/>
              <a:ext cx="1396065" cy="946505"/>
            </a:xfrm>
            <a:custGeom>
              <a:avLst/>
              <a:gdLst>
                <a:gd name="connsiteX0" fmla="*/ 648072 w 1911772"/>
                <a:gd name="connsiteY0" fmla="*/ 0 h 1296144"/>
                <a:gd name="connsiteX1" fmla="*/ 1296144 w 1911772"/>
                <a:gd name="connsiteY1" fmla="*/ 648072 h 1296144"/>
                <a:gd name="connsiteX2" fmla="*/ 1284833 w 1911772"/>
                <a:gd name="connsiteY2" fmla="*/ 760287 h 1296144"/>
                <a:gd name="connsiteX3" fmla="*/ 1319472 w 1911772"/>
                <a:gd name="connsiteY3" fmla="*/ 746539 h 1296144"/>
                <a:gd name="connsiteX4" fmla="*/ 1696179 w 1911772"/>
                <a:gd name="connsiteY4" fmla="*/ 680256 h 1296144"/>
                <a:gd name="connsiteX5" fmla="*/ 1699441 w 1911772"/>
                <a:gd name="connsiteY5" fmla="*/ 652509 h 1296144"/>
                <a:gd name="connsiteX6" fmla="*/ 1911772 w 1911772"/>
                <a:gd name="connsiteY6" fmla="*/ 716676 h 1296144"/>
                <a:gd name="connsiteX7" fmla="*/ 1686302 w 1911772"/>
                <a:gd name="connsiteY7" fmla="*/ 764303 h 1296144"/>
                <a:gd name="connsiteX8" fmla="*/ 1689560 w 1911772"/>
                <a:gd name="connsiteY8" fmla="*/ 736571 h 1296144"/>
                <a:gd name="connsiteX9" fmla="*/ 1332382 w 1911772"/>
                <a:gd name="connsiteY9" fmla="*/ 801206 h 1296144"/>
                <a:gd name="connsiteX10" fmla="*/ 1187203 w 1911772"/>
                <a:gd name="connsiteY10" fmla="*/ 859235 h 1296144"/>
                <a:gd name="connsiteX11" fmla="*/ 1130798 w 1911772"/>
                <a:gd name="connsiteY11" fmla="*/ 887254 h 1296144"/>
                <a:gd name="connsiteX12" fmla="*/ 1048150 w 1911772"/>
                <a:gd name="connsiteY12" fmla="*/ 933976 h 1296144"/>
                <a:gd name="connsiteX13" fmla="*/ 938465 w 1911772"/>
                <a:gd name="connsiteY13" fmla="*/ 1006157 h 1296144"/>
                <a:gd name="connsiteX14" fmla="*/ 688866 w 1911772"/>
                <a:gd name="connsiteY14" fmla="*/ 1244106 h 1296144"/>
                <a:gd name="connsiteX15" fmla="*/ 650107 w 1911772"/>
                <a:gd name="connsiteY15" fmla="*/ 1295939 h 1296144"/>
                <a:gd name="connsiteX16" fmla="*/ 648072 w 1911772"/>
                <a:gd name="connsiteY16" fmla="*/ 1296144 h 1296144"/>
                <a:gd name="connsiteX17" fmla="*/ 0 w 1911772"/>
                <a:gd name="connsiteY17" fmla="*/ 648072 h 1296144"/>
                <a:gd name="connsiteX18" fmla="*/ 648072 w 1911772"/>
                <a:gd name="connsiteY18" fmla="*/ 0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1772" h="1296144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lnTo>
                    <a:pt x="1284833" y="760287"/>
                  </a:lnTo>
                  <a:lnTo>
                    <a:pt x="1319472" y="746539"/>
                  </a:lnTo>
                  <a:cubicBezTo>
                    <a:pt x="1440896" y="707637"/>
                    <a:pt x="1567590" y="685183"/>
                    <a:pt x="1696179" y="680256"/>
                  </a:cubicBezTo>
                  <a:lnTo>
                    <a:pt x="1699441" y="652509"/>
                  </a:lnTo>
                  <a:lnTo>
                    <a:pt x="1911772" y="716676"/>
                  </a:lnTo>
                  <a:lnTo>
                    <a:pt x="1686302" y="764303"/>
                  </a:lnTo>
                  <a:lnTo>
                    <a:pt x="1689560" y="736571"/>
                  </a:lnTo>
                  <a:cubicBezTo>
                    <a:pt x="1567591" y="742035"/>
                    <a:pt x="1447491" y="763917"/>
                    <a:pt x="1332382" y="801206"/>
                  </a:cubicBezTo>
                  <a:lnTo>
                    <a:pt x="1187203" y="859235"/>
                  </a:lnTo>
                  <a:lnTo>
                    <a:pt x="1130798" y="887254"/>
                  </a:lnTo>
                  <a:lnTo>
                    <a:pt x="1048150" y="933976"/>
                  </a:lnTo>
                  <a:lnTo>
                    <a:pt x="938465" y="1006157"/>
                  </a:lnTo>
                  <a:cubicBezTo>
                    <a:pt x="846060" y="1075263"/>
                    <a:pt x="762232" y="1155208"/>
                    <a:pt x="688866" y="1244106"/>
                  </a:cubicBezTo>
                  <a:lnTo>
                    <a:pt x="650107" y="1295939"/>
                  </a:lnTo>
                  <a:lnTo>
                    <a:pt x="648072" y="1296144"/>
                  </a:lnTo>
                  <a:cubicBezTo>
                    <a:pt x="290152" y="1296144"/>
                    <a:pt x="0" y="1005992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ïṩľîḍè"/>
            <p:cNvSpPr/>
            <p:nvPr/>
          </p:nvSpPr>
          <p:spPr bwMode="auto">
            <a:xfrm>
              <a:off x="5070604" y="2288859"/>
              <a:ext cx="383655" cy="369530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dirty="0">
                <a:solidFill>
                  <a:srgbClr val="000000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iṥḻîḍê"/>
            <p:cNvSpPr/>
            <p:nvPr/>
          </p:nvSpPr>
          <p:spPr>
            <a:xfrm rot="16200000">
              <a:off x="4516485" y="3497879"/>
              <a:ext cx="1396065" cy="946505"/>
            </a:xfrm>
            <a:custGeom>
              <a:avLst/>
              <a:gdLst>
                <a:gd name="connsiteX0" fmla="*/ 648072 w 1911772"/>
                <a:gd name="connsiteY0" fmla="*/ 0 h 1296144"/>
                <a:gd name="connsiteX1" fmla="*/ 1296144 w 1911772"/>
                <a:gd name="connsiteY1" fmla="*/ 648072 h 1296144"/>
                <a:gd name="connsiteX2" fmla="*/ 1284833 w 1911772"/>
                <a:gd name="connsiteY2" fmla="*/ 760287 h 1296144"/>
                <a:gd name="connsiteX3" fmla="*/ 1319472 w 1911772"/>
                <a:gd name="connsiteY3" fmla="*/ 746539 h 1296144"/>
                <a:gd name="connsiteX4" fmla="*/ 1696179 w 1911772"/>
                <a:gd name="connsiteY4" fmla="*/ 680256 h 1296144"/>
                <a:gd name="connsiteX5" fmla="*/ 1699441 w 1911772"/>
                <a:gd name="connsiteY5" fmla="*/ 652509 h 1296144"/>
                <a:gd name="connsiteX6" fmla="*/ 1911772 w 1911772"/>
                <a:gd name="connsiteY6" fmla="*/ 716676 h 1296144"/>
                <a:gd name="connsiteX7" fmla="*/ 1686302 w 1911772"/>
                <a:gd name="connsiteY7" fmla="*/ 764303 h 1296144"/>
                <a:gd name="connsiteX8" fmla="*/ 1689560 w 1911772"/>
                <a:gd name="connsiteY8" fmla="*/ 736571 h 1296144"/>
                <a:gd name="connsiteX9" fmla="*/ 1332382 w 1911772"/>
                <a:gd name="connsiteY9" fmla="*/ 801206 h 1296144"/>
                <a:gd name="connsiteX10" fmla="*/ 1187203 w 1911772"/>
                <a:gd name="connsiteY10" fmla="*/ 859235 h 1296144"/>
                <a:gd name="connsiteX11" fmla="*/ 1130798 w 1911772"/>
                <a:gd name="connsiteY11" fmla="*/ 887254 h 1296144"/>
                <a:gd name="connsiteX12" fmla="*/ 1048150 w 1911772"/>
                <a:gd name="connsiteY12" fmla="*/ 933976 h 1296144"/>
                <a:gd name="connsiteX13" fmla="*/ 938465 w 1911772"/>
                <a:gd name="connsiteY13" fmla="*/ 1006157 h 1296144"/>
                <a:gd name="connsiteX14" fmla="*/ 688866 w 1911772"/>
                <a:gd name="connsiteY14" fmla="*/ 1244106 h 1296144"/>
                <a:gd name="connsiteX15" fmla="*/ 650107 w 1911772"/>
                <a:gd name="connsiteY15" fmla="*/ 1295939 h 1296144"/>
                <a:gd name="connsiteX16" fmla="*/ 648072 w 1911772"/>
                <a:gd name="connsiteY16" fmla="*/ 1296144 h 1296144"/>
                <a:gd name="connsiteX17" fmla="*/ 0 w 1911772"/>
                <a:gd name="connsiteY17" fmla="*/ 648072 h 1296144"/>
                <a:gd name="connsiteX18" fmla="*/ 648072 w 1911772"/>
                <a:gd name="connsiteY18" fmla="*/ 0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1772" h="1296144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lnTo>
                    <a:pt x="1284833" y="760287"/>
                  </a:lnTo>
                  <a:lnTo>
                    <a:pt x="1319472" y="746539"/>
                  </a:lnTo>
                  <a:cubicBezTo>
                    <a:pt x="1440896" y="707637"/>
                    <a:pt x="1567590" y="685183"/>
                    <a:pt x="1696179" y="680256"/>
                  </a:cubicBezTo>
                  <a:lnTo>
                    <a:pt x="1699441" y="652509"/>
                  </a:lnTo>
                  <a:lnTo>
                    <a:pt x="1911772" y="716676"/>
                  </a:lnTo>
                  <a:lnTo>
                    <a:pt x="1686302" y="764303"/>
                  </a:lnTo>
                  <a:lnTo>
                    <a:pt x="1689560" y="736571"/>
                  </a:lnTo>
                  <a:cubicBezTo>
                    <a:pt x="1567591" y="742035"/>
                    <a:pt x="1447491" y="763917"/>
                    <a:pt x="1332382" y="801206"/>
                  </a:cubicBezTo>
                  <a:lnTo>
                    <a:pt x="1187203" y="859235"/>
                  </a:lnTo>
                  <a:lnTo>
                    <a:pt x="1130798" y="887254"/>
                  </a:lnTo>
                  <a:lnTo>
                    <a:pt x="1048150" y="933976"/>
                  </a:lnTo>
                  <a:lnTo>
                    <a:pt x="938465" y="1006157"/>
                  </a:lnTo>
                  <a:cubicBezTo>
                    <a:pt x="846060" y="1075263"/>
                    <a:pt x="762232" y="1155208"/>
                    <a:pt x="688866" y="1244106"/>
                  </a:cubicBezTo>
                  <a:lnTo>
                    <a:pt x="650107" y="1295939"/>
                  </a:lnTo>
                  <a:lnTo>
                    <a:pt x="648072" y="1296144"/>
                  </a:lnTo>
                  <a:cubicBezTo>
                    <a:pt x="290152" y="1296144"/>
                    <a:pt x="0" y="1005992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îšļídè"/>
            <p:cNvSpPr/>
            <p:nvPr/>
          </p:nvSpPr>
          <p:spPr bwMode="auto">
            <a:xfrm>
              <a:off x="5020742" y="4015744"/>
              <a:ext cx="383655" cy="369530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dirty="0">
                <a:solidFill>
                  <a:srgbClr val="000000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68605" y="1951990"/>
            <a:ext cx="30073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371600" lvl="3" indent="457200" algn="r"/>
            <a:r>
              <a:rPr lang="zh-CN" altLang="en-US" sz="1800" b="1">
                <a:latin typeface="华文仿宋" panose="02010600040101010101" charset="-122"/>
                <a:ea typeface="华文仿宋" panose="02010600040101010101" charset="-122"/>
              </a:rPr>
              <a:t>基本背景</a:t>
            </a:r>
            <a:endParaRPr lang="zh-CN" altLang="en-US" sz="1800" b="1">
              <a:latin typeface="华文仿宋" panose="02010600040101010101" charset="-122"/>
              <a:ea typeface="华文仿宋" panose="02010600040101010101" charset="-122"/>
            </a:endParaRPr>
          </a:p>
          <a:p>
            <a:pPr indent="457200" algn="r"/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随着社会的发展，人们对教育的需求日益增长，设计一个高效、便捷的家教信息系统，对于提高家教服务质量、满足家长和学生的需求具有重要意义。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3380" y="4907915"/>
            <a:ext cx="300736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371600" lvl="3" indent="457200" algn="r"/>
            <a:r>
              <a:rPr lang="zh-CN" altLang="en-US" sz="1800" b="1">
                <a:latin typeface="华文仿宋" panose="02010600040101010101" charset="-122"/>
                <a:ea typeface="华文仿宋" panose="02010600040101010101" charset="-122"/>
              </a:rPr>
              <a:t>现实意义</a:t>
            </a:r>
            <a:endParaRPr lang="zh-CN" altLang="en-US" sz="1800" b="1">
              <a:latin typeface="华文仿宋" panose="02010600040101010101" charset="-122"/>
              <a:ea typeface="华文仿宋" panose="02010600040101010101" charset="-122"/>
            </a:endParaRPr>
          </a:p>
          <a:p>
            <a:pPr indent="457200" algn="r"/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基于社会主义核心价值观，旨在为在校大学生提供更丰富更优质的家教信息，为有需求学生及家长更好的提供家教服务。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06465" y="2023110"/>
            <a:ext cx="310515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用户类型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有接家教需求的在读大学生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有家教需求的学生及家长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84570" y="4940935"/>
            <a:ext cx="3105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用户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需求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通过此平台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找到合适的家教或学生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47650" y="1352550"/>
          <a:ext cx="8750300" cy="425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40"/>
                <a:gridCol w="1299210"/>
                <a:gridCol w="2987040"/>
                <a:gridCol w="1537970"/>
                <a:gridCol w="2174240"/>
              </a:tblGrid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功能</a:t>
                      </a:r>
                      <a:r>
                        <a:rPr lang="zh-CN" altLang="en-US" b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编号</a:t>
                      </a:r>
                      <a:endParaRPr lang="zh-CN" altLang="en-US" b="0">
                        <a:ln w="12700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功能名称</a:t>
                      </a:r>
                      <a:endParaRPr lang="zh-CN" altLang="en-US" b="0">
                        <a:ln w="12700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功能描述</a:t>
                      </a:r>
                      <a:endParaRPr lang="zh-CN" altLang="en-US" b="0">
                        <a:ln w="12700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包含的用户故事</a:t>
                      </a:r>
                      <a:endParaRPr lang="zh-CN" altLang="en-US" b="0">
                        <a:ln w="12700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ln w="12700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用户故事优先级</a:t>
                      </a:r>
                      <a:endParaRPr lang="zh-CN" altLang="en-US" b="0">
                        <a:ln w="12700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1</a:t>
                      </a:r>
                      <a:endParaRPr lang="en-US" altLang="zh-CN" b="0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注册功能</a:t>
                      </a:r>
                      <a:endParaRPr lang="zh-CN" altLang="en-US" b="0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完成新用户（家教</a:t>
                      </a: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/</a:t>
                      </a: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学生）的注册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S-11、</a:t>
                      </a: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S-12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5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2</a:t>
                      </a:r>
                      <a:endParaRPr lang="en-US" altLang="zh-CN" b="0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发布功能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用户在平台上可以发布具体详细的家教或学生信息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S-2</a:t>
                      </a: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、</a:t>
                      </a: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S-3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5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3</a:t>
                      </a:r>
                      <a:endParaRPr lang="en-US" altLang="zh-CN" b="0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查询功能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用户可以查询所有的家教和学生信息，也可查询已匹配的家教或学生信息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S-41</a:t>
                      </a: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、</a:t>
                      </a: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S-42</a:t>
                      </a: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、</a:t>
                      </a: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S-61</a:t>
                      </a: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、</a:t>
                      </a: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S-62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5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4</a:t>
                      </a:r>
                      <a:endParaRPr lang="en-US" altLang="zh-CN" b="0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自动推荐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系统会根据科目、时间、方式等字段为用户自动推荐合适的家教和学生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S-51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5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5</a:t>
                      </a:r>
                      <a:endParaRPr lang="en-US" altLang="zh-CN" b="0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匹配功能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用户可对心仪的家教或学生发出配对请求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S-52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5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6</a:t>
                      </a:r>
                      <a:endParaRPr lang="en-US" altLang="zh-CN" b="0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评价功能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  <a:latin typeface="华文仿宋" panose="02010600040101010101" charset="-122"/>
                          <a:ea typeface="华文仿宋" panose="02010600040101010101" charset="-122"/>
                        </a:rPr>
                        <a:t>学生可对已匹配过的家教进行评价</a:t>
                      </a:r>
                      <a:endParaRPr lang="zh-CN" altLang="en-US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S-7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 w="3175" cmpd="sng">
                            <a:solidFill>
                              <a:schemeClr val="tx1"/>
                            </a:solidFill>
                            <a:prstDash val="solid"/>
                          </a:ln>
                        </a:rPr>
                        <a:t>4</a:t>
                      </a:r>
                      <a:endParaRPr lang="en-US" altLang="zh-CN">
                        <a:ln w="3175" cmpd="sng">
                          <a:solidFill>
                            <a:schemeClr val="tx1"/>
                          </a:solidFill>
                          <a:prstDash val="solid"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76" name="Oval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4950" y="1629195"/>
            <a:ext cx="537907" cy="5404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Arial Rounded MT Bold" panose="020F0704030504030204" charset="0"/>
                <a:sym typeface="Arial" panose="020B0604020202020204" pitchFamily="34" charset="0"/>
              </a:rPr>
              <a:t>01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Arial Rounded MT Bold" panose="020F070403050403020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99551" y="1629209"/>
            <a:ext cx="81140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</a:rPr>
              <a:t>可用性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：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 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系统应易于使用，确保家长和教师可以快速找到所需功能并进行操作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4315" y="2447693"/>
            <a:ext cx="537907" cy="5404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Arial Rounded MT Bold" panose="020F0704030504030204" charset="0"/>
                <a:sym typeface="Arial" panose="020B0604020202020204" pitchFamily="34" charset="0"/>
              </a:rPr>
              <a:t>02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Arial Rounded MT Bold" panose="020F070403050403020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98916" y="2447707"/>
            <a:ext cx="81140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</a:rPr>
              <a:t>安全性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：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  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保护用户数据，包括个人信息和支付信息，防止数据泄露和未授权访问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4315" y="3357013"/>
            <a:ext cx="537907" cy="5404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Arial Rounded MT Bold" panose="020F0704030504030204" charset="0"/>
                <a:sym typeface="Arial" panose="020B0604020202020204" pitchFamily="34" charset="0"/>
              </a:rPr>
              <a:t>03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Arial Rounded MT Bold" panose="020F070403050403020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898916" y="3357027"/>
            <a:ext cx="81140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</a:rPr>
              <a:t>可靠性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：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 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系统应稳定运行，减少故障和中断，确保服务的连续性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4315" y="4266333"/>
            <a:ext cx="537907" cy="5404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Arial Rounded MT Bold" panose="020F0704030504030204" charset="0"/>
                <a:sym typeface="Arial" panose="020B0604020202020204" pitchFamily="34" charset="0"/>
              </a:rPr>
              <a:t>04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Arial Rounded MT Bold" panose="020F0704030504030204" charset="0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898916" y="4266347"/>
            <a:ext cx="81140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</a:rPr>
              <a:t>可扩展性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：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随着用户数量的增加，系统应能够处理更大的负载，保持性能不下降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9" name="Oval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4315" y="5228993"/>
            <a:ext cx="537907" cy="5404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Arial Rounded MT Bold" panose="020F0704030504030204" charset="0"/>
                <a:sym typeface="Arial" panose="020B0604020202020204" pitchFamily="34" charset="0"/>
              </a:rPr>
              <a:t>05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Arial Rounded MT Bold" panose="020F070403050403020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898916" y="5229007"/>
            <a:ext cx="81140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仿宋" panose="02010600040101010101" charset="-122"/>
                <a:ea typeface="华文仿宋" panose="02010600040101010101" charset="-122"/>
              </a:rPr>
              <a:t>合规性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：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 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系统应遵守相关的教育和隐私法规，确保合法运营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1700530"/>
            <a:ext cx="8552180" cy="3997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编程语言：</a:t>
            </a:r>
            <a:r>
              <a:rPr lang="en-US" altLang="zh-CN" b="0">
                <a:cs typeface="+mn-lt"/>
              </a:rPr>
              <a:t>python</a:t>
            </a:r>
            <a:endParaRPr lang="zh-CN" altLang="en-US"/>
          </a:p>
          <a:p>
            <a:pPr eaLnBrk="1" hangingPunct="1"/>
            <a:r>
              <a:rPr lang="zh-CN" altLang="en-US"/>
              <a:t>开发环境：</a:t>
            </a:r>
            <a:r>
              <a:rPr lang="en-US" altLang="zh-CN" b="0"/>
              <a:t>Anconda + pycharm + mysql</a:t>
            </a:r>
            <a:endParaRPr lang="zh-CN" altLang="en-US"/>
          </a:p>
          <a:p>
            <a:pPr eaLnBrk="1" hangingPunct="1"/>
            <a:r>
              <a:rPr lang="zh-CN" altLang="en-US"/>
              <a:t>运行环境：</a:t>
            </a:r>
            <a:r>
              <a:rPr lang="en-US" altLang="zh-CN" b="0"/>
              <a:t>windows  + python</a:t>
            </a:r>
            <a:endParaRPr lang="zh-CN" altLang="en-US"/>
          </a:p>
          <a:p>
            <a:pPr eaLnBrk="1" hangingPunct="1"/>
            <a:r>
              <a:rPr lang="zh-CN" altLang="en-US"/>
              <a:t>主要技术：</a:t>
            </a:r>
            <a:r>
              <a:rPr lang="zh-CN" altLang="en-US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前端开发（</a:t>
            </a:r>
            <a:r>
              <a:rPr lang="en-US" altLang="zh-CN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html</a:t>
            </a:r>
            <a:r>
              <a:rPr lang="zh-CN" altLang="en-US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）、后端开发（</a:t>
            </a:r>
            <a:r>
              <a:rPr lang="en-US" altLang="zh-CN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python + mysql</a:t>
            </a:r>
            <a:r>
              <a:rPr lang="zh-CN" altLang="en-US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）、版本控</a:t>
            </a:r>
            <a:r>
              <a:rPr lang="en-US" altLang="zh-CN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	          </a:t>
            </a:r>
            <a:r>
              <a:rPr lang="zh-CN" altLang="en-US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制（</a:t>
            </a:r>
            <a:r>
              <a:rPr lang="en-US" altLang="zh-CN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Git</a:t>
            </a:r>
            <a:r>
              <a:rPr lang="zh-CN" altLang="en-US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endParaRPr lang="zh-CN" altLang="en-US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3850" y="1988820"/>
          <a:ext cx="8271510" cy="318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/>
                <a:gridCol w="4135755"/>
              </a:tblGrid>
              <a:tr h="79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成员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分工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</a:tr>
              <a:tr h="79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王艺憬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前后端开发</a:t>
                      </a:r>
                      <a:r>
                        <a:rPr lang="en-US" altLang="zh-CN"/>
                        <a:t> + </a:t>
                      </a:r>
                      <a:r>
                        <a:rPr lang="zh-CN" altLang="en-US"/>
                        <a:t>版本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9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王镜博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前后端开发</a:t>
                      </a:r>
                      <a:r>
                        <a:rPr lang="en-US" altLang="zh-CN"/>
                        <a:t> + </a:t>
                      </a:r>
                      <a:r>
                        <a:rPr lang="zh-CN" altLang="en-US"/>
                        <a:t>版本管理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9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冯宦翔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规划整个项目、前端界面的</a:t>
                      </a:r>
                      <a:r>
                        <a:rPr lang="zh-CN" altLang="en-US" sz="1800">
                          <a:sym typeface="+mn-ea"/>
                        </a:rPr>
                        <a:t>原型设计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3850" y="2277110"/>
          <a:ext cx="8562975" cy="334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325"/>
                <a:gridCol w="2854325"/>
                <a:gridCol w="2854325"/>
              </a:tblGrid>
              <a:tr h="1045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时间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拟达成目标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完成情况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100000">
                          <a:srgbClr val="F9F8CA"/>
                        </a:gs>
                        <a:gs pos="6000">
                          <a:srgbClr val="4EAADD"/>
                        </a:gs>
                      </a:gsLst>
                      <a:lin ang="18900000" scaled="1"/>
                    </a:gradFill>
                  </a:tcPr>
                </a:tc>
              </a:tr>
              <a:tr h="768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第十四周（</a:t>
                      </a:r>
                      <a:r>
                        <a:rPr lang="en-US" altLang="zh-CN"/>
                        <a:t>6.3—6.9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讨论选题、</a:t>
                      </a:r>
                      <a:r>
                        <a:rPr lang="zh-CN" altLang="en-US"/>
                        <a:t>完成第一轮迭代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选题确定，第一轮迭代</a:t>
                      </a:r>
                      <a:r>
                        <a:rPr lang="zh-CN" altLang="en-US"/>
                        <a:t>基本完成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67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第十五周（</a:t>
                      </a:r>
                      <a:r>
                        <a:rPr lang="en-US" altLang="zh-CN"/>
                        <a:t>6.10—6.16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第二轮迭代、优化前端</a:t>
                      </a:r>
                      <a:r>
                        <a:rPr lang="zh-CN" altLang="en-US"/>
                        <a:t>界面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未开始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92*238"/>
  <p:tag name="TABLE_ENDDRAG_RECT" val="19*106*592*238"/>
</p:tagLst>
</file>

<file path=ppt/tags/tag10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11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12.xml><?xml version="1.0" encoding="utf-8"?>
<p:tagLst xmlns:p="http://schemas.openxmlformats.org/presentationml/2006/main">
  <p:tag name="TABLE_ENDDRAG_ORIGIN_RECT" val="651*250"/>
  <p:tag name="TABLE_ENDDRAG_RECT" val="25*109*651*250"/>
</p:tagLst>
</file>

<file path=ppt/tags/tag13.xml><?xml version="1.0" encoding="utf-8"?>
<p:tagLst xmlns:p="http://schemas.openxmlformats.org/presentationml/2006/main">
  <p:tag name="TABLE_ENDDRAG_ORIGIN_RECT" val="674*263"/>
  <p:tag name="TABLE_ENDDRAG_RECT" val="25*114*674*263"/>
</p:tagLst>
</file>

<file path=ppt/tags/tag14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15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16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17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18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19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2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20.xml><?xml version="1.0" encoding="utf-8"?>
<p:tagLst xmlns:p="http://schemas.openxmlformats.org/presentationml/2006/main">
  <p:tag name="resource_record_key" val="{&quot;13&quot;:[4364974]}"/>
  <p:tag name="commondata" val="eyJoZGlkIjoiYWVjODM4ODkwNzkyNmM2YTFhODk5MDg4ZjIxMGRhNzAifQ=="/>
</p:tagLst>
</file>

<file path=ppt/tags/tag3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4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5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6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7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8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ags/tag9.xml><?xml version="1.0" encoding="utf-8"?>
<p:tagLst xmlns:p="http://schemas.openxmlformats.org/presentationml/2006/main">
  <p:tag name="KSO_WM_DIAGRAM_VIRTUALLY_FRAME" val="{&quot;height&quot;:326.0412598425197,&quot;left&quot;:14.1,&quot;top&quot;:128.2488976377953,&quot;width&quot;:695.6354330708662}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2076</Words>
  <Application>WPS 演示</Application>
  <PresentationFormat>全屏显示(4:3)</PresentationFormat>
  <Paragraphs>326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50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思源黑体 CN Medium</vt:lpstr>
      <vt:lpstr>华文仿宋</vt:lpstr>
      <vt:lpstr>仿宋</vt:lpstr>
      <vt:lpstr>Arial Rounded MT Bold</vt:lpstr>
      <vt:lpstr>微软雅黑</vt:lpstr>
      <vt:lpstr>Arial Unicode MS</vt:lpstr>
      <vt:lpstr>黑体</vt:lpstr>
      <vt:lpstr>华文新魏</vt:lpstr>
      <vt:lpstr>AIGDT</vt:lpstr>
      <vt:lpstr>Arial Narrow</vt:lpstr>
      <vt:lpstr>Swis721 LtEx BT</vt:lpstr>
      <vt:lpstr>Swis721 BlkCn BT</vt:lpstr>
      <vt:lpstr>Sitka Banner</vt:lpstr>
      <vt:lpstr>ScriptS_IV25</vt:lpstr>
      <vt:lpstr>SansSerif</vt:lpstr>
      <vt:lpstr>Rockwell</vt:lpstr>
      <vt:lpstr>OCR A Extended</vt:lpstr>
      <vt:lpstr>Monotxt_IV25</vt:lpstr>
      <vt:lpstr>Microsoft Tai Le</vt:lpstr>
      <vt:lpstr>Microsoft Uighur</vt:lpstr>
      <vt:lpstr>1_CITRUS</vt:lpstr>
      <vt:lpstr>2_CITRUS</vt:lpstr>
      <vt:lpstr>哈工大计算学部2024年春季学期 《软件工程》Project 第1轮 检查汇报</vt:lpstr>
      <vt:lpstr>选题与分组</vt:lpstr>
      <vt:lpstr>对题目的理解</vt:lpstr>
      <vt:lpstr>功能清单</vt:lpstr>
      <vt:lpstr>非功能需求</vt:lpstr>
      <vt:lpstr>系统的体系结构构思</vt:lpstr>
      <vt:lpstr>系统开发技术</vt:lpstr>
      <vt:lpstr>团队分工</vt:lpstr>
      <vt:lpstr>开发进度计划</vt:lpstr>
      <vt:lpstr>开发进度计划</vt:lpstr>
      <vt:lpstr>开发进度计划</vt:lpstr>
      <vt:lpstr>可行性分析</vt:lpstr>
      <vt:lpstr>第1轮成果</vt:lpstr>
      <vt:lpstr>第1轮成果</vt:lpstr>
      <vt:lpstr>第1轮成果</vt:lpstr>
      <vt:lpstr>第1轮成果</vt:lpstr>
      <vt:lpstr>第1轮成果</vt:lpstr>
      <vt:lpstr>小结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Keep</cp:lastModifiedBy>
  <cp:revision>437</cp:revision>
  <dcterms:created xsi:type="dcterms:W3CDTF">2007-06-25T17:21:00Z</dcterms:created>
  <dcterms:modified xsi:type="dcterms:W3CDTF">2024-06-09T11:34:47Z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207792F4094241D4936D04AD8FFE229F_12</vt:lpwstr>
  </property>
  <property fmtid="{D5CDD505-2E9C-101B-9397-08002B2CF9AE}" pid="3" name="KSOProductBuildVer">
    <vt:lpwstr>2052-12.1.0.16729</vt:lpwstr>
  </property>
</Properties>
</file>