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>
        <p:scale>
          <a:sx n="110" d="100"/>
          <a:sy n="110" d="100"/>
        </p:scale>
        <p:origin x="-9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57A2E-E520-594E-AD3C-C8A3857454E8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A1DFC-82F8-2440-8EE3-330429AF1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A1DFC-82F8-2440-8EE3-330429AF1D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A1DFC-82F8-2440-8EE3-330429AF1D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A1DFC-82F8-2440-8EE3-330429AF1D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A1DFC-82F8-2440-8EE3-330429AF1D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5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675E-91F0-5847-AE15-159ED8E98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3C433-87E2-774A-8B45-15356C7A9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564FB-04D2-C244-B3A3-BED7681C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EC72-C34D-B54D-A1E4-D0E7F1E3015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19B8B-E340-804A-89CA-34354AA8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2C1C-A8C6-B24C-B5CE-A040E07E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BD13-0A14-904D-BA32-C1590296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9671-ECC8-D64C-BA9A-67853D8B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E600E-A2CB-E843-ABDA-BB5DB8DCE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B153A-6310-8E4E-B3A9-2C9DC4A4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EC72-C34D-B54D-A1E4-D0E7F1E3015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11F1-B30C-7247-9F7B-AECE73E3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F50E-70FF-CE49-85AD-8F85D094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BD13-0A14-904D-BA32-C1590296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940CB-7E07-E346-A233-38AF13C01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A67B6-B395-534A-ACBE-10A18EE2B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4448E-3AEA-D740-80E3-2579ACF9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EC72-C34D-B54D-A1E4-D0E7F1E3015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BD6A-AEAF-1C44-8E47-FDB65BD7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9C20B-8864-7644-8AFC-9FFB2DD3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BD13-0A14-904D-BA32-C1590296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335D-3D2F-4D49-97D2-2B9F99BF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35DA-B55F-A24C-B8C5-A38D5BF7D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3030A-73DE-9947-A223-04B7CAFE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EC72-C34D-B54D-A1E4-D0E7F1E3015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0B6B-5C85-4240-A729-5B296CA5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9402-8492-434A-9F6A-DBA0354C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BD13-0A14-904D-BA32-C1590296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007F-2F7C-7940-B16B-A2A3398C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BC6D6-95EA-DF43-BFB6-1E456730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C42DB-B2B0-B546-B808-86C92854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EC72-C34D-B54D-A1E4-D0E7F1E3015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8338-0B2E-F640-8F48-7763B71D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3430B-E23C-CD49-8D7B-F35CCF4C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BD13-0A14-904D-BA32-C1590296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9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A90B-B718-8549-9125-687D6E39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E9DA-8A69-8443-BB0B-13727AEA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8648A-554E-6946-9A26-EA03FBBA2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F8727-FF0E-DE49-B445-8343AC57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EC72-C34D-B54D-A1E4-D0E7F1E3015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7A275-6BFE-5B45-8859-EC6AEA32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32EE-F00D-9F40-A982-B09C517A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BD13-0A14-904D-BA32-C1590296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B81D-215F-5545-AD05-5A2010C3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CE41F-49C5-6F41-9248-935DFDE4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EFD8-82DE-D041-8668-09BD999AD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481E7-5DD2-6941-8A21-1878A093B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6213C-C842-8B48-AFC5-5938839B4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9B9A7-9E15-C842-B285-8807133D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EC72-C34D-B54D-A1E4-D0E7F1E3015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96177-AE4D-344B-B916-DBF7A703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C8592-0B74-D048-B4C9-19B57428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BD13-0A14-904D-BA32-C1590296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2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927D-D17F-5E4E-B2A5-21B274AF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B1AE1-60C1-F843-BAC5-777DDD7D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EC72-C34D-B54D-A1E4-D0E7F1E3015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52C28-8A17-7B45-8122-DEDF52A7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3E7F6-A8AE-3F44-AF0C-8D20AA28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BD13-0A14-904D-BA32-C1590296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0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D1D8C-CFF1-B743-83E1-5A8B0EDA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EC72-C34D-B54D-A1E4-D0E7F1E3015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C2D5D-45F0-1B4B-B4D4-029BD105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E80E6-2A84-1E42-858F-C8385CEB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BD13-0A14-904D-BA32-C1590296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6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8CE1-AA94-AA48-83F4-FFD3441F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F3AE-32D5-634D-AF8F-85FE22D02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D6ED8-E381-EB46-A96F-81476063E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CC68D-038C-B44D-B01C-D461F00B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EC72-C34D-B54D-A1E4-D0E7F1E3015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AA2C4-6247-9944-BC4D-6C36B534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3FC87-1C59-1A43-A3A1-C29268B1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BD13-0A14-904D-BA32-C1590296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9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3219-74DF-C640-9FF7-5D8E12B0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006FE-4D57-6C40-B45F-8987A2966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F8991-367E-FF4C-9F17-7BDACB376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F03B2-A19F-5443-A3ED-6A13DCDA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EC72-C34D-B54D-A1E4-D0E7F1E3015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0DFF4-7C5F-1745-B8A2-4571A596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1F0F7-C03C-A441-9D6D-816F0F69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BD13-0A14-904D-BA32-C1590296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3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08B1D-6C7C-0044-B486-CFA6E029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7546D-972F-5E4C-9CC9-E720ADFB1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FE0DF-94BF-594A-85FF-0545AE1DC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EC72-C34D-B54D-A1E4-D0E7F1E3015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7A29-076F-F94C-ACBE-865B7E112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41E0-1271-E240-BD32-9EFACF1EB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2BD13-0A14-904D-BA32-C15902960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404D1F2-38FC-7747-90B5-A370883E3CCD}"/>
              </a:ext>
            </a:extLst>
          </p:cNvPr>
          <p:cNvGrpSpPr/>
          <p:nvPr/>
        </p:nvGrpSpPr>
        <p:grpSpPr>
          <a:xfrm>
            <a:off x="1158801" y="251661"/>
            <a:ext cx="7305712" cy="5606380"/>
            <a:chOff x="1158801" y="251661"/>
            <a:chExt cx="7305712" cy="5606380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41B3F92-6105-B242-B062-4CA7CC895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981"/>
            <a:stretch/>
          </p:blipFill>
          <p:spPr>
            <a:xfrm>
              <a:off x="5202936" y="256032"/>
              <a:ext cx="3255950" cy="2743200"/>
            </a:xfrm>
            <a:prstGeom prst="rect">
              <a:avLst/>
            </a:prstGeom>
          </p:spPr>
        </p:pic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DEAA1AD-6FFB-404D-B6CC-AFF3B25F99D3}"/>
                </a:ext>
              </a:extLst>
            </p:cNvPr>
            <p:cNvGrpSpPr/>
            <p:nvPr/>
          </p:nvGrpSpPr>
          <p:grpSpPr>
            <a:xfrm>
              <a:off x="1158801" y="2999232"/>
              <a:ext cx="7305712" cy="2858809"/>
              <a:chOff x="1158801" y="3178583"/>
              <a:chExt cx="7305712" cy="285880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6FD117F-08CA-894A-8282-BCD1C11FD7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121"/>
              <a:stretch/>
            </p:blipFill>
            <p:spPr>
              <a:xfrm>
                <a:off x="1699628" y="3180202"/>
                <a:ext cx="3250866" cy="27432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71F5CB5-C890-9E40-8711-A565893577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0778"/>
              <a:stretch/>
            </p:blipFill>
            <p:spPr>
              <a:xfrm>
                <a:off x="5201109" y="3178583"/>
                <a:ext cx="3263404" cy="2743200"/>
              </a:xfrm>
              <a:prstGeom prst="rect">
                <a:avLst/>
              </a:prstGeom>
            </p:spPr>
          </p:pic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A7A5C87-097D-0940-99CD-66ECF6E9950D}"/>
                  </a:ext>
                </a:extLst>
              </p:cNvPr>
              <p:cNvGrpSpPr/>
              <p:nvPr/>
            </p:nvGrpSpPr>
            <p:grpSpPr>
              <a:xfrm>
                <a:off x="1158801" y="3465942"/>
                <a:ext cx="3649320" cy="2568440"/>
                <a:chOff x="1163956" y="548715"/>
                <a:chExt cx="3649320" cy="2568440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1F34C702-AB31-BB45-9369-DB645BE323C2}"/>
                    </a:ext>
                  </a:extLst>
                </p:cNvPr>
                <p:cNvSpPr/>
                <p:nvPr/>
              </p:nvSpPr>
              <p:spPr>
                <a:xfrm>
                  <a:off x="1384662" y="2646701"/>
                  <a:ext cx="407011" cy="1022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674D736-E5C6-EF4C-AD24-A565CAA191E8}"/>
                    </a:ext>
                  </a:extLst>
                </p:cNvPr>
                <p:cNvSpPr/>
                <p:nvPr/>
              </p:nvSpPr>
              <p:spPr>
                <a:xfrm>
                  <a:off x="1384662" y="2225946"/>
                  <a:ext cx="407011" cy="1022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0.1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6818F1F-187E-E842-8672-61D323ADCAD7}"/>
                    </a:ext>
                  </a:extLst>
                </p:cNvPr>
                <p:cNvSpPr/>
                <p:nvPr/>
              </p:nvSpPr>
              <p:spPr>
                <a:xfrm>
                  <a:off x="1384662" y="1809905"/>
                  <a:ext cx="407011" cy="1022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0.2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3604AD8-B70D-9D49-BA69-6647C71885C5}"/>
                    </a:ext>
                  </a:extLst>
                </p:cNvPr>
                <p:cNvSpPr/>
                <p:nvPr/>
              </p:nvSpPr>
              <p:spPr>
                <a:xfrm>
                  <a:off x="1384662" y="1388159"/>
                  <a:ext cx="407011" cy="1022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0.3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A717D3F-40B0-1249-AC75-073A5971A4ED}"/>
                    </a:ext>
                  </a:extLst>
                </p:cNvPr>
                <p:cNvSpPr/>
                <p:nvPr/>
              </p:nvSpPr>
              <p:spPr>
                <a:xfrm>
                  <a:off x="1384662" y="970461"/>
                  <a:ext cx="407011" cy="1022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0.4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6600AE82-FCA0-B348-BCC9-45EB07A8F0CF}"/>
                    </a:ext>
                  </a:extLst>
                </p:cNvPr>
                <p:cNvSpPr/>
                <p:nvPr/>
              </p:nvSpPr>
              <p:spPr>
                <a:xfrm>
                  <a:off x="1384662" y="548715"/>
                  <a:ext cx="407011" cy="1022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0.5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4C72C2C-7D6C-AA4D-B47A-1F28F58952E7}"/>
                    </a:ext>
                  </a:extLst>
                </p:cNvPr>
                <p:cNvSpPr txBox="1"/>
                <p:nvPr/>
              </p:nvSpPr>
              <p:spPr>
                <a:xfrm rot="16200000">
                  <a:off x="670231" y="1394767"/>
                  <a:ext cx="12490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/>
                    <a:t>Q-value difference</a:t>
                  </a: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3B9324FC-5A55-6D4F-9833-CA5749E8E608}"/>
                    </a:ext>
                  </a:extLst>
                </p:cNvPr>
                <p:cNvSpPr/>
                <p:nvPr/>
              </p:nvSpPr>
              <p:spPr>
                <a:xfrm>
                  <a:off x="1785346" y="2766517"/>
                  <a:ext cx="2844976" cy="1998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705C6EA4-0E7A-2B4F-97CA-D60A8B119659}"/>
                    </a:ext>
                  </a:extLst>
                </p:cNvPr>
                <p:cNvSpPr/>
                <p:nvPr/>
              </p:nvSpPr>
              <p:spPr>
                <a:xfrm>
                  <a:off x="1699628" y="2749490"/>
                  <a:ext cx="407011" cy="1022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0295579-3DFA-FC47-A361-57269E89A904}"/>
                    </a:ext>
                  </a:extLst>
                </p:cNvPr>
                <p:cNvSpPr/>
                <p:nvPr/>
              </p:nvSpPr>
              <p:spPr>
                <a:xfrm>
                  <a:off x="2186778" y="2749490"/>
                  <a:ext cx="450531" cy="1022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0.2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BA688FF-B448-DA41-B3BB-44145761A271}"/>
                    </a:ext>
                  </a:extLst>
                </p:cNvPr>
                <p:cNvSpPr/>
                <p:nvPr/>
              </p:nvSpPr>
              <p:spPr>
                <a:xfrm>
                  <a:off x="2717447" y="2749490"/>
                  <a:ext cx="450531" cy="1022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0.4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E51A700C-7B0A-3048-B439-9238A7C4E328}"/>
                    </a:ext>
                  </a:extLst>
                </p:cNvPr>
                <p:cNvSpPr/>
                <p:nvPr/>
              </p:nvSpPr>
              <p:spPr>
                <a:xfrm>
                  <a:off x="3207834" y="2749490"/>
                  <a:ext cx="450531" cy="1022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0.6</a:t>
                  </a: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14632102-AD96-7448-AAA5-06DAD8F04615}"/>
                    </a:ext>
                  </a:extLst>
                </p:cNvPr>
                <p:cNvSpPr/>
                <p:nvPr/>
              </p:nvSpPr>
              <p:spPr>
                <a:xfrm>
                  <a:off x="3714486" y="2749490"/>
                  <a:ext cx="450531" cy="1022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0.8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828403FF-1778-7243-A165-DC91B3D07814}"/>
                    </a:ext>
                  </a:extLst>
                </p:cNvPr>
                <p:cNvSpPr/>
                <p:nvPr/>
              </p:nvSpPr>
              <p:spPr>
                <a:xfrm>
                  <a:off x="4221138" y="2749490"/>
                  <a:ext cx="450531" cy="1022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22D17F4-0BF9-B840-9562-191477890298}"/>
                    </a:ext>
                  </a:extLst>
                </p:cNvPr>
                <p:cNvSpPr txBox="1"/>
                <p:nvPr/>
              </p:nvSpPr>
              <p:spPr>
                <a:xfrm>
                  <a:off x="2583304" y="2863239"/>
                  <a:ext cx="126989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/>
                    <a:t>Simulation Iteration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2CD5F120-CB5A-8949-9C55-6E893D203F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5236" y="2935851"/>
                      <a:ext cx="450531" cy="10227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en-US" sz="1100" baseline="30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2CD5F120-CB5A-8949-9C55-6E893D203FD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5236" y="2935851"/>
                      <a:ext cx="450531" cy="10227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222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A7897D58-4054-A549-9105-D55930A4AF28}"/>
                    </a:ext>
                  </a:extLst>
                </p:cNvPr>
                <p:cNvSpPr/>
                <p:nvPr/>
              </p:nvSpPr>
              <p:spPr>
                <a:xfrm>
                  <a:off x="4362745" y="2943802"/>
                  <a:ext cx="450531" cy="1022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10</a:t>
                  </a:r>
                  <a:r>
                    <a:rPr lang="en-US" sz="1100" baseline="300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56817C2-1B61-5845-9BBD-44E8672A6FB1}"/>
                  </a:ext>
                </a:extLst>
              </p:cNvPr>
              <p:cNvGrpSpPr/>
              <p:nvPr/>
            </p:nvGrpSpPr>
            <p:grpSpPr>
              <a:xfrm>
                <a:off x="4655767" y="3468952"/>
                <a:ext cx="3649320" cy="2568440"/>
                <a:chOff x="1163956" y="548715"/>
                <a:chExt cx="3649320" cy="2568440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7CAB314-ADA3-7540-B5A8-1A95AE116F7C}"/>
                    </a:ext>
                  </a:extLst>
                </p:cNvPr>
                <p:cNvSpPr/>
                <p:nvPr/>
              </p:nvSpPr>
              <p:spPr>
                <a:xfrm>
                  <a:off x="1384662" y="2646701"/>
                  <a:ext cx="407011" cy="1022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97469B3B-7516-6242-80F2-74475B95CE3D}"/>
                    </a:ext>
                  </a:extLst>
                </p:cNvPr>
                <p:cNvSpPr/>
                <p:nvPr/>
              </p:nvSpPr>
              <p:spPr>
                <a:xfrm>
                  <a:off x="1384662" y="2225946"/>
                  <a:ext cx="407011" cy="1022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0.1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AB2A3614-F83F-9447-9AD3-1E234E52093A}"/>
                    </a:ext>
                  </a:extLst>
                </p:cNvPr>
                <p:cNvSpPr/>
                <p:nvPr/>
              </p:nvSpPr>
              <p:spPr>
                <a:xfrm>
                  <a:off x="1384662" y="1809905"/>
                  <a:ext cx="407011" cy="1022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C5ADA4D-2C73-2B47-8808-A205DC55FA51}"/>
                    </a:ext>
                  </a:extLst>
                </p:cNvPr>
                <p:cNvSpPr/>
                <p:nvPr/>
              </p:nvSpPr>
              <p:spPr>
                <a:xfrm>
                  <a:off x="1384662" y="1388159"/>
                  <a:ext cx="407011" cy="1022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0.3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1867A9EB-2346-9B42-A35D-9CF5B049AA50}"/>
                    </a:ext>
                  </a:extLst>
                </p:cNvPr>
                <p:cNvSpPr/>
                <p:nvPr/>
              </p:nvSpPr>
              <p:spPr>
                <a:xfrm>
                  <a:off x="1384662" y="970461"/>
                  <a:ext cx="407011" cy="1022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0.4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48257E05-AFA0-FF44-A25E-3ECC50BCD0FD}"/>
                    </a:ext>
                  </a:extLst>
                </p:cNvPr>
                <p:cNvSpPr/>
                <p:nvPr/>
              </p:nvSpPr>
              <p:spPr>
                <a:xfrm>
                  <a:off x="1384662" y="548715"/>
                  <a:ext cx="407011" cy="1022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0.5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FF3B8EAD-7754-AC42-B11F-FF97CA2A2680}"/>
                    </a:ext>
                  </a:extLst>
                </p:cNvPr>
                <p:cNvSpPr txBox="1"/>
                <p:nvPr/>
              </p:nvSpPr>
              <p:spPr>
                <a:xfrm rot="16200000">
                  <a:off x="670231" y="1394767"/>
                  <a:ext cx="12490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/>
                    <a:t>Q-value difference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BA77811A-8D4B-5A47-B337-A022D564779B}"/>
                    </a:ext>
                  </a:extLst>
                </p:cNvPr>
                <p:cNvSpPr/>
                <p:nvPr/>
              </p:nvSpPr>
              <p:spPr>
                <a:xfrm>
                  <a:off x="1785346" y="2766517"/>
                  <a:ext cx="2844976" cy="1998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D0D8435B-5892-D641-AEAA-A40B8D660166}"/>
                    </a:ext>
                  </a:extLst>
                </p:cNvPr>
                <p:cNvSpPr/>
                <p:nvPr/>
              </p:nvSpPr>
              <p:spPr>
                <a:xfrm>
                  <a:off x="1699628" y="2749490"/>
                  <a:ext cx="407011" cy="1022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0.0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9CF1228-D7FE-1C46-A14F-D92E89AFFC81}"/>
                    </a:ext>
                  </a:extLst>
                </p:cNvPr>
                <p:cNvSpPr/>
                <p:nvPr/>
              </p:nvSpPr>
              <p:spPr>
                <a:xfrm>
                  <a:off x="2186778" y="2749490"/>
                  <a:ext cx="450531" cy="1022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0.2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A7D9C8E-3B59-6644-A8B9-5BB23074549E}"/>
                    </a:ext>
                  </a:extLst>
                </p:cNvPr>
                <p:cNvSpPr/>
                <p:nvPr/>
              </p:nvSpPr>
              <p:spPr>
                <a:xfrm>
                  <a:off x="2717447" y="2749490"/>
                  <a:ext cx="450531" cy="1022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0.4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AAF5709D-163B-CB49-87A7-5FEB367E6A1E}"/>
                    </a:ext>
                  </a:extLst>
                </p:cNvPr>
                <p:cNvSpPr/>
                <p:nvPr/>
              </p:nvSpPr>
              <p:spPr>
                <a:xfrm>
                  <a:off x="3207834" y="2749490"/>
                  <a:ext cx="450531" cy="1022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0.6</a:t>
                  </a: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4EAD490A-0CAE-3A46-9474-4912EEF97677}"/>
                    </a:ext>
                  </a:extLst>
                </p:cNvPr>
                <p:cNvSpPr/>
                <p:nvPr/>
              </p:nvSpPr>
              <p:spPr>
                <a:xfrm>
                  <a:off x="3714486" y="2749490"/>
                  <a:ext cx="450531" cy="1022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0.8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90EA1762-D84C-A74F-A494-38059C033334}"/>
                    </a:ext>
                  </a:extLst>
                </p:cNvPr>
                <p:cNvSpPr/>
                <p:nvPr/>
              </p:nvSpPr>
              <p:spPr>
                <a:xfrm>
                  <a:off x="4221138" y="2749490"/>
                  <a:ext cx="450531" cy="1022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1.0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5FF1BB1E-A478-A046-BD00-F07E41C11482}"/>
                    </a:ext>
                  </a:extLst>
                </p:cNvPr>
                <p:cNvSpPr txBox="1"/>
                <p:nvPr/>
              </p:nvSpPr>
              <p:spPr>
                <a:xfrm>
                  <a:off x="2583304" y="2863239"/>
                  <a:ext cx="126989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/>
                    <a:t>Simulation Iteration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F18B42B6-C5B6-E340-BBC2-A41DE02A0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5236" y="2935851"/>
                      <a:ext cx="450531" cy="10227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en-US" sz="1100" baseline="30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F18B42B6-C5B6-E340-BBC2-A41DE02A0A2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5236" y="2935851"/>
                      <a:ext cx="450531" cy="10227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222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0532312-5CF0-714D-8138-E2BEA1D5F771}"/>
                    </a:ext>
                  </a:extLst>
                </p:cNvPr>
                <p:cNvSpPr/>
                <p:nvPr/>
              </p:nvSpPr>
              <p:spPr>
                <a:xfrm>
                  <a:off x="4362745" y="2943802"/>
                  <a:ext cx="450531" cy="1022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10</a:t>
                  </a:r>
                  <a:r>
                    <a:rPr lang="en-US" sz="1100" baseline="300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16B4A7A-3D84-7440-A316-23CBE18AE4A1}"/>
                  </a:ext>
                </a:extLst>
              </p:cNvPr>
              <p:cNvSpPr txBox="1"/>
              <p:nvPr/>
            </p:nvSpPr>
            <p:spPr>
              <a:xfrm>
                <a:off x="1164749" y="3263472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BCD234C-7810-0C4E-9AD8-B59AEA33D79A}"/>
                  </a:ext>
                </a:extLst>
              </p:cNvPr>
              <p:cNvSpPr txBox="1"/>
              <p:nvPr/>
            </p:nvSpPr>
            <p:spPr>
              <a:xfrm>
                <a:off x="4660117" y="326347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1056DD-CB2B-C143-9F36-F735CE539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1121"/>
            <a:stretch/>
          </p:blipFill>
          <p:spPr>
            <a:xfrm>
              <a:off x="1699628" y="251661"/>
              <a:ext cx="3250866" cy="27432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E064E2-7D53-6647-8057-C8CE1DA179D0}"/>
                </a:ext>
              </a:extLst>
            </p:cNvPr>
            <p:cNvSpPr txBox="1"/>
            <p:nvPr/>
          </p:nvSpPr>
          <p:spPr>
            <a:xfrm>
              <a:off x="1158801" y="253873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21C9F1-1169-B24D-9394-8750354FB329}"/>
                </a:ext>
              </a:extLst>
            </p:cNvPr>
            <p:cNvSpPr txBox="1"/>
            <p:nvPr/>
          </p:nvSpPr>
          <p:spPr>
            <a:xfrm>
              <a:off x="4654169" y="25387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E2BF83B-AD52-3542-AD55-658C6C46414C}"/>
                </a:ext>
              </a:extLst>
            </p:cNvPr>
            <p:cNvGrpSpPr/>
            <p:nvPr/>
          </p:nvGrpSpPr>
          <p:grpSpPr>
            <a:xfrm>
              <a:off x="1163956" y="548715"/>
              <a:ext cx="3649320" cy="2568440"/>
              <a:chOff x="1163956" y="548715"/>
              <a:chExt cx="3649320" cy="256844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FDB93E8-14CA-B54E-85CA-08D6D740D74D}"/>
                  </a:ext>
                </a:extLst>
              </p:cNvPr>
              <p:cNvSpPr/>
              <p:nvPr/>
            </p:nvSpPr>
            <p:spPr>
              <a:xfrm>
                <a:off x="1384662" y="2646701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A6F8052-C87F-1242-85F6-741524EEAB37}"/>
                  </a:ext>
                </a:extLst>
              </p:cNvPr>
              <p:cNvSpPr/>
              <p:nvPr/>
            </p:nvSpPr>
            <p:spPr>
              <a:xfrm>
                <a:off x="1384662" y="2225946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64F587F-ED87-6645-870D-98F5B3224924}"/>
                  </a:ext>
                </a:extLst>
              </p:cNvPr>
              <p:cNvSpPr/>
              <p:nvPr/>
            </p:nvSpPr>
            <p:spPr>
              <a:xfrm>
                <a:off x="1384662" y="1809905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113C54D-CE23-2B4D-BD15-471870C71F9D}"/>
                  </a:ext>
                </a:extLst>
              </p:cNvPr>
              <p:cNvSpPr/>
              <p:nvPr/>
            </p:nvSpPr>
            <p:spPr>
              <a:xfrm>
                <a:off x="1384662" y="1388159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0.3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D8B789-8952-4147-B7DB-FFDC27247317}"/>
                  </a:ext>
                </a:extLst>
              </p:cNvPr>
              <p:cNvSpPr/>
              <p:nvPr/>
            </p:nvSpPr>
            <p:spPr>
              <a:xfrm>
                <a:off x="1384662" y="970461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A4E6BA2-0FD8-F442-9672-09F5A3B388E9}"/>
                  </a:ext>
                </a:extLst>
              </p:cNvPr>
              <p:cNvSpPr/>
              <p:nvPr/>
            </p:nvSpPr>
            <p:spPr>
              <a:xfrm>
                <a:off x="1384662" y="548715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0.5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6DBE99-AC5C-CB44-8694-7A1DACF9A967}"/>
                  </a:ext>
                </a:extLst>
              </p:cNvPr>
              <p:cNvSpPr txBox="1"/>
              <p:nvPr/>
            </p:nvSpPr>
            <p:spPr>
              <a:xfrm rot="16200000">
                <a:off x="670231" y="1394767"/>
                <a:ext cx="12490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Q-value difference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5BFD414-57A9-E54C-972D-F720C4D53530}"/>
                  </a:ext>
                </a:extLst>
              </p:cNvPr>
              <p:cNvSpPr/>
              <p:nvPr/>
            </p:nvSpPr>
            <p:spPr>
              <a:xfrm>
                <a:off x="1785346" y="2766517"/>
                <a:ext cx="2844976" cy="199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F7A42D-CAFE-2543-BB13-50527F430810}"/>
                  </a:ext>
                </a:extLst>
              </p:cNvPr>
              <p:cNvSpPr/>
              <p:nvPr/>
            </p:nvSpPr>
            <p:spPr>
              <a:xfrm>
                <a:off x="1699628" y="2749490"/>
                <a:ext cx="40701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A1F8A1F-1336-C945-9959-02D33F67F97F}"/>
                  </a:ext>
                </a:extLst>
              </p:cNvPr>
              <p:cNvSpPr/>
              <p:nvPr/>
            </p:nvSpPr>
            <p:spPr>
              <a:xfrm>
                <a:off x="218677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A24D42-2810-E64E-A7EE-B587E51208D6}"/>
                  </a:ext>
                </a:extLst>
              </p:cNvPr>
              <p:cNvSpPr/>
              <p:nvPr/>
            </p:nvSpPr>
            <p:spPr>
              <a:xfrm>
                <a:off x="2717447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8604534-D3D8-AC46-B15A-CC8A77ECBCC2}"/>
                  </a:ext>
                </a:extLst>
              </p:cNvPr>
              <p:cNvSpPr/>
              <p:nvPr/>
            </p:nvSpPr>
            <p:spPr>
              <a:xfrm>
                <a:off x="3207834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0.6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4A0EC6-AE4C-5F4D-ACA4-C7CD3374B8A5}"/>
                  </a:ext>
                </a:extLst>
              </p:cNvPr>
              <p:cNvSpPr/>
              <p:nvPr/>
            </p:nvSpPr>
            <p:spPr>
              <a:xfrm>
                <a:off x="3714486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0.8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2EFB8D9-63A7-234C-AE39-C4D9F0DC7894}"/>
                  </a:ext>
                </a:extLst>
              </p:cNvPr>
              <p:cNvSpPr/>
              <p:nvPr/>
            </p:nvSpPr>
            <p:spPr>
              <a:xfrm>
                <a:off x="422113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1.0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13B40F-F0E8-6A47-8AEE-EE56AE430334}"/>
                  </a:ext>
                </a:extLst>
              </p:cNvPr>
              <p:cNvSpPr txBox="1"/>
              <p:nvPr/>
            </p:nvSpPr>
            <p:spPr>
              <a:xfrm>
                <a:off x="2583304" y="2863239"/>
                <a:ext cx="12698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Simulation Iteration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34381E2-355A-3649-866B-B6542A5A543E}"/>
                      </a:ext>
                    </a:extLst>
                  </p:cNvPr>
                  <p:cNvSpPr/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baseline="30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34381E2-355A-3649-866B-B6542A5A54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2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37BCC37-CD33-224A-8979-F633DCB8F274}"/>
                  </a:ext>
                </a:extLst>
              </p:cNvPr>
              <p:cNvSpPr/>
              <p:nvPr/>
            </p:nvSpPr>
            <p:spPr>
              <a:xfrm>
                <a:off x="4362745" y="2943802"/>
                <a:ext cx="45053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10</a:t>
                </a:r>
                <a:r>
                  <a:rPr lang="en-US" sz="1100" baseline="30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CA1EA55-CB6B-4D4A-99B0-BB60A29C20A8}"/>
                </a:ext>
              </a:extLst>
            </p:cNvPr>
            <p:cNvGrpSpPr/>
            <p:nvPr/>
          </p:nvGrpSpPr>
          <p:grpSpPr>
            <a:xfrm>
              <a:off x="4676611" y="548715"/>
              <a:ext cx="3649320" cy="2568440"/>
              <a:chOff x="1163956" y="548715"/>
              <a:chExt cx="3649320" cy="256844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B3EE54F-3483-2047-93F8-68FF9F729BCC}"/>
                  </a:ext>
                </a:extLst>
              </p:cNvPr>
              <p:cNvSpPr/>
              <p:nvPr/>
            </p:nvSpPr>
            <p:spPr>
              <a:xfrm>
                <a:off x="1384662" y="2646701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61689AE-1EAD-E643-AAE2-CB1C8FF72FC8}"/>
                  </a:ext>
                </a:extLst>
              </p:cNvPr>
              <p:cNvSpPr/>
              <p:nvPr/>
            </p:nvSpPr>
            <p:spPr>
              <a:xfrm>
                <a:off x="1384662" y="2225946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FF6827F-F1A2-624C-B3B5-6C7BA7D4C103}"/>
                  </a:ext>
                </a:extLst>
              </p:cNvPr>
              <p:cNvSpPr/>
              <p:nvPr/>
            </p:nvSpPr>
            <p:spPr>
              <a:xfrm>
                <a:off x="1384662" y="1809905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3600A72-628F-1545-ADE2-D7170C06A540}"/>
                  </a:ext>
                </a:extLst>
              </p:cNvPr>
              <p:cNvSpPr/>
              <p:nvPr/>
            </p:nvSpPr>
            <p:spPr>
              <a:xfrm>
                <a:off x="1384662" y="1388159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0.3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4BF32E3-C981-C948-8F67-30363593456B}"/>
                  </a:ext>
                </a:extLst>
              </p:cNvPr>
              <p:cNvSpPr/>
              <p:nvPr/>
            </p:nvSpPr>
            <p:spPr>
              <a:xfrm>
                <a:off x="1384662" y="970461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E64BB9C-57B2-194B-A1AA-24F0C4A2CB6C}"/>
                  </a:ext>
                </a:extLst>
              </p:cNvPr>
              <p:cNvSpPr/>
              <p:nvPr/>
            </p:nvSpPr>
            <p:spPr>
              <a:xfrm>
                <a:off x="1384662" y="548715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0.5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FDC744-80B7-4F49-AABF-8ED703EDF58D}"/>
                  </a:ext>
                </a:extLst>
              </p:cNvPr>
              <p:cNvSpPr txBox="1"/>
              <p:nvPr/>
            </p:nvSpPr>
            <p:spPr>
              <a:xfrm rot="16200000">
                <a:off x="670231" y="1394767"/>
                <a:ext cx="12490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Q-value difference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39049A0-A137-224D-856D-13B6256A7085}"/>
                  </a:ext>
                </a:extLst>
              </p:cNvPr>
              <p:cNvSpPr/>
              <p:nvPr/>
            </p:nvSpPr>
            <p:spPr>
              <a:xfrm>
                <a:off x="1785346" y="2766517"/>
                <a:ext cx="2844976" cy="199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D08B974-5E30-6445-A72F-7C0E703F0D90}"/>
                  </a:ext>
                </a:extLst>
              </p:cNvPr>
              <p:cNvSpPr/>
              <p:nvPr/>
            </p:nvSpPr>
            <p:spPr>
              <a:xfrm>
                <a:off x="1699628" y="2749490"/>
                <a:ext cx="40701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C6B330-6800-A448-9A80-91DE30C2567A}"/>
                  </a:ext>
                </a:extLst>
              </p:cNvPr>
              <p:cNvSpPr/>
              <p:nvPr/>
            </p:nvSpPr>
            <p:spPr>
              <a:xfrm>
                <a:off x="218677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001B371-A872-564C-8E84-8AFB18BF1836}"/>
                  </a:ext>
                </a:extLst>
              </p:cNvPr>
              <p:cNvSpPr/>
              <p:nvPr/>
            </p:nvSpPr>
            <p:spPr>
              <a:xfrm>
                <a:off x="2717447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20E43A1-75AB-404B-8314-A77BBA70AC9D}"/>
                  </a:ext>
                </a:extLst>
              </p:cNvPr>
              <p:cNvSpPr/>
              <p:nvPr/>
            </p:nvSpPr>
            <p:spPr>
              <a:xfrm>
                <a:off x="3207834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0.6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1A82E28-A97C-C44B-B86E-E1F423CCDD1E}"/>
                  </a:ext>
                </a:extLst>
              </p:cNvPr>
              <p:cNvSpPr/>
              <p:nvPr/>
            </p:nvSpPr>
            <p:spPr>
              <a:xfrm>
                <a:off x="3714486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0.8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F59F2D9-96D2-0146-A552-E7229FBFDB74}"/>
                  </a:ext>
                </a:extLst>
              </p:cNvPr>
              <p:cNvSpPr/>
              <p:nvPr/>
            </p:nvSpPr>
            <p:spPr>
              <a:xfrm>
                <a:off x="422113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1.0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D7156AD-C565-F049-BCB4-268F831BEC0C}"/>
                  </a:ext>
                </a:extLst>
              </p:cNvPr>
              <p:cNvSpPr txBox="1"/>
              <p:nvPr/>
            </p:nvSpPr>
            <p:spPr>
              <a:xfrm>
                <a:off x="2583304" y="2863239"/>
                <a:ext cx="12698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Simulation Iteration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D4752D2D-4514-024C-9DFA-FBA3079FB8A3}"/>
                      </a:ext>
                    </a:extLst>
                  </p:cNvPr>
                  <p:cNvSpPr/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baseline="30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D4752D2D-4514-024C-9DFA-FBA3079FB8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2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8D1AF6D-E456-6D40-9A2C-DEF6046F6BD0}"/>
                  </a:ext>
                </a:extLst>
              </p:cNvPr>
              <p:cNvSpPr/>
              <p:nvPr/>
            </p:nvSpPr>
            <p:spPr>
              <a:xfrm>
                <a:off x="4362745" y="2943802"/>
                <a:ext cx="45053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10</a:t>
                </a:r>
                <a:r>
                  <a:rPr lang="en-US" sz="1100" baseline="30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F9254A5-2159-8742-83FD-2DD79F454654}"/>
              </a:ext>
            </a:extLst>
          </p:cNvPr>
          <p:cNvSpPr txBox="1"/>
          <p:nvPr/>
        </p:nvSpPr>
        <p:spPr>
          <a:xfrm>
            <a:off x="8555290" y="808926"/>
            <a:ext cx="27906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Q-value difference for each simulation iteration. (a) Using SARSA, represent player A’s Q-values, corresponding to state </a:t>
            </a:r>
            <a:r>
              <a:rPr lang="en-US" i="1" dirty="0"/>
              <a:t>s</a:t>
            </a:r>
            <a:r>
              <a:rPr lang="en-US" dirty="0"/>
              <a:t> and action S. (b-d) Using friend-Q, foe-Q, and CE-Q, respectively, represent player A’s Q-values, corresponding to state </a:t>
            </a:r>
            <a:r>
              <a:rPr lang="en-US" i="1" dirty="0"/>
              <a:t>s</a:t>
            </a:r>
            <a:r>
              <a:rPr lang="en-US" dirty="0"/>
              <a:t>, when player A takes action S and player B sticking. Initial alpha = 0.5, minimum alpha = 0.001, initial epsilon = 0.5, minimum epsilon = 0, gamma = 0.9, alpha decay = 0.9995, epsilon decay = 0.9995, random seed = 1.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1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A7066C4-711E-3A43-91A2-8554843FE330}"/>
              </a:ext>
            </a:extLst>
          </p:cNvPr>
          <p:cNvGrpSpPr/>
          <p:nvPr/>
        </p:nvGrpSpPr>
        <p:grpSpPr>
          <a:xfrm>
            <a:off x="1158801" y="253873"/>
            <a:ext cx="7308144" cy="5600639"/>
            <a:chOff x="1158801" y="253873"/>
            <a:chExt cx="7308144" cy="560063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C982CDC-1ACE-1540-A5CA-4E9AF8438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266"/>
            <a:stretch/>
          </p:blipFill>
          <p:spPr>
            <a:xfrm>
              <a:off x="5202936" y="2999232"/>
              <a:ext cx="3245527" cy="2743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ACD9735-FA01-BE47-818C-F798AE134A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953"/>
            <a:stretch/>
          </p:blipFill>
          <p:spPr>
            <a:xfrm>
              <a:off x="1700784" y="2999232"/>
              <a:ext cx="3256974" cy="27432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A7A5C87-097D-0940-99CD-66ECF6E9950D}"/>
                </a:ext>
              </a:extLst>
            </p:cNvPr>
            <p:cNvGrpSpPr/>
            <p:nvPr/>
          </p:nvGrpSpPr>
          <p:grpSpPr>
            <a:xfrm>
              <a:off x="1158801" y="3283062"/>
              <a:ext cx="3649320" cy="2568440"/>
              <a:chOff x="1163956" y="548715"/>
              <a:chExt cx="3649320" cy="256844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F34C702-AB31-BB45-9369-DB645BE323C2}"/>
                  </a:ext>
                </a:extLst>
              </p:cNvPr>
              <p:cNvSpPr/>
              <p:nvPr/>
            </p:nvSpPr>
            <p:spPr>
              <a:xfrm>
                <a:off x="1384662" y="2646701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674D736-E5C6-EF4C-AD24-A565CAA191E8}"/>
                  </a:ext>
                </a:extLst>
              </p:cNvPr>
              <p:cNvSpPr/>
              <p:nvPr/>
            </p:nvSpPr>
            <p:spPr>
              <a:xfrm>
                <a:off x="1384662" y="2225946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0.1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6818F1F-187E-E842-8672-61D323ADCAD7}"/>
                  </a:ext>
                </a:extLst>
              </p:cNvPr>
              <p:cNvSpPr/>
              <p:nvPr/>
            </p:nvSpPr>
            <p:spPr>
              <a:xfrm>
                <a:off x="1384662" y="1809905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3604AD8-B70D-9D49-BA69-6647C71885C5}"/>
                  </a:ext>
                </a:extLst>
              </p:cNvPr>
              <p:cNvSpPr/>
              <p:nvPr/>
            </p:nvSpPr>
            <p:spPr>
              <a:xfrm>
                <a:off x="1384662" y="1388159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0.3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A717D3F-40B0-1249-AC75-073A5971A4ED}"/>
                  </a:ext>
                </a:extLst>
              </p:cNvPr>
              <p:cNvSpPr/>
              <p:nvPr/>
            </p:nvSpPr>
            <p:spPr>
              <a:xfrm>
                <a:off x="1384662" y="970461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600AE82-FCA0-B348-BCC9-45EB07A8F0CF}"/>
                  </a:ext>
                </a:extLst>
              </p:cNvPr>
              <p:cNvSpPr/>
              <p:nvPr/>
            </p:nvSpPr>
            <p:spPr>
              <a:xfrm>
                <a:off x="1384662" y="548715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0.5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C72C2C-7D6C-AA4D-B47A-1F28F58952E7}"/>
                  </a:ext>
                </a:extLst>
              </p:cNvPr>
              <p:cNvSpPr txBox="1"/>
              <p:nvPr/>
            </p:nvSpPr>
            <p:spPr>
              <a:xfrm rot="16200000">
                <a:off x="670231" y="1394767"/>
                <a:ext cx="12490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Q-value difference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B9324FC-5A55-6D4F-9833-CA5749E8E608}"/>
                  </a:ext>
                </a:extLst>
              </p:cNvPr>
              <p:cNvSpPr/>
              <p:nvPr/>
            </p:nvSpPr>
            <p:spPr>
              <a:xfrm>
                <a:off x="1785346" y="2766517"/>
                <a:ext cx="2844976" cy="199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05C6EA4-0E7A-2B4F-97CA-D60A8B119659}"/>
                  </a:ext>
                </a:extLst>
              </p:cNvPr>
              <p:cNvSpPr/>
              <p:nvPr/>
            </p:nvSpPr>
            <p:spPr>
              <a:xfrm>
                <a:off x="1699628" y="2749490"/>
                <a:ext cx="40701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0295579-3DFA-FC47-A361-57269E89A904}"/>
                  </a:ext>
                </a:extLst>
              </p:cNvPr>
              <p:cNvSpPr/>
              <p:nvPr/>
            </p:nvSpPr>
            <p:spPr>
              <a:xfrm>
                <a:off x="218677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BA688FF-B448-DA41-B3BB-44145761A271}"/>
                  </a:ext>
                </a:extLst>
              </p:cNvPr>
              <p:cNvSpPr/>
              <p:nvPr/>
            </p:nvSpPr>
            <p:spPr>
              <a:xfrm>
                <a:off x="2717447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51A700C-7B0A-3048-B439-9238A7C4E328}"/>
                  </a:ext>
                </a:extLst>
              </p:cNvPr>
              <p:cNvSpPr/>
              <p:nvPr/>
            </p:nvSpPr>
            <p:spPr>
              <a:xfrm>
                <a:off x="3207834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0.6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4632102-AD96-7448-AAA5-06DAD8F04615}"/>
                  </a:ext>
                </a:extLst>
              </p:cNvPr>
              <p:cNvSpPr/>
              <p:nvPr/>
            </p:nvSpPr>
            <p:spPr>
              <a:xfrm>
                <a:off x="3714486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0.8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28403FF-1778-7243-A165-DC91B3D07814}"/>
                  </a:ext>
                </a:extLst>
              </p:cNvPr>
              <p:cNvSpPr/>
              <p:nvPr/>
            </p:nvSpPr>
            <p:spPr>
              <a:xfrm>
                <a:off x="422113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1.0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22D17F4-0BF9-B840-9562-191477890298}"/>
                  </a:ext>
                </a:extLst>
              </p:cNvPr>
              <p:cNvSpPr txBox="1"/>
              <p:nvPr/>
            </p:nvSpPr>
            <p:spPr>
              <a:xfrm>
                <a:off x="2583304" y="2863239"/>
                <a:ext cx="12698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Simulation Iteration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2CD5F120-CB5A-8949-9C55-6E893D203FD3}"/>
                      </a:ext>
                    </a:extLst>
                  </p:cNvPr>
                  <p:cNvSpPr/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baseline="30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2CD5F120-CB5A-8949-9C55-6E893D203F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7897D58-4054-A549-9105-D55930A4AF28}"/>
                  </a:ext>
                </a:extLst>
              </p:cNvPr>
              <p:cNvSpPr/>
              <p:nvPr/>
            </p:nvSpPr>
            <p:spPr>
              <a:xfrm>
                <a:off x="4362745" y="2943802"/>
                <a:ext cx="45053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10</a:t>
                </a:r>
                <a:r>
                  <a:rPr lang="en-US" sz="1100" baseline="30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56817C2-1B61-5845-9BBD-44E8672A6FB1}"/>
                </a:ext>
              </a:extLst>
            </p:cNvPr>
            <p:cNvGrpSpPr/>
            <p:nvPr/>
          </p:nvGrpSpPr>
          <p:grpSpPr>
            <a:xfrm>
              <a:off x="4655767" y="3286072"/>
              <a:ext cx="3649320" cy="2568440"/>
              <a:chOff x="1163956" y="548715"/>
              <a:chExt cx="3649320" cy="256844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7CAB314-ADA3-7540-B5A8-1A95AE116F7C}"/>
                  </a:ext>
                </a:extLst>
              </p:cNvPr>
              <p:cNvSpPr/>
              <p:nvPr/>
            </p:nvSpPr>
            <p:spPr>
              <a:xfrm>
                <a:off x="1384662" y="2646701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7469B3B-7516-6242-80F2-74475B95CE3D}"/>
                  </a:ext>
                </a:extLst>
              </p:cNvPr>
              <p:cNvSpPr/>
              <p:nvPr/>
            </p:nvSpPr>
            <p:spPr>
              <a:xfrm>
                <a:off x="1384662" y="2225946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0.1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B2A3614-F83F-9447-9AD3-1E234E52093A}"/>
                  </a:ext>
                </a:extLst>
              </p:cNvPr>
              <p:cNvSpPr/>
              <p:nvPr/>
            </p:nvSpPr>
            <p:spPr>
              <a:xfrm>
                <a:off x="1384662" y="1809905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C5ADA4D-2C73-2B47-8808-A205DC55FA51}"/>
                  </a:ext>
                </a:extLst>
              </p:cNvPr>
              <p:cNvSpPr/>
              <p:nvPr/>
            </p:nvSpPr>
            <p:spPr>
              <a:xfrm>
                <a:off x="1384662" y="1388159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0.3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867A9EB-2346-9B42-A35D-9CF5B049AA50}"/>
                  </a:ext>
                </a:extLst>
              </p:cNvPr>
              <p:cNvSpPr/>
              <p:nvPr/>
            </p:nvSpPr>
            <p:spPr>
              <a:xfrm>
                <a:off x="1384662" y="970461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8257E05-AFA0-FF44-A25E-3ECC50BCD0FD}"/>
                  </a:ext>
                </a:extLst>
              </p:cNvPr>
              <p:cNvSpPr/>
              <p:nvPr/>
            </p:nvSpPr>
            <p:spPr>
              <a:xfrm>
                <a:off x="1384662" y="548715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0.5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3B8EAD-7754-AC42-B11F-FF97CA2A2680}"/>
                  </a:ext>
                </a:extLst>
              </p:cNvPr>
              <p:cNvSpPr txBox="1"/>
              <p:nvPr/>
            </p:nvSpPr>
            <p:spPr>
              <a:xfrm rot="16200000">
                <a:off x="670231" y="1394767"/>
                <a:ext cx="12490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Q-value difference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A77811A-8D4B-5A47-B337-A022D564779B}"/>
                  </a:ext>
                </a:extLst>
              </p:cNvPr>
              <p:cNvSpPr/>
              <p:nvPr/>
            </p:nvSpPr>
            <p:spPr>
              <a:xfrm>
                <a:off x="1785346" y="2766517"/>
                <a:ext cx="2844976" cy="199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D0D8435B-5892-D641-AEAA-A40B8D660166}"/>
                  </a:ext>
                </a:extLst>
              </p:cNvPr>
              <p:cNvSpPr/>
              <p:nvPr/>
            </p:nvSpPr>
            <p:spPr>
              <a:xfrm>
                <a:off x="1699628" y="2749490"/>
                <a:ext cx="40701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9CF1228-D7FE-1C46-A14F-D92E89AFFC81}"/>
                  </a:ext>
                </a:extLst>
              </p:cNvPr>
              <p:cNvSpPr/>
              <p:nvPr/>
            </p:nvSpPr>
            <p:spPr>
              <a:xfrm>
                <a:off x="218677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A7D9C8E-3B59-6644-A8B9-5BB23074549E}"/>
                  </a:ext>
                </a:extLst>
              </p:cNvPr>
              <p:cNvSpPr/>
              <p:nvPr/>
            </p:nvSpPr>
            <p:spPr>
              <a:xfrm>
                <a:off x="2717447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AF5709D-163B-CB49-87A7-5FEB367E6A1E}"/>
                  </a:ext>
                </a:extLst>
              </p:cNvPr>
              <p:cNvSpPr/>
              <p:nvPr/>
            </p:nvSpPr>
            <p:spPr>
              <a:xfrm>
                <a:off x="3207834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0.6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EAD490A-0CAE-3A46-9474-4912EEF97677}"/>
                  </a:ext>
                </a:extLst>
              </p:cNvPr>
              <p:cNvSpPr/>
              <p:nvPr/>
            </p:nvSpPr>
            <p:spPr>
              <a:xfrm>
                <a:off x="3714486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0.8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0EA1762-D84C-A74F-A494-38059C033334}"/>
                  </a:ext>
                </a:extLst>
              </p:cNvPr>
              <p:cNvSpPr/>
              <p:nvPr/>
            </p:nvSpPr>
            <p:spPr>
              <a:xfrm>
                <a:off x="422113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1.0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F1BB1E-A478-A046-BD00-F07E41C11482}"/>
                  </a:ext>
                </a:extLst>
              </p:cNvPr>
              <p:cNvSpPr txBox="1"/>
              <p:nvPr/>
            </p:nvSpPr>
            <p:spPr>
              <a:xfrm>
                <a:off x="2583304" y="2863239"/>
                <a:ext cx="12698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Simulation Iteration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F18B42B6-C5B6-E340-BBC2-A41DE02A0A25}"/>
                      </a:ext>
                    </a:extLst>
                  </p:cNvPr>
                  <p:cNvSpPr/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baseline="30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F18B42B6-C5B6-E340-BBC2-A41DE02A0A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00532312-5CF0-714D-8138-E2BEA1D5F771}"/>
                  </a:ext>
                </a:extLst>
              </p:cNvPr>
              <p:cNvSpPr/>
              <p:nvPr/>
            </p:nvSpPr>
            <p:spPr>
              <a:xfrm>
                <a:off x="4362745" y="2943802"/>
                <a:ext cx="45053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10</a:t>
                </a:r>
                <a:r>
                  <a:rPr lang="en-US" sz="1100" baseline="30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16B4A7A-3D84-7440-A316-23CBE18AE4A1}"/>
                </a:ext>
              </a:extLst>
            </p:cNvPr>
            <p:cNvSpPr txBox="1"/>
            <p:nvPr/>
          </p:nvSpPr>
          <p:spPr>
            <a:xfrm>
              <a:off x="1164749" y="30805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BCD234C-7810-0C4E-9AD8-B59AEA33D79A}"/>
                </a:ext>
              </a:extLst>
            </p:cNvPr>
            <p:cNvSpPr txBox="1"/>
            <p:nvPr/>
          </p:nvSpPr>
          <p:spPr>
            <a:xfrm>
              <a:off x="4660117" y="308059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E8E818-8264-C047-B8A1-765E20E87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761"/>
            <a:stretch/>
          </p:blipFill>
          <p:spPr>
            <a:xfrm>
              <a:off x="5202936" y="256032"/>
              <a:ext cx="3264009" cy="27432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89CB4C-557B-9C4E-9664-88E43E3E0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874"/>
            <a:stretch/>
          </p:blipFill>
          <p:spPr>
            <a:xfrm>
              <a:off x="1700784" y="256032"/>
              <a:ext cx="3259871" cy="27432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E064E2-7D53-6647-8057-C8CE1DA179D0}"/>
                </a:ext>
              </a:extLst>
            </p:cNvPr>
            <p:cNvSpPr txBox="1"/>
            <p:nvPr/>
          </p:nvSpPr>
          <p:spPr>
            <a:xfrm>
              <a:off x="1158801" y="253873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21C9F1-1169-B24D-9394-8750354FB329}"/>
                </a:ext>
              </a:extLst>
            </p:cNvPr>
            <p:cNvSpPr txBox="1"/>
            <p:nvPr/>
          </p:nvSpPr>
          <p:spPr>
            <a:xfrm>
              <a:off x="4654169" y="25387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E2BF83B-AD52-3542-AD55-658C6C46414C}"/>
                </a:ext>
              </a:extLst>
            </p:cNvPr>
            <p:cNvGrpSpPr/>
            <p:nvPr/>
          </p:nvGrpSpPr>
          <p:grpSpPr>
            <a:xfrm>
              <a:off x="1163956" y="548715"/>
              <a:ext cx="3649320" cy="2568440"/>
              <a:chOff x="1163956" y="548715"/>
              <a:chExt cx="3649320" cy="256844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FDB93E8-14CA-B54E-85CA-08D6D740D74D}"/>
                  </a:ext>
                </a:extLst>
              </p:cNvPr>
              <p:cNvSpPr/>
              <p:nvPr/>
            </p:nvSpPr>
            <p:spPr>
              <a:xfrm>
                <a:off x="1384662" y="2646701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A6F8052-C87F-1242-85F6-741524EEAB37}"/>
                  </a:ext>
                </a:extLst>
              </p:cNvPr>
              <p:cNvSpPr/>
              <p:nvPr/>
            </p:nvSpPr>
            <p:spPr>
              <a:xfrm>
                <a:off x="1384662" y="2225946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64F587F-ED87-6645-870D-98F5B3224924}"/>
                  </a:ext>
                </a:extLst>
              </p:cNvPr>
              <p:cNvSpPr/>
              <p:nvPr/>
            </p:nvSpPr>
            <p:spPr>
              <a:xfrm>
                <a:off x="1384662" y="1809905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113C54D-CE23-2B4D-BD15-471870C71F9D}"/>
                  </a:ext>
                </a:extLst>
              </p:cNvPr>
              <p:cNvSpPr/>
              <p:nvPr/>
            </p:nvSpPr>
            <p:spPr>
              <a:xfrm>
                <a:off x="1384662" y="1388159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0.3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D8B789-8952-4147-B7DB-FFDC27247317}"/>
                  </a:ext>
                </a:extLst>
              </p:cNvPr>
              <p:cNvSpPr/>
              <p:nvPr/>
            </p:nvSpPr>
            <p:spPr>
              <a:xfrm>
                <a:off x="1384662" y="970461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A4E6BA2-0FD8-F442-9672-09F5A3B388E9}"/>
                  </a:ext>
                </a:extLst>
              </p:cNvPr>
              <p:cNvSpPr/>
              <p:nvPr/>
            </p:nvSpPr>
            <p:spPr>
              <a:xfrm>
                <a:off x="1384662" y="548715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0.5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6DBE99-AC5C-CB44-8694-7A1DACF9A967}"/>
                  </a:ext>
                </a:extLst>
              </p:cNvPr>
              <p:cNvSpPr txBox="1"/>
              <p:nvPr/>
            </p:nvSpPr>
            <p:spPr>
              <a:xfrm rot="16200000">
                <a:off x="670231" y="1394767"/>
                <a:ext cx="12490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Q-value difference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5BFD414-57A9-E54C-972D-F720C4D53530}"/>
                  </a:ext>
                </a:extLst>
              </p:cNvPr>
              <p:cNvSpPr/>
              <p:nvPr/>
            </p:nvSpPr>
            <p:spPr>
              <a:xfrm>
                <a:off x="1785346" y="2766517"/>
                <a:ext cx="2844976" cy="199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F7A42D-CAFE-2543-BB13-50527F430810}"/>
                  </a:ext>
                </a:extLst>
              </p:cNvPr>
              <p:cNvSpPr/>
              <p:nvPr/>
            </p:nvSpPr>
            <p:spPr>
              <a:xfrm>
                <a:off x="1699628" y="2749490"/>
                <a:ext cx="40701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A1F8A1F-1336-C945-9959-02D33F67F97F}"/>
                  </a:ext>
                </a:extLst>
              </p:cNvPr>
              <p:cNvSpPr/>
              <p:nvPr/>
            </p:nvSpPr>
            <p:spPr>
              <a:xfrm>
                <a:off x="218677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A24D42-2810-E64E-A7EE-B587E51208D6}"/>
                  </a:ext>
                </a:extLst>
              </p:cNvPr>
              <p:cNvSpPr/>
              <p:nvPr/>
            </p:nvSpPr>
            <p:spPr>
              <a:xfrm>
                <a:off x="2717447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8604534-D3D8-AC46-B15A-CC8A77ECBCC2}"/>
                  </a:ext>
                </a:extLst>
              </p:cNvPr>
              <p:cNvSpPr/>
              <p:nvPr/>
            </p:nvSpPr>
            <p:spPr>
              <a:xfrm>
                <a:off x="3207834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0.6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4A0EC6-AE4C-5F4D-ACA4-C7CD3374B8A5}"/>
                  </a:ext>
                </a:extLst>
              </p:cNvPr>
              <p:cNvSpPr/>
              <p:nvPr/>
            </p:nvSpPr>
            <p:spPr>
              <a:xfrm>
                <a:off x="3714486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0.8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2EFB8D9-63A7-234C-AE39-C4D9F0DC7894}"/>
                  </a:ext>
                </a:extLst>
              </p:cNvPr>
              <p:cNvSpPr/>
              <p:nvPr/>
            </p:nvSpPr>
            <p:spPr>
              <a:xfrm>
                <a:off x="422113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1.0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13B40F-F0E8-6A47-8AEE-EE56AE430334}"/>
                  </a:ext>
                </a:extLst>
              </p:cNvPr>
              <p:cNvSpPr txBox="1"/>
              <p:nvPr/>
            </p:nvSpPr>
            <p:spPr>
              <a:xfrm>
                <a:off x="2583304" y="2863239"/>
                <a:ext cx="12698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Simulation Iteration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34381E2-355A-3649-866B-B6542A5A543E}"/>
                      </a:ext>
                    </a:extLst>
                  </p:cNvPr>
                  <p:cNvSpPr/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baseline="30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34381E2-355A-3649-866B-B6542A5A54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2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37BCC37-CD33-224A-8979-F633DCB8F274}"/>
                  </a:ext>
                </a:extLst>
              </p:cNvPr>
              <p:cNvSpPr/>
              <p:nvPr/>
            </p:nvSpPr>
            <p:spPr>
              <a:xfrm>
                <a:off x="4362745" y="2943802"/>
                <a:ext cx="45053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10</a:t>
                </a:r>
                <a:r>
                  <a:rPr lang="en-US" sz="1100" baseline="30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CA1EA55-CB6B-4D4A-99B0-BB60A29C20A8}"/>
                </a:ext>
              </a:extLst>
            </p:cNvPr>
            <p:cNvGrpSpPr/>
            <p:nvPr/>
          </p:nvGrpSpPr>
          <p:grpSpPr>
            <a:xfrm>
              <a:off x="4676611" y="548715"/>
              <a:ext cx="3649320" cy="2568440"/>
              <a:chOff x="1163956" y="548715"/>
              <a:chExt cx="3649320" cy="256844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B3EE54F-3483-2047-93F8-68FF9F729BCC}"/>
                  </a:ext>
                </a:extLst>
              </p:cNvPr>
              <p:cNvSpPr/>
              <p:nvPr/>
            </p:nvSpPr>
            <p:spPr>
              <a:xfrm>
                <a:off x="1384662" y="2646701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61689AE-1EAD-E643-AAE2-CB1C8FF72FC8}"/>
                  </a:ext>
                </a:extLst>
              </p:cNvPr>
              <p:cNvSpPr/>
              <p:nvPr/>
            </p:nvSpPr>
            <p:spPr>
              <a:xfrm>
                <a:off x="1384662" y="2225946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FF6827F-F1A2-624C-B3B5-6C7BA7D4C103}"/>
                  </a:ext>
                </a:extLst>
              </p:cNvPr>
              <p:cNvSpPr/>
              <p:nvPr/>
            </p:nvSpPr>
            <p:spPr>
              <a:xfrm>
                <a:off x="1384662" y="1809905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3600A72-628F-1545-ADE2-D7170C06A540}"/>
                  </a:ext>
                </a:extLst>
              </p:cNvPr>
              <p:cNvSpPr/>
              <p:nvPr/>
            </p:nvSpPr>
            <p:spPr>
              <a:xfrm>
                <a:off x="1384662" y="1388159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0.3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4BF32E3-C981-C948-8F67-30363593456B}"/>
                  </a:ext>
                </a:extLst>
              </p:cNvPr>
              <p:cNvSpPr/>
              <p:nvPr/>
            </p:nvSpPr>
            <p:spPr>
              <a:xfrm>
                <a:off x="1384662" y="970461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E64BB9C-57B2-194B-A1AA-24F0C4A2CB6C}"/>
                  </a:ext>
                </a:extLst>
              </p:cNvPr>
              <p:cNvSpPr/>
              <p:nvPr/>
            </p:nvSpPr>
            <p:spPr>
              <a:xfrm>
                <a:off x="1384662" y="548715"/>
                <a:ext cx="40701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0.5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FDC744-80B7-4F49-AABF-8ED703EDF58D}"/>
                  </a:ext>
                </a:extLst>
              </p:cNvPr>
              <p:cNvSpPr txBox="1"/>
              <p:nvPr/>
            </p:nvSpPr>
            <p:spPr>
              <a:xfrm rot="16200000">
                <a:off x="670231" y="1394767"/>
                <a:ext cx="12490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Q-value difference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39049A0-A137-224D-856D-13B6256A7085}"/>
                  </a:ext>
                </a:extLst>
              </p:cNvPr>
              <p:cNvSpPr/>
              <p:nvPr/>
            </p:nvSpPr>
            <p:spPr>
              <a:xfrm>
                <a:off x="1785346" y="2766517"/>
                <a:ext cx="2844976" cy="199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D08B974-5E30-6445-A72F-7C0E703F0D90}"/>
                  </a:ext>
                </a:extLst>
              </p:cNvPr>
              <p:cNvSpPr/>
              <p:nvPr/>
            </p:nvSpPr>
            <p:spPr>
              <a:xfrm>
                <a:off x="1699628" y="2749490"/>
                <a:ext cx="40701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C6B330-6800-A448-9A80-91DE30C2567A}"/>
                  </a:ext>
                </a:extLst>
              </p:cNvPr>
              <p:cNvSpPr/>
              <p:nvPr/>
            </p:nvSpPr>
            <p:spPr>
              <a:xfrm>
                <a:off x="218677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001B371-A872-564C-8E84-8AFB18BF1836}"/>
                  </a:ext>
                </a:extLst>
              </p:cNvPr>
              <p:cNvSpPr/>
              <p:nvPr/>
            </p:nvSpPr>
            <p:spPr>
              <a:xfrm>
                <a:off x="2717447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20E43A1-75AB-404B-8314-A77BBA70AC9D}"/>
                  </a:ext>
                </a:extLst>
              </p:cNvPr>
              <p:cNvSpPr/>
              <p:nvPr/>
            </p:nvSpPr>
            <p:spPr>
              <a:xfrm>
                <a:off x="3207834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0.6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1A82E28-A97C-C44B-B86E-E1F423CCDD1E}"/>
                  </a:ext>
                </a:extLst>
              </p:cNvPr>
              <p:cNvSpPr/>
              <p:nvPr/>
            </p:nvSpPr>
            <p:spPr>
              <a:xfrm>
                <a:off x="3714486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0.8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F59F2D9-96D2-0146-A552-E7229FBFDB74}"/>
                  </a:ext>
                </a:extLst>
              </p:cNvPr>
              <p:cNvSpPr/>
              <p:nvPr/>
            </p:nvSpPr>
            <p:spPr>
              <a:xfrm>
                <a:off x="422113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1.0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D7156AD-C565-F049-BCB4-268F831BEC0C}"/>
                  </a:ext>
                </a:extLst>
              </p:cNvPr>
              <p:cNvSpPr txBox="1"/>
              <p:nvPr/>
            </p:nvSpPr>
            <p:spPr>
              <a:xfrm>
                <a:off x="2583304" y="2863239"/>
                <a:ext cx="12698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Simulation Iteration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D4752D2D-4514-024C-9DFA-FBA3079FB8A3}"/>
                      </a:ext>
                    </a:extLst>
                  </p:cNvPr>
                  <p:cNvSpPr/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baseline="30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D4752D2D-4514-024C-9DFA-FBA3079FB8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2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8D1AF6D-E456-6D40-9A2C-DEF6046F6BD0}"/>
                  </a:ext>
                </a:extLst>
              </p:cNvPr>
              <p:cNvSpPr/>
              <p:nvPr/>
            </p:nvSpPr>
            <p:spPr>
              <a:xfrm>
                <a:off x="4362745" y="2943802"/>
                <a:ext cx="45053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10</a:t>
                </a:r>
                <a:r>
                  <a:rPr lang="en-US" sz="1100" baseline="30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976414C-AC50-CA4F-B1E3-7EE8DFC6FC9F}"/>
              </a:ext>
            </a:extLst>
          </p:cNvPr>
          <p:cNvSpPr txBox="1"/>
          <p:nvPr/>
        </p:nvSpPr>
        <p:spPr>
          <a:xfrm>
            <a:off x="8555290" y="808926"/>
            <a:ext cx="27906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2. Q-value difference for each simulation iteration using CE-Q, represent player A’s Q-values, corresponding to state </a:t>
            </a:r>
            <a:r>
              <a:rPr lang="en-US" i="1" dirty="0"/>
              <a:t>s</a:t>
            </a:r>
            <a:r>
              <a:rPr lang="en-US" dirty="0"/>
              <a:t>, when player A takes action S and player B sticking. Initial alpha = 0.5, minimum alpha = 0.001, initial epsilon = 0.5, minimum epsilon = 0, gamma = 0.9, random seed = 1. (a) alpha decay = 0.9995, epsilon decay = 0.9995. (b) alpha decay = 0.9995, epsilon decay = 0.9999. (c) alpha decay = 0.9999, epsilon decay = 0.9995. (d) alpha decay = 0.9999, epsilon decay = 0.9999.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8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6C8562A-3910-694A-AB7D-C11C33162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83"/>
          <a:stretch/>
        </p:blipFill>
        <p:spPr>
          <a:xfrm>
            <a:off x="5202936" y="2999232"/>
            <a:ext cx="3233945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50DB00-9EFF-1F4C-9091-A1CB1CB004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84"/>
          <a:stretch/>
        </p:blipFill>
        <p:spPr>
          <a:xfrm>
            <a:off x="1700784" y="2999232"/>
            <a:ext cx="3237571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6DCE4-0B8B-DA4C-A0F9-36E25F0960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17"/>
          <a:stretch/>
        </p:blipFill>
        <p:spPr>
          <a:xfrm>
            <a:off x="5202936" y="256032"/>
            <a:ext cx="3229048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482D2A-7D2C-6341-A207-AEFD6A77AA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02"/>
          <a:stretch/>
        </p:blipFill>
        <p:spPr>
          <a:xfrm>
            <a:off x="1700784" y="256032"/>
            <a:ext cx="3258861" cy="274320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6A7A5C87-097D-0940-99CD-66ECF6E9950D}"/>
              </a:ext>
            </a:extLst>
          </p:cNvPr>
          <p:cNvGrpSpPr/>
          <p:nvPr/>
        </p:nvGrpSpPr>
        <p:grpSpPr>
          <a:xfrm>
            <a:off x="1162650" y="3283062"/>
            <a:ext cx="3645471" cy="2568440"/>
            <a:chOff x="1167805" y="548715"/>
            <a:chExt cx="3645471" cy="256844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F34C702-AB31-BB45-9369-DB645BE323C2}"/>
                </a:ext>
              </a:extLst>
            </p:cNvPr>
            <p:cNvSpPr/>
            <p:nvPr/>
          </p:nvSpPr>
          <p:spPr>
            <a:xfrm>
              <a:off x="1384662" y="2646701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674D736-E5C6-EF4C-AD24-A565CAA191E8}"/>
                </a:ext>
              </a:extLst>
            </p:cNvPr>
            <p:cNvSpPr/>
            <p:nvPr/>
          </p:nvSpPr>
          <p:spPr>
            <a:xfrm>
              <a:off x="1384662" y="2225946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6818F1F-187E-E842-8672-61D323ADCAD7}"/>
                </a:ext>
              </a:extLst>
            </p:cNvPr>
            <p:cNvSpPr/>
            <p:nvPr/>
          </p:nvSpPr>
          <p:spPr>
            <a:xfrm>
              <a:off x="1384662" y="1809905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3604AD8-B70D-9D49-BA69-6647C71885C5}"/>
                </a:ext>
              </a:extLst>
            </p:cNvPr>
            <p:cNvSpPr/>
            <p:nvPr/>
          </p:nvSpPr>
          <p:spPr>
            <a:xfrm>
              <a:off x="1384662" y="1388159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0.3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A717D3F-40B0-1249-AC75-073A5971A4ED}"/>
                </a:ext>
              </a:extLst>
            </p:cNvPr>
            <p:cNvSpPr/>
            <p:nvPr/>
          </p:nvSpPr>
          <p:spPr>
            <a:xfrm>
              <a:off x="1384662" y="970461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0.4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600AE82-FCA0-B348-BCC9-45EB07A8F0CF}"/>
                </a:ext>
              </a:extLst>
            </p:cNvPr>
            <p:cNvSpPr/>
            <p:nvPr/>
          </p:nvSpPr>
          <p:spPr>
            <a:xfrm>
              <a:off x="1384662" y="548715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C72C2C-7D6C-AA4D-B47A-1F28F58952E7}"/>
                </a:ext>
              </a:extLst>
            </p:cNvPr>
            <p:cNvSpPr txBox="1"/>
            <p:nvPr/>
          </p:nvSpPr>
          <p:spPr>
            <a:xfrm rot="16200000">
              <a:off x="922706" y="1398614"/>
              <a:ext cx="7441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RMS error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B9324FC-5A55-6D4F-9833-CA5749E8E608}"/>
                </a:ext>
              </a:extLst>
            </p:cNvPr>
            <p:cNvSpPr/>
            <p:nvPr/>
          </p:nvSpPr>
          <p:spPr>
            <a:xfrm>
              <a:off x="1785346" y="2766517"/>
              <a:ext cx="2844976" cy="199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05C6EA4-0E7A-2B4F-97CA-D60A8B119659}"/>
                </a:ext>
              </a:extLst>
            </p:cNvPr>
            <p:cNvSpPr/>
            <p:nvPr/>
          </p:nvSpPr>
          <p:spPr>
            <a:xfrm>
              <a:off x="1699628" y="2749490"/>
              <a:ext cx="40701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0295579-3DFA-FC47-A361-57269E89A904}"/>
                </a:ext>
              </a:extLst>
            </p:cNvPr>
            <p:cNvSpPr/>
            <p:nvPr/>
          </p:nvSpPr>
          <p:spPr>
            <a:xfrm>
              <a:off x="2186778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0.2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BA688FF-B448-DA41-B3BB-44145761A271}"/>
                </a:ext>
              </a:extLst>
            </p:cNvPr>
            <p:cNvSpPr/>
            <p:nvPr/>
          </p:nvSpPr>
          <p:spPr>
            <a:xfrm>
              <a:off x="2717447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0.4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51A700C-7B0A-3048-B439-9238A7C4E328}"/>
                </a:ext>
              </a:extLst>
            </p:cNvPr>
            <p:cNvSpPr/>
            <p:nvPr/>
          </p:nvSpPr>
          <p:spPr>
            <a:xfrm>
              <a:off x="3207834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0.6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4632102-AD96-7448-AAA5-06DAD8F04615}"/>
                </a:ext>
              </a:extLst>
            </p:cNvPr>
            <p:cNvSpPr/>
            <p:nvPr/>
          </p:nvSpPr>
          <p:spPr>
            <a:xfrm>
              <a:off x="3714486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0.8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28403FF-1778-7243-A165-DC91B3D07814}"/>
                </a:ext>
              </a:extLst>
            </p:cNvPr>
            <p:cNvSpPr/>
            <p:nvPr/>
          </p:nvSpPr>
          <p:spPr>
            <a:xfrm>
              <a:off x="4221138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1.0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22D17F4-0BF9-B840-9562-191477890298}"/>
                </a:ext>
              </a:extLst>
            </p:cNvPr>
            <p:cNvSpPr txBox="1"/>
            <p:nvPr/>
          </p:nvSpPr>
          <p:spPr>
            <a:xfrm>
              <a:off x="2583304" y="2863239"/>
              <a:ext cx="12698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Simulation Iteration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2CD5F120-CB5A-8949-9C55-6E893D203FD3}"/>
                    </a:ext>
                  </a:extLst>
                </p:cNvPr>
                <p:cNvSpPr/>
                <p:nvPr/>
              </p:nvSpPr>
              <p:spPr>
                <a:xfrm>
                  <a:off x="4205236" y="2935851"/>
                  <a:ext cx="450531" cy="1022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10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2CD5F120-CB5A-8949-9C55-6E893D203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236" y="2935851"/>
                  <a:ext cx="450531" cy="102270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7897D58-4054-A549-9105-D55930A4AF28}"/>
                </a:ext>
              </a:extLst>
            </p:cNvPr>
            <p:cNvSpPr/>
            <p:nvPr/>
          </p:nvSpPr>
          <p:spPr>
            <a:xfrm>
              <a:off x="4362745" y="2943802"/>
              <a:ext cx="45053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10</a:t>
              </a:r>
              <a:r>
                <a:rPr lang="en-US" sz="1100" baseline="300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56817C2-1B61-5845-9BBD-44E8672A6FB1}"/>
              </a:ext>
            </a:extLst>
          </p:cNvPr>
          <p:cNvGrpSpPr/>
          <p:nvPr/>
        </p:nvGrpSpPr>
        <p:grpSpPr>
          <a:xfrm>
            <a:off x="4659616" y="3286072"/>
            <a:ext cx="3645471" cy="2568440"/>
            <a:chOff x="1167805" y="548715"/>
            <a:chExt cx="3645471" cy="256844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7CAB314-ADA3-7540-B5A8-1A95AE116F7C}"/>
                </a:ext>
              </a:extLst>
            </p:cNvPr>
            <p:cNvSpPr/>
            <p:nvPr/>
          </p:nvSpPr>
          <p:spPr>
            <a:xfrm>
              <a:off x="1384662" y="2646701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7469B3B-7516-6242-80F2-74475B95CE3D}"/>
                </a:ext>
              </a:extLst>
            </p:cNvPr>
            <p:cNvSpPr/>
            <p:nvPr/>
          </p:nvSpPr>
          <p:spPr>
            <a:xfrm>
              <a:off x="1384662" y="2225946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0.1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2A3614-F83F-9447-9AD3-1E234E52093A}"/>
                </a:ext>
              </a:extLst>
            </p:cNvPr>
            <p:cNvSpPr/>
            <p:nvPr/>
          </p:nvSpPr>
          <p:spPr>
            <a:xfrm>
              <a:off x="1384662" y="1809905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0.2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C5ADA4D-2C73-2B47-8808-A205DC55FA51}"/>
                </a:ext>
              </a:extLst>
            </p:cNvPr>
            <p:cNvSpPr/>
            <p:nvPr/>
          </p:nvSpPr>
          <p:spPr>
            <a:xfrm>
              <a:off x="1384662" y="1388159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0.3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867A9EB-2346-9B42-A35D-9CF5B049AA50}"/>
                </a:ext>
              </a:extLst>
            </p:cNvPr>
            <p:cNvSpPr/>
            <p:nvPr/>
          </p:nvSpPr>
          <p:spPr>
            <a:xfrm>
              <a:off x="1384662" y="970461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0.4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8257E05-AFA0-FF44-A25E-3ECC50BCD0FD}"/>
                </a:ext>
              </a:extLst>
            </p:cNvPr>
            <p:cNvSpPr/>
            <p:nvPr/>
          </p:nvSpPr>
          <p:spPr>
            <a:xfrm>
              <a:off x="1384662" y="548715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F3B8EAD-7754-AC42-B11F-FF97CA2A2680}"/>
                </a:ext>
              </a:extLst>
            </p:cNvPr>
            <p:cNvSpPr txBox="1"/>
            <p:nvPr/>
          </p:nvSpPr>
          <p:spPr>
            <a:xfrm rot="16200000">
              <a:off x="922706" y="1398614"/>
              <a:ext cx="7441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RMS error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A77811A-8D4B-5A47-B337-A022D564779B}"/>
                </a:ext>
              </a:extLst>
            </p:cNvPr>
            <p:cNvSpPr/>
            <p:nvPr/>
          </p:nvSpPr>
          <p:spPr>
            <a:xfrm>
              <a:off x="1785346" y="2766517"/>
              <a:ext cx="2844976" cy="199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0D8435B-5892-D641-AEAA-A40B8D660166}"/>
                </a:ext>
              </a:extLst>
            </p:cNvPr>
            <p:cNvSpPr/>
            <p:nvPr/>
          </p:nvSpPr>
          <p:spPr>
            <a:xfrm>
              <a:off x="1699628" y="2749490"/>
              <a:ext cx="40701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9CF1228-D7FE-1C46-A14F-D92E89AFFC81}"/>
                </a:ext>
              </a:extLst>
            </p:cNvPr>
            <p:cNvSpPr/>
            <p:nvPr/>
          </p:nvSpPr>
          <p:spPr>
            <a:xfrm>
              <a:off x="2186778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0.2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A7D9C8E-3B59-6644-A8B9-5BB23074549E}"/>
                </a:ext>
              </a:extLst>
            </p:cNvPr>
            <p:cNvSpPr/>
            <p:nvPr/>
          </p:nvSpPr>
          <p:spPr>
            <a:xfrm>
              <a:off x="2717447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0.4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AF5709D-163B-CB49-87A7-5FEB367E6A1E}"/>
                </a:ext>
              </a:extLst>
            </p:cNvPr>
            <p:cNvSpPr/>
            <p:nvPr/>
          </p:nvSpPr>
          <p:spPr>
            <a:xfrm>
              <a:off x="3207834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0.6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EAD490A-0CAE-3A46-9474-4912EEF97677}"/>
                </a:ext>
              </a:extLst>
            </p:cNvPr>
            <p:cNvSpPr/>
            <p:nvPr/>
          </p:nvSpPr>
          <p:spPr>
            <a:xfrm>
              <a:off x="3714486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0.8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0EA1762-D84C-A74F-A494-38059C033334}"/>
                </a:ext>
              </a:extLst>
            </p:cNvPr>
            <p:cNvSpPr/>
            <p:nvPr/>
          </p:nvSpPr>
          <p:spPr>
            <a:xfrm>
              <a:off x="4221138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1.0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FF1BB1E-A478-A046-BD00-F07E41C11482}"/>
                </a:ext>
              </a:extLst>
            </p:cNvPr>
            <p:cNvSpPr txBox="1"/>
            <p:nvPr/>
          </p:nvSpPr>
          <p:spPr>
            <a:xfrm>
              <a:off x="2583304" y="2863239"/>
              <a:ext cx="12698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Simulation Iteration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F18B42B6-C5B6-E340-BBC2-A41DE02A0A25}"/>
                    </a:ext>
                  </a:extLst>
                </p:cNvPr>
                <p:cNvSpPr/>
                <p:nvPr/>
              </p:nvSpPr>
              <p:spPr>
                <a:xfrm>
                  <a:off x="4205236" y="2935851"/>
                  <a:ext cx="450531" cy="1022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10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F18B42B6-C5B6-E340-BBC2-A41DE02A0A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236" y="2935851"/>
                  <a:ext cx="450531" cy="102270"/>
                </a:xfrm>
                <a:prstGeom prst="rect">
                  <a:avLst/>
                </a:prstGeom>
                <a:blipFill>
                  <a:blip r:embed="rId8"/>
                  <a:stretch>
                    <a:fillRect b="-222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0532312-5CF0-714D-8138-E2BEA1D5F771}"/>
                </a:ext>
              </a:extLst>
            </p:cNvPr>
            <p:cNvSpPr/>
            <p:nvPr/>
          </p:nvSpPr>
          <p:spPr>
            <a:xfrm>
              <a:off x="4362745" y="2943802"/>
              <a:ext cx="45053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10</a:t>
              </a:r>
              <a:r>
                <a:rPr lang="en-US" sz="1100" baseline="300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C16B4A7A-3D84-7440-A316-23CBE18AE4A1}"/>
              </a:ext>
            </a:extLst>
          </p:cNvPr>
          <p:cNvSpPr txBox="1"/>
          <p:nvPr/>
        </p:nvSpPr>
        <p:spPr>
          <a:xfrm>
            <a:off x="1164749" y="308059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CD234C-7810-0C4E-9AD8-B59AEA33D79A}"/>
              </a:ext>
            </a:extLst>
          </p:cNvPr>
          <p:cNvSpPr txBox="1"/>
          <p:nvPr/>
        </p:nvSpPr>
        <p:spPr>
          <a:xfrm>
            <a:off x="4660117" y="30805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64E2-7D53-6647-8057-C8CE1DA179D0}"/>
              </a:ext>
            </a:extLst>
          </p:cNvPr>
          <p:cNvSpPr txBox="1"/>
          <p:nvPr/>
        </p:nvSpPr>
        <p:spPr>
          <a:xfrm>
            <a:off x="1158801" y="25387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1C9F1-1169-B24D-9394-8750354FB329}"/>
              </a:ext>
            </a:extLst>
          </p:cNvPr>
          <p:cNvSpPr txBox="1"/>
          <p:nvPr/>
        </p:nvSpPr>
        <p:spPr>
          <a:xfrm>
            <a:off x="4654169" y="2538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E2BF83B-AD52-3542-AD55-658C6C46414C}"/>
              </a:ext>
            </a:extLst>
          </p:cNvPr>
          <p:cNvGrpSpPr/>
          <p:nvPr/>
        </p:nvGrpSpPr>
        <p:grpSpPr>
          <a:xfrm>
            <a:off x="1167805" y="548715"/>
            <a:ext cx="3645471" cy="2568440"/>
            <a:chOff x="1167805" y="548715"/>
            <a:chExt cx="3645471" cy="25684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DB93E8-14CA-B54E-85CA-08D6D740D74D}"/>
                </a:ext>
              </a:extLst>
            </p:cNvPr>
            <p:cNvSpPr/>
            <p:nvPr/>
          </p:nvSpPr>
          <p:spPr>
            <a:xfrm>
              <a:off x="1384662" y="2646701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6F8052-C87F-1242-85F6-741524EEAB37}"/>
                </a:ext>
              </a:extLst>
            </p:cNvPr>
            <p:cNvSpPr/>
            <p:nvPr/>
          </p:nvSpPr>
          <p:spPr>
            <a:xfrm>
              <a:off x="1384662" y="2225946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4F587F-ED87-6645-870D-98F5B3224924}"/>
                </a:ext>
              </a:extLst>
            </p:cNvPr>
            <p:cNvSpPr/>
            <p:nvPr/>
          </p:nvSpPr>
          <p:spPr>
            <a:xfrm>
              <a:off x="1384662" y="1809905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13C54D-CE23-2B4D-BD15-471870C71F9D}"/>
                </a:ext>
              </a:extLst>
            </p:cNvPr>
            <p:cNvSpPr/>
            <p:nvPr/>
          </p:nvSpPr>
          <p:spPr>
            <a:xfrm>
              <a:off x="1384662" y="1388159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D8B789-8952-4147-B7DB-FFDC27247317}"/>
                </a:ext>
              </a:extLst>
            </p:cNvPr>
            <p:cNvSpPr/>
            <p:nvPr/>
          </p:nvSpPr>
          <p:spPr>
            <a:xfrm>
              <a:off x="1384662" y="970461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4E6BA2-0FD8-F442-9672-09F5A3B388E9}"/>
                </a:ext>
              </a:extLst>
            </p:cNvPr>
            <p:cNvSpPr/>
            <p:nvPr/>
          </p:nvSpPr>
          <p:spPr>
            <a:xfrm>
              <a:off x="1384662" y="548715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6DBE99-AC5C-CB44-8694-7A1DACF9A967}"/>
                </a:ext>
              </a:extLst>
            </p:cNvPr>
            <p:cNvSpPr txBox="1"/>
            <p:nvPr/>
          </p:nvSpPr>
          <p:spPr>
            <a:xfrm rot="16200000">
              <a:off x="922706" y="1398614"/>
              <a:ext cx="7441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RMS error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BFD414-57A9-E54C-972D-F720C4D53530}"/>
                </a:ext>
              </a:extLst>
            </p:cNvPr>
            <p:cNvSpPr/>
            <p:nvPr/>
          </p:nvSpPr>
          <p:spPr>
            <a:xfrm>
              <a:off x="1785346" y="2766517"/>
              <a:ext cx="2844976" cy="199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F7A42D-CAFE-2543-BB13-50527F430810}"/>
                </a:ext>
              </a:extLst>
            </p:cNvPr>
            <p:cNvSpPr/>
            <p:nvPr/>
          </p:nvSpPr>
          <p:spPr>
            <a:xfrm>
              <a:off x="1699628" y="2749490"/>
              <a:ext cx="40701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1F8A1F-1336-C945-9959-02D33F67F97F}"/>
                </a:ext>
              </a:extLst>
            </p:cNvPr>
            <p:cNvSpPr/>
            <p:nvPr/>
          </p:nvSpPr>
          <p:spPr>
            <a:xfrm>
              <a:off x="2186778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A24D42-2810-E64E-A7EE-B587E51208D6}"/>
                </a:ext>
              </a:extLst>
            </p:cNvPr>
            <p:cNvSpPr/>
            <p:nvPr/>
          </p:nvSpPr>
          <p:spPr>
            <a:xfrm>
              <a:off x="2717447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604534-D3D8-AC46-B15A-CC8A77ECBCC2}"/>
                </a:ext>
              </a:extLst>
            </p:cNvPr>
            <p:cNvSpPr/>
            <p:nvPr/>
          </p:nvSpPr>
          <p:spPr>
            <a:xfrm>
              <a:off x="3207834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A4A0EC6-AE4C-5F4D-ACA4-C7CD3374B8A5}"/>
                </a:ext>
              </a:extLst>
            </p:cNvPr>
            <p:cNvSpPr/>
            <p:nvPr/>
          </p:nvSpPr>
          <p:spPr>
            <a:xfrm>
              <a:off x="3714486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0.8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EFB8D9-63A7-234C-AE39-C4D9F0DC7894}"/>
                </a:ext>
              </a:extLst>
            </p:cNvPr>
            <p:cNvSpPr/>
            <p:nvPr/>
          </p:nvSpPr>
          <p:spPr>
            <a:xfrm>
              <a:off x="4221138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1.0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13B40F-F0E8-6A47-8AEE-EE56AE430334}"/>
                </a:ext>
              </a:extLst>
            </p:cNvPr>
            <p:cNvSpPr txBox="1"/>
            <p:nvPr/>
          </p:nvSpPr>
          <p:spPr>
            <a:xfrm>
              <a:off x="2583304" y="2863239"/>
              <a:ext cx="12698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Simulation Iteration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34381E2-355A-3649-866B-B6542A5A543E}"/>
                    </a:ext>
                  </a:extLst>
                </p:cNvPr>
                <p:cNvSpPr/>
                <p:nvPr/>
              </p:nvSpPr>
              <p:spPr>
                <a:xfrm>
                  <a:off x="4205236" y="2935851"/>
                  <a:ext cx="450531" cy="1022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10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34381E2-355A-3649-866B-B6542A5A54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236" y="2935851"/>
                  <a:ext cx="450531" cy="102270"/>
                </a:xfrm>
                <a:prstGeom prst="rect">
                  <a:avLst/>
                </a:prstGeom>
                <a:blipFill>
                  <a:blip r:embed="rId9"/>
                  <a:stretch>
                    <a:fillRect b="-222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7BCC37-CD33-224A-8979-F633DCB8F274}"/>
                </a:ext>
              </a:extLst>
            </p:cNvPr>
            <p:cNvSpPr/>
            <p:nvPr/>
          </p:nvSpPr>
          <p:spPr>
            <a:xfrm>
              <a:off x="4362745" y="2943802"/>
              <a:ext cx="45053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10</a:t>
              </a:r>
              <a:r>
                <a:rPr lang="en-US" sz="1100" baseline="300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CA1EA55-CB6B-4D4A-99B0-BB60A29C20A8}"/>
              </a:ext>
            </a:extLst>
          </p:cNvPr>
          <p:cNvGrpSpPr/>
          <p:nvPr/>
        </p:nvGrpSpPr>
        <p:grpSpPr>
          <a:xfrm>
            <a:off x="4680460" y="548715"/>
            <a:ext cx="3645471" cy="2568440"/>
            <a:chOff x="1167805" y="548715"/>
            <a:chExt cx="3645471" cy="256844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B3EE54F-3483-2047-93F8-68FF9F729BCC}"/>
                </a:ext>
              </a:extLst>
            </p:cNvPr>
            <p:cNvSpPr/>
            <p:nvPr/>
          </p:nvSpPr>
          <p:spPr>
            <a:xfrm>
              <a:off x="1384662" y="2646701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61689AE-1EAD-E643-AAE2-CB1C8FF72FC8}"/>
                </a:ext>
              </a:extLst>
            </p:cNvPr>
            <p:cNvSpPr/>
            <p:nvPr/>
          </p:nvSpPr>
          <p:spPr>
            <a:xfrm>
              <a:off x="1384662" y="2225946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FF6827F-F1A2-624C-B3B5-6C7BA7D4C103}"/>
                </a:ext>
              </a:extLst>
            </p:cNvPr>
            <p:cNvSpPr/>
            <p:nvPr/>
          </p:nvSpPr>
          <p:spPr>
            <a:xfrm>
              <a:off x="1384662" y="1809905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3600A72-628F-1545-ADE2-D7170C06A540}"/>
                </a:ext>
              </a:extLst>
            </p:cNvPr>
            <p:cNvSpPr/>
            <p:nvPr/>
          </p:nvSpPr>
          <p:spPr>
            <a:xfrm>
              <a:off x="1384662" y="1388159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0.3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BF32E3-C981-C948-8F67-30363593456B}"/>
                </a:ext>
              </a:extLst>
            </p:cNvPr>
            <p:cNvSpPr/>
            <p:nvPr/>
          </p:nvSpPr>
          <p:spPr>
            <a:xfrm>
              <a:off x="1384662" y="970461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0.4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64BB9C-57B2-194B-A1AA-24F0C4A2CB6C}"/>
                </a:ext>
              </a:extLst>
            </p:cNvPr>
            <p:cNvSpPr/>
            <p:nvPr/>
          </p:nvSpPr>
          <p:spPr>
            <a:xfrm>
              <a:off x="1384662" y="548715"/>
              <a:ext cx="40701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DFDC744-80B7-4F49-AABF-8ED703EDF58D}"/>
                </a:ext>
              </a:extLst>
            </p:cNvPr>
            <p:cNvSpPr txBox="1"/>
            <p:nvPr/>
          </p:nvSpPr>
          <p:spPr>
            <a:xfrm rot="16200000">
              <a:off x="922706" y="1398614"/>
              <a:ext cx="7441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RMS error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9049A0-A137-224D-856D-13B6256A7085}"/>
                </a:ext>
              </a:extLst>
            </p:cNvPr>
            <p:cNvSpPr/>
            <p:nvPr/>
          </p:nvSpPr>
          <p:spPr>
            <a:xfrm>
              <a:off x="1785346" y="2766517"/>
              <a:ext cx="2844976" cy="199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D08B974-5E30-6445-A72F-7C0E703F0D90}"/>
                </a:ext>
              </a:extLst>
            </p:cNvPr>
            <p:cNvSpPr/>
            <p:nvPr/>
          </p:nvSpPr>
          <p:spPr>
            <a:xfrm>
              <a:off x="1699628" y="2749490"/>
              <a:ext cx="40701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3C6B330-6800-A448-9A80-91DE30C2567A}"/>
                </a:ext>
              </a:extLst>
            </p:cNvPr>
            <p:cNvSpPr/>
            <p:nvPr/>
          </p:nvSpPr>
          <p:spPr>
            <a:xfrm>
              <a:off x="2186778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0.2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01B371-A872-564C-8E84-8AFB18BF1836}"/>
                </a:ext>
              </a:extLst>
            </p:cNvPr>
            <p:cNvSpPr/>
            <p:nvPr/>
          </p:nvSpPr>
          <p:spPr>
            <a:xfrm>
              <a:off x="2717447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0.4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20E43A1-75AB-404B-8314-A77BBA70AC9D}"/>
                </a:ext>
              </a:extLst>
            </p:cNvPr>
            <p:cNvSpPr/>
            <p:nvPr/>
          </p:nvSpPr>
          <p:spPr>
            <a:xfrm>
              <a:off x="3207834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0.6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1A82E28-A97C-C44B-B86E-E1F423CCDD1E}"/>
                </a:ext>
              </a:extLst>
            </p:cNvPr>
            <p:cNvSpPr/>
            <p:nvPr/>
          </p:nvSpPr>
          <p:spPr>
            <a:xfrm>
              <a:off x="3714486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0.8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59F2D9-96D2-0146-A552-E7229FBFDB74}"/>
                </a:ext>
              </a:extLst>
            </p:cNvPr>
            <p:cNvSpPr/>
            <p:nvPr/>
          </p:nvSpPr>
          <p:spPr>
            <a:xfrm>
              <a:off x="4221138" y="2749490"/>
              <a:ext cx="450531" cy="102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1.0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D7156AD-C565-F049-BCB4-268F831BEC0C}"/>
                </a:ext>
              </a:extLst>
            </p:cNvPr>
            <p:cNvSpPr txBox="1"/>
            <p:nvPr/>
          </p:nvSpPr>
          <p:spPr>
            <a:xfrm>
              <a:off x="2583304" y="2863239"/>
              <a:ext cx="12698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Simulation Iteration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4752D2D-4514-024C-9DFA-FBA3079FB8A3}"/>
                    </a:ext>
                  </a:extLst>
                </p:cNvPr>
                <p:cNvSpPr/>
                <p:nvPr/>
              </p:nvSpPr>
              <p:spPr>
                <a:xfrm>
                  <a:off x="4205236" y="2935851"/>
                  <a:ext cx="450531" cy="1022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10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4752D2D-4514-024C-9DFA-FBA3079FB8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236" y="2935851"/>
                  <a:ext cx="450531" cy="102270"/>
                </a:xfrm>
                <a:prstGeom prst="rect">
                  <a:avLst/>
                </a:prstGeom>
                <a:blipFill>
                  <a:blip r:embed="rId10"/>
                  <a:stretch>
                    <a:fillRect b="-222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D1AF6D-E456-6D40-9A2C-DEF6046F6BD0}"/>
                </a:ext>
              </a:extLst>
            </p:cNvPr>
            <p:cNvSpPr/>
            <p:nvPr/>
          </p:nvSpPr>
          <p:spPr>
            <a:xfrm>
              <a:off x="4362745" y="2943802"/>
              <a:ext cx="450531" cy="102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10</a:t>
              </a:r>
              <a:r>
                <a:rPr lang="en-US" sz="1100" baseline="300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976414C-AC50-CA4F-B1E3-7EE8DFC6FC9F}"/>
              </a:ext>
            </a:extLst>
          </p:cNvPr>
          <p:cNvSpPr txBox="1"/>
          <p:nvPr/>
        </p:nvSpPr>
        <p:spPr>
          <a:xfrm>
            <a:off x="8784017" y="542234"/>
            <a:ext cx="27906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3. Overall RMS difference for each simulation iteration using CE-Q, represent player A’s Q-values, corresponding to state </a:t>
            </a:r>
            <a:r>
              <a:rPr lang="en-US" i="1" dirty="0"/>
              <a:t>s</a:t>
            </a:r>
            <a:r>
              <a:rPr lang="en-US" dirty="0"/>
              <a:t>, when player A takes action S and player B sticking. Initial alpha = 0.5, minimum alpha = 0.001, initial epsilon = 0.5, minimum epsilon = 0, gamma = 0.9, random seed = 1. (a) alpha decay = 0.9995, epsilon decay = 0.9995. (b) alpha decay = 0.9995, epsilon decay = 0.9999. (c) alpha decay = 0.9999, epsilon decay = 0.9995. (d) alpha decay = 0.9999, epsilon decay = 0.9999.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6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30E0B4-AE8F-1149-BC1D-B6495915148B}"/>
              </a:ext>
            </a:extLst>
          </p:cNvPr>
          <p:cNvGrpSpPr/>
          <p:nvPr/>
        </p:nvGrpSpPr>
        <p:grpSpPr>
          <a:xfrm>
            <a:off x="1158801" y="250782"/>
            <a:ext cx="7259796" cy="5607259"/>
            <a:chOff x="1158801" y="250782"/>
            <a:chExt cx="7259796" cy="560725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06C18BF-1566-CA44-897B-F0A118F2C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4023" y="250782"/>
              <a:ext cx="3578129" cy="2743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FDFC81-367F-9246-9284-ABCB933F9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2169" y="252894"/>
              <a:ext cx="3586428" cy="2743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620548A-B90C-424C-A3D8-A1083EB16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6345" y="2985164"/>
              <a:ext cx="3585807" cy="27432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FAFBAB-BCBB-894B-9CBB-2061921F1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6385" y="2991869"/>
              <a:ext cx="3586532" cy="2743200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A7A5C87-097D-0940-99CD-66ECF6E9950D}"/>
                </a:ext>
              </a:extLst>
            </p:cNvPr>
            <p:cNvGrpSpPr/>
            <p:nvPr/>
          </p:nvGrpSpPr>
          <p:grpSpPr>
            <a:xfrm>
              <a:off x="1162652" y="3596438"/>
              <a:ext cx="3645469" cy="2258593"/>
              <a:chOff x="1167807" y="858562"/>
              <a:chExt cx="3645469" cy="2258593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C72C2C-7D6C-AA4D-B47A-1F28F58952E7}"/>
                  </a:ext>
                </a:extLst>
              </p:cNvPr>
              <p:cNvSpPr txBox="1"/>
              <p:nvPr/>
            </p:nvSpPr>
            <p:spPr>
              <a:xfrm rot="16200000">
                <a:off x="627755" y="1398614"/>
                <a:ext cx="133402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Time per iteration (s)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B9324FC-5A55-6D4F-9833-CA5749E8E608}"/>
                  </a:ext>
                </a:extLst>
              </p:cNvPr>
              <p:cNvSpPr/>
              <p:nvPr/>
            </p:nvSpPr>
            <p:spPr>
              <a:xfrm>
                <a:off x="1785346" y="2766517"/>
                <a:ext cx="2844976" cy="199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05C6EA4-0E7A-2B4F-97CA-D60A8B119659}"/>
                  </a:ext>
                </a:extLst>
              </p:cNvPr>
              <p:cNvSpPr/>
              <p:nvPr/>
            </p:nvSpPr>
            <p:spPr>
              <a:xfrm>
                <a:off x="1699628" y="2749490"/>
                <a:ext cx="40701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0295579-3DFA-FC47-A361-57269E89A904}"/>
                  </a:ext>
                </a:extLst>
              </p:cNvPr>
              <p:cNvSpPr/>
              <p:nvPr/>
            </p:nvSpPr>
            <p:spPr>
              <a:xfrm>
                <a:off x="218677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BA688FF-B448-DA41-B3BB-44145761A271}"/>
                  </a:ext>
                </a:extLst>
              </p:cNvPr>
              <p:cNvSpPr/>
              <p:nvPr/>
            </p:nvSpPr>
            <p:spPr>
              <a:xfrm>
                <a:off x="2717447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51A700C-7B0A-3048-B439-9238A7C4E328}"/>
                  </a:ext>
                </a:extLst>
              </p:cNvPr>
              <p:cNvSpPr/>
              <p:nvPr/>
            </p:nvSpPr>
            <p:spPr>
              <a:xfrm>
                <a:off x="3207834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0.6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4632102-AD96-7448-AAA5-06DAD8F04615}"/>
                  </a:ext>
                </a:extLst>
              </p:cNvPr>
              <p:cNvSpPr/>
              <p:nvPr/>
            </p:nvSpPr>
            <p:spPr>
              <a:xfrm>
                <a:off x="3714486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0.8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28403FF-1778-7243-A165-DC91B3D07814}"/>
                  </a:ext>
                </a:extLst>
              </p:cNvPr>
              <p:cNvSpPr/>
              <p:nvPr/>
            </p:nvSpPr>
            <p:spPr>
              <a:xfrm>
                <a:off x="422113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1.0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22D17F4-0BF9-B840-9562-191477890298}"/>
                  </a:ext>
                </a:extLst>
              </p:cNvPr>
              <p:cNvSpPr txBox="1"/>
              <p:nvPr/>
            </p:nvSpPr>
            <p:spPr>
              <a:xfrm>
                <a:off x="2583304" y="2863239"/>
                <a:ext cx="12698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Simulation Iteration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2CD5F120-CB5A-8949-9C55-6E893D203FD3}"/>
                      </a:ext>
                    </a:extLst>
                  </p:cNvPr>
                  <p:cNvSpPr/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baseline="30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2CD5F120-CB5A-8949-9C55-6E893D203F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2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7897D58-4054-A549-9105-D55930A4AF28}"/>
                  </a:ext>
                </a:extLst>
              </p:cNvPr>
              <p:cNvSpPr/>
              <p:nvPr/>
            </p:nvSpPr>
            <p:spPr>
              <a:xfrm>
                <a:off x="4362745" y="2943802"/>
                <a:ext cx="45053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10</a:t>
                </a:r>
                <a:r>
                  <a:rPr lang="en-US" sz="1100" baseline="30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56817C2-1B61-5845-9BBD-44E8672A6FB1}"/>
                </a:ext>
              </a:extLst>
            </p:cNvPr>
            <p:cNvGrpSpPr/>
            <p:nvPr/>
          </p:nvGrpSpPr>
          <p:grpSpPr>
            <a:xfrm>
              <a:off x="4659618" y="3599448"/>
              <a:ext cx="3645469" cy="2258593"/>
              <a:chOff x="1167807" y="858562"/>
              <a:chExt cx="3645469" cy="2258593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3B8EAD-7754-AC42-B11F-FF97CA2A2680}"/>
                  </a:ext>
                </a:extLst>
              </p:cNvPr>
              <p:cNvSpPr txBox="1"/>
              <p:nvPr/>
            </p:nvSpPr>
            <p:spPr>
              <a:xfrm rot="16200000">
                <a:off x="627755" y="1398614"/>
                <a:ext cx="133402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Time per iteration (s)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A77811A-8D4B-5A47-B337-A022D564779B}"/>
                  </a:ext>
                </a:extLst>
              </p:cNvPr>
              <p:cNvSpPr/>
              <p:nvPr/>
            </p:nvSpPr>
            <p:spPr>
              <a:xfrm>
                <a:off x="1785346" y="2766517"/>
                <a:ext cx="2844976" cy="199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D0D8435B-5892-D641-AEAA-A40B8D660166}"/>
                  </a:ext>
                </a:extLst>
              </p:cNvPr>
              <p:cNvSpPr/>
              <p:nvPr/>
            </p:nvSpPr>
            <p:spPr>
              <a:xfrm>
                <a:off x="1699628" y="2749490"/>
                <a:ext cx="40701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9CF1228-D7FE-1C46-A14F-D92E89AFFC81}"/>
                  </a:ext>
                </a:extLst>
              </p:cNvPr>
              <p:cNvSpPr/>
              <p:nvPr/>
            </p:nvSpPr>
            <p:spPr>
              <a:xfrm>
                <a:off x="218677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A7D9C8E-3B59-6644-A8B9-5BB23074549E}"/>
                  </a:ext>
                </a:extLst>
              </p:cNvPr>
              <p:cNvSpPr/>
              <p:nvPr/>
            </p:nvSpPr>
            <p:spPr>
              <a:xfrm>
                <a:off x="2717447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AF5709D-163B-CB49-87A7-5FEB367E6A1E}"/>
                  </a:ext>
                </a:extLst>
              </p:cNvPr>
              <p:cNvSpPr/>
              <p:nvPr/>
            </p:nvSpPr>
            <p:spPr>
              <a:xfrm>
                <a:off x="3207834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0.6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EAD490A-0CAE-3A46-9474-4912EEF97677}"/>
                  </a:ext>
                </a:extLst>
              </p:cNvPr>
              <p:cNvSpPr/>
              <p:nvPr/>
            </p:nvSpPr>
            <p:spPr>
              <a:xfrm>
                <a:off x="3714486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0.8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0EA1762-D84C-A74F-A494-38059C033334}"/>
                  </a:ext>
                </a:extLst>
              </p:cNvPr>
              <p:cNvSpPr/>
              <p:nvPr/>
            </p:nvSpPr>
            <p:spPr>
              <a:xfrm>
                <a:off x="422113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1.0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F1BB1E-A478-A046-BD00-F07E41C11482}"/>
                  </a:ext>
                </a:extLst>
              </p:cNvPr>
              <p:cNvSpPr txBox="1"/>
              <p:nvPr/>
            </p:nvSpPr>
            <p:spPr>
              <a:xfrm>
                <a:off x="2583304" y="2863239"/>
                <a:ext cx="12698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Simulation Iteration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F18B42B6-C5B6-E340-BBC2-A41DE02A0A25}"/>
                      </a:ext>
                    </a:extLst>
                  </p:cNvPr>
                  <p:cNvSpPr/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baseline="30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F18B42B6-C5B6-E340-BBC2-A41DE02A0A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2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00532312-5CF0-714D-8138-E2BEA1D5F771}"/>
                  </a:ext>
                </a:extLst>
              </p:cNvPr>
              <p:cNvSpPr/>
              <p:nvPr/>
            </p:nvSpPr>
            <p:spPr>
              <a:xfrm>
                <a:off x="4362745" y="2943802"/>
                <a:ext cx="45053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10</a:t>
                </a:r>
                <a:r>
                  <a:rPr lang="en-US" sz="1100" baseline="30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16B4A7A-3D84-7440-A316-23CBE18AE4A1}"/>
                </a:ext>
              </a:extLst>
            </p:cNvPr>
            <p:cNvSpPr txBox="1"/>
            <p:nvPr/>
          </p:nvSpPr>
          <p:spPr>
            <a:xfrm>
              <a:off x="1164749" y="308412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BCD234C-7810-0C4E-9AD8-B59AEA33D79A}"/>
                </a:ext>
              </a:extLst>
            </p:cNvPr>
            <p:cNvSpPr txBox="1"/>
            <p:nvPr/>
          </p:nvSpPr>
          <p:spPr>
            <a:xfrm>
              <a:off x="4660117" y="30841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E064E2-7D53-6647-8057-C8CE1DA179D0}"/>
                </a:ext>
              </a:extLst>
            </p:cNvPr>
            <p:cNvSpPr txBox="1"/>
            <p:nvPr/>
          </p:nvSpPr>
          <p:spPr>
            <a:xfrm>
              <a:off x="1158801" y="253873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21C9F1-1169-B24D-9394-8750354FB329}"/>
                </a:ext>
              </a:extLst>
            </p:cNvPr>
            <p:cNvSpPr txBox="1"/>
            <p:nvPr/>
          </p:nvSpPr>
          <p:spPr>
            <a:xfrm>
              <a:off x="4654169" y="25387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E2BF83B-AD52-3542-AD55-658C6C46414C}"/>
                </a:ext>
              </a:extLst>
            </p:cNvPr>
            <p:cNvGrpSpPr/>
            <p:nvPr/>
          </p:nvGrpSpPr>
          <p:grpSpPr>
            <a:xfrm>
              <a:off x="1167807" y="858562"/>
              <a:ext cx="3645469" cy="2258593"/>
              <a:chOff x="1167807" y="858562"/>
              <a:chExt cx="3645469" cy="225859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6DBE99-AC5C-CB44-8694-7A1DACF9A967}"/>
                  </a:ext>
                </a:extLst>
              </p:cNvPr>
              <p:cNvSpPr txBox="1"/>
              <p:nvPr/>
            </p:nvSpPr>
            <p:spPr>
              <a:xfrm rot="16200000">
                <a:off x="627755" y="1398614"/>
                <a:ext cx="133402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Time per iteration (s)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5BFD414-57A9-E54C-972D-F720C4D53530}"/>
                  </a:ext>
                </a:extLst>
              </p:cNvPr>
              <p:cNvSpPr/>
              <p:nvPr/>
            </p:nvSpPr>
            <p:spPr>
              <a:xfrm>
                <a:off x="1785346" y="2766517"/>
                <a:ext cx="2844976" cy="199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F7A42D-CAFE-2543-BB13-50527F430810}"/>
                  </a:ext>
                </a:extLst>
              </p:cNvPr>
              <p:cNvSpPr/>
              <p:nvPr/>
            </p:nvSpPr>
            <p:spPr>
              <a:xfrm>
                <a:off x="1699628" y="2749490"/>
                <a:ext cx="40701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A1F8A1F-1336-C945-9959-02D33F67F97F}"/>
                  </a:ext>
                </a:extLst>
              </p:cNvPr>
              <p:cNvSpPr/>
              <p:nvPr/>
            </p:nvSpPr>
            <p:spPr>
              <a:xfrm>
                <a:off x="218677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A24D42-2810-E64E-A7EE-B587E51208D6}"/>
                  </a:ext>
                </a:extLst>
              </p:cNvPr>
              <p:cNvSpPr/>
              <p:nvPr/>
            </p:nvSpPr>
            <p:spPr>
              <a:xfrm>
                <a:off x="2717447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8604534-D3D8-AC46-B15A-CC8A77ECBCC2}"/>
                  </a:ext>
                </a:extLst>
              </p:cNvPr>
              <p:cNvSpPr/>
              <p:nvPr/>
            </p:nvSpPr>
            <p:spPr>
              <a:xfrm>
                <a:off x="3207834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0.6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4A0EC6-AE4C-5F4D-ACA4-C7CD3374B8A5}"/>
                  </a:ext>
                </a:extLst>
              </p:cNvPr>
              <p:cNvSpPr/>
              <p:nvPr/>
            </p:nvSpPr>
            <p:spPr>
              <a:xfrm>
                <a:off x="3714486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0.8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2EFB8D9-63A7-234C-AE39-C4D9F0DC7894}"/>
                  </a:ext>
                </a:extLst>
              </p:cNvPr>
              <p:cNvSpPr/>
              <p:nvPr/>
            </p:nvSpPr>
            <p:spPr>
              <a:xfrm>
                <a:off x="422113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1.0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13B40F-F0E8-6A47-8AEE-EE56AE430334}"/>
                  </a:ext>
                </a:extLst>
              </p:cNvPr>
              <p:cNvSpPr txBox="1"/>
              <p:nvPr/>
            </p:nvSpPr>
            <p:spPr>
              <a:xfrm>
                <a:off x="2583304" y="2863239"/>
                <a:ext cx="12698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Simulation Iteration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34381E2-355A-3649-866B-B6542A5A543E}"/>
                      </a:ext>
                    </a:extLst>
                  </p:cNvPr>
                  <p:cNvSpPr/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baseline="30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34381E2-355A-3649-866B-B6542A5A54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2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37BCC37-CD33-224A-8979-F633DCB8F274}"/>
                  </a:ext>
                </a:extLst>
              </p:cNvPr>
              <p:cNvSpPr/>
              <p:nvPr/>
            </p:nvSpPr>
            <p:spPr>
              <a:xfrm>
                <a:off x="4362745" y="2943802"/>
                <a:ext cx="45053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10</a:t>
                </a:r>
                <a:r>
                  <a:rPr lang="en-US" sz="1100" baseline="30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CA1EA55-CB6B-4D4A-99B0-BB60A29C20A8}"/>
                </a:ext>
              </a:extLst>
            </p:cNvPr>
            <p:cNvGrpSpPr/>
            <p:nvPr/>
          </p:nvGrpSpPr>
          <p:grpSpPr>
            <a:xfrm>
              <a:off x="4680462" y="858562"/>
              <a:ext cx="3645469" cy="2258593"/>
              <a:chOff x="1167807" y="858562"/>
              <a:chExt cx="3645469" cy="225859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FDC744-80B7-4F49-AABF-8ED703EDF58D}"/>
                  </a:ext>
                </a:extLst>
              </p:cNvPr>
              <p:cNvSpPr txBox="1"/>
              <p:nvPr/>
            </p:nvSpPr>
            <p:spPr>
              <a:xfrm rot="16200000">
                <a:off x="627755" y="1398614"/>
                <a:ext cx="133402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Time per iteration (s)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39049A0-A137-224D-856D-13B6256A7085}"/>
                  </a:ext>
                </a:extLst>
              </p:cNvPr>
              <p:cNvSpPr/>
              <p:nvPr/>
            </p:nvSpPr>
            <p:spPr>
              <a:xfrm>
                <a:off x="1785346" y="2766517"/>
                <a:ext cx="2844976" cy="199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D08B974-5E30-6445-A72F-7C0E703F0D90}"/>
                  </a:ext>
                </a:extLst>
              </p:cNvPr>
              <p:cNvSpPr/>
              <p:nvPr/>
            </p:nvSpPr>
            <p:spPr>
              <a:xfrm>
                <a:off x="1699628" y="2749490"/>
                <a:ext cx="40701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0.0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C6B330-6800-A448-9A80-91DE30C2567A}"/>
                  </a:ext>
                </a:extLst>
              </p:cNvPr>
              <p:cNvSpPr/>
              <p:nvPr/>
            </p:nvSpPr>
            <p:spPr>
              <a:xfrm>
                <a:off x="218677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001B371-A872-564C-8E84-8AFB18BF1836}"/>
                  </a:ext>
                </a:extLst>
              </p:cNvPr>
              <p:cNvSpPr/>
              <p:nvPr/>
            </p:nvSpPr>
            <p:spPr>
              <a:xfrm>
                <a:off x="2717447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20E43A1-75AB-404B-8314-A77BBA70AC9D}"/>
                  </a:ext>
                </a:extLst>
              </p:cNvPr>
              <p:cNvSpPr/>
              <p:nvPr/>
            </p:nvSpPr>
            <p:spPr>
              <a:xfrm>
                <a:off x="3207834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0.6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1A82E28-A97C-C44B-B86E-E1F423CCDD1E}"/>
                  </a:ext>
                </a:extLst>
              </p:cNvPr>
              <p:cNvSpPr/>
              <p:nvPr/>
            </p:nvSpPr>
            <p:spPr>
              <a:xfrm>
                <a:off x="3714486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0.8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F59F2D9-96D2-0146-A552-E7229FBFDB74}"/>
                  </a:ext>
                </a:extLst>
              </p:cNvPr>
              <p:cNvSpPr/>
              <p:nvPr/>
            </p:nvSpPr>
            <p:spPr>
              <a:xfrm>
                <a:off x="4221138" y="2749490"/>
                <a:ext cx="450531" cy="102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1.0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D7156AD-C565-F049-BCB4-268F831BEC0C}"/>
                  </a:ext>
                </a:extLst>
              </p:cNvPr>
              <p:cNvSpPr txBox="1"/>
              <p:nvPr/>
            </p:nvSpPr>
            <p:spPr>
              <a:xfrm>
                <a:off x="2583304" y="2863239"/>
                <a:ext cx="126989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Simulation Iteration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D4752D2D-4514-024C-9DFA-FBA3079FB8A3}"/>
                      </a:ext>
                    </a:extLst>
                  </p:cNvPr>
                  <p:cNvSpPr/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baseline="30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D4752D2D-4514-024C-9DFA-FBA3079FB8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236" y="2935851"/>
                    <a:ext cx="450531" cy="10227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2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8D1AF6D-E456-6D40-9A2C-DEF6046F6BD0}"/>
                  </a:ext>
                </a:extLst>
              </p:cNvPr>
              <p:cNvSpPr/>
              <p:nvPr/>
            </p:nvSpPr>
            <p:spPr>
              <a:xfrm>
                <a:off x="4362745" y="2943802"/>
                <a:ext cx="450531" cy="102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10</a:t>
                </a:r>
                <a:r>
                  <a:rPr lang="en-US" sz="1100" baseline="30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F9254A5-2159-8742-83FD-2DD79F454654}"/>
              </a:ext>
            </a:extLst>
          </p:cNvPr>
          <p:cNvSpPr txBox="1"/>
          <p:nvPr/>
        </p:nvSpPr>
        <p:spPr>
          <a:xfrm>
            <a:off x="8596597" y="250782"/>
            <a:ext cx="27906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4. Average time consumption per 100 simulation iterations.(a) Using SARSA, represent player A’s Q-values, corresponding to state </a:t>
            </a:r>
            <a:r>
              <a:rPr lang="en-US" i="1" dirty="0"/>
              <a:t>s</a:t>
            </a:r>
            <a:r>
              <a:rPr lang="en-US" dirty="0"/>
              <a:t> and action S. (b-d) Using friend-Q, foe-Q, and CE-Q, respectively, represent player A’s Q-values, corresponding to state </a:t>
            </a:r>
            <a:r>
              <a:rPr lang="en-US" i="1" dirty="0"/>
              <a:t>s</a:t>
            </a:r>
            <a:r>
              <a:rPr lang="en-US" dirty="0"/>
              <a:t>, when player A takes action S and player B sticking. Initial alpha = 0.5, minimum alpha = 0.001, initial epsilon = 0.5, minimum epsilon = 0, gamma = 0.9, alpha decay = 0.9995, epsilon decay = 0.9995, random seed = 1.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1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7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733</Words>
  <Application>Microsoft Macintosh PowerPoint</Application>
  <PresentationFormat>Widescreen</PresentationFormat>
  <Paragraphs>256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 Hui</dc:creator>
  <cp:lastModifiedBy>Xia Hui</cp:lastModifiedBy>
  <cp:revision>17</cp:revision>
  <dcterms:created xsi:type="dcterms:W3CDTF">2020-04-12T15:11:34Z</dcterms:created>
  <dcterms:modified xsi:type="dcterms:W3CDTF">2020-04-13T03:43:47Z</dcterms:modified>
</cp:coreProperties>
</file>