
<file path=[Content_Types].xml><?xml version="1.0" encoding="utf-8"?>
<Types xmlns="http://schemas.openxmlformats.org/package/2006/content-types">
  <Default Extension="emf" ContentType="image/x-emf"/>
  <Default Extension="jpeg" ContentType="image/jpeg"/>
  <Default Extension="mid" ContentType="audio/mid"/>
  <Default Extension="mp4" ContentType="video/mp4"/>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4" r:id="rId1"/>
  </p:sldMasterIdLst>
  <p:notesMasterIdLst>
    <p:notesMasterId r:id="rId13"/>
  </p:notesMasterIdLst>
  <p:sldIdLst>
    <p:sldId id="257" r:id="rId2"/>
    <p:sldId id="261" r:id="rId3"/>
    <p:sldId id="263" r:id="rId4"/>
    <p:sldId id="264" r:id="rId5"/>
    <p:sldId id="268" r:id="rId6"/>
    <p:sldId id="274" r:id="rId7"/>
    <p:sldId id="272" r:id="rId8"/>
    <p:sldId id="265" r:id="rId9"/>
    <p:sldId id="269" r:id="rId10"/>
    <p:sldId id="275" r:id="rId11"/>
    <p:sldId id="27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AODONG HUO" initials="XH" lastIdx="1" clrIdx="0">
    <p:extLst>
      <p:ext uri="{19B8F6BF-5375-455C-9EA6-DF929625EA0E}">
        <p15:presenceInfo xmlns:p15="http://schemas.microsoft.com/office/powerpoint/2012/main" userId="eade383e816e397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355820-C3E9-4B29-A147-F4A2D881BFFF}" v="1730" dt="2020-04-28T04:20:20.758"/>
    <p1510:client id="{95376A67-E11D-4B47-9C2B-82151BC6C794}" v="265" dt="2020-04-27T21:39:22.645"/>
    <p1510:client id="{9ED70267-5516-410C-8E12-66101274BD44}" v="2" dt="2020-04-27T20:42:47.839"/>
    <p1510:client id="{B057B79F-30C4-4D03-8105-C076609D5E46}" v="3" dt="2020-04-28T02:34:23.7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6"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D15D73-8EFF-0849-ABA3-0B4F08DF8E7A}" type="datetimeFigureOut">
              <a:rPr lang="en-US" smtClean="0"/>
              <a:t>5/12/2020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A187A2-260E-134B-A18C-B3DFA2540978}" type="slidenum">
              <a:rPr lang="en-US" smtClean="0"/>
              <a:t>‹#›</a:t>
            </a:fld>
            <a:endParaRPr lang="en-US"/>
          </a:p>
        </p:txBody>
      </p:sp>
    </p:spTree>
    <p:extLst>
      <p:ext uri="{BB962C8B-B14F-4D97-AF65-F5344CB8AC3E}">
        <p14:creationId xmlns:p14="http://schemas.microsoft.com/office/powerpoint/2010/main" val="1825304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a:solidFill>
                  <a:schemeClr val="tx1"/>
                </a:solidFill>
                <a:effectLst/>
                <a:latin typeface="+mn-lt"/>
                <a:ea typeface="+mn-ea"/>
                <a:cs typeface="+mn-cs"/>
              </a:rPr>
              <a:t>I’ve asked my team to come up with a few updates in various areas for this presentation. Rather than standing in the front of the room talking at you, we wanted to use this time as more of an open forum from our seats.</a:t>
            </a:r>
          </a:p>
          <a:p>
            <a:r>
              <a:rPr lang="en-US" sz="1200" kern="1200">
                <a:solidFill>
                  <a:schemeClr val="tx1"/>
                </a:solidFill>
                <a:effectLst/>
                <a:latin typeface="+mn-lt"/>
                <a:ea typeface="+mn-ea"/>
                <a:cs typeface="+mn-cs"/>
              </a:rPr>
              <a:t> </a:t>
            </a:r>
          </a:p>
          <a:p>
            <a:pPr lvl="0"/>
            <a:r>
              <a:rPr lang="en-US" sz="1200" kern="1200">
                <a:solidFill>
                  <a:schemeClr val="tx1"/>
                </a:solidFill>
                <a:effectLst/>
                <a:latin typeface="+mn-lt"/>
                <a:ea typeface="+mn-ea"/>
                <a:cs typeface="+mn-cs"/>
              </a:rPr>
              <a:t>I have 3 slides that I want to go over quickly.</a:t>
            </a:r>
            <a:endParaRPr lang="en-US">
              <a:effectLst/>
            </a:endParaRPr>
          </a:p>
          <a:p>
            <a:r>
              <a:rPr lang="en-US" sz="1200" kern="120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174D300E-617F-AC4B-BE0F-46B74994F7D2}" type="slidenum">
              <a:rPr lang="en-US" smtClean="0"/>
              <a:t>1</a:t>
            </a:fld>
            <a:endParaRPr lang="en-US"/>
          </a:p>
        </p:txBody>
      </p:sp>
    </p:spTree>
    <p:extLst>
      <p:ext uri="{BB962C8B-B14F-4D97-AF65-F5344CB8AC3E}">
        <p14:creationId xmlns:p14="http://schemas.microsoft.com/office/powerpoint/2010/main" val="335934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a:t>• VAE: variational autoencoder • GAN: generative adversarial network</a:t>
            </a:r>
            <a:endParaRPr lang="zh-CN" altLang="en-US"/>
          </a:p>
        </p:txBody>
      </p:sp>
      <p:sp>
        <p:nvSpPr>
          <p:cNvPr id="4" name="Slide Number Placeholder 3"/>
          <p:cNvSpPr>
            <a:spLocks noGrp="1"/>
          </p:cNvSpPr>
          <p:nvPr>
            <p:ph type="sldNum" sz="quarter" idx="5"/>
          </p:nvPr>
        </p:nvSpPr>
        <p:spPr/>
        <p:txBody>
          <a:bodyPr/>
          <a:lstStyle/>
          <a:p>
            <a:fld id="{68A187A2-260E-134B-A18C-B3DFA2540978}" type="slidenum">
              <a:rPr lang="en-US" smtClean="0"/>
              <a:t>5</a:t>
            </a:fld>
            <a:endParaRPr lang="en-US"/>
          </a:p>
        </p:txBody>
      </p:sp>
    </p:spTree>
    <p:extLst>
      <p:ext uri="{BB962C8B-B14F-4D97-AF65-F5344CB8AC3E}">
        <p14:creationId xmlns:p14="http://schemas.microsoft.com/office/powerpoint/2010/main" val="2956248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C10F9-BF0C-429E-B14B-00FDF411B816}"/>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D05E88BF-B11A-45F7-A489-500097C18E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75E421B1-7365-41C2-980D-1B0F00488E2C}"/>
              </a:ext>
            </a:extLst>
          </p:cNvPr>
          <p:cNvSpPr>
            <a:spLocks noGrp="1"/>
          </p:cNvSpPr>
          <p:nvPr>
            <p:ph type="dt" sz="half" idx="10"/>
          </p:nvPr>
        </p:nvSpPr>
        <p:spPr/>
        <p:txBody>
          <a:bodyPr/>
          <a:lstStyle/>
          <a:p>
            <a:fld id="{A4A00D16-5BDC-4BAD-9704-4D67F5BDCC6F}" type="datetime1">
              <a:rPr lang="en-US" altLang="zh-CN" smtClean="0"/>
              <a:t>5/12/2020</a:t>
            </a:fld>
            <a:endParaRPr lang="en-US"/>
          </a:p>
        </p:txBody>
      </p:sp>
      <p:sp>
        <p:nvSpPr>
          <p:cNvPr id="5" name="Footer Placeholder 4">
            <a:extLst>
              <a:ext uri="{FF2B5EF4-FFF2-40B4-BE49-F238E27FC236}">
                <a16:creationId xmlns:a16="http://schemas.microsoft.com/office/drawing/2014/main" id="{0E0C4DC2-6558-4BF7-BCB5-C9362BF4AD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DEACCF-8A53-4114-887F-71077DB2ED59}"/>
              </a:ext>
            </a:extLst>
          </p:cNvPr>
          <p:cNvSpPr>
            <a:spLocks noGrp="1"/>
          </p:cNvSpPr>
          <p:nvPr>
            <p:ph type="sldNum" sz="quarter" idx="12"/>
          </p:nvPr>
        </p:nvSpPr>
        <p:spPr/>
        <p:txBody>
          <a:bodyPr/>
          <a:lstStyle/>
          <a:p>
            <a:fld id="{2BC6E398-9417-E741-BFFC-7477F592D70A}" type="slidenum">
              <a:rPr lang="en-US" smtClean="0"/>
              <a:t>‹#›</a:t>
            </a:fld>
            <a:endParaRPr lang="en-US"/>
          </a:p>
        </p:txBody>
      </p:sp>
    </p:spTree>
    <p:extLst>
      <p:ext uri="{BB962C8B-B14F-4D97-AF65-F5344CB8AC3E}">
        <p14:creationId xmlns:p14="http://schemas.microsoft.com/office/powerpoint/2010/main" val="1516737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56EF5-BB20-40FF-A391-9E289422BF0C}"/>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02B4B3BD-0338-459E-9E8E-FBE25AA6F83A}"/>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F3E1579-401C-47E6-9187-8AE0B064BFD7}"/>
              </a:ext>
            </a:extLst>
          </p:cNvPr>
          <p:cNvSpPr>
            <a:spLocks noGrp="1"/>
          </p:cNvSpPr>
          <p:nvPr>
            <p:ph type="dt" sz="half" idx="10"/>
          </p:nvPr>
        </p:nvSpPr>
        <p:spPr/>
        <p:txBody>
          <a:bodyPr/>
          <a:lstStyle/>
          <a:p>
            <a:fld id="{C370C18B-C04C-4C43-BF4A-90AF4AA01E9A}" type="datetime1">
              <a:rPr lang="en-US" altLang="zh-CN" smtClean="0"/>
              <a:t>5/12/2020</a:t>
            </a:fld>
            <a:endParaRPr lang="en-US"/>
          </a:p>
        </p:txBody>
      </p:sp>
      <p:sp>
        <p:nvSpPr>
          <p:cNvPr id="5" name="Footer Placeholder 4">
            <a:extLst>
              <a:ext uri="{FF2B5EF4-FFF2-40B4-BE49-F238E27FC236}">
                <a16:creationId xmlns:a16="http://schemas.microsoft.com/office/drawing/2014/main" id="{B6C6294D-6C41-4085-A0FB-BE80001F72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FA54A8-D6B4-4A3C-AEA2-CD9E4FC7B7F5}"/>
              </a:ext>
            </a:extLst>
          </p:cNvPr>
          <p:cNvSpPr>
            <a:spLocks noGrp="1"/>
          </p:cNvSpPr>
          <p:nvPr>
            <p:ph type="sldNum" sz="quarter" idx="12"/>
          </p:nvPr>
        </p:nvSpPr>
        <p:spPr/>
        <p:txBody>
          <a:bodyPr/>
          <a:lstStyle/>
          <a:p>
            <a:fld id="{2BC6E398-9417-E741-BFFC-7477F592D70A}" type="slidenum">
              <a:rPr lang="en-US" smtClean="0"/>
              <a:t>‹#›</a:t>
            </a:fld>
            <a:endParaRPr lang="en-US"/>
          </a:p>
        </p:txBody>
      </p:sp>
    </p:spTree>
    <p:extLst>
      <p:ext uri="{BB962C8B-B14F-4D97-AF65-F5344CB8AC3E}">
        <p14:creationId xmlns:p14="http://schemas.microsoft.com/office/powerpoint/2010/main" val="2956070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03253F-1242-4A96-A448-5494E880CD4C}"/>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FF222590-D454-4AD2-BF9C-EBCD9CE1B5C9}"/>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727D6F0-5746-46AF-8500-1A135B1115C3}"/>
              </a:ext>
            </a:extLst>
          </p:cNvPr>
          <p:cNvSpPr>
            <a:spLocks noGrp="1"/>
          </p:cNvSpPr>
          <p:nvPr>
            <p:ph type="dt" sz="half" idx="10"/>
          </p:nvPr>
        </p:nvSpPr>
        <p:spPr/>
        <p:txBody>
          <a:bodyPr/>
          <a:lstStyle/>
          <a:p>
            <a:fld id="{9FA7FABE-5EBA-438C-AD2A-5ECDA238916C}" type="datetime1">
              <a:rPr lang="en-US" altLang="zh-CN" smtClean="0"/>
              <a:t>5/12/2020</a:t>
            </a:fld>
            <a:endParaRPr lang="en-US"/>
          </a:p>
        </p:txBody>
      </p:sp>
      <p:sp>
        <p:nvSpPr>
          <p:cNvPr id="5" name="Footer Placeholder 4">
            <a:extLst>
              <a:ext uri="{FF2B5EF4-FFF2-40B4-BE49-F238E27FC236}">
                <a16:creationId xmlns:a16="http://schemas.microsoft.com/office/drawing/2014/main" id="{3C405CB5-72CE-414D-A1F5-4FEB340324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F6047F-B4B9-455F-9031-976E4288B2D1}"/>
              </a:ext>
            </a:extLst>
          </p:cNvPr>
          <p:cNvSpPr>
            <a:spLocks noGrp="1"/>
          </p:cNvSpPr>
          <p:nvPr>
            <p:ph type="sldNum" sz="quarter" idx="12"/>
          </p:nvPr>
        </p:nvSpPr>
        <p:spPr/>
        <p:txBody>
          <a:bodyPr/>
          <a:lstStyle/>
          <a:p>
            <a:fld id="{2BC6E398-9417-E741-BFFC-7477F592D70A}" type="slidenum">
              <a:rPr lang="en-US" smtClean="0"/>
              <a:t>‹#›</a:t>
            </a:fld>
            <a:endParaRPr lang="en-US"/>
          </a:p>
        </p:txBody>
      </p:sp>
    </p:spTree>
    <p:extLst>
      <p:ext uri="{BB962C8B-B14F-4D97-AF65-F5344CB8AC3E}">
        <p14:creationId xmlns:p14="http://schemas.microsoft.com/office/powerpoint/2010/main" val="392744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C1101-AA5B-4138-88A8-145221781A1D}"/>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AF1C3F8B-74D0-48B5-9C3D-B8F20490F130}"/>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98C17EC8-F31C-4762-93CD-A7E158239CD8}"/>
              </a:ext>
            </a:extLst>
          </p:cNvPr>
          <p:cNvSpPr>
            <a:spLocks noGrp="1"/>
          </p:cNvSpPr>
          <p:nvPr>
            <p:ph type="dt" sz="half" idx="10"/>
          </p:nvPr>
        </p:nvSpPr>
        <p:spPr/>
        <p:txBody>
          <a:bodyPr/>
          <a:lstStyle/>
          <a:p>
            <a:fld id="{C2786B6D-6FDF-4273-A274-5EBEA310EE40}" type="datetime1">
              <a:rPr lang="en-US" altLang="zh-CN" smtClean="0"/>
              <a:t>5/12/2020</a:t>
            </a:fld>
            <a:endParaRPr lang="en-US"/>
          </a:p>
        </p:txBody>
      </p:sp>
      <p:sp>
        <p:nvSpPr>
          <p:cNvPr id="5" name="Footer Placeholder 4">
            <a:extLst>
              <a:ext uri="{FF2B5EF4-FFF2-40B4-BE49-F238E27FC236}">
                <a16:creationId xmlns:a16="http://schemas.microsoft.com/office/drawing/2014/main" id="{29DB1F49-BE6D-4D5A-A052-7FE571CA43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595B6C-49A7-4804-B7DF-12C1590D57C4}"/>
              </a:ext>
            </a:extLst>
          </p:cNvPr>
          <p:cNvSpPr>
            <a:spLocks noGrp="1"/>
          </p:cNvSpPr>
          <p:nvPr>
            <p:ph type="sldNum" sz="quarter" idx="12"/>
          </p:nvPr>
        </p:nvSpPr>
        <p:spPr/>
        <p:txBody>
          <a:bodyPr/>
          <a:lstStyle/>
          <a:p>
            <a:fld id="{2BC6E398-9417-E741-BFFC-7477F592D70A}" type="slidenum">
              <a:rPr lang="en-US" smtClean="0"/>
              <a:t>‹#›</a:t>
            </a:fld>
            <a:endParaRPr lang="en-US"/>
          </a:p>
        </p:txBody>
      </p:sp>
    </p:spTree>
    <p:extLst>
      <p:ext uri="{BB962C8B-B14F-4D97-AF65-F5344CB8AC3E}">
        <p14:creationId xmlns:p14="http://schemas.microsoft.com/office/powerpoint/2010/main" val="3569503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AA4D3-7760-4E52-BA98-71130DD3583C}"/>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EB9E1AF-111D-4A47-9DB8-5C524E376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84A6DC83-CBE4-46F8-96A5-1336BEB37340}"/>
              </a:ext>
            </a:extLst>
          </p:cNvPr>
          <p:cNvSpPr>
            <a:spLocks noGrp="1"/>
          </p:cNvSpPr>
          <p:nvPr>
            <p:ph type="dt" sz="half" idx="10"/>
          </p:nvPr>
        </p:nvSpPr>
        <p:spPr/>
        <p:txBody>
          <a:bodyPr/>
          <a:lstStyle/>
          <a:p>
            <a:fld id="{6A79FD78-A0C8-42F1-8406-156349D3601F}" type="datetime1">
              <a:rPr lang="en-US" altLang="zh-CN" smtClean="0"/>
              <a:t>5/12/2020</a:t>
            </a:fld>
            <a:endParaRPr lang="en-US"/>
          </a:p>
        </p:txBody>
      </p:sp>
      <p:sp>
        <p:nvSpPr>
          <p:cNvPr id="5" name="Footer Placeholder 4">
            <a:extLst>
              <a:ext uri="{FF2B5EF4-FFF2-40B4-BE49-F238E27FC236}">
                <a16:creationId xmlns:a16="http://schemas.microsoft.com/office/drawing/2014/main" id="{01215A24-9D79-4C7D-9C1A-4ECBDBA199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829A6A-9C1F-488C-B97E-F3CCD1CDEBE3}"/>
              </a:ext>
            </a:extLst>
          </p:cNvPr>
          <p:cNvSpPr>
            <a:spLocks noGrp="1"/>
          </p:cNvSpPr>
          <p:nvPr>
            <p:ph type="sldNum" sz="quarter" idx="12"/>
          </p:nvPr>
        </p:nvSpPr>
        <p:spPr/>
        <p:txBody>
          <a:bodyPr/>
          <a:lstStyle/>
          <a:p>
            <a:fld id="{2BC6E398-9417-E741-BFFC-7477F592D70A}" type="slidenum">
              <a:rPr lang="en-US" smtClean="0"/>
              <a:t>‹#›</a:t>
            </a:fld>
            <a:endParaRPr lang="en-US"/>
          </a:p>
        </p:txBody>
      </p:sp>
    </p:spTree>
    <p:extLst>
      <p:ext uri="{BB962C8B-B14F-4D97-AF65-F5344CB8AC3E}">
        <p14:creationId xmlns:p14="http://schemas.microsoft.com/office/powerpoint/2010/main" val="658421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50430-9418-4944-8BE8-3D05BB93B733}"/>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F81AD880-2964-4E29-8B7D-27D0F526B379}"/>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DF4B8870-29B1-4E22-8854-27D924234451}"/>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080BC847-164B-4CDA-B08D-B89BC45DCAAE}"/>
              </a:ext>
            </a:extLst>
          </p:cNvPr>
          <p:cNvSpPr>
            <a:spLocks noGrp="1"/>
          </p:cNvSpPr>
          <p:nvPr>
            <p:ph type="dt" sz="half" idx="10"/>
          </p:nvPr>
        </p:nvSpPr>
        <p:spPr/>
        <p:txBody>
          <a:bodyPr/>
          <a:lstStyle/>
          <a:p>
            <a:fld id="{6A91CB7F-776B-4B6A-9382-91B341820E8C}" type="datetime1">
              <a:rPr lang="en-US" altLang="zh-CN" smtClean="0"/>
              <a:t>5/12/2020</a:t>
            </a:fld>
            <a:endParaRPr lang="en-US"/>
          </a:p>
        </p:txBody>
      </p:sp>
      <p:sp>
        <p:nvSpPr>
          <p:cNvPr id="6" name="Footer Placeholder 5">
            <a:extLst>
              <a:ext uri="{FF2B5EF4-FFF2-40B4-BE49-F238E27FC236}">
                <a16:creationId xmlns:a16="http://schemas.microsoft.com/office/drawing/2014/main" id="{FC123449-3309-404D-8671-C925CB0B42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F731C8-4EB9-4C5B-BF44-440BC119DB63}"/>
              </a:ext>
            </a:extLst>
          </p:cNvPr>
          <p:cNvSpPr>
            <a:spLocks noGrp="1"/>
          </p:cNvSpPr>
          <p:nvPr>
            <p:ph type="sldNum" sz="quarter" idx="12"/>
          </p:nvPr>
        </p:nvSpPr>
        <p:spPr/>
        <p:txBody>
          <a:bodyPr/>
          <a:lstStyle/>
          <a:p>
            <a:fld id="{2BC6E398-9417-E741-BFFC-7477F592D70A}" type="slidenum">
              <a:rPr lang="en-US" smtClean="0"/>
              <a:t>‹#›</a:t>
            </a:fld>
            <a:endParaRPr lang="en-US"/>
          </a:p>
        </p:txBody>
      </p:sp>
    </p:spTree>
    <p:extLst>
      <p:ext uri="{BB962C8B-B14F-4D97-AF65-F5344CB8AC3E}">
        <p14:creationId xmlns:p14="http://schemas.microsoft.com/office/powerpoint/2010/main" val="4050180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10062-61FB-41F6-BF3F-93548E88B1A5}"/>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EBC8425D-FF0D-4786-8934-8ECFAC13BB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E46FC69E-C781-4749-BA63-3E10C14B9F9F}"/>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393B7A1A-0E82-4C2B-875C-9FC7843000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AE6A09A9-1229-4F95-BBD5-F6A05E74C3D4}"/>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03DCE9A7-9F7F-48DB-A0F5-4206BCF82FDE}"/>
              </a:ext>
            </a:extLst>
          </p:cNvPr>
          <p:cNvSpPr>
            <a:spLocks noGrp="1"/>
          </p:cNvSpPr>
          <p:nvPr>
            <p:ph type="dt" sz="half" idx="10"/>
          </p:nvPr>
        </p:nvSpPr>
        <p:spPr/>
        <p:txBody>
          <a:bodyPr/>
          <a:lstStyle/>
          <a:p>
            <a:fld id="{6CF01F98-1A14-4972-83AF-B6A7A4DC998E}" type="datetime1">
              <a:rPr lang="en-US" altLang="zh-CN" smtClean="0"/>
              <a:t>5/12/2020</a:t>
            </a:fld>
            <a:endParaRPr lang="en-US"/>
          </a:p>
        </p:txBody>
      </p:sp>
      <p:sp>
        <p:nvSpPr>
          <p:cNvPr id="8" name="Footer Placeholder 7">
            <a:extLst>
              <a:ext uri="{FF2B5EF4-FFF2-40B4-BE49-F238E27FC236}">
                <a16:creationId xmlns:a16="http://schemas.microsoft.com/office/drawing/2014/main" id="{5FD1086A-32AF-488C-B2FC-1D76E5B4B6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C21028-7E9A-47D7-BCA3-ADBDF8B1876C}"/>
              </a:ext>
            </a:extLst>
          </p:cNvPr>
          <p:cNvSpPr>
            <a:spLocks noGrp="1"/>
          </p:cNvSpPr>
          <p:nvPr>
            <p:ph type="sldNum" sz="quarter" idx="12"/>
          </p:nvPr>
        </p:nvSpPr>
        <p:spPr/>
        <p:txBody>
          <a:bodyPr/>
          <a:lstStyle/>
          <a:p>
            <a:fld id="{2BC6E398-9417-E741-BFFC-7477F592D70A}" type="slidenum">
              <a:rPr lang="en-US" smtClean="0"/>
              <a:t>‹#›</a:t>
            </a:fld>
            <a:endParaRPr lang="en-US"/>
          </a:p>
        </p:txBody>
      </p:sp>
    </p:spTree>
    <p:extLst>
      <p:ext uri="{BB962C8B-B14F-4D97-AF65-F5344CB8AC3E}">
        <p14:creationId xmlns:p14="http://schemas.microsoft.com/office/powerpoint/2010/main" val="4173356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B0072-044D-4FD3-945A-BF366551BFC3}"/>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47AF1A3E-0967-4CC9-9C13-E5360759A658}"/>
              </a:ext>
            </a:extLst>
          </p:cNvPr>
          <p:cNvSpPr>
            <a:spLocks noGrp="1"/>
          </p:cNvSpPr>
          <p:nvPr>
            <p:ph type="dt" sz="half" idx="10"/>
          </p:nvPr>
        </p:nvSpPr>
        <p:spPr/>
        <p:txBody>
          <a:bodyPr/>
          <a:lstStyle/>
          <a:p>
            <a:fld id="{9734BE76-DD1B-4A50-9656-B3A6389BEB54}" type="datetime1">
              <a:rPr lang="en-US" altLang="zh-CN" smtClean="0"/>
              <a:t>5/12/2020</a:t>
            </a:fld>
            <a:endParaRPr lang="en-US"/>
          </a:p>
        </p:txBody>
      </p:sp>
      <p:sp>
        <p:nvSpPr>
          <p:cNvPr id="4" name="Footer Placeholder 3">
            <a:extLst>
              <a:ext uri="{FF2B5EF4-FFF2-40B4-BE49-F238E27FC236}">
                <a16:creationId xmlns:a16="http://schemas.microsoft.com/office/drawing/2014/main" id="{08FDA362-AC35-49A2-BDEF-0F5BB396B3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8AA9B3-6CBC-4CB3-9A34-7FD63DFFB172}"/>
              </a:ext>
            </a:extLst>
          </p:cNvPr>
          <p:cNvSpPr>
            <a:spLocks noGrp="1"/>
          </p:cNvSpPr>
          <p:nvPr>
            <p:ph type="sldNum" sz="quarter" idx="12"/>
          </p:nvPr>
        </p:nvSpPr>
        <p:spPr/>
        <p:txBody>
          <a:bodyPr/>
          <a:lstStyle/>
          <a:p>
            <a:fld id="{2BC6E398-9417-E741-BFFC-7477F592D70A}" type="slidenum">
              <a:rPr lang="en-US" smtClean="0"/>
              <a:t>‹#›</a:t>
            </a:fld>
            <a:endParaRPr lang="en-US"/>
          </a:p>
        </p:txBody>
      </p:sp>
    </p:spTree>
    <p:extLst>
      <p:ext uri="{BB962C8B-B14F-4D97-AF65-F5344CB8AC3E}">
        <p14:creationId xmlns:p14="http://schemas.microsoft.com/office/powerpoint/2010/main" val="3016498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472CE8-B538-4350-AFC9-A02C65EB5D81}"/>
              </a:ext>
            </a:extLst>
          </p:cNvPr>
          <p:cNvSpPr>
            <a:spLocks noGrp="1"/>
          </p:cNvSpPr>
          <p:nvPr>
            <p:ph type="dt" sz="half" idx="10"/>
          </p:nvPr>
        </p:nvSpPr>
        <p:spPr/>
        <p:txBody>
          <a:bodyPr/>
          <a:lstStyle/>
          <a:p>
            <a:fld id="{DB8FA066-2AB3-427A-BD60-4415C42FBB57}" type="datetime1">
              <a:rPr lang="en-US" altLang="zh-CN" smtClean="0"/>
              <a:t>5/12/2020</a:t>
            </a:fld>
            <a:endParaRPr lang="en-US"/>
          </a:p>
        </p:txBody>
      </p:sp>
      <p:sp>
        <p:nvSpPr>
          <p:cNvPr id="3" name="Footer Placeholder 2">
            <a:extLst>
              <a:ext uri="{FF2B5EF4-FFF2-40B4-BE49-F238E27FC236}">
                <a16:creationId xmlns:a16="http://schemas.microsoft.com/office/drawing/2014/main" id="{720522BA-28DE-42B8-B7F9-6572A574DC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1B8E47-815E-406D-876D-7703696048BB}"/>
              </a:ext>
            </a:extLst>
          </p:cNvPr>
          <p:cNvSpPr>
            <a:spLocks noGrp="1"/>
          </p:cNvSpPr>
          <p:nvPr>
            <p:ph type="sldNum" sz="quarter" idx="12"/>
          </p:nvPr>
        </p:nvSpPr>
        <p:spPr/>
        <p:txBody>
          <a:bodyPr/>
          <a:lstStyle/>
          <a:p>
            <a:fld id="{2BC6E398-9417-E741-BFFC-7477F592D70A}" type="slidenum">
              <a:rPr lang="en-US" smtClean="0"/>
              <a:t>‹#›</a:t>
            </a:fld>
            <a:endParaRPr lang="en-US"/>
          </a:p>
        </p:txBody>
      </p:sp>
    </p:spTree>
    <p:extLst>
      <p:ext uri="{BB962C8B-B14F-4D97-AF65-F5344CB8AC3E}">
        <p14:creationId xmlns:p14="http://schemas.microsoft.com/office/powerpoint/2010/main" val="1956448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62FB5-D9FE-4B55-9687-DDA6E3D35B88}"/>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45FDDB0F-3CBE-4D97-91F4-92D3B03D28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8A221EFD-8192-4079-93DB-4820D9F01D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CF5E7C5C-5F49-4F2A-A2DC-AA68576B8B69}"/>
              </a:ext>
            </a:extLst>
          </p:cNvPr>
          <p:cNvSpPr>
            <a:spLocks noGrp="1"/>
          </p:cNvSpPr>
          <p:nvPr>
            <p:ph type="dt" sz="half" idx="10"/>
          </p:nvPr>
        </p:nvSpPr>
        <p:spPr/>
        <p:txBody>
          <a:bodyPr/>
          <a:lstStyle/>
          <a:p>
            <a:fld id="{D05D50A1-99D7-4C57-9E98-3D622F24478E}" type="datetime1">
              <a:rPr lang="en-US" altLang="zh-CN" smtClean="0"/>
              <a:t>5/12/2020</a:t>
            </a:fld>
            <a:endParaRPr lang="en-US"/>
          </a:p>
        </p:txBody>
      </p:sp>
      <p:sp>
        <p:nvSpPr>
          <p:cNvPr id="6" name="Footer Placeholder 5">
            <a:extLst>
              <a:ext uri="{FF2B5EF4-FFF2-40B4-BE49-F238E27FC236}">
                <a16:creationId xmlns:a16="http://schemas.microsoft.com/office/drawing/2014/main" id="{5BA4B9D3-009B-452A-AF26-BA24A1E0C4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3754D4-9E74-4118-B90D-2E2A326FAADF}"/>
              </a:ext>
            </a:extLst>
          </p:cNvPr>
          <p:cNvSpPr>
            <a:spLocks noGrp="1"/>
          </p:cNvSpPr>
          <p:nvPr>
            <p:ph type="sldNum" sz="quarter" idx="12"/>
          </p:nvPr>
        </p:nvSpPr>
        <p:spPr/>
        <p:txBody>
          <a:bodyPr/>
          <a:lstStyle/>
          <a:p>
            <a:fld id="{2BC6E398-9417-E741-BFFC-7477F592D70A}" type="slidenum">
              <a:rPr lang="en-US" smtClean="0"/>
              <a:t>‹#›</a:t>
            </a:fld>
            <a:endParaRPr lang="en-US"/>
          </a:p>
        </p:txBody>
      </p:sp>
    </p:spTree>
    <p:extLst>
      <p:ext uri="{BB962C8B-B14F-4D97-AF65-F5344CB8AC3E}">
        <p14:creationId xmlns:p14="http://schemas.microsoft.com/office/powerpoint/2010/main" val="2138671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476E9-F08B-41C4-9260-968B1BD219D1}"/>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38D79D8D-AEFC-4368-8C91-C0C5C8BDB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5CFF2A53-2326-4C50-8F4C-ECFE857257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CE83BE80-3C1C-4CC0-9559-A3282174F06B}"/>
              </a:ext>
            </a:extLst>
          </p:cNvPr>
          <p:cNvSpPr>
            <a:spLocks noGrp="1"/>
          </p:cNvSpPr>
          <p:nvPr>
            <p:ph type="dt" sz="half" idx="10"/>
          </p:nvPr>
        </p:nvSpPr>
        <p:spPr/>
        <p:txBody>
          <a:bodyPr/>
          <a:lstStyle/>
          <a:p>
            <a:fld id="{20172862-2B9E-4390-8EFE-346E6CCD760A}" type="datetime1">
              <a:rPr lang="en-US" altLang="zh-CN" smtClean="0"/>
              <a:t>5/12/2020</a:t>
            </a:fld>
            <a:endParaRPr lang="en-US"/>
          </a:p>
        </p:txBody>
      </p:sp>
      <p:sp>
        <p:nvSpPr>
          <p:cNvPr id="6" name="Footer Placeholder 5">
            <a:extLst>
              <a:ext uri="{FF2B5EF4-FFF2-40B4-BE49-F238E27FC236}">
                <a16:creationId xmlns:a16="http://schemas.microsoft.com/office/drawing/2014/main" id="{437F1C41-96BF-4D9F-9435-E20763011A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C0EDCC-D890-418D-9C29-E949C00587CB}"/>
              </a:ext>
            </a:extLst>
          </p:cNvPr>
          <p:cNvSpPr>
            <a:spLocks noGrp="1"/>
          </p:cNvSpPr>
          <p:nvPr>
            <p:ph type="sldNum" sz="quarter" idx="12"/>
          </p:nvPr>
        </p:nvSpPr>
        <p:spPr/>
        <p:txBody>
          <a:bodyPr/>
          <a:lstStyle/>
          <a:p>
            <a:fld id="{2BC6E398-9417-E741-BFFC-7477F592D70A}" type="slidenum">
              <a:rPr lang="en-US" smtClean="0"/>
              <a:t>‹#›</a:t>
            </a:fld>
            <a:endParaRPr lang="en-US"/>
          </a:p>
        </p:txBody>
      </p:sp>
    </p:spTree>
    <p:extLst>
      <p:ext uri="{BB962C8B-B14F-4D97-AF65-F5344CB8AC3E}">
        <p14:creationId xmlns:p14="http://schemas.microsoft.com/office/powerpoint/2010/main" val="3137297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73780B-6D08-4930-AC39-9A79B658AA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D5D3FDED-9CCE-4CEA-A88C-DCE5ED1EF0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9F946B09-D0FC-4973-9AF6-7EB13C9F01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160990-BAB6-4674-8C9E-35DAF78EF1BC}" type="datetime1">
              <a:rPr lang="en-US" altLang="zh-CN" smtClean="0"/>
              <a:t>5/12/2020</a:t>
            </a:fld>
            <a:endParaRPr lang="en-US"/>
          </a:p>
        </p:txBody>
      </p:sp>
      <p:sp>
        <p:nvSpPr>
          <p:cNvPr id="5" name="Footer Placeholder 4">
            <a:extLst>
              <a:ext uri="{FF2B5EF4-FFF2-40B4-BE49-F238E27FC236}">
                <a16:creationId xmlns:a16="http://schemas.microsoft.com/office/drawing/2014/main" id="{5B2187D0-541D-4394-BE6F-DDFB645E65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A883D6-D795-4684-8B49-C43EFE9BF8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C6E398-9417-E741-BFFC-7477F592D70A}" type="slidenum">
              <a:rPr lang="en-US" smtClean="0"/>
              <a:t>‹#›</a:t>
            </a:fld>
            <a:endParaRPr lang="en-US"/>
          </a:p>
        </p:txBody>
      </p:sp>
    </p:spTree>
    <p:extLst>
      <p:ext uri="{BB962C8B-B14F-4D97-AF65-F5344CB8AC3E}">
        <p14:creationId xmlns:p14="http://schemas.microsoft.com/office/powerpoint/2010/main" val="285597856"/>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owardsdatascience.com/neural-networks-for-music-generation-97c983b50204" TargetMode="External"/><Relationship Id="rId7" Type="http://schemas.openxmlformats.org/officeDocument/2006/relationships/image" Target="../media/image2.emf"/><Relationship Id="rId2" Type="http://schemas.openxmlformats.org/officeDocument/2006/relationships/hyperlink" Target="https://salu133445.github.io/ismir2019tutorial/" TargetMode="External"/><Relationship Id="rId1" Type="http://schemas.openxmlformats.org/officeDocument/2006/relationships/slideLayout" Target="../slideLayouts/slideLayout2.xml"/><Relationship Id="rId6" Type="http://schemas.openxmlformats.org/officeDocument/2006/relationships/image" Target="../media/image1.emf"/><Relationship Id="rId5" Type="http://schemas.openxmlformats.org/officeDocument/2006/relationships/hyperlink" Target="https://deepmind.com/blog/article/wavenet-generative-model-raw-audio" TargetMode="External"/><Relationship Id="rId4" Type="http://schemas.openxmlformats.org/officeDocument/2006/relationships/hyperlink" Target="https://towardsdatascience.com/generating-pokemon-inspired-music-from-neural-networks-bc240014132"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emf"/><Relationship Id="rId13" Type="http://schemas.openxmlformats.org/officeDocument/2006/relationships/image" Target="../media/image6.jpeg"/><Relationship Id="rId3" Type="http://schemas.microsoft.com/office/2007/relationships/media" Target="../media/media2.wav"/><Relationship Id="rId7" Type="http://schemas.openxmlformats.org/officeDocument/2006/relationships/slideLayout" Target="../slideLayouts/slideLayout2.xml"/><Relationship Id="rId12" Type="http://schemas.openxmlformats.org/officeDocument/2006/relationships/image" Target="../media/image5.png"/><Relationship Id="rId2" Type="http://schemas.openxmlformats.org/officeDocument/2006/relationships/audio" Target="../media/media1.mid"/><Relationship Id="rId1" Type="http://schemas.microsoft.com/office/2007/relationships/media" Target="../media/media1.mid"/><Relationship Id="rId6" Type="http://schemas.openxmlformats.org/officeDocument/2006/relationships/video" Target="../media/media3.mp4"/><Relationship Id="rId11" Type="http://schemas.openxmlformats.org/officeDocument/2006/relationships/image" Target="../media/image4.png"/><Relationship Id="rId5" Type="http://schemas.microsoft.com/office/2007/relationships/media" Target="../media/media3.mp4"/><Relationship Id="rId10" Type="http://schemas.openxmlformats.org/officeDocument/2006/relationships/image" Target="../media/image3.png"/><Relationship Id="rId4" Type="http://schemas.openxmlformats.org/officeDocument/2006/relationships/audio" Target="../media/media2.wav"/><Relationship Id="rId9" Type="http://schemas.openxmlformats.org/officeDocument/2006/relationships/image" Target="../media/image2.emf"/><Relationship Id="rId1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emf"/><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hyperlink" Target="https://salu133445.github.io/lakh-pianoroll-dataset/representation" TargetMode="External"/><Relationship Id="rId5" Type="http://schemas.openxmlformats.org/officeDocument/2006/relationships/hyperlink" Target="https://magenta.tensorflow.org/datasets/maestro" TargetMode="Externa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microsoft.com/office/2007/relationships/media" Target="../media/media5.mid"/><Relationship Id="rId7" Type="http://schemas.openxmlformats.org/officeDocument/2006/relationships/image" Target="../media/image2.emf"/><Relationship Id="rId2" Type="http://schemas.openxmlformats.org/officeDocument/2006/relationships/audio" Target="../media/media4.mid"/><Relationship Id="rId1" Type="http://schemas.microsoft.com/office/2007/relationships/media" Target="../media/media4.mid"/><Relationship Id="rId6" Type="http://schemas.openxmlformats.org/officeDocument/2006/relationships/image" Target="../media/image1.emf"/><Relationship Id="rId11" Type="http://schemas.openxmlformats.org/officeDocument/2006/relationships/image" Target="../media/image16.png"/><Relationship Id="rId5" Type="http://schemas.openxmlformats.org/officeDocument/2006/relationships/slideLayout" Target="../slideLayouts/slideLayout2.xml"/><Relationship Id="rId10" Type="http://schemas.openxmlformats.org/officeDocument/2006/relationships/image" Target="../media/image15.png"/><Relationship Id="rId4" Type="http://schemas.openxmlformats.org/officeDocument/2006/relationships/audio" Target="../media/media5.mid"/><Relationship Id="rId9"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xml"/><Relationship Id="rId7" Type="http://schemas.openxmlformats.org/officeDocument/2006/relationships/image" Target="../media/image17.png"/><Relationship Id="rId2" Type="http://schemas.microsoft.com/office/2007/relationships/media" Target="../media/media6.mid"/><Relationship Id="rId1" Type="http://schemas.openxmlformats.org/officeDocument/2006/relationships/audio" Target="NULL" TargetMode="External"/><Relationship Id="rId6" Type="http://schemas.openxmlformats.org/officeDocument/2006/relationships/image" Target="../media/image4.png"/><Relationship Id="rId5" Type="http://schemas.openxmlformats.org/officeDocument/2006/relationships/image" Target="../media/image2.emf"/><Relationship Id="rId4" Type="http://schemas.openxmlformats.org/officeDocument/2006/relationships/image" Target="../media/image1.emf"/><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1E3E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585204" y="2236207"/>
            <a:ext cx="7018235" cy="1178946"/>
          </a:xfrm>
        </p:spPr>
        <p:txBody>
          <a:bodyPr>
            <a:noAutofit/>
          </a:bodyPr>
          <a:lstStyle/>
          <a:p>
            <a:pPr algn="ctr"/>
            <a:r>
              <a:rPr lang="en-US" sz="3200">
                <a:solidFill>
                  <a:srgbClr val="C99231"/>
                </a:solidFill>
                <a:latin typeface="Quadon" charset="-128"/>
                <a:ea typeface=" ☞" charset="0"/>
                <a:cs typeface=" ☞" charset="0"/>
              </a:rPr>
              <a:t>Music generation with GANs</a:t>
            </a:r>
          </a:p>
        </p:txBody>
      </p:sp>
      <p:sp>
        <p:nvSpPr>
          <p:cNvPr id="3" name="Subtitle 2"/>
          <p:cNvSpPr>
            <a:spLocks noGrp="1"/>
          </p:cNvSpPr>
          <p:nvPr>
            <p:ph type="subTitle" idx="1"/>
          </p:nvPr>
        </p:nvSpPr>
        <p:spPr>
          <a:xfrm>
            <a:off x="1939329" y="3353572"/>
            <a:ext cx="8309987" cy="1965574"/>
          </a:xfrm>
        </p:spPr>
        <p:txBody>
          <a:bodyPr>
            <a:noAutofit/>
          </a:bodyPr>
          <a:lstStyle/>
          <a:p>
            <a:pPr algn="ctr">
              <a:spcBef>
                <a:spcPts val="0"/>
              </a:spcBef>
            </a:pPr>
            <a:endParaRPr lang="en-US">
              <a:solidFill>
                <a:schemeClr val="bg1"/>
              </a:solidFill>
              <a:latin typeface="+mj-lt"/>
              <a:cs typeface="Gentona Light"/>
            </a:endParaRPr>
          </a:p>
          <a:p>
            <a:pPr algn="ctr">
              <a:spcBef>
                <a:spcPts val="0"/>
              </a:spcBef>
            </a:pPr>
            <a:r>
              <a:rPr lang="en-US">
                <a:solidFill>
                  <a:schemeClr val="bg1"/>
                </a:solidFill>
                <a:latin typeface="Gentona Book" charset="-128"/>
                <a:cs typeface="Gentona Light"/>
              </a:rPr>
              <a:t>Presenter: </a:t>
            </a:r>
            <a:r>
              <a:rPr lang="en-US" err="1">
                <a:solidFill>
                  <a:schemeClr val="bg1"/>
                </a:solidFill>
                <a:latin typeface="Gentona Book" charset="-128"/>
                <a:cs typeface="Gentona Light"/>
              </a:rPr>
              <a:t>Yuxuan</a:t>
            </a:r>
            <a:r>
              <a:rPr lang="en-US">
                <a:solidFill>
                  <a:schemeClr val="bg1"/>
                </a:solidFill>
                <a:latin typeface="Gentona Book" charset="-128"/>
                <a:cs typeface="Gentona Light"/>
              </a:rPr>
              <a:t> Liu; Xiaodong Huo</a:t>
            </a:r>
          </a:p>
          <a:p>
            <a:pPr algn="ctr">
              <a:spcBef>
                <a:spcPts val="0"/>
              </a:spcBef>
            </a:pPr>
            <a:r>
              <a:rPr lang="en-US">
                <a:solidFill>
                  <a:schemeClr val="bg1"/>
                </a:solidFill>
                <a:latin typeface="Gentona Book" charset="-128"/>
                <a:cs typeface="Gentona Light"/>
              </a:rPr>
              <a:t>4/28/2020</a:t>
            </a:r>
          </a:p>
          <a:p>
            <a:pPr>
              <a:spcBef>
                <a:spcPts val="0"/>
              </a:spcBef>
            </a:pPr>
            <a:endParaRPr lang="en-US">
              <a:solidFill>
                <a:schemeClr val="bg1"/>
              </a:solidFill>
              <a:latin typeface="Gentona Book" charset="-128"/>
              <a:cs typeface="Gentona Light"/>
            </a:endParaRPr>
          </a:p>
          <a:p>
            <a:pPr>
              <a:spcBef>
                <a:spcPts val="0"/>
              </a:spcBef>
            </a:pPr>
            <a:endParaRPr lang="en-US">
              <a:solidFill>
                <a:schemeClr val="bg1"/>
              </a:solidFill>
              <a:latin typeface="Gentona Book" charset="-128"/>
              <a:cs typeface="Gentona Light"/>
            </a:endParaRPr>
          </a:p>
        </p:txBody>
      </p:sp>
      <p:cxnSp>
        <p:nvCxnSpPr>
          <p:cNvPr id="9" name="Straight Connector 8"/>
          <p:cNvCxnSpPr/>
          <p:nvPr/>
        </p:nvCxnSpPr>
        <p:spPr>
          <a:xfrm>
            <a:off x="2391556" y="1872118"/>
            <a:ext cx="7405534" cy="0"/>
          </a:xfrm>
          <a:prstGeom prst="line">
            <a:avLst/>
          </a:prstGeom>
          <a:ln w="6350" cmpd="sng">
            <a:solidFill>
              <a:schemeClr val="bg1"/>
            </a:solidFill>
          </a:ln>
        </p:spPr>
        <p:style>
          <a:lnRef idx="2">
            <a:schemeClr val="accent1"/>
          </a:lnRef>
          <a:fillRef idx="0">
            <a:schemeClr val="accent1"/>
          </a:fillRef>
          <a:effectRef idx="1">
            <a:schemeClr val="accent1"/>
          </a:effectRef>
          <a:fontRef idx="minor">
            <a:schemeClr val="tx1"/>
          </a:fontRef>
        </p:style>
      </p:cxnSp>
      <p:pic>
        <p:nvPicPr>
          <p:cNvPr id="6" name="Picture 5" descr="whiting.logo.large.vertical.white.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3100" y="-190500"/>
            <a:ext cx="3225800" cy="2159000"/>
          </a:xfrm>
          <a:prstGeom prst="rect">
            <a:avLst/>
          </a:prstGeom>
        </p:spPr>
      </p:pic>
      <p:sp>
        <p:nvSpPr>
          <p:cNvPr id="4" name="Slide Number Placeholder 3">
            <a:extLst>
              <a:ext uri="{FF2B5EF4-FFF2-40B4-BE49-F238E27FC236}">
                <a16:creationId xmlns:a16="http://schemas.microsoft.com/office/drawing/2014/main" id="{8F852B9D-F86B-4107-99A4-58A8F7B024AD}"/>
              </a:ext>
            </a:extLst>
          </p:cNvPr>
          <p:cNvSpPr>
            <a:spLocks noGrp="1"/>
          </p:cNvSpPr>
          <p:nvPr>
            <p:ph type="sldNum" sz="quarter" idx="12"/>
          </p:nvPr>
        </p:nvSpPr>
        <p:spPr/>
        <p:txBody>
          <a:bodyPr/>
          <a:lstStyle/>
          <a:p>
            <a:fld id="{2BC6E398-9417-E741-BFFC-7477F592D70A}" type="slidenum">
              <a:rPr lang="en-US" smtClean="0"/>
              <a:t>1</a:t>
            </a:fld>
            <a:endParaRPr lang="en-US"/>
          </a:p>
        </p:txBody>
      </p:sp>
    </p:spTree>
    <p:extLst>
      <p:ext uri="{BB962C8B-B14F-4D97-AF65-F5344CB8AC3E}">
        <p14:creationId xmlns:p14="http://schemas.microsoft.com/office/powerpoint/2010/main" val="1083792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8B806-13F2-480E-B929-AB8095F1543E}"/>
              </a:ext>
            </a:extLst>
          </p:cNvPr>
          <p:cNvSpPr>
            <a:spLocks noGrp="1"/>
          </p:cNvSpPr>
          <p:nvPr>
            <p:ph type="title"/>
          </p:nvPr>
        </p:nvSpPr>
        <p:spPr/>
        <p:txBody>
          <a:bodyPr/>
          <a:lstStyle/>
          <a:p>
            <a:r>
              <a:rPr lang="en-US" altLang="zh-CN">
                <a:solidFill>
                  <a:schemeClr val="accent1">
                    <a:lumMod val="75000"/>
                  </a:schemeClr>
                </a:solidFill>
                <a:latin typeface="3ds"/>
                <a:ea typeface="等线 Light"/>
              </a:rPr>
              <a:t>Future Work</a:t>
            </a:r>
            <a:endParaRPr lang="zh-CN" altLang="en-US">
              <a:solidFill>
                <a:schemeClr val="accent1">
                  <a:lumMod val="75000"/>
                </a:schemeClr>
              </a:solidFill>
              <a:latin typeface="3ds" panose="02000503020000020004" pitchFamily="2" charset="0"/>
            </a:endParaRPr>
          </a:p>
        </p:txBody>
      </p:sp>
      <p:sp>
        <p:nvSpPr>
          <p:cNvPr id="3" name="Content Placeholder 2">
            <a:extLst>
              <a:ext uri="{FF2B5EF4-FFF2-40B4-BE49-F238E27FC236}">
                <a16:creationId xmlns:a16="http://schemas.microsoft.com/office/drawing/2014/main" id="{9F58A1C6-91EC-42F7-8B07-06EC33EE717A}"/>
              </a:ext>
            </a:extLst>
          </p:cNvPr>
          <p:cNvSpPr>
            <a:spLocks noGrp="1"/>
          </p:cNvSpPr>
          <p:nvPr>
            <p:ph idx="1"/>
          </p:nvPr>
        </p:nvSpPr>
        <p:spPr/>
        <p:txBody>
          <a:bodyPr/>
          <a:lstStyle/>
          <a:p>
            <a:pPr marL="342900" indent="-342900"/>
            <a:r>
              <a:rPr lang="en-US" altLang="zh-CN" dirty="0"/>
              <a:t>Improve the stability of network</a:t>
            </a:r>
          </a:p>
          <a:p>
            <a:pPr marL="342900" indent="-342900"/>
            <a:endParaRPr lang="en-US" altLang="zh-CN" dirty="0"/>
          </a:p>
          <a:p>
            <a:pPr marL="342900" indent="-342900"/>
            <a:r>
              <a:rPr lang="en-US" altLang="zh-CN" dirty="0"/>
              <a:t>Multiple instruments music</a:t>
            </a:r>
          </a:p>
          <a:p>
            <a:pPr marL="342900" indent="-342900"/>
            <a:r>
              <a:rPr lang="en-US" altLang="zh-CN" dirty="0"/>
              <a:t>Standardized test dataset and evaluation metrics to replace subjective evaluation </a:t>
            </a:r>
          </a:p>
          <a:p>
            <a:pPr marL="342900" indent="-342900"/>
            <a:endParaRPr lang="en-US" altLang="zh-CN" dirty="0"/>
          </a:p>
          <a:p>
            <a:pPr marL="342900" indent="-342900"/>
            <a:endParaRPr lang="en-US" altLang="zh-CN" dirty="0"/>
          </a:p>
          <a:p>
            <a:pPr marL="342900" indent="-342900"/>
            <a:endParaRPr lang="zh-CN" altLang="en-US" dirty="0"/>
          </a:p>
          <a:p>
            <a:endParaRPr lang="zh-CN" altLang="en-US" dirty="0"/>
          </a:p>
        </p:txBody>
      </p:sp>
      <p:sp>
        <p:nvSpPr>
          <p:cNvPr id="5" name="Slide Number Placeholder 4">
            <a:extLst>
              <a:ext uri="{FF2B5EF4-FFF2-40B4-BE49-F238E27FC236}">
                <a16:creationId xmlns:a16="http://schemas.microsoft.com/office/drawing/2014/main" id="{0543317C-15F6-4A72-B13A-73AECED1BDC4}"/>
              </a:ext>
            </a:extLst>
          </p:cNvPr>
          <p:cNvSpPr>
            <a:spLocks noGrp="1"/>
          </p:cNvSpPr>
          <p:nvPr>
            <p:ph type="sldNum" sz="quarter" idx="12"/>
          </p:nvPr>
        </p:nvSpPr>
        <p:spPr/>
        <p:txBody>
          <a:bodyPr/>
          <a:lstStyle/>
          <a:p>
            <a:fld id="{2BC6E398-9417-E741-BFFC-7477F592D70A}" type="slidenum">
              <a:rPr lang="en-US" smtClean="0"/>
              <a:t>10</a:t>
            </a:fld>
            <a:endParaRPr lang="en-US"/>
          </a:p>
        </p:txBody>
      </p:sp>
      <p:pic>
        <p:nvPicPr>
          <p:cNvPr id="7" name="Picture 6" descr="whiting.logo.large.vertical.white.eps">
            <a:extLst>
              <a:ext uri="{FF2B5EF4-FFF2-40B4-BE49-F238E27FC236}">
                <a16:creationId xmlns:a16="http://schemas.microsoft.com/office/drawing/2014/main" id="{07D7E346-2C66-4B04-B5AC-F89908FEED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600" y="136525"/>
            <a:ext cx="3225800" cy="2159000"/>
          </a:xfrm>
          <a:prstGeom prst="rect">
            <a:avLst/>
          </a:prstGeom>
        </p:spPr>
      </p:pic>
      <p:sp>
        <p:nvSpPr>
          <p:cNvPr id="12" name="Rectangle 11">
            <a:extLst>
              <a:ext uri="{FF2B5EF4-FFF2-40B4-BE49-F238E27FC236}">
                <a16:creationId xmlns:a16="http://schemas.microsoft.com/office/drawing/2014/main" id="{841C7FEB-F8F0-4D0D-ACBF-82351FE6B9A6}"/>
              </a:ext>
            </a:extLst>
          </p:cNvPr>
          <p:cNvSpPr/>
          <p:nvPr/>
        </p:nvSpPr>
        <p:spPr>
          <a:xfrm>
            <a:off x="7543800" y="0"/>
            <a:ext cx="4648200" cy="646770"/>
          </a:xfrm>
          <a:prstGeom prst="rect">
            <a:avLst/>
          </a:prstGeom>
          <a:solidFill>
            <a:srgbClr val="1E3E4A"/>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descr="whiting.large.horizontal.white.eps">
            <a:extLst>
              <a:ext uri="{FF2B5EF4-FFF2-40B4-BE49-F238E27FC236}">
                <a16:creationId xmlns:a16="http://schemas.microsoft.com/office/drawing/2014/main" id="{6F7FD8C7-AC78-453A-957B-E2E0CC4006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7900" y="-42650"/>
            <a:ext cx="2031616" cy="869722"/>
          </a:xfrm>
          <a:prstGeom prst="rect">
            <a:avLst/>
          </a:prstGeom>
        </p:spPr>
      </p:pic>
      <p:sp>
        <p:nvSpPr>
          <p:cNvPr id="14" name="Rectangle 13">
            <a:extLst>
              <a:ext uri="{FF2B5EF4-FFF2-40B4-BE49-F238E27FC236}">
                <a16:creationId xmlns:a16="http://schemas.microsoft.com/office/drawing/2014/main" id="{0CDB27C1-23AF-4C8B-803D-B97E3C70076D}"/>
              </a:ext>
            </a:extLst>
          </p:cNvPr>
          <p:cNvSpPr/>
          <p:nvPr/>
        </p:nvSpPr>
        <p:spPr>
          <a:xfrm>
            <a:off x="0" y="1"/>
            <a:ext cx="7543800" cy="646770"/>
          </a:xfrm>
          <a:prstGeom prst="rect">
            <a:avLst/>
          </a:prstGeom>
          <a:solidFill>
            <a:srgbClr val="89795E"/>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a:solidFill>
                  <a:schemeClr val="bg1"/>
                </a:solidFill>
              </a:rPr>
              <a:t>Result</a:t>
            </a:r>
          </a:p>
        </p:txBody>
      </p:sp>
      <p:sp>
        <p:nvSpPr>
          <p:cNvPr id="15" name="Title 1">
            <a:extLst>
              <a:ext uri="{FF2B5EF4-FFF2-40B4-BE49-F238E27FC236}">
                <a16:creationId xmlns:a16="http://schemas.microsoft.com/office/drawing/2014/main" id="{E6C4A780-381E-4D58-AE1F-4E99545D140A}"/>
              </a:ext>
            </a:extLst>
          </p:cNvPr>
          <p:cNvSpPr txBox="1">
            <a:spLocks/>
          </p:cNvSpPr>
          <p:nvPr/>
        </p:nvSpPr>
        <p:spPr>
          <a:xfrm>
            <a:off x="283419" y="71679"/>
            <a:ext cx="5509430" cy="6467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1800">
              <a:solidFill>
                <a:schemeClr val="bg1"/>
              </a:solidFill>
              <a:latin typeface="Quadon Regular"/>
              <a:cs typeface="Quadon Regular"/>
            </a:endParaRPr>
          </a:p>
        </p:txBody>
      </p:sp>
    </p:spTree>
    <p:extLst>
      <p:ext uri="{BB962C8B-B14F-4D97-AF65-F5344CB8AC3E}">
        <p14:creationId xmlns:p14="http://schemas.microsoft.com/office/powerpoint/2010/main" val="1992141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8B806-13F2-480E-B929-AB8095F1543E}"/>
              </a:ext>
            </a:extLst>
          </p:cNvPr>
          <p:cNvSpPr>
            <a:spLocks noGrp="1"/>
          </p:cNvSpPr>
          <p:nvPr>
            <p:ph type="title"/>
          </p:nvPr>
        </p:nvSpPr>
        <p:spPr/>
        <p:txBody>
          <a:bodyPr/>
          <a:lstStyle/>
          <a:p>
            <a:r>
              <a:rPr lang="en-US" altLang="zh-CN">
                <a:solidFill>
                  <a:schemeClr val="accent1">
                    <a:lumMod val="75000"/>
                  </a:schemeClr>
                </a:solidFill>
                <a:latin typeface="3ds" panose="02000503020000020004" pitchFamily="2" charset="0"/>
              </a:rPr>
              <a:t>References</a:t>
            </a:r>
            <a:endParaRPr lang="zh-CN" altLang="en-US">
              <a:solidFill>
                <a:schemeClr val="accent1">
                  <a:lumMod val="75000"/>
                </a:schemeClr>
              </a:solidFill>
              <a:latin typeface="3ds" panose="02000503020000020004" pitchFamily="2" charset="0"/>
            </a:endParaRPr>
          </a:p>
        </p:txBody>
      </p:sp>
      <p:sp>
        <p:nvSpPr>
          <p:cNvPr id="3" name="Content Placeholder 2">
            <a:extLst>
              <a:ext uri="{FF2B5EF4-FFF2-40B4-BE49-F238E27FC236}">
                <a16:creationId xmlns:a16="http://schemas.microsoft.com/office/drawing/2014/main" id="{9F58A1C6-91EC-42F7-8B07-06EC33EE717A}"/>
              </a:ext>
            </a:extLst>
          </p:cNvPr>
          <p:cNvSpPr>
            <a:spLocks noGrp="1"/>
          </p:cNvSpPr>
          <p:nvPr>
            <p:ph idx="1"/>
          </p:nvPr>
        </p:nvSpPr>
        <p:spPr/>
        <p:txBody>
          <a:bodyPr/>
          <a:lstStyle/>
          <a:p>
            <a:r>
              <a:rPr lang="en-US" altLang="zh-CN">
                <a:hlinkClick r:id="rId2"/>
              </a:rPr>
              <a:t>https://salu133445.github.io/ismir2019tutorial/</a:t>
            </a:r>
            <a:endParaRPr lang="en-US" altLang="zh-CN"/>
          </a:p>
          <a:p>
            <a:r>
              <a:rPr lang="en-US" altLang="zh-CN">
                <a:hlinkClick r:id="rId3"/>
              </a:rPr>
              <a:t>https://towardsdatascience.com/neural-networks-for-music-generation-97c983b50204</a:t>
            </a:r>
            <a:endParaRPr lang="en-US" altLang="zh-CN"/>
          </a:p>
          <a:p>
            <a:r>
              <a:rPr lang="en-US" altLang="zh-CN">
                <a:hlinkClick r:id="rId4"/>
              </a:rPr>
              <a:t>https://towardsdatascience.com/generating-pokemon-inspired-music-from-neural-networks-bc240014132</a:t>
            </a:r>
            <a:endParaRPr lang="en-US" altLang="zh-CN"/>
          </a:p>
          <a:p>
            <a:r>
              <a:rPr lang="en-US" altLang="zh-CN">
                <a:hlinkClick r:id="rId5"/>
              </a:rPr>
              <a:t>https://deepmind.com/blog/article/wavenet-generative-model-raw-audio</a:t>
            </a:r>
            <a:endParaRPr lang="zh-CN" altLang="en-US"/>
          </a:p>
        </p:txBody>
      </p:sp>
      <p:sp>
        <p:nvSpPr>
          <p:cNvPr id="5" name="Slide Number Placeholder 4">
            <a:extLst>
              <a:ext uri="{FF2B5EF4-FFF2-40B4-BE49-F238E27FC236}">
                <a16:creationId xmlns:a16="http://schemas.microsoft.com/office/drawing/2014/main" id="{0543317C-15F6-4A72-B13A-73AECED1BDC4}"/>
              </a:ext>
            </a:extLst>
          </p:cNvPr>
          <p:cNvSpPr>
            <a:spLocks noGrp="1"/>
          </p:cNvSpPr>
          <p:nvPr>
            <p:ph type="sldNum" sz="quarter" idx="12"/>
          </p:nvPr>
        </p:nvSpPr>
        <p:spPr/>
        <p:txBody>
          <a:bodyPr/>
          <a:lstStyle/>
          <a:p>
            <a:fld id="{2BC6E398-9417-E741-BFFC-7477F592D70A}" type="slidenum">
              <a:rPr lang="en-US" smtClean="0"/>
              <a:t>11</a:t>
            </a:fld>
            <a:endParaRPr lang="en-US"/>
          </a:p>
        </p:txBody>
      </p:sp>
      <p:pic>
        <p:nvPicPr>
          <p:cNvPr id="7" name="Picture 6" descr="whiting.logo.large.vertical.white.eps">
            <a:extLst>
              <a:ext uri="{FF2B5EF4-FFF2-40B4-BE49-F238E27FC236}">
                <a16:creationId xmlns:a16="http://schemas.microsoft.com/office/drawing/2014/main" id="{07D7E346-2C66-4B04-B5AC-F89908FEED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10600" y="136525"/>
            <a:ext cx="3225800" cy="2159000"/>
          </a:xfrm>
          <a:prstGeom prst="rect">
            <a:avLst/>
          </a:prstGeom>
        </p:spPr>
      </p:pic>
      <p:sp>
        <p:nvSpPr>
          <p:cNvPr id="12" name="Rectangle 11">
            <a:extLst>
              <a:ext uri="{FF2B5EF4-FFF2-40B4-BE49-F238E27FC236}">
                <a16:creationId xmlns:a16="http://schemas.microsoft.com/office/drawing/2014/main" id="{841C7FEB-F8F0-4D0D-ACBF-82351FE6B9A6}"/>
              </a:ext>
            </a:extLst>
          </p:cNvPr>
          <p:cNvSpPr/>
          <p:nvPr/>
        </p:nvSpPr>
        <p:spPr>
          <a:xfrm>
            <a:off x="7543800" y="0"/>
            <a:ext cx="4648200" cy="646770"/>
          </a:xfrm>
          <a:prstGeom prst="rect">
            <a:avLst/>
          </a:prstGeom>
          <a:solidFill>
            <a:srgbClr val="1E3E4A"/>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descr="whiting.large.horizontal.white.eps">
            <a:extLst>
              <a:ext uri="{FF2B5EF4-FFF2-40B4-BE49-F238E27FC236}">
                <a16:creationId xmlns:a16="http://schemas.microsoft.com/office/drawing/2014/main" id="{6F7FD8C7-AC78-453A-957B-E2E0CC40063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67900" y="-42650"/>
            <a:ext cx="2031616" cy="869722"/>
          </a:xfrm>
          <a:prstGeom prst="rect">
            <a:avLst/>
          </a:prstGeom>
        </p:spPr>
      </p:pic>
      <p:sp>
        <p:nvSpPr>
          <p:cNvPr id="14" name="Rectangle 13">
            <a:extLst>
              <a:ext uri="{FF2B5EF4-FFF2-40B4-BE49-F238E27FC236}">
                <a16:creationId xmlns:a16="http://schemas.microsoft.com/office/drawing/2014/main" id="{0CDB27C1-23AF-4C8B-803D-B97E3C70076D}"/>
              </a:ext>
            </a:extLst>
          </p:cNvPr>
          <p:cNvSpPr/>
          <p:nvPr/>
        </p:nvSpPr>
        <p:spPr>
          <a:xfrm>
            <a:off x="0" y="1"/>
            <a:ext cx="7543800" cy="646770"/>
          </a:xfrm>
          <a:prstGeom prst="rect">
            <a:avLst/>
          </a:prstGeom>
          <a:solidFill>
            <a:srgbClr val="89795E"/>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bg1"/>
                </a:solidFill>
              </a:rPr>
              <a:t>Introduction</a:t>
            </a:r>
          </a:p>
        </p:txBody>
      </p:sp>
      <p:sp>
        <p:nvSpPr>
          <p:cNvPr id="15" name="Title 1">
            <a:extLst>
              <a:ext uri="{FF2B5EF4-FFF2-40B4-BE49-F238E27FC236}">
                <a16:creationId xmlns:a16="http://schemas.microsoft.com/office/drawing/2014/main" id="{E6C4A780-381E-4D58-AE1F-4E99545D140A}"/>
              </a:ext>
            </a:extLst>
          </p:cNvPr>
          <p:cNvSpPr txBox="1">
            <a:spLocks/>
          </p:cNvSpPr>
          <p:nvPr/>
        </p:nvSpPr>
        <p:spPr>
          <a:xfrm>
            <a:off x="283419" y="71679"/>
            <a:ext cx="5509430" cy="6467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1800">
              <a:solidFill>
                <a:schemeClr val="bg1"/>
              </a:solidFill>
              <a:latin typeface="Quadon Regular"/>
              <a:cs typeface="Quadon Regular"/>
            </a:endParaRPr>
          </a:p>
        </p:txBody>
      </p:sp>
    </p:spTree>
    <p:extLst>
      <p:ext uri="{BB962C8B-B14F-4D97-AF65-F5344CB8AC3E}">
        <p14:creationId xmlns:p14="http://schemas.microsoft.com/office/powerpoint/2010/main" val="799056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8B806-13F2-480E-B929-AB8095F1543E}"/>
              </a:ext>
            </a:extLst>
          </p:cNvPr>
          <p:cNvSpPr>
            <a:spLocks noGrp="1"/>
          </p:cNvSpPr>
          <p:nvPr>
            <p:ph type="title"/>
          </p:nvPr>
        </p:nvSpPr>
        <p:spPr/>
        <p:txBody>
          <a:bodyPr/>
          <a:lstStyle/>
          <a:p>
            <a:r>
              <a:rPr lang="en-US" altLang="zh-CN">
                <a:solidFill>
                  <a:schemeClr val="accent1">
                    <a:lumMod val="75000"/>
                  </a:schemeClr>
                </a:solidFill>
                <a:latin typeface="3ds" panose="02000503020000020004" pitchFamily="2" charset="0"/>
              </a:rPr>
              <a:t>Outline</a:t>
            </a:r>
            <a:endParaRPr lang="zh-CN" altLang="en-US">
              <a:solidFill>
                <a:schemeClr val="accent1">
                  <a:lumMod val="75000"/>
                </a:schemeClr>
              </a:solidFill>
              <a:latin typeface="3ds" panose="02000503020000020004" pitchFamily="2" charset="0"/>
            </a:endParaRPr>
          </a:p>
        </p:txBody>
      </p:sp>
      <p:sp>
        <p:nvSpPr>
          <p:cNvPr id="3" name="Content Placeholder 2">
            <a:extLst>
              <a:ext uri="{FF2B5EF4-FFF2-40B4-BE49-F238E27FC236}">
                <a16:creationId xmlns:a16="http://schemas.microsoft.com/office/drawing/2014/main" id="{9F58A1C6-91EC-42F7-8B07-06EC33EE717A}"/>
              </a:ext>
            </a:extLst>
          </p:cNvPr>
          <p:cNvSpPr>
            <a:spLocks noGrp="1"/>
          </p:cNvSpPr>
          <p:nvPr>
            <p:ph idx="1"/>
          </p:nvPr>
        </p:nvSpPr>
        <p:spPr/>
        <p:txBody>
          <a:bodyPr/>
          <a:lstStyle/>
          <a:p>
            <a:pPr marL="342900" indent="-342900"/>
            <a:r>
              <a:rPr lang="en-US" altLang="zh-CN"/>
              <a:t>Introduction</a:t>
            </a:r>
          </a:p>
          <a:p>
            <a:pPr marL="342900" indent="-342900"/>
            <a:r>
              <a:rPr lang="en-US" altLang="zh-CN"/>
              <a:t>Approaches</a:t>
            </a:r>
          </a:p>
          <a:p>
            <a:pPr marL="342900" indent="-342900"/>
            <a:r>
              <a:rPr lang="en-US" altLang="zh-CN"/>
              <a:t>Our Implementations</a:t>
            </a:r>
          </a:p>
          <a:p>
            <a:pPr marL="342900" indent="-342900"/>
            <a:r>
              <a:rPr lang="en-US" altLang="zh-CN"/>
              <a:t>Results</a:t>
            </a:r>
          </a:p>
          <a:p>
            <a:pPr marL="342900" indent="-342900"/>
            <a:r>
              <a:rPr lang="en-US" altLang="zh-CN"/>
              <a:t>Future Works</a:t>
            </a:r>
          </a:p>
          <a:p>
            <a:pPr marL="342900" indent="-342900"/>
            <a:endParaRPr lang="en-US" altLang="zh-CN"/>
          </a:p>
          <a:p>
            <a:pPr marL="342900" indent="-342900"/>
            <a:endParaRPr lang="en-US" altLang="zh-CN"/>
          </a:p>
          <a:p>
            <a:pPr marL="342900" indent="-342900"/>
            <a:endParaRPr lang="zh-CN" altLang="en-US"/>
          </a:p>
          <a:p>
            <a:endParaRPr lang="zh-CN" altLang="en-US"/>
          </a:p>
        </p:txBody>
      </p:sp>
      <p:sp>
        <p:nvSpPr>
          <p:cNvPr id="5" name="Slide Number Placeholder 4">
            <a:extLst>
              <a:ext uri="{FF2B5EF4-FFF2-40B4-BE49-F238E27FC236}">
                <a16:creationId xmlns:a16="http://schemas.microsoft.com/office/drawing/2014/main" id="{0543317C-15F6-4A72-B13A-73AECED1BDC4}"/>
              </a:ext>
            </a:extLst>
          </p:cNvPr>
          <p:cNvSpPr>
            <a:spLocks noGrp="1"/>
          </p:cNvSpPr>
          <p:nvPr>
            <p:ph type="sldNum" sz="quarter" idx="12"/>
          </p:nvPr>
        </p:nvSpPr>
        <p:spPr/>
        <p:txBody>
          <a:bodyPr/>
          <a:lstStyle/>
          <a:p>
            <a:fld id="{2BC6E398-9417-E741-BFFC-7477F592D70A}" type="slidenum">
              <a:rPr lang="en-US" smtClean="0"/>
              <a:t>2</a:t>
            </a:fld>
            <a:endParaRPr lang="en-US"/>
          </a:p>
        </p:txBody>
      </p:sp>
      <p:pic>
        <p:nvPicPr>
          <p:cNvPr id="7" name="Picture 6" descr="whiting.logo.large.vertical.white.eps">
            <a:extLst>
              <a:ext uri="{FF2B5EF4-FFF2-40B4-BE49-F238E27FC236}">
                <a16:creationId xmlns:a16="http://schemas.microsoft.com/office/drawing/2014/main" id="{07D7E346-2C66-4B04-B5AC-F89908FEED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600" y="136525"/>
            <a:ext cx="3225800" cy="2159000"/>
          </a:xfrm>
          <a:prstGeom prst="rect">
            <a:avLst/>
          </a:prstGeom>
        </p:spPr>
      </p:pic>
      <p:sp>
        <p:nvSpPr>
          <p:cNvPr id="12" name="Rectangle 11">
            <a:extLst>
              <a:ext uri="{FF2B5EF4-FFF2-40B4-BE49-F238E27FC236}">
                <a16:creationId xmlns:a16="http://schemas.microsoft.com/office/drawing/2014/main" id="{841C7FEB-F8F0-4D0D-ACBF-82351FE6B9A6}"/>
              </a:ext>
            </a:extLst>
          </p:cNvPr>
          <p:cNvSpPr/>
          <p:nvPr/>
        </p:nvSpPr>
        <p:spPr>
          <a:xfrm>
            <a:off x="7543800" y="0"/>
            <a:ext cx="4648200" cy="646770"/>
          </a:xfrm>
          <a:prstGeom prst="rect">
            <a:avLst/>
          </a:prstGeom>
          <a:solidFill>
            <a:srgbClr val="1E3E4A"/>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descr="whiting.large.horizontal.white.eps">
            <a:extLst>
              <a:ext uri="{FF2B5EF4-FFF2-40B4-BE49-F238E27FC236}">
                <a16:creationId xmlns:a16="http://schemas.microsoft.com/office/drawing/2014/main" id="{6F7FD8C7-AC78-453A-957B-E2E0CC4006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7900" y="-42650"/>
            <a:ext cx="2031616" cy="869722"/>
          </a:xfrm>
          <a:prstGeom prst="rect">
            <a:avLst/>
          </a:prstGeom>
        </p:spPr>
      </p:pic>
      <p:sp>
        <p:nvSpPr>
          <p:cNvPr id="14" name="Rectangle 13">
            <a:extLst>
              <a:ext uri="{FF2B5EF4-FFF2-40B4-BE49-F238E27FC236}">
                <a16:creationId xmlns:a16="http://schemas.microsoft.com/office/drawing/2014/main" id="{0CDB27C1-23AF-4C8B-803D-B97E3C70076D}"/>
              </a:ext>
            </a:extLst>
          </p:cNvPr>
          <p:cNvSpPr/>
          <p:nvPr/>
        </p:nvSpPr>
        <p:spPr>
          <a:xfrm>
            <a:off x="0" y="1"/>
            <a:ext cx="7543800" cy="646770"/>
          </a:xfrm>
          <a:prstGeom prst="rect">
            <a:avLst/>
          </a:prstGeom>
          <a:solidFill>
            <a:srgbClr val="89795E"/>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bg1"/>
                </a:solidFill>
              </a:rPr>
              <a:t>Generating Music with GANs</a:t>
            </a:r>
          </a:p>
        </p:txBody>
      </p:sp>
      <p:sp>
        <p:nvSpPr>
          <p:cNvPr id="15" name="Title 1">
            <a:extLst>
              <a:ext uri="{FF2B5EF4-FFF2-40B4-BE49-F238E27FC236}">
                <a16:creationId xmlns:a16="http://schemas.microsoft.com/office/drawing/2014/main" id="{E6C4A780-381E-4D58-AE1F-4E99545D140A}"/>
              </a:ext>
            </a:extLst>
          </p:cNvPr>
          <p:cNvSpPr txBox="1">
            <a:spLocks/>
          </p:cNvSpPr>
          <p:nvPr/>
        </p:nvSpPr>
        <p:spPr>
          <a:xfrm>
            <a:off x="283419" y="71679"/>
            <a:ext cx="5509430" cy="6467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1800">
              <a:solidFill>
                <a:schemeClr val="bg1"/>
              </a:solidFill>
              <a:latin typeface="Quadon Regular"/>
              <a:cs typeface="Quadon Regular"/>
            </a:endParaRPr>
          </a:p>
        </p:txBody>
      </p:sp>
    </p:spTree>
    <p:extLst>
      <p:ext uri="{BB962C8B-B14F-4D97-AF65-F5344CB8AC3E}">
        <p14:creationId xmlns:p14="http://schemas.microsoft.com/office/powerpoint/2010/main" val="1816089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8B806-13F2-480E-B929-AB8095F1543E}"/>
              </a:ext>
            </a:extLst>
          </p:cNvPr>
          <p:cNvSpPr>
            <a:spLocks noGrp="1"/>
          </p:cNvSpPr>
          <p:nvPr>
            <p:ph type="title"/>
          </p:nvPr>
        </p:nvSpPr>
        <p:spPr/>
        <p:txBody>
          <a:bodyPr/>
          <a:lstStyle/>
          <a:p>
            <a:r>
              <a:rPr lang="en-US" altLang="zh-CN">
                <a:solidFill>
                  <a:schemeClr val="accent1">
                    <a:lumMod val="75000"/>
                  </a:schemeClr>
                </a:solidFill>
                <a:latin typeface="3ds" panose="02000503020000020004" pitchFamily="2" charset="0"/>
              </a:rPr>
              <a:t>Motivation</a:t>
            </a:r>
            <a:endParaRPr lang="zh-CN" altLang="en-US">
              <a:solidFill>
                <a:schemeClr val="accent1">
                  <a:lumMod val="75000"/>
                </a:schemeClr>
              </a:solidFill>
              <a:latin typeface="3ds" panose="02000503020000020004" pitchFamily="2" charset="0"/>
            </a:endParaRPr>
          </a:p>
        </p:txBody>
      </p:sp>
      <p:sp>
        <p:nvSpPr>
          <p:cNvPr id="3" name="Content Placeholder 2">
            <a:extLst>
              <a:ext uri="{FF2B5EF4-FFF2-40B4-BE49-F238E27FC236}">
                <a16:creationId xmlns:a16="http://schemas.microsoft.com/office/drawing/2014/main" id="{9F58A1C6-91EC-42F7-8B07-06EC33EE717A}"/>
              </a:ext>
            </a:extLst>
          </p:cNvPr>
          <p:cNvSpPr>
            <a:spLocks noGrp="1"/>
          </p:cNvSpPr>
          <p:nvPr>
            <p:ph idx="1"/>
          </p:nvPr>
        </p:nvSpPr>
        <p:spPr/>
        <p:txBody>
          <a:bodyPr/>
          <a:lstStyle/>
          <a:p>
            <a:pPr marL="342900" indent="-342900"/>
            <a:r>
              <a:rPr lang="en-US" altLang="zh-CN" dirty="0"/>
              <a:t>Tools to help music creation</a:t>
            </a:r>
          </a:p>
          <a:p>
            <a:pPr marL="800100" lvl="1" indent="-342900"/>
            <a:r>
              <a:rPr lang="en-US" altLang="zh-CN" i="1" dirty="0"/>
              <a:t>Give artist inspirations about composition and melody</a:t>
            </a:r>
          </a:p>
          <a:p>
            <a:pPr marL="342900" indent="-342900"/>
            <a:r>
              <a:rPr lang="en-US" altLang="zh-CN" dirty="0"/>
              <a:t>Empowers non-musical people to make music</a:t>
            </a:r>
          </a:p>
          <a:p>
            <a:pPr marL="800100" lvl="1" indent="-342900"/>
            <a:r>
              <a:rPr lang="en-US" altLang="zh-CN" i="1" dirty="0"/>
              <a:t>People like us</a:t>
            </a:r>
          </a:p>
          <a:p>
            <a:pPr marL="342900" indent="-342900"/>
            <a:r>
              <a:rPr lang="en-US" altLang="zh-CN" dirty="0"/>
              <a:t>Create copy right issue free music for content video and game creators</a:t>
            </a:r>
          </a:p>
          <a:p>
            <a:pPr marL="342900" indent="-342900"/>
            <a:r>
              <a:rPr lang="en-US" altLang="zh-CN" dirty="0"/>
              <a:t>Possibly profit </a:t>
            </a:r>
          </a:p>
          <a:p>
            <a:pPr marL="800100" lvl="1" indent="-342900"/>
            <a:endParaRPr lang="en-US" altLang="zh-CN" dirty="0"/>
          </a:p>
          <a:p>
            <a:pPr marL="0" indent="0">
              <a:buNone/>
            </a:pPr>
            <a:endParaRPr lang="en-US" altLang="zh-CN" dirty="0"/>
          </a:p>
          <a:p>
            <a:pPr marL="342900" indent="-342900"/>
            <a:endParaRPr lang="zh-CN" altLang="en-US" dirty="0"/>
          </a:p>
          <a:p>
            <a:endParaRPr lang="zh-CN" altLang="en-US" dirty="0"/>
          </a:p>
        </p:txBody>
      </p:sp>
      <p:sp>
        <p:nvSpPr>
          <p:cNvPr id="5" name="Slide Number Placeholder 4">
            <a:extLst>
              <a:ext uri="{FF2B5EF4-FFF2-40B4-BE49-F238E27FC236}">
                <a16:creationId xmlns:a16="http://schemas.microsoft.com/office/drawing/2014/main" id="{0543317C-15F6-4A72-B13A-73AECED1BDC4}"/>
              </a:ext>
            </a:extLst>
          </p:cNvPr>
          <p:cNvSpPr>
            <a:spLocks noGrp="1"/>
          </p:cNvSpPr>
          <p:nvPr>
            <p:ph type="sldNum" sz="quarter" idx="12"/>
          </p:nvPr>
        </p:nvSpPr>
        <p:spPr/>
        <p:txBody>
          <a:bodyPr/>
          <a:lstStyle/>
          <a:p>
            <a:fld id="{2BC6E398-9417-E741-BFFC-7477F592D70A}" type="slidenum">
              <a:rPr lang="en-US" smtClean="0"/>
              <a:t>3</a:t>
            </a:fld>
            <a:endParaRPr lang="en-US"/>
          </a:p>
        </p:txBody>
      </p:sp>
      <p:pic>
        <p:nvPicPr>
          <p:cNvPr id="7" name="Picture 6" descr="whiting.logo.large.vertical.white.eps">
            <a:extLst>
              <a:ext uri="{FF2B5EF4-FFF2-40B4-BE49-F238E27FC236}">
                <a16:creationId xmlns:a16="http://schemas.microsoft.com/office/drawing/2014/main" id="{07D7E346-2C66-4B04-B5AC-F89908FEED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600" y="136525"/>
            <a:ext cx="3225800" cy="2159000"/>
          </a:xfrm>
          <a:prstGeom prst="rect">
            <a:avLst/>
          </a:prstGeom>
        </p:spPr>
      </p:pic>
      <p:sp>
        <p:nvSpPr>
          <p:cNvPr id="12" name="Rectangle 11">
            <a:extLst>
              <a:ext uri="{FF2B5EF4-FFF2-40B4-BE49-F238E27FC236}">
                <a16:creationId xmlns:a16="http://schemas.microsoft.com/office/drawing/2014/main" id="{841C7FEB-F8F0-4D0D-ACBF-82351FE6B9A6}"/>
              </a:ext>
            </a:extLst>
          </p:cNvPr>
          <p:cNvSpPr/>
          <p:nvPr/>
        </p:nvSpPr>
        <p:spPr>
          <a:xfrm>
            <a:off x="7543800" y="0"/>
            <a:ext cx="4648200" cy="646770"/>
          </a:xfrm>
          <a:prstGeom prst="rect">
            <a:avLst/>
          </a:prstGeom>
          <a:solidFill>
            <a:srgbClr val="1E3E4A"/>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descr="whiting.large.horizontal.white.eps">
            <a:extLst>
              <a:ext uri="{FF2B5EF4-FFF2-40B4-BE49-F238E27FC236}">
                <a16:creationId xmlns:a16="http://schemas.microsoft.com/office/drawing/2014/main" id="{6F7FD8C7-AC78-453A-957B-E2E0CC4006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7900" y="-42650"/>
            <a:ext cx="2031616" cy="869722"/>
          </a:xfrm>
          <a:prstGeom prst="rect">
            <a:avLst/>
          </a:prstGeom>
        </p:spPr>
      </p:pic>
      <p:sp>
        <p:nvSpPr>
          <p:cNvPr id="14" name="Rectangle 13">
            <a:extLst>
              <a:ext uri="{FF2B5EF4-FFF2-40B4-BE49-F238E27FC236}">
                <a16:creationId xmlns:a16="http://schemas.microsoft.com/office/drawing/2014/main" id="{0CDB27C1-23AF-4C8B-803D-B97E3C70076D}"/>
              </a:ext>
            </a:extLst>
          </p:cNvPr>
          <p:cNvSpPr/>
          <p:nvPr/>
        </p:nvSpPr>
        <p:spPr>
          <a:xfrm>
            <a:off x="0" y="1"/>
            <a:ext cx="7543800" cy="646770"/>
          </a:xfrm>
          <a:prstGeom prst="rect">
            <a:avLst/>
          </a:prstGeom>
          <a:solidFill>
            <a:srgbClr val="89795E"/>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bg1"/>
                </a:solidFill>
              </a:rPr>
              <a:t>Introduction</a:t>
            </a:r>
          </a:p>
        </p:txBody>
      </p:sp>
      <p:sp>
        <p:nvSpPr>
          <p:cNvPr id="15" name="Title 1">
            <a:extLst>
              <a:ext uri="{FF2B5EF4-FFF2-40B4-BE49-F238E27FC236}">
                <a16:creationId xmlns:a16="http://schemas.microsoft.com/office/drawing/2014/main" id="{E6C4A780-381E-4D58-AE1F-4E99545D140A}"/>
              </a:ext>
            </a:extLst>
          </p:cNvPr>
          <p:cNvSpPr txBox="1">
            <a:spLocks/>
          </p:cNvSpPr>
          <p:nvPr/>
        </p:nvSpPr>
        <p:spPr>
          <a:xfrm>
            <a:off x="283419" y="71679"/>
            <a:ext cx="5509430" cy="6467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1800">
              <a:solidFill>
                <a:schemeClr val="bg1"/>
              </a:solidFill>
              <a:latin typeface="Quadon Regular"/>
              <a:cs typeface="Quadon Regular"/>
            </a:endParaRPr>
          </a:p>
        </p:txBody>
      </p:sp>
    </p:spTree>
    <p:extLst>
      <p:ext uri="{BB962C8B-B14F-4D97-AF65-F5344CB8AC3E}">
        <p14:creationId xmlns:p14="http://schemas.microsoft.com/office/powerpoint/2010/main" val="717709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8B806-13F2-480E-B929-AB8095F1543E}"/>
              </a:ext>
            </a:extLst>
          </p:cNvPr>
          <p:cNvSpPr>
            <a:spLocks noGrp="1"/>
          </p:cNvSpPr>
          <p:nvPr>
            <p:ph type="title"/>
          </p:nvPr>
        </p:nvSpPr>
        <p:spPr/>
        <p:txBody>
          <a:bodyPr/>
          <a:lstStyle/>
          <a:p>
            <a:r>
              <a:rPr lang="en-US" altLang="zh-CN" dirty="0">
                <a:solidFill>
                  <a:schemeClr val="accent1">
                    <a:lumMod val="75000"/>
                  </a:schemeClr>
                </a:solidFill>
                <a:latin typeface="3ds" panose="02000503020000020004" pitchFamily="2" charset="0"/>
              </a:rPr>
              <a:t>State of art</a:t>
            </a:r>
            <a:endParaRPr lang="zh-CN" altLang="en-US" dirty="0">
              <a:solidFill>
                <a:schemeClr val="accent1">
                  <a:lumMod val="75000"/>
                </a:schemeClr>
              </a:solidFill>
              <a:latin typeface="3ds" panose="02000503020000020004" pitchFamily="2" charset="0"/>
            </a:endParaRPr>
          </a:p>
        </p:txBody>
      </p:sp>
      <p:sp>
        <p:nvSpPr>
          <p:cNvPr id="3" name="Content Placeholder 2">
            <a:extLst>
              <a:ext uri="{FF2B5EF4-FFF2-40B4-BE49-F238E27FC236}">
                <a16:creationId xmlns:a16="http://schemas.microsoft.com/office/drawing/2014/main" id="{9F58A1C6-91EC-42F7-8B07-06EC33EE717A}"/>
              </a:ext>
            </a:extLst>
          </p:cNvPr>
          <p:cNvSpPr>
            <a:spLocks noGrp="1"/>
          </p:cNvSpPr>
          <p:nvPr>
            <p:ph idx="1"/>
          </p:nvPr>
        </p:nvSpPr>
        <p:spPr/>
        <p:txBody>
          <a:bodyPr vert="horz" lIns="91440" tIns="45720" rIns="91440" bIns="45720" rtlCol="0" anchor="t">
            <a:normAutofit/>
          </a:bodyPr>
          <a:lstStyle/>
          <a:p>
            <a:pPr marL="342900" indent="-342900"/>
            <a:r>
              <a:rPr lang="en-US" altLang="zh-CN" dirty="0"/>
              <a:t>Simple LSTM</a:t>
            </a:r>
          </a:p>
          <a:p>
            <a:pPr marL="342900" indent="-342900"/>
            <a:r>
              <a:rPr lang="en-US" altLang="zh-CN" dirty="0"/>
              <a:t>Magenta — 2016</a:t>
            </a:r>
          </a:p>
          <a:p>
            <a:pPr marL="342900" indent="-342900"/>
            <a:r>
              <a:rPr lang="en-US" altLang="zh-CN" dirty="0" err="1"/>
              <a:t>MuseGAN</a:t>
            </a:r>
            <a:r>
              <a:rPr lang="en-US" altLang="zh-CN" dirty="0"/>
              <a:t> — 2017</a:t>
            </a:r>
          </a:p>
          <a:p>
            <a:pPr marL="342900" indent="-342900"/>
            <a:r>
              <a:rPr lang="en-US" altLang="zh-CN" dirty="0" err="1"/>
              <a:t>Wavenet</a:t>
            </a:r>
            <a:r>
              <a:rPr lang="en-US" altLang="zh-CN" dirty="0"/>
              <a:t> — 2016</a:t>
            </a:r>
          </a:p>
          <a:p>
            <a:pPr marL="342900" indent="-342900"/>
            <a:r>
              <a:rPr lang="en-US" altLang="zh-CN" dirty="0" err="1"/>
              <a:t>MuseNet</a:t>
            </a:r>
            <a:r>
              <a:rPr lang="en-US" altLang="zh-CN" dirty="0"/>
              <a:t> — 2019</a:t>
            </a:r>
          </a:p>
          <a:p>
            <a:pPr marL="342900" indent="-342900"/>
            <a:endParaRPr lang="en-US" altLang="zh-CN" dirty="0"/>
          </a:p>
          <a:p>
            <a:pPr marL="342900" indent="-342900"/>
            <a:endParaRPr lang="en-US" altLang="zh-CN" dirty="0"/>
          </a:p>
          <a:p>
            <a:pPr marL="342900" indent="-342900"/>
            <a:endParaRPr lang="zh-CN" altLang="en-US" dirty="0"/>
          </a:p>
          <a:p>
            <a:endParaRPr lang="zh-CN" altLang="en-US" dirty="0"/>
          </a:p>
        </p:txBody>
      </p:sp>
      <p:sp>
        <p:nvSpPr>
          <p:cNvPr id="5" name="Slide Number Placeholder 4">
            <a:extLst>
              <a:ext uri="{FF2B5EF4-FFF2-40B4-BE49-F238E27FC236}">
                <a16:creationId xmlns:a16="http://schemas.microsoft.com/office/drawing/2014/main" id="{0543317C-15F6-4A72-B13A-73AECED1BDC4}"/>
              </a:ext>
            </a:extLst>
          </p:cNvPr>
          <p:cNvSpPr>
            <a:spLocks noGrp="1"/>
          </p:cNvSpPr>
          <p:nvPr>
            <p:ph type="sldNum" sz="quarter" idx="12"/>
          </p:nvPr>
        </p:nvSpPr>
        <p:spPr/>
        <p:txBody>
          <a:bodyPr/>
          <a:lstStyle/>
          <a:p>
            <a:fld id="{2BC6E398-9417-E741-BFFC-7477F592D70A}" type="slidenum">
              <a:rPr lang="en-US" smtClean="0"/>
              <a:t>4</a:t>
            </a:fld>
            <a:endParaRPr lang="en-US" dirty="0"/>
          </a:p>
        </p:txBody>
      </p:sp>
      <p:pic>
        <p:nvPicPr>
          <p:cNvPr id="7" name="Picture 6" descr="whiting.logo.large.vertical.white.eps">
            <a:extLst>
              <a:ext uri="{FF2B5EF4-FFF2-40B4-BE49-F238E27FC236}">
                <a16:creationId xmlns:a16="http://schemas.microsoft.com/office/drawing/2014/main" id="{07D7E346-2C66-4B04-B5AC-F89908FEED2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10600" y="136525"/>
            <a:ext cx="3225800" cy="2159000"/>
          </a:xfrm>
          <a:prstGeom prst="rect">
            <a:avLst/>
          </a:prstGeom>
        </p:spPr>
      </p:pic>
      <p:sp>
        <p:nvSpPr>
          <p:cNvPr id="12" name="Rectangle 11">
            <a:extLst>
              <a:ext uri="{FF2B5EF4-FFF2-40B4-BE49-F238E27FC236}">
                <a16:creationId xmlns:a16="http://schemas.microsoft.com/office/drawing/2014/main" id="{841C7FEB-F8F0-4D0D-ACBF-82351FE6B9A6}"/>
              </a:ext>
            </a:extLst>
          </p:cNvPr>
          <p:cNvSpPr/>
          <p:nvPr/>
        </p:nvSpPr>
        <p:spPr>
          <a:xfrm>
            <a:off x="7543800" y="0"/>
            <a:ext cx="4648200" cy="646770"/>
          </a:xfrm>
          <a:prstGeom prst="rect">
            <a:avLst/>
          </a:prstGeom>
          <a:solidFill>
            <a:srgbClr val="1E3E4A"/>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descr="whiting.large.horizontal.white.eps">
            <a:extLst>
              <a:ext uri="{FF2B5EF4-FFF2-40B4-BE49-F238E27FC236}">
                <a16:creationId xmlns:a16="http://schemas.microsoft.com/office/drawing/2014/main" id="{6F7FD8C7-AC78-453A-957B-E2E0CC40063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867900" y="-42650"/>
            <a:ext cx="2031616" cy="869722"/>
          </a:xfrm>
          <a:prstGeom prst="rect">
            <a:avLst/>
          </a:prstGeom>
        </p:spPr>
      </p:pic>
      <p:sp>
        <p:nvSpPr>
          <p:cNvPr id="14" name="Rectangle 13">
            <a:extLst>
              <a:ext uri="{FF2B5EF4-FFF2-40B4-BE49-F238E27FC236}">
                <a16:creationId xmlns:a16="http://schemas.microsoft.com/office/drawing/2014/main" id="{0CDB27C1-23AF-4C8B-803D-B97E3C70076D}"/>
              </a:ext>
            </a:extLst>
          </p:cNvPr>
          <p:cNvSpPr/>
          <p:nvPr/>
        </p:nvSpPr>
        <p:spPr>
          <a:xfrm>
            <a:off x="0" y="1"/>
            <a:ext cx="7543800" cy="646770"/>
          </a:xfrm>
          <a:prstGeom prst="rect">
            <a:avLst/>
          </a:prstGeom>
          <a:solidFill>
            <a:srgbClr val="89795E"/>
          </a:solidFill>
          <a:effectLst/>
        </p:spPr>
        <p:style>
          <a:lnRef idx="1">
            <a:schemeClr val="accent1"/>
          </a:lnRef>
          <a:fillRef idx="3">
            <a:schemeClr val="accent1"/>
          </a:fillRef>
          <a:effectRef idx="2">
            <a:schemeClr val="accent1"/>
          </a:effectRef>
          <a:fontRef idx="minor">
            <a:schemeClr val="lt1"/>
          </a:fontRef>
        </p:style>
        <p:txBody>
          <a:bodyPr rtlCol="0" anchor="ctr"/>
          <a:lstStyle/>
          <a:p>
            <a:pPr marL="342900" indent="-342900" algn="ctr"/>
            <a:r>
              <a:rPr lang="en-US" altLang="zh-CN"/>
              <a:t>Approaches</a:t>
            </a:r>
          </a:p>
        </p:txBody>
      </p:sp>
      <p:sp>
        <p:nvSpPr>
          <p:cNvPr id="15" name="Title 1">
            <a:extLst>
              <a:ext uri="{FF2B5EF4-FFF2-40B4-BE49-F238E27FC236}">
                <a16:creationId xmlns:a16="http://schemas.microsoft.com/office/drawing/2014/main" id="{E6C4A780-381E-4D58-AE1F-4E99545D140A}"/>
              </a:ext>
            </a:extLst>
          </p:cNvPr>
          <p:cNvSpPr txBox="1">
            <a:spLocks/>
          </p:cNvSpPr>
          <p:nvPr/>
        </p:nvSpPr>
        <p:spPr>
          <a:xfrm>
            <a:off x="283419" y="71679"/>
            <a:ext cx="5509430" cy="6467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1800">
              <a:solidFill>
                <a:schemeClr val="bg1"/>
              </a:solidFill>
              <a:latin typeface="Quadon Regular"/>
              <a:cs typeface="Quadon Regular"/>
            </a:endParaRPr>
          </a:p>
        </p:txBody>
      </p:sp>
      <p:grpSp>
        <p:nvGrpSpPr>
          <p:cNvPr id="16" name="Group 15">
            <a:extLst>
              <a:ext uri="{FF2B5EF4-FFF2-40B4-BE49-F238E27FC236}">
                <a16:creationId xmlns:a16="http://schemas.microsoft.com/office/drawing/2014/main" id="{A3422CEE-F8E9-449E-871A-AA129CEA91A3}"/>
              </a:ext>
            </a:extLst>
          </p:cNvPr>
          <p:cNvGrpSpPr/>
          <p:nvPr/>
        </p:nvGrpSpPr>
        <p:grpSpPr>
          <a:xfrm>
            <a:off x="8324509" y="2402401"/>
            <a:ext cx="3002168" cy="1976307"/>
            <a:chOff x="8324509" y="2402401"/>
            <a:chExt cx="3002168" cy="1976307"/>
          </a:xfrm>
        </p:grpSpPr>
        <p:pic>
          <p:nvPicPr>
            <p:cNvPr id="10" name="magnet">
              <a:hlinkClick r:id="" action="ppaction://media"/>
              <a:extLst>
                <a:ext uri="{FF2B5EF4-FFF2-40B4-BE49-F238E27FC236}">
                  <a16:creationId xmlns:a16="http://schemas.microsoft.com/office/drawing/2014/main" id="{89BBFD1C-BA58-461C-AE0B-C492C5757F8C}"/>
                </a:ext>
              </a:extLst>
            </p:cNvPr>
            <p:cNvPicPr>
              <a:picLocks noChangeAspect="1"/>
            </p:cNvPicPr>
            <p:nvPr>
              <a:videoFile r:link="rId6"/>
              <p:extLst>
                <p:ext uri="{DAA4B4D4-6D71-4841-9C94-3DE7FCFB9230}">
                  <p14:media xmlns:p14="http://schemas.microsoft.com/office/powerpoint/2010/main" r:embed="rId5"/>
                </p:ext>
              </p:extLst>
            </p:nvPr>
          </p:nvPicPr>
          <p:blipFill rotWithShape="1">
            <a:blip r:embed="rId10"/>
            <a:srcRect r="39390"/>
            <a:stretch/>
          </p:blipFill>
          <p:spPr>
            <a:xfrm>
              <a:off x="8324509" y="2402401"/>
              <a:ext cx="2881159" cy="1728147"/>
            </a:xfrm>
            <a:prstGeom prst="rect">
              <a:avLst/>
            </a:prstGeom>
          </p:spPr>
        </p:pic>
        <p:sp>
          <p:nvSpPr>
            <p:cNvPr id="4" name="Rectangle 3">
              <a:extLst>
                <a:ext uri="{FF2B5EF4-FFF2-40B4-BE49-F238E27FC236}">
                  <a16:creationId xmlns:a16="http://schemas.microsoft.com/office/drawing/2014/main" id="{2EAF0030-FF58-4EFD-8CD0-98AA7655F88F}"/>
                </a:ext>
              </a:extLst>
            </p:cNvPr>
            <p:cNvSpPr/>
            <p:nvPr/>
          </p:nvSpPr>
          <p:spPr>
            <a:xfrm>
              <a:off x="9653270" y="4009376"/>
              <a:ext cx="1673407" cy="369332"/>
            </a:xfrm>
            <a:prstGeom prst="rect">
              <a:avLst/>
            </a:prstGeom>
          </p:spPr>
          <p:txBody>
            <a:bodyPr wrap="none">
              <a:spAutoFit/>
            </a:bodyPr>
            <a:lstStyle/>
            <a:p>
              <a:r>
                <a:rPr lang="en-US" altLang="zh-CN" b="0" i="0" dirty="0">
                  <a:solidFill>
                    <a:srgbClr val="072940"/>
                  </a:solidFill>
                  <a:effectLst/>
                  <a:latin typeface="Google Sans"/>
                </a:rPr>
                <a:t>Magenta Studio</a:t>
              </a:r>
            </a:p>
          </p:txBody>
        </p:sp>
      </p:grpSp>
      <p:pic>
        <p:nvPicPr>
          <p:cNvPr id="6" name="samp1">
            <a:hlinkClick r:id="" action="ppaction://media"/>
            <a:extLst>
              <a:ext uri="{FF2B5EF4-FFF2-40B4-BE49-F238E27FC236}">
                <a16:creationId xmlns:a16="http://schemas.microsoft.com/office/drawing/2014/main" id="{F6A4F206-AC29-4C99-BFED-D963758DB3D5}"/>
              </a:ext>
            </a:extLst>
          </p:cNvPr>
          <p:cNvPicPr>
            <a:picLocks noChangeAspect="1"/>
          </p:cNvPicPr>
          <p:nvPr>
            <a:audioFile r:link="rId2"/>
            <p:extLst>
              <p:ext uri="{DAA4B4D4-6D71-4841-9C94-3DE7FCFB9230}">
                <p14:media xmlns:p14="http://schemas.microsoft.com/office/powerpoint/2010/main" r:embed="rId1"/>
              </p:ext>
            </p:extLst>
          </p:nvPr>
        </p:nvPicPr>
        <p:blipFill>
          <a:blip r:embed="rId11"/>
          <a:stretch>
            <a:fillRect/>
          </a:stretch>
        </p:blipFill>
        <p:spPr>
          <a:xfrm>
            <a:off x="4400279" y="2797366"/>
            <a:ext cx="609600" cy="609600"/>
          </a:xfrm>
          <a:prstGeom prst="rect">
            <a:avLst/>
          </a:prstGeom>
        </p:spPr>
      </p:pic>
      <p:grpSp>
        <p:nvGrpSpPr>
          <p:cNvPr id="17" name="Group 16">
            <a:extLst>
              <a:ext uri="{FF2B5EF4-FFF2-40B4-BE49-F238E27FC236}">
                <a16:creationId xmlns:a16="http://schemas.microsoft.com/office/drawing/2014/main" id="{8B505E2A-F981-4593-8680-8BA134DC7377}"/>
              </a:ext>
            </a:extLst>
          </p:cNvPr>
          <p:cNvGrpSpPr/>
          <p:nvPr/>
        </p:nvGrpSpPr>
        <p:grpSpPr>
          <a:xfrm>
            <a:off x="7434145" y="4378708"/>
            <a:ext cx="3927088" cy="2207214"/>
            <a:chOff x="7434145" y="4378708"/>
            <a:chExt cx="3927088" cy="2207214"/>
          </a:xfrm>
        </p:grpSpPr>
        <p:pic>
          <p:nvPicPr>
            <p:cNvPr id="8" name="Picture 7">
              <a:extLst>
                <a:ext uri="{FF2B5EF4-FFF2-40B4-BE49-F238E27FC236}">
                  <a16:creationId xmlns:a16="http://schemas.microsoft.com/office/drawing/2014/main" id="{A8982901-58B2-4CEB-96DF-7A07CA7A8D3D}"/>
                </a:ext>
              </a:extLst>
            </p:cNvPr>
            <p:cNvPicPr>
              <a:picLocks noChangeAspect="1"/>
            </p:cNvPicPr>
            <p:nvPr/>
          </p:nvPicPr>
          <p:blipFill>
            <a:blip r:embed="rId12"/>
            <a:stretch>
              <a:fillRect/>
            </a:stretch>
          </p:blipFill>
          <p:spPr>
            <a:xfrm>
              <a:off x="7434145" y="4378708"/>
              <a:ext cx="3927088" cy="1866032"/>
            </a:xfrm>
            <a:prstGeom prst="rect">
              <a:avLst/>
            </a:prstGeom>
          </p:spPr>
        </p:pic>
        <p:sp>
          <p:nvSpPr>
            <p:cNvPr id="9" name="Rectangle 8">
              <a:extLst>
                <a:ext uri="{FF2B5EF4-FFF2-40B4-BE49-F238E27FC236}">
                  <a16:creationId xmlns:a16="http://schemas.microsoft.com/office/drawing/2014/main" id="{E71CFC5A-9E49-4C38-AB2E-E7C410D88A92}"/>
                </a:ext>
              </a:extLst>
            </p:cNvPr>
            <p:cNvSpPr/>
            <p:nvPr/>
          </p:nvSpPr>
          <p:spPr>
            <a:xfrm>
              <a:off x="10169340" y="6216590"/>
              <a:ext cx="1056700" cy="369332"/>
            </a:xfrm>
            <a:prstGeom prst="rect">
              <a:avLst/>
            </a:prstGeom>
          </p:spPr>
          <p:txBody>
            <a:bodyPr wrap="none">
              <a:spAutoFit/>
            </a:bodyPr>
            <a:lstStyle/>
            <a:p>
              <a:r>
                <a:rPr lang="en-US" altLang="zh-CN" dirty="0" err="1"/>
                <a:t>Wavenet</a:t>
              </a:r>
              <a:endParaRPr lang="zh-CN" altLang="en-US" dirty="0"/>
            </a:p>
          </p:txBody>
        </p:sp>
      </p:grpSp>
      <p:pic>
        <p:nvPicPr>
          <p:cNvPr id="11" name="sample_1">
            <a:hlinkClick r:id="" action="ppaction://media"/>
            <a:extLst>
              <a:ext uri="{FF2B5EF4-FFF2-40B4-BE49-F238E27FC236}">
                <a16:creationId xmlns:a16="http://schemas.microsoft.com/office/drawing/2014/main" id="{FC9046AF-4B64-4FF6-9E84-532042ACB452}"/>
              </a:ext>
            </a:extLst>
          </p:cNvPr>
          <p:cNvPicPr>
            <a:picLocks noChangeAspect="1"/>
          </p:cNvPicPr>
          <p:nvPr>
            <a:audioFile r:link="rId4"/>
            <p:extLst>
              <p:ext uri="{DAA4B4D4-6D71-4841-9C94-3DE7FCFB9230}">
                <p14:media xmlns:p14="http://schemas.microsoft.com/office/powerpoint/2010/main" r:embed="rId3"/>
              </p:ext>
            </p:extLst>
          </p:nvPr>
        </p:nvPicPr>
        <p:blipFill>
          <a:blip r:embed="rId11"/>
          <a:stretch>
            <a:fillRect/>
          </a:stretch>
        </p:blipFill>
        <p:spPr>
          <a:xfrm>
            <a:off x="4400279" y="3286789"/>
            <a:ext cx="609600" cy="609600"/>
          </a:xfrm>
          <a:prstGeom prst="rect">
            <a:avLst/>
          </a:prstGeom>
        </p:spPr>
      </p:pic>
      <p:pic>
        <p:nvPicPr>
          <p:cNvPr id="1026" name="Picture 2">
            <a:extLst>
              <a:ext uri="{FF2B5EF4-FFF2-40B4-BE49-F238E27FC236}">
                <a16:creationId xmlns:a16="http://schemas.microsoft.com/office/drawing/2014/main" id="{5DCFA670-CD2F-43F0-8DD2-ACBBB0185AB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24301" y="726633"/>
            <a:ext cx="3875741" cy="1743074"/>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F11A3DA-1625-41FF-B766-4CFADCC7AD78}"/>
              </a:ext>
            </a:extLst>
          </p:cNvPr>
          <p:cNvGrpSpPr/>
          <p:nvPr/>
        </p:nvGrpSpPr>
        <p:grpSpPr>
          <a:xfrm>
            <a:off x="1280771" y="4995615"/>
            <a:ext cx="3514725" cy="1664732"/>
            <a:chOff x="1280771" y="4995615"/>
            <a:chExt cx="3514725" cy="1664732"/>
          </a:xfrm>
        </p:grpSpPr>
        <p:pic>
          <p:nvPicPr>
            <p:cNvPr id="1028" name="Picture 4" descr="Measures (bars) - How many beats in a bar | Piano Theory Exercises">
              <a:extLst>
                <a:ext uri="{FF2B5EF4-FFF2-40B4-BE49-F238E27FC236}">
                  <a16:creationId xmlns:a16="http://schemas.microsoft.com/office/drawing/2014/main" id="{DC912A96-62B9-4825-9BD9-D904B9185F1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80771" y="4995615"/>
              <a:ext cx="3514725" cy="12954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83047DBB-59C3-40CC-8CC6-8FEB39FD4A12}"/>
                </a:ext>
              </a:extLst>
            </p:cNvPr>
            <p:cNvSpPr/>
            <p:nvPr/>
          </p:nvSpPr>
          <p:spPr>
            <a:xfrm>
              <a:off x="2223558" y="6291015"/>
              <a:ext cx="1757212" cy="369332"/>
            </a:xfrm>
            <a:prstGeom prst="rect">
              <a:avLst/>
            </a:prstGeom>
          </p:spPr>
          <p:txBody>
            <a:bodyPr wrap="none">
              <a:spAutoFit/>
            </a:bodyPr>
            <a:lstStyle/>
            <a:p>
              <a:r>
                <a:rPr lang="en-US" altLang="zh-CN" dirty="0"/>
                <a:t>Notes and bars</a:t>
              </a:r>
              <a:endParaRPr lang="zh-CN" altLang="en-US" dirty="0"/>
            </a:p>
          </p:txBody>
        </p:sp>
      </p:grpSp>
    </p:spTree>
    <p:extLst>
      <p:ext uri="{BB962C8B-B14F-4D97-AF65-F5344CB8AC3E}">
        <p14:creationId xmlns:p14="http://schemas.microsoft.com/office/powerpoint/2010/main" val="168248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fade">
                                      <p:cBhvr>
                                        <p:cTn id="17" dur="5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fade">
                                      <p:cBhvr>
                                        <p:cTn id="4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vol="80000">
                <p:cTn id="48" fill="hold" display="0">
                  <p:stCondLst>
                    <p:cond delay="indefinite"/>
                  </p:stCondLst>
                </p:cTn>
                <p:tgtEl>
                  <p:spTgt spid="10"/>
                </p:tgtEl>
              </p:cMediaNode>
            </p:video>
            <p:audio>
              <p:cMediaNode vol="80000">
                <p:cTn id="49" fill="hold" display="0">
                  <p:stCondLst>
                    <p:cond delay="indefinite"/>
                  </p:stCondLst>
                  <p:endCondLst>
                    <p:cond evt="onStopAudio" delay="0">
                      <p:tgtEl>
                        <p:sldTgt/>
                      </p:tgtEl>
                    </p:cond>
                  </p:endCondLst>
                </p:cTn>
                <p:tgtEl>
                  <p:spTgt spid="6"/>
                </p:tgtEl>
              </p:cMediaNode>
            </p:audio>
            <p:audio>
              <p:cMediaNode vol="80000">
                <p:cTn id="50" fill="hold" display="0">
                  <p:stCondLst>
                    <p:cond delay="indefinite"/>
                  </p:stCondLst>
                  <p:endCondLst>
                    <p:cond evt="onStopAudio" delay="0">
                      <p:tgtEl>
                        <p:sldTgt/>
                      </p:tgtEl>
                    </p:cond>
                  </p:endCondLst>
                </p:cTn>
                <p:tgtEl>
                  <p:spTgt spid="11"/>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8B806-13F2-480E-B929-AB8095F1543E}"/>
              </a:ext>
            </a:extLst>
          </p:cNvPr>
          <p:cNvSpPr>
            <a:spLocks noGrp="1"/>
          </p:cNvSpPr>
          <p:nvPr>
            <p:ph type="title"/>
          </p:nvPr>
        </p:nvSpPr>
        <p:spPr/>
        <p:txBody>
          <a:bodyPr/>
          <a:lstStyle/>
          <a:p>
            <a:r>
              <a:rPr lang="en-US" altLang="zh-CN">
                <a:solidFill>
                  <a:schemeClr val="accent1">
                    <a:lumMod val="75000"/>
                  </a:schemeClr>
                </a:solidFill>
                <a:latin typeface="3ds" panose="02000503020000020004" pitchFamily="2" charset="0"/>
              </a:rPr>
              <a:t>Implementation building blocks</a:t>
            </a:r>
            <a:endParaRPr lang="zh-CN" altLang="en-US">
              <a:solidFill>
                <a:schemeClr val="accent1">
                  <a:lumMod val="75000"/>
                </a:schemeClr>
              </a:solidFill>
              <a:latin typeface="3ds" panose="02000503020000020004" pitchFamily="2" charset="0"/>
            </a:endParaRPr>
          </a:p>
        </p:txBody>
      </p:sp>
      <p:sp>
        <p:nvSpPr>
          <p:cNvPr id="3" name="Content Placeholder 2">
            <a:extLst>
              <a:ext uri="{FF2B5EF4-FFF2-40B4-BE49-F238E27FC236}">
                <a16:creationId xmlns:a16="http://schemas.microsoft.com/office/drawing/2014/main" id="{9F58A1C6-91EC-42F7-8B07-06EC33EE717A}"/>
              </a:ext>
            </a:extLst>
          </p:cNvPr>
          <p:cNvSpPr>
            <a:spLocks noGrp="1"/>
          </p:cNvSpPr>
          <p:nvPr>
            <p:ph idx="1"/>
          </p:nvPr>
        </p:nvSpPr>
        <p:spPr/>
        <p:txBody>
          <a:bodyPr/>
          <a:lstStyle/>
          <a:p>
            <a:pPr marL="342900" indent="-342900"/>
            <a:r>
              <a:rPr lang="en-US" altLang="zh-CN" dirty="0"/>
              <a:t>GAN</a:t>
            </a:r>
          </a:p>
          <a:p>
            <a:pPr marL="800100" lvl="1" indent="-342900"/>
            <a:r>
              <a:rPr lang="en-US" altLang="zh-CN" dirty="0"/>
              <a:t>Generator  </a:t>
            </a:r>
            <a:r>
              <a:rPr lang="en-US" altLang="zh-CN" sz="1600" dirty="0"/>
              <a:t> </a:t>
            </a:r>
            <a:r>
              <a:rPr lang="en-US" altLang="zh-CN" sz="1050" dirty="0"/>
              <a:t>	</a:t>
            </a:r>
            <a:r>
              <a:rPr lang="en-US" altLang="zh-CN" dirty="0">
                <a:solidFill>
                  <a:srgbClr val="FF0000"/>
                </a:solidFill>
              </a:rPr>
              <a:t>G</a:t>
            </a:r>
          </a:p>
          <a:p>
            <a:pPr marL="800100" lvl="1" indent="-342900"/>
            <a:r>
              <a:rPr lang="en-US" altLang="zh-CN" dirty="0"/>
              <a:t>Discriminator  </a:t>
            </a:r>
            <a:r>
              <a:rPr lang="en-US" altLang="zh-CN" dirty="0">
                <a:solidFill>
                  <a:srgbClr val="FF0000"/>
                </a:solidFill>
              </a:rPr>
              <a:t>D</a:t>
            </a:r>
          </a:p>
          <a:p>
            <a:pPr marL="342900" indent="-342900"/>
            <a:r>
              <a:rPr lang="en-US" altLang="zh-CN" dirty="0"/>
              <a:t>RNN-LSTM       </a:t>
            </a:r>
            <a:r>
              <a:rPr lang="en-US" altLang="zh-CN" dirty="0">
                <a:solidFill>
                  <a:srgbClr val="C00000"/>
                </a:solidFill>
              </a:rPr>
              <a:t>D</a:t>
            </a:r>
          </a:p>
          <a:p>
            <a:pPr marL="342900" indent="-342900"/>
            <a:r>
              <a:rPr lang="en-US" altLang="zh-CN" dirty="0"/>
              <a:t>CNN		</a:t>
            </a:r>
            <a:r>
              <a:rPr lang="en-US" altLang="zh-CN" dirty="0">
                <a:solidFill>
                  <a:srgbClr val="C00000"/>
                </a:solidFill>
              </a:rPr>
              <a:t>G</a:t>
            </a:r>
          </a:p>
          <a:p>
            <a:pPr marL="342900" indent="-342900"/>
            <a:r>
              <a:rPr lang="en-US" altLang="zh-CN" dirty="0">
                <a:solidFill>
                  <a:srgbClr val="C00000"/>
                </a:solidFill>
              </a:rPr>
              <a:t>GAN/LSTM/CNN</a:t>
            </a:r>
          </a:p>
          <a:p>
            <a:pPr marL="342900" indent="-342900"/>
            <a:endParaRPr lang="en-US" altLang="zh-CN" dirty="0"/>
          </a:p>
          <a:p>
            <a:pPr marL="457200" lvl="1" indent="0">
              <a:buNone/>
            </a:pPr>
            <a:endParaRPr lang="en-US" altLang="zh-CN" dirty="0">
              <a:solidFill>
                <a:srgbClr val="FF0000"/>
              </a:solidFill>
            </a:endParaRPr>
          </a:p>
          <a:p>
            <a:pPr marL="342900" indent="-342900"/>
            <a:endParaRPr lang="en-US" altLang="zh-CN" dirty="0"/>
          </a:p>
          <a:p>
            <a:pPr marL="342900" indent="-342900"/>
            <a:endParaRPr lang="en-US" altLang="zh-CN" dirty="0"/>
          </a:p>
          <a:p>
            <a:pPr marL="342900" indent="-342900"/>
            <a:endParaRPr lang="zh-CN" altLang="en-US" dirty="0"/>
          </a:p>
          <a:p>
            <a:endParaRPr lang="zh-CN" altLang="en-US" dirty="0"/>
          </a:p>
        </p:txBody>
      </p:sp>
      <p:sp>
        <p:nvSpPr>
          <p:cNvPr id="5" name="Slide Number Placeholder 4">
            <a:extLst>
              <a:ext uri="{FF2B5EF4-FFF2-40B4-BE49-F238E27FC236}">
                <a16:creationId xmlns:a16="http://schemas.microsoft.com/office/drawing/2014/main" id="{0543317C-15F6-4A72-B13A-73AECED1BDC4}"/>
              </a:ext>
            </a:extLst>
          </p:cNvPr>
          <p:cNvSpPr>
            <a:spLocks noGrp="1"/>
          </p:cNvSpPr>
          <p:nvPr>
            <p:ph type="sldNum" sz="quarter" idx="12"/>
          </p:nvPr>
        </p:nvSpPr>
        <p:spPr/>
        <p:txBody>
          <a:bodyPr/>
          <a:lstStyle/>
          <a:p>
            <a:fld id="{2BC6E398-9417-E741-BFFC-7477F592D70A}" type="slidenum">
              <a:rPr lang="en-US" smtClean="0"/>
              <a:t>5</a:t>
            </a:fld>
            <a:endParaRPr lang="en-US"/>
          </a:p>
        </p:txBody>
      </p:sp>
      <p:pic>
        <p:nvPicPr>
          <p:cNvPr id="7" name="Picture 6" descr="whiting.logo.large.vertical.white.eps">
            <a:extLst>
              <a:ext uri="{FF2B5EF4-FFF2-40B4-BE49-F238E27FC236}">
                <a16:creationId xmlns:a16="http://schemas.microsoft.com/office/drawing/2014/main" id="{07D7E346-2C66-4B04-B5AC-F89908FEED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0600" y="136525"/>
            <a:ext cx="3225800" cy="2159000"/>
          </a:xfrm>
          <a:prstGeom prst="rect">
            <a:avLst/>
          </a:prstGeom>
        </p:spPr>
      </p:pic>
      <p:sp>
        <p:nvSpPr>
          <p:cNvPr id="12" name="Rectangle 11">
            <a:extLst>
              <a:ext uri="{FF2B5EF4-FFF2-40B4-BE49-F238E27FC236}">
                <a16:creationId xmlns:a16="http://schemas.microsoft.com/office/drawing/2014/main" id="{841C7FEB-F8F0-4D0D-ACBF-82351FE6B9A6}"/>
              </a:ext>
            </a:extLst>
          </p:cNvPr>
          <p:cNvSpPr/>
          <p:nvPr/>
        </p:nvSpPr>
        <p:spPr>
          <a:xfrm>
            <a:off x="7543800" y="0"/>
            <a:ext cx="4648200" cy="646770"/>
          </a:xfrm>
          <a:prstGeom prst="rect">
            <a:avLst/>
          </a:prstGeom>
          <a:solidFill>
            <a:srgbClr val="1E3E4A"/>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descr="whiting.large.horizontal.white.eps">
            <a:extLst>
              <a:ext uri="{FF2B5EF4-FFF2-40B4-BE49-F238E27FC236}">
                <a16:creationId xmlns:a16="http://schemas.microsoft.com/office/drawing/2014/main" id="{6F7FD8C7-AC78-453A-957B-E2E0CC4006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67900" y="-42650"/>
            <a:ext cx="2031616" cy="869722"/>
          </a:xfrm>
          <a:prstGeom prst="rect">
            <a:avLst/>
          </a:prstGeom>
        </p:spPr>
      </p:pic>
      <p:sp>
        <p:nvSpPr>
          <p:cNvPr id="14" name="Rectangle 13">
            <a:extLst>
              <a:ext uri="{FF2B5EF4-FFF2-40B4-BE49-F238E27FC236}">
                <a16:creationId xmlns:a16="http://schemas.microsoft.com/office/drawing/2014/main" id="{0CDB27C1-23AF-4C8B-803D-B97E3C70076D}"/>
              </a:ext>
            </a:extLst>
          </p:cNvPr>
          <p:cNvSpPr/>
          <p:nvPr/>
        </p:nvSpPr>
        <p:spPr>
          <a:xfrm>
            <a:off x="0" y="1"/>
            <a:ext cx="7543800" cy="646770"/>
          </a:xfrm>
          <a:prstGeom prst="rect">
            <a:avLst/>
          </a:prstGeom>
          <a:solidFill>
            <a:srgbClr val="89795E"/>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a:t>Approaches</a:t>
            </a:r>
            <a:endParaRPr lang="en-US" altLang="zh-CN">
              <a:solidFill>
                <a:schemeClr val="bg1"/>
              </a:solidFill>
            </a:endParaRPr>
          </a:p>
        </p:txBody>
      </p:sp>
      <p:sp>
        <p:nvSpPr>
          <p:cNvPr id="15" name="Title 1">
            <a:extLst>
              <a:ext uri="{FF2B5EF4-FFF2-40B4-BE49-F238E27FC236}">
                <a16:creationId xmlns:a16="http://schemas.microsoft.com/office/drawing/2014/main" id="{E6C4A780-381E-4D58-AE1F-4E99545D140A}"/>
              </a:ext>
            </a:extLst>
          </p:cNvPr>
          <p:cNvSpPr txBox="1">
            <a:spLocks/>
          </p:cNvSpPr>
          <p:nvPr/>
        </p:nvSpPr>
        <p:spPr>
          <a:xfrm>
            <a:off x="283419" y="71679"/>
            <a:ext cx="5509430" cy="6467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1800">
              <a:solidFill>
                <a:schemeClr val="bg1"/>
              </a:solidFill>
              <a:latin typeface="Quadon Regular"/>
              <a:cs typeface="Quadon Regular"/>
            </a:endParaRPr>
          </a:p>
        </p:txBody>
      </p:sp>
      <p:pic>
        <p:nvPicPr>
          <p:cNvPr id="22" name="Picture 21" descr="A picture containing object, clock&#10;&#10;Description automatically generated">
            <a:extLst>
              <a:ext uri="{FF2B5EF4-FFF2-40B4-BE49-F238E27FC236}">
                <a16:creationId xmlns:a16="http://schemas.microsoft.com/office/drawing/2014/main" id="{47CA6A0D-C407-4AF3-B1CA-136FC19DBFD2}"/>
              </a:ext>
            </a:extLst>
          </p:cNvPr>
          <p:cNvPicPr>
            <a:picLocks noChangeAspect="1"/>
          </p:cNvPicPr>
          <p:nvPr/>
        </p:nvPicPr>
        <p:blipFill rotWithShape="1">
          <a:blip r:embed="rId5"/>
          <a:srcRect r="26574"/>
          <a:stretch/>
        </p:blipFill>
        <p:spPr>
          <a:xfrm>
            <a:off x="6070972" y="1646238"/>
            <a:ext cx="4798376" cy="2159000"/>
          </a:xfrm>
          <a:prstGeom prst="rect">
            <a:avLst/>
          </a:prstGeom>
        </p:spPr>
      </p:pic>
      <p:sp>
        <p:nvSpPr>
          <p:cNvPr id="23" name="Rectangle 22">
            <a:extLst>
              <a:ext uri="{FF2B5EF4-FFF2-40B4-BE49-F238E27FC236}">
                <a16:creationId xmlns:a16="http://schemas.microsoft.com/office/drawing/2014/main" id="{0537DECD-DDA6-49C8-B0A1-D79E04A9E54B}"/>
              </a:ext>
            </a:extLst>
          </p:cNvPr>
          <p:cNvSpPr/>
          <p:nvPr/>
        </p:nvSpPr>
        <p:spPr>
          <a:xfrm>
            <a:off x="6339674" y="2939662"/>
            <a:ext cx="676788" cy="369332"/>
          </a:xfrm>
          <a:prstGeom prst="rect">
            <a:avLst/>
          </a:prstGeom>
        </p:spPr>
        <p:txBody>
          <a:bodyPr wrap="none">
            <a:spAutoFit/>
          </a:bodyPr>
          <a:lstStyle/>
          <a:p>
            <a:pPr marL="342900" indent="-342900"/>
            <a:r>
              <a:rPr lang="en-US" altLang="zh-CN" b="1" dirty="0"/>
              <a:t>GAN</a:t>
            </a:r>
          </a:p>
        </p:txBody>
      </p:sp>
      <p:sp>
        <p:nvSpPr>
          <p:cNvPr id="24" name="Rectangle 23">
            <a:extLst>
              <a:ext uri="{FF2B5EF4-FFF2-40B4-BE49-F238E27FC236}">
                <a16:creationId xmlns:a16="http://schemas.microsoft.com/office/drawing/2014/main" id="{30A965CA-41CA-4F43-A300-0DAE049EFB2B}"/>
              </a:ext>
            </a:extLst>
          </p:cNvPr>
          <p:cNvSpPr/>
          <p:nvPr/>
        </p:nvSpPr>
        <p:spPr>
          <a:xfrm>
            <a:off x="7783113" y="6171003"/>
            <a:ext cx="1374094" cy="369332"/>
          </a:xfrm>
          <a:prstGeom prst="rect">
            <a:avLst/>
          </a:prstGeom>
        </p:spPr>
        <p:txBody>
          <a:bodyPr wrap="none">
            <a:spAutoFit/>
          </a:bodyPr>
          <a:lstStyle/>
          <a:p>
            <a:pPr marL="342900" indent="-342900"/>
            <a:r>
              <a:rPr lang="en-US" altLang="zh-CN" b="1" dirty="0"/>
              <a:t>RNN-LSTM</a:t>
            </a:r>
          </a:p>
        </p:txBody>
      </p:sp>
      <p:grpSp>
        <p:nvGrpSpPr>
          <p:cNvPr id="6" name="Group 5">
            <a:extLst>
              <a:ext uri="{FF2B5EF4-FFF2-40B4-BE49-F238E27FC236}">
                <a16:creationId xmlns:a16="http://schemas.microsoft.com/office/drawing/2014/main" id="{9BF9BB64-9207-472D-83FC-63FCB67C6BA4}"/>
              </a:ext>
            </a:extLst>
          </p:cNvPr>
          <p:cNvGrpSpPr/>
          <p:nvPr/>
        </p:nvGrpSpPr>
        <p:grpSpPr>
          <a:xfrm>
            <a:off x="207720" y="5294301"/>
            <a:ext cx="1990286" cy="1492020"/>
            <a:chOff x="217086" y="5211662"/>
            <a:chExt cx="1990286" cy="1492020"/>
          </a:xfrm>
        </p:grpSpPr>
        <p:pic>
          <p:nvPicPr>
            <p:cNvPr id="2056" name="Picture 8">
              <a:extLst>
                <a:ext uri="{FF2B5EF4-FFF2-40B4-BE49-F238E27FC236}">
                  <a16:creationId xmlns:a16="http://schemas.microsoft.com/office/drawing/2014/main" id="{74C909F6-14C8-4189-90FD-C7EF075214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7086" y="5211662"/>
              <a:ext cx="1990286" cy="1271899"/>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1470390C-526F-4779-9B27-FCE47DF12761}"/>
                </a:ext>
              </a:extLst>
            </p:cNvPr>
            <p:cNvSpPr/>
            <p:nvPr/>
          </p:nvSpPr>
          <p:spPr>
            <a:xfrm>
              <a:off x="825710" y="6334350"/>
              <a:ext cx="681597" cy="369332"/>
            </a:xfrm>
            <a:prstGeom prst="rect">
              <a:avLst/>
            </a:prstGeom>
          </p:spPr>
          <p:txBody>
            <a:bodyPr wrap="none">
              <a:spAutoFit/>
            </a:bodyPr>
            <a:lstStyle/>
            <a:p>
              <a:pPr marL="342900" indent="-342900"/>
              <a:r>
                <a:rPr lang="en-US" altLang="zh-CN" b="1" dirty="0"/>
                <a:t>RNN</a:t>
              </a:r>
            </a:p>
          </p:txBody>
        </p:sp>
      </p:grpSp>
      <p:grpSp>
        <p:nvGrpSpPr>
          <p:cNvPr id="8" name="Group 7">
            <a:extLst>
              <a:ext uri="{FF2B5EF4-FFF2-40B4-BE49-F238E27FC236}">
                <a16:creationId xmlns:a16="http://schemas.microsoft.com/office/drawing/2014/main" id="{D9169653-7D4F-43E5-BCAE-3D94D26BFDB4}"/>
              </a:ext>
            </a:extLst>
          </p:cNvPr>
          <p:cNvGrpSpPr/>
          <p:nvPr/>
        </p:nvGrpSpPr>
        <p:grpSpPr>
          <a:xfrm>
            <a:off x="2198006" y="5239725"/>
            <a:ext cx="2211809" cy="1525424"/>
            <a:chOff x="2795598" y="5045397"/>
            <a:chExt cx="2211809" cy="1525424"/>
          </a:xfrm>
        </p:grpSpPr>
        <p:pic>
          <p:nvPicPr>
            <p:cNvPr id="2058" name="Picture 10">
              <a:extLst>
                <a:ext uri="{FF2B5EF4-FFF2-40B4-BE49-F238E27FC236}">
                  <a16:creationId xmlns:a16="http://schemas.microsoft.com/office/drawing/2014/main" id="{E9DF705A-4D69-4FD2-B6D4-7F55EDD47B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95598" y="5045397"/>
              <a:ext cx="2211809" cy="1340758"/>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B3F0E2E2-0784-49F4-976E-C2993B56F624}"/>
                </a:ext>
              </a:extLst>
            </p:cNvPr>
            <p:cNvSpPr/>
            <p:nvPr/>
          </p:nvSpPr>
          <p:spPr>
            <a:xfrm>
              <a:off x="3475964" y="6201489"/>
              <a:ext cx="761747" cy="369332"/>
            </a:xfrm>
            <a:prstGeom prst="rect">
              <a:avLst/>
            </a:prstGeom>
          </p:spPr>
          <p:txBody>
            <a:bodyPr wrap="none">
              <a:spAutoFit/>
            </a:bodyPr>
            <a:lstStyle/>
            <a:p>
              <a:pPr marL="342900" indent="-342900"/>
              <a:r>
                <a:rPr lang="en-US" altLang="zh-CN" b="1"/>
                <a:t>LSTM</a:t>
              </a:r>
            </a:p>
          </p:txBody>
        </p:sp>
      </p:grpSp>
      <p:pic>
        <p:nvPicPr>
          <p:cNvPr id="2050" name="Picture 2" descr="Recurrent Neural Networks (RNN) - LSTM Practical Intuition - Blogs ...">
            <a:extLst>
              <a:ext uri="{FF2B5EF4-FFF2-40B4-BE49-F238E27FC236}">
                <a16:creationId xmlns:a16="http://schemas.microsoft.com/office/drawing/2014/main" id="{991281CF-EE3A-4886-B4D5-68E4CE2BB0F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64804" y="3913831"/>
            <a:ext cx="4021444" cy="226313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E31B795-87EE-46ED-9AD8-DB663A1E4809}"/>
              </a:ext>
            </a:extLst>
          </p:cNvPr>
          <p:cNvSpPr/>
          <p:nvPr/>
        </p:nvSpPr>
        <p:spPr>
          <a:xfrm>
            <a:off x="3048000" y="3105835"/>
            <a:ext cx="6096000" cy="369332"/>
          </a:xfrm>
          <a:prstGeom prst="rect">
            <a:avLst/>
          </a:prstGeom>
        </p:spPr>
        <p:txBody>
          <a:bodyPr>
            <a:spAutoFit/>
          </a:bodyPr>
          <a:lstStyle/>
          <a:p>
            <a:endParaRPr lang="zh-CN" altLang="en-US" dirty="0"/>
          </a:p>
        </p:txBody>
      </p:sp>
    </p:spTree>
    <p:extLst>
      <p:ext uri="{BB962C8B-B14F-4D97-AF65-F5344CB8AC3E}">
        <p14:creationId xmlns:p14="http://schemas.microsoft.com/office/powerpoint/2010/main" val="1335563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8B806-13F2-480E-B929-AB8095F1543E}"/>
              </a:ext>
            </a:extLst>
          </p:cNvPr>
          <p:cNvSpPr>
            <a:spLocks noGrp="1"/>
          </p:cNvSpPr>
          <p:nvPr>
            <p:ph type="title"/>
          </p:nvPr>
        </p:nvSpPr>
        <p:spPr/>
        <p:txBody>
          <a:bodyPr/>
          <a:lstStyle/>
          <a:p>
            <a:r>
              <a:rPr lang="en-US" altLang="zh-CN" dirty="0">
                <a:solidFill>
                  <a:schemeClr val="accent1">
                    <a:lumMod val="75000"/>
                  </a:schemeClr>
                </a:solidFill>
                <a:latin typeface="3ds"/>
                <a:ea typeface="等线 Light"/>
              </a:rPr>
              <a:t>Loss Function and backpropagation</a:t>
            </a:r>
            <a:endParaRPr lang="zh-CN" altLang="en-US" dirty="0">
              <a:solidFill>
                <a:schemeClr val="accent1">
                  <a:lumMod val="75000"/>
                </a:schemeClr>
              </a:solidFill>
              <a:latin typeface="3ds" panose="02000503020000020004" pitchFamily="2" charset="0"/>
            </a:endParaRPr>
          </a:p>
        </p:txBody>
      </p:sp>
      <p:sp>
        <p:nvSpPr>
          <p:cNvPr id="3" name="Content Placeholder 2">
            <a:extLst>
              <a:ext uri="{FF2B5EF4-FFF2-40B4-BE49-F238E27FC236}">
                <a16:creationId xmlns:a16="http://schemas.microsoft.com/office/drawing/2014/main" id="{9F58A1C6-91EC-42F7-8B07-06EC33EE717A}"/>
              </a:ext>
            </a:extLst>
          </p:cNvPr>
          <p:cNvSpPr>
            <a:spLocks noGrp="1"/>
          </p:cNvSpPr>
          <p:nvPr>
            <p:ph idx="1"/>
          </p:nvPr>
        </p:nvSpPr>
        <p:spPr/>
        <p:txBody>
          <a:bodyPr/>
          <a:lstStyle/>
          <a:p>
            <a:pPr marL="0" indent="0">
              <a:buNone/>
            </a:pPr>
            <a:endParaRPr lang="en-US" altLang="zh-CN"/>
          </a:p>
          <a:p>
            <a:pPr marL="342900" indent="-342900"/>
            <a:endParaRPr lang="en-US" altLang="zh-CN"/>
          </a:p>
          <a:p>
            <a:pPr marL="342900" indent="-342900"/>
            <a:endParaRPr lang="zh-CN" altLang="en-US"/>
          </a:p>
          <a:p>
            <a:endParaRPr lang="zh-CN" altLang="en-US"/>
          </a:p>
        </p:txBody>
      </p:sp>
      <p:sp>
        <p:nvSpPr>
          <p:cNvPr id="5" name="Slide Number Placeholder 4">
            <a:extLst>
              <a:ext uri="{FF2B5EF4-FFF2-40B4-BE49-F238E27FC236}">
                <a16:creationId xmlns:a16="http://schemas.microsoft.com/office/drawing/2014/main" id="{0543317C-15F6-4A72-B13A-73AECED1BDC4}"/>
              </a:ext>
            </a:extLst>
          </p:cNvPr>
          <p:cNvSpPr>
            <a:spLocks noGrp="1"/>
          </p:cNvSpPr>
          <p:nvPr>
            <p:ph type="sldNum" sz="quarter" idx="12"/>
          </p:nvPr>
        </p:nvSpPr>
        <p:spPr/>
        <p:txBody>
          <a:bodyPr/>
          <a:lstStyle/>
          <a:p>
            <a:fld id="{2BC6E398-9417-E741-BFFC-7477F592D70A}" type="slidenum">
              <a:rPr lang="en-US" smtClean="0"/>
              <a:t>6</a:t>
            </a:fld>
            <a:endParaRPr lang="en-US"/>
          </a:p>
        </p:txBody>
      </p:sp>
      <p:pic>
        <p:nvPicPr>
          <p:cNvPr id="7" name="Picture 6" descr="whiting.logo.large.vertical.white.eps">
            <a:extLst>
              <a:ext uri="{FF2B5EF4-FFF2-40B4-BE49-F238E27FC236}">
                <a16:creationId xmlns:a16="http://schemas.microsoft.com/office/drawing/2014/main" id="{07D7E346-2C66-4B04-B5AC-F89908FEED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600" y="136525"/>
            <a:ext cx="3225800" cy="2159000"/>
          </a:xfrm>
          <a:prstGeom prst="rect">
            <a:avLst/>
          </a:prstGeom>
        </p:spPr>
      </p:pic>
      <p:sp>
        <p:nvSpPr>
          <p:cNvPr id="12" name="Rectangle 11">
            <a:extLst>
              <a:ext uri="{FF2B5EF4-FFF2-40B4-BE49-F238E27FC236}">
                <a16:creationId xmlns:a16="http://schemas.microsoft.com/office/drawing/2014/main" id="{841C7FEB-F8F0-4D0D-ACBF-82351FE6B9A6}"/>
              </a:ext>
            </a:extLst>
          </p:cNvPr>
          <p:cNvSpPr/>
          <p:nvPr/>
        </p:nvSpPr>
        <p:spPr>
          <a:xfrm>
            <a:off x="7543800" y="0"/>
            <a:ext cx="4648200" cy="646770"/>
          </a:xfrm>
          <a:prstGeom prst="rect">
            <a:avLst/>
          </a:prstGeom>
          <a:solidFill>
            <a:srgbClr val="1E3E4A"/>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descr="whiting.large.horizontal.white.eps">
            <a:extLst>
              <a:ext uri="{FF2B5EF4-FFF2-40B4-BE49-F238E27FC236}">
                <a16:creationId xmlns:a16="http://schemas.microsoft.com/office/drawing/2014/main" id="{6F7FD8C7-AC78-453A-957B-E2E0CC4006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7900" y="-42650"/>
            <a:ext cx="2031616" cy="869722"/>
          </a:xfrm>
          <a:prstGeom prst="rect">
            <a:avLst/>
          </a:prstGeom>
        </p:spPr>
      </p:pic>
      <p:sp>
        <p:nvSpPr>
          <p:cNvPr id="14" name="Rectangle 13">
            <a:extLst>
              <a:ext uri="{FF2B5EF4-FFF2-40B4-BE49-F238E27FC236}">
                <a16:creationId xmlns:a16="http://schemas.microsoft.com/office/drawing/2014/main" id="{0CDB27C1-23AF-4C8B-803D-B97E3C70076D}"/>
              </a:ext>
            </a:extLst>
          </p:cNvPr>
          <p:cNvSpPr/>
          <p:nvPr/>
        </p:nvSpPr>
        <p:spPr>
          <a:xfrm>
            <a:off x="0" y="1"/>
            <a:ext cx="7543800" cy="646770"/>
          </a:xfrm>
          <a:prstGeom prst="rect">
            <a:avLst/>
          </a:prstGeom>
          <a:solidFill>
            <a:srgbClr val="89795E"/>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a:solidFill>
                  <a:schemeClr val="bg1"/>
                </a:solidFill>
              </a:rPr>
              <a:t>Approach</a:t>
            </a:r>
          </a:p>
        </p:txBody>
      </p:sp>
      <p:sp>
        <p:nvSpPr>
          <p:cNvPr id="15" name="Title 1">
            <a:extLst>
              <a:ext uri="{FF2B5EF4-FFF2-40B4-BE49-F238E27FC236}">
                <a16:creationId xmlns:a16="http://schemas.microsoft.com/office/drawing/2014/main" id="{E6C4A780-381E-4D58-AE1F-4E99545D140A}"/>
              </a:ext>
            </a:extLst>
          </p:cNvPr>
          <p:cNvSpPr txBox="1">
            <a:spLocks/>
          </p:cNvSpPr>
          <p:nvPr/>
        </p:nvSpPr>
        <p:spPr>
          <a:xfrm>
            <a:off x="283419" y="71679"/>
            <a:ext cx="5509430" cy="6467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1800">
              <a:solidFill>
                <a:schemeClr val="bg1"/>
              </a:solidFill>
              <a:latin typeface="Quadon Regular"/>
              <a:cs typeface="Quadon Regular"/>
            </a:endParaRPr>
          </a:p>
        </p:txBody>
      </p:sp>
      <p:pic>
        <p:nvPicPr>
          <p:cNvPr id="10" name="Picture 9" descr="A picture containing object, clock&#10;&#10;Description automatically generated">
            <a:extLst>
              <a:ext uri="{FF2B5EF4-FFF2-40B4-BE49-F238E27FC236}">
                <a16:creationId xmlns:a16="http://schemas.microsoft.com/office/drawing/2014/main" id="{76E43C9F-8005-4CAD-8B6F-FE132F1055AB}"/>
              </a:ext>
            </a:extLst>
          </p:cNvPr>
          <p:cNvPicPr>
            <a:picLocks noChangeAspect="1"/>
          </p:cNvPicPr>
          <p:nvPr/>
        </p:nvPicPr>
        <p:blipFill rotWithShape="1">
          <a:blip r:embed="rId4"/>
          <a:srcRect r="26574"/>
          <a:stretch/>
        </p:blipFill>
        <p:spPr>
          <a:xfrm>
            <a:off x="113537" y="2104150"/>
            <a:ext cx="5888956" cy="2649699"/>
          </a:xfrm>
          <a:prstGeom prst="rect">
            <a:avLst/>
          </a:prstGeom>
        </p:spPr>
      </p:pic>
      <p:sp>
        <p:nvSpPr>
          <p:cNvPr id="11" name="Rectangle 10">
            <a:extLst>
              <a:ext uri="{FF2B5EF4-FFF2-40B4-BE49-F238E27FC236}">
                <a16:creationId xmlns:a16="http://schemas.microsoft.com/office/drawing/2014/main" id="{B4E45168-072A-496D-8538-64A54B4022F1}"/>
              </a:ext>
            </a:extLst>
          </p:cNvPr>
          <p:cNvSpPr/>
          <p:nvPr/>
        </p:nvSpPr>
        <p:spPr>
          <a:xfrm>
            <a:off x="838200" y="3429000"/>
            <a:ext cx="830609" cy="369332"/>
          </a:xfrm>
          <a:prstGeom prst="rect">
            <a:avLst/>
          </a:prstGeom>
        </p:spPr>
        <p:txBody>
          <a:bodyPr wrap="square">
            <a:spAutoFit/>
          </a:bodyPr>
          <a:lstStyle/>
          <a:p>
            <a:pPr marL="342900" indent="-342900"/>
            <a:r>
              <a:rPr lang="en-US" altLang="zh-CN" b="1"/>
              <a:t>GAN</a:t>
            </a:r>
          </a:p>
        </p:txBody>
      </p:sp>
      <p:pic>
        <p:nvPicPr>
          <p:cNvPr id="16" name="Picture 15">
            <a:extLst>
              <a:ext uri="{FF2B5EF4-FFF2-40B4-BE49-F238E27FC236}">
                <a16:creationId xmlns:a16="http://schemas.microsoft.com/office/drawing/2014/main" id="{B46F5FDC-E487-460B-9B84-27DD3EDEEC73}"/>
              </a:ext>
            </a:extLst>
          </p:cNvPr>
          <p:cNvPicPr>
            <a:picLocks noChangeAspect="1"/>
          </p:cNvPicPr>
          <p:nvPr/>
        </p:nvPicPr>
        <p:blipFill>
          <a:blip r:embed="rId5"/>
          <a:stretch>
            <a:fillRect/>
          </a:stretch>
        </p:blipFill>
        <p:spPr>
          <a:xfrm>
            <a:off x="5988077" y="2454963"/>
            <a:ext cx="5184045" cy="2577411"/>
          </a:xfrm>
          <a:prstGeom prst="rect">
            <a:avLst/>
          </a:prstGeom>
        </p:spPr>
      </p:pic>
      <p:sp>
        <p:nvSpPr>
          <p:cNvPr id="4" name="TextBox 3">
            <a:extLst>
              <a:ext uri="{FF2B5EF4-FFF2-40B4-BE49-F238E27FC236}">
                <a16:creationId xmlns:a16="http://schemas.microsoft.com/office/drawing/2014/main" id="{96E1F8CF-F024-4C91-85AF-F95589A95A7E}"/>
              </a:ext>
            </a:extLst>
          </p:cNvPr>
          <p:cNvSpPr txBox="1"/>
          <p:nvPr/>
        </p:nvSpPr>
        <p:spPr>
          <a:xfrm>
            <a:off x="1136822" y="5201378"/>
            <a:ext cx="1500732" cy="369332"/>
          </a:xfrm>
          <a:prstGeom prst="rect">
            <a:avLst/>
          </a:prstGeom>
          <a:noFill/>
        </p:spPr>
        <p:txBody>
          <a:bodyPr wrap="none" rtlCol="0">
            <a:spAutoFit/>
          </a:bodyPr>
          <a:lstStyle/>
          <a:p>
            <a:r>
              <a:rPr lang="en-US" altLang="zh-CN"/>
              <a:t>Forward Path</a:t>
            </a:r>
            <a:endParaRPr lang="zh-CN" altLang="en-US"/>
          </a:p>
        </p:txBody>
      </p:sp>
      <p:sp>
        <p:nvSpPr>
          <p:cNvPr id="17" name="TextBox 16">
            <a:extLst>
              <a:ext uri="{FF2B5EF4-FFF2-40B4-BE49-F238E27FC236}">
                <a16:creationId xmlns:a16="http://schemas.microsoft.com/office/drawing/2014/main" id="{34AA0AF3-3847-4FF1-8CF1-D57DE52D42B6}"/>
              </a:ext>
            </a:extLst>
          </p:cNvPr>
          <p:cNvSpPr txBox="1"/>
          <p:nvPr/>
        </p:nvSpPr>
        <p:spPr>
          <a:xfrm>
            <a:off x="7677665" y="5201378"/>
            <a:ext cx="1923925" cy="369332"/>
          </a:xfrm>
          <a:prstGeom prst="rect">
            <a:avLst/>
          </a:prstGeom>
          <a:noFill/>
        </p:spPr>
        <p:txBody>
          <a:bodyPr wrap="none" rtlCol="0">
            <a:spAutoFit/>
          </a:bodyPr>
          <a:lstStyle/>
          <a:p>
            <a:r>
              <a:rPr lang="en-US" altLang="zh-CN"/>
              <a:t>Back Propagation</a:t>
            </a:r>
            <a:endParaRPr lang="zh-CN" altLang="en-US"/>
          </a:p>
        </p:txBody>
      </p:sp>
    </p:spTree>
    <p:extLst>
      <p:ext uri="{BB962C8B-B14F-4D97-AF65-F5344CB8AC3E}">
        <p14:creationId xmlns:p14="http://schemas.microsoft.com/office/powerpoint/2010/main" val="1477326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8B806-13F2-480E-B929-AB8095F1543E}"/>
              </a:ext>
            </a:extLst>
          </p:cNvPr>
          <p:cNvSpPr>
            <a:spLocks noGrp="1"/>
          </p:cNvSpPr>
          <p:nvPr>
            <p:ph type="title"/>
          </p:nvPr>
        </p:nvSpPr>
        <p:spPr/>
        <p:txBody>
          <a:bodyPr/>
          <a:lstStyle/>
          <a:p>
            <a:r>
              <a:rPr lang="en-US" altLang="zh-CN">
                <a:solidFill>
                  <a:schemeClr val="accent1">
                    <a:lumMod val="75000"/>
                  </a:schemeClr>
                </a:solidFill>
                <a:latin typeface="3ds" panose="02000503020000020004" pitchFamily="2" charset="0"/>
              </a:rPr>
              <a:t>Training data set</a:t>
            </a:r>
            <a:endParaRPr lang="zh-CN" altLang="en-US">
              <a:solidFill>
                <a:schemeClr val="accent1">
                  <a:lumMod val="75000"/>
                </a:schemeClr>
              </a:solidFill>
              <a:latin typeface="3ds" panose="02000503020000020004" pitchFamily="2" charset="0"/>
            </a:endParaRPr>
          </a:p>
        </p:txBody>
      </p:sp>
      <p:sp>
        <p:nvSpPr>
          <p:cNvPr id="3" name="Content Placeholder 2">
            <a:extLst>
              <a:ext uri="{FF2B5EF4-FFF2-40B4-BE49-F238E27FC236}">
                <a16:creationId xmlns:a16="http://schemas.microsoft.com/office/drawing/2014/main" id="{9F58A1C6-91EC-42F7-8B07-06EC33EE717A}"/>
              </a:ext>
            </a:extLst>
          </p:cNvPr>
          <p:cNvSpPr>
            <a:spLocks noGrp="1"/>
          </p:cNvSpPr>
          <p:nvPr>
            <p:ph idx="1"/>
          </p:nvPr>
        </p:nvSpPr>
        <p:spPr>
          <a:xfrm>
            <a:off x="1860867" y="1713653"/>
            <a:ext cx="2934008" cy="724992"/>
          </a:xfrm>
        </p:spPr>
        <p:txBody>
          <a:bodyPr/>
          <a:lstStyle/>
          <a:p>
            <a:pPr marL="0" indent="0">
              <a:buNone/>
            </a:pPr>
            <a:r>
              <a:rPr lang="en-US" altLang="zh-CN" dirty="0">
                <a:solidFill>
                  <a:srgbClr val="C00000"/>
                </a:solidFill>
              </a:rPr>
              <a:t>Our Choice</a:t>
            </a:r>
            <a:endParaRPr lang="zh-CN" altLang="en-US" dirty="0">
              <a:solidFill>
                <a:srgbClr val="C00000"/>
              </a:solidFill>
            </a:endParaRPr>
          </a:p>
        </p:txBody>
      </p:sp>
      <p:sp>
        <p:nvSpPr>
          <p:cNvPr id="5" name="Slide Number Placeholder 4">
            <a:extLst>
              <a:ext uri="{FF2B5EF4-FFF2-40B4-BE49-F238E27FC236}">
                <a16:creationId xmlns:a16="http://schemas.microsoft.com/office/drawing/2014/main" id="{0543317C-15F6-4A72-B13A-73AECED1BDC4}"/>
              </a:ext>
            </a:extLst>
          </p:cNvPr>
          <p:cNvSpPr>
            <a:spLocks noGrp="1"/>
          </p:cNvSpPr>
          <p:nvPr>
            <p:ph type="sldNum" sz="quarter" idx="12"/>
          </p:nvPr>
        </p:nvSpPr>
        <p:spPr/>
        <p:txBody>
          <a:bodyPr/>
          <a:lstStyle/>
          <a:p>
            <a:fld id="{2BC6E398-9417-E741-BFFC-7477F592D70A}" type="slidenum">
              <a:rPr lang="en-US" smtClean="0"/>
              <a:t>7</a:t>
            </a:fld>
            <a:endParaRPr lang="en-US"/>
          </a:p>
        </p:txBody>
      </p:sp>
      <p:pic>
        <p:nvPicPr>
          <p:cNvPr id="7" name="Picture 6" descr="whiting.logo.large.vertical.white.eps">
            <a:extLst>
              <a:ext uri="{FF2B5EF4-FFF2-40B4-BE49-F238E27FC236}">
                <a16:creationId xmlns:a16="http://schemas.microsoft.com/office/drawing/2014/main" id="{07D7E346-2C66-4B04-B5AC-F89908FEED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3716" y="136525"/>
            <a:ext cx="3225800" cy="2159000"/>
          </a:xfrm>
          <a:prstGeom prst="rect">
            <a:avLst/>
          </a:prstGeom>
        </p:spPr>
      </p:pic>
      <p:sp>
        <p:nvSpPr>
          <p:cNvPr id="12" name="Rectangle 11">
            <a:extLst>
              <a:ext uri="{FF2B5EF4-FFF2-40B4-BE49-F238E27FC236}">
                <a16:creationId xmlns:a16="http://schemas.microsoft.com/office/drawing/2014/main" id="{841C7FEB-F8F0-4D0D-ACBF-82351FE6B9A6}"/>
              </a:ext>
            </a:extLst>
          </p:cNvPr>
          <p:cNvSpPr/>
          <p:nvPr/>
        </p:nvSpPr>
        <p:spPr>
          <a:xfrm>
            <a:off x="7543800" y="0"/>
            <a:ext cx="4648200" cy="646770"/>
          </a:xfrm>
          <a:prstGeom prst="rect">
            <a:avLst/>
          </a:prstGeom>
          <a:solidFill>
            <a:srgbClr val="1E3E4A"/>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descr="whiting.large.horizontal.white.eps">
            <a:extLst>
              <a:ext uri="{FF2B5EF4-FFF2-40B4-BE49-F238E27FC236}">
                <a16:creationId xmlns:a16="http://schemas.microsoft.com/office/drawing/2014/main" id="{6F7FD8C7-AC78-453A-957B-E2E0CC4006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7900" y="-42650"/>
            <a:ext cx="2031616" cy="869722"/>
          </a:xfrm>
          <a:prstGeom prst="rect">
            <a:avLst/>
          </a:prstGeom>
        </p:spPr>
      </p:pic>
      <p:sp>
        <p:nvSpPr>
          <p:cNvPr id="14" name="Rectangle 13">
            <a:extLst>
              <a:ext uri="{FF2B5EF4-FFF2-40B4-BE49-F238E27FC236}">
                <a16:creationId xmlns:a16="http://schemas.microsoft.com/office/drawing/2014/main" id="{0CDB27C1-23AF-4C8B-803D-B97E3C70076D}"/>
              </a:ext>
            </a:extLst>
          </p:cNvPr>
          <p:cNvSpPr/>
          <p:nvPr/>
        </p:nvSpPr>
        <p:spPr>
          <a:xfrm>
            <a:off x="0" y="1"/>
            <a:ext cx="7543800" cy="646770"/>
          </a:xfrm>
          <a:prstGeom prst="rect">
            <a:avLst/>
          </a:prstGeom>
          <a:solidFill>
            <a:srgbClr val="89795E"/>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a:solidFill>
                  <a:schemeClr val="bg1"/>
                </a:solidFill>
              </a:rPr>
              <a:t>Approach</a:t>
            </a:r>
          </a:p>
        </p:txBody>
      </p:sp>
      <p:sp>
        <p:nvSpPr>
          <p:cNvPr id="15" name="Title 1">
            <a:extLst>
              <a:ext uri="{FF2B5EF4-FFF2-40B4-BE49-F238E27FC236}">
                <a16:creationId xmlns:a16="http://schemas.microsoft.com/office/drawing/2014/main" id="{E6C4A780-381E-4D58-AE1F-4E99545D140A}"/>
              </a:ext>
            </a:extLst>
          </p:cNvPr>
          <p:cNvSpPr txBox="1">
            <a:spLocks/>
          </p:cNvSpPr>
          <p:nvPr/>
        </p:nvSpPr>
        <p:spPr>
          <a:xfrm>
            <a:off x="283419" y="71679"/>
            <a:ext cx="5509430" cy="6467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1800">
              <a:solidFill>
                <a:schemeClr val="bg1"/>
              </a:solidFill>
              <a:latin typeface="Quadon Regular"/>
              <a:cs typeface="Quadon Regular"/>
            </a:endParaRPr>
          </a:p>
        </p:txBody>
      </p:sp>
      <p:pic>
        <p:nvPicPr>
          <p:cNvPr id="4" name="Picture 3">
            <a:extLst>
              <a:ext uri="{FF2B5EF4-FFF2-40B4-BE49-F238E27FC236}">
                <a16:creationId xmlns:a16="http://schemas.microsoft.com/office/drawing/2014/main" id="{F4278290-DF7F-4D85-AB6C-6D547532A03A}"/>
              </a:ext>
            </a:extLst>
          </p:cNvPr>
          <p:cNvPicPr>
            <a:picLocks noChangeAspect="1"/>
          </p:cNvPicPr>
          <p:nvPr/>
        </p:nvPicPr>
        <p:blipFill>
          <a:blip r:embed="rId4"/>
          <a:stretch>
            <a:fillRect/>
          </a:stretch>
        </p:blipFill>
        <p:spPr>
          <a:xfrm>
            <a:off x="642473" y="2550617"/>
            <a:ext cx="4539127" cy="1756765"/>
          </a:xfrm>
          <a:prstGeom prst="rect">
            <a:avLst/>
          </a:prstGeom>
        </p:spPr>
      </p:pic>
      <p:sp>
        <p:nvSpPr>
          <p:cNvPr id="6" name="Rectangle 5">
            <a:extLst>
              <a:ext uri="{FF2B5EF4-FFF2-40B4-BE49-F238E27FC236}">
                <a16:creationId xmlns:a16="http://schemas.microsoft.com/office/drawing/2014/main" id="{3F522AA9-AB4F-4C29-B594-3A5004BA8B4E}"/>
              </a:ext>
            </a:extLst>
          </p:cNvPr>
          <p:cNvSpPr/>
          <p:nvPr/>
        </p:nvSpPr>
        <p:spPr>
          <a:xfrm>
            <a:off x="984150" y="4641411"/>
            <a:ext cx="3651192" cy="1200329"/>
          </a:xfrm>
          <a:prstGeom prst="rect">
            <a:avLst/>
          </a:prstGeom>
        </p:spPr>
        <p:txBody>
          <a:bodyPr wrap="none">
            <a:spAutoFit/>
          </a:bodyPr>
          <a:lstStyle/>
          <a:p>
            <a:r>
              <a:rPr lang="en-US" altLang="zh-CN" b="0" i="0">
                <a:solidFill>
                  <a:srgbClr val="333333"/>
                </a:solidFill>
                <a:effectLst/>
                <a:latin typeface="Noto Sans"/>
              </a:rPr>
              <a:t>Size: 96 x 128 x </a:t>
            </a:r>
            <a:r>
              <a:rPr lang="en-US" altLang="zh-CN" b="0" i="1">
                <a:solidFill>
                  <a:srgbClr val="333333"/>
                </a:solidFill>
                <a:effectLst/>
                <a:latin typeface="Noto Sans"/>
              </a:rPr>
              <a:t>M:</a:t>
            </a:r>
          </a:p>
          <a:p>
            <a:r>
              <a:rPr lang="en-US" altLang="zh-CN" i="1">
                <a:solidFill>
                  <a:srgbClr val="333333"/>
                </a:solidFill>
                <a:latin typeface="Noto Sans"/>
              </a:rPr>
              <a:t>96 =</a:t>
            </a:r>
            <a:r>
              <a:rPr lang="en-US" altLang="zh-CN" i="1" err="1">
                <a:solidFill>
                  <a:srgbClr val="333333"/>
                </a:solidFill>
                <a:latin typeface="Noto Sans"/>
              </a:rPr>
              <a:t>num_beat</a:t>
            </a:r>
            <a:r>
              <a:rPr lang="en-US" altLang="zh-CN" i="1">
                <a:solidFill>
                  <a:srgbClr val="333333"/>
                </a:solidFill>
                <a:latin typeface="Noto Sans"/>
              </a:rPr>
              <a:t> * bars</a:t>
            </a:r>
          </a:p>
          <a:p>
            <a:r>
              <a:rPr lang="en-US" altLang="zh-CN" i="1">
                <a:solidFill>
                  <a:srgbClr val="333333"/>
                </a:solidFill>
                <a:latin typeface="Noto Sans"/>
              </a:rPr>
              <a:t>128 = C-1 to G9 128 total possibilities</a:t>
            </a:r>
          </a:p>
          <a:p>
            <a:r>
              <a:rPr lang="en-US" altLang="zh-CN" i="1">
                <a:solidFill>
                  <a:srgbClr val="333333"/>
                </a:solidFill>
                <a:latin typeface="Noto Sans"/>
              </a:rPr>
              <a:t>M: number of piano rolls</a:t>
            </a:r>
            <a:endParaRPr lang="zh-CN" altLang="en-US"/>
          </a:p>
        </p:txBody>
      </p:sp>
      <p:sp>
        <p:nvSpPr>
          <p:cNvPr id="8" name="Rectangle 7">
            <a:extLst>
              <a:ext uri="{FF2B5EF4-FFF2-40B4-BE49-F238E27FC236}">
                <a16:creationId xmlns:a16="http://schemas.microsoft.com/office/drawing/2014/main" id="{D4D8EA9C-53FA-4CA0-A482-EB97A66A4A4A}"/>
              </a:ext>
            </a:extLst>
          </p:cNvPr>
          <p:cNvSpPr/>
          <p:nvPr/>
        </p:nvSpPr>
        <p:spPr>
          <a:xfrm>
            <a:off x="2459546" y="4249114"/>
            <a:ext cx="1157176" cy="369332"/>
          </a:xfrm>
          <a:prstGeom prst="rect">
            <a:avLst/>
          </a:prstGeom>
        </p:spPr>
        <p:txBody>
          <a:bodyPr wrap="none">
            <a:spAutoFit/>
          </a:bodyPr>
          <a:lstStyle/>
          <a:p>
            <a:r>
              <a:rPr lang="en-US" altLang="zh-CN" b="0" i="0">
                <a:solidFill>
                  <a:srgbClr val="333333"/>
                </a:solidFill>
                <a:effectLst/>
                <a:latin typeface="Noto Sans"/>
              </a:rPr>
              <a:t>Piano rolls</a:t>
            </a:r>
            <a:endParaRPr lang="zh-CN" altLang="en-US"/>
          </a:p>
        </p:txBody>
      </p:sp>
      <p:sp>
        <p:nvSpPr>
          <p:cNvPr id="9" name="Rectangle 8">
            <a:extLst>
              <a:ext uri="{FF2B5EF4-FFF2-40B4-BE49-F238E27FC236}">
                <a16:creationId xmlns:a16="http://schemas.microsoft.com/office/drawing/2014/main" id="{DA62BCB0-0654-4AF3-974A-F35BD7A6DF9E}"/>
              </a:ext>
            </a:extLst>
          </p:cNvPr>
          <p:cNvSpPr/>
          <p:nvPr/>
        </p:nvSpPr>
        <p:spPr>
          <a:xfrm>
            <a:off x="6814062" y="2088952"/>
            <a:ext cx="2999475" cy="461665"/>
          </a:xfrm>
          <a:prstGeom prst="rect">
            <a:avLst/>
          </a:prstGeom>
        </p:spPr>
        <p:txBody>
          <a:bodyPr wrap="none">
            <a:spAutoFit/>
          </a:bodyPr>
          <a:lstStyle/>
          <a:p>
            <a:r>
              <a:rPr lang="en-US" altLang="zh-CN" sz="2400" b="0" i="0" dirty="0">
                <a:solidFill>
                  <a:srgbClr val="072940"/>
                </a:solidFill>
                <a:effectLst/>
                <a:latin typeface="Google Sans"/>
              </a:rPr>
              <a:t>MIDI events (test-like)</a:t>
            </a:r>
          </a:p>
        </p:txBody>
      </p:sp>
      <p:sp>
        <p:nvSpPr>
          <p:cNvPr id="16" name="Rectangle 15">
            <a:extLst>
              <a:ext uri="{FF2B5EF4-FFF2-40B4-BE49-F238E27FC236}">
                <a16:creationId xmlns:a16="http://schemas.microsoft.com/office/drawing/2014/main" id="{999759A5-E876-4F0F-BC40-5B4E87E93E13}"/>
              </a:ext>
            </a:extLst>
          </p:cNvPr>
          <p:cNvSpPr/>
          <p:nvPr/>
        </p:nvSpPr>
        <p:spPr>
          <a:xfrm>
            <a:off x="1701334" y="2054224"/>
            <a:ext cx="2934008" cy="1938992"/>
          </a:xfrm>
          <a:prstGeom prst="rect">
            <a:avLst/>
          </a:prstGeom>
        </p:spPr>
        <p:txBody>
          <a:bodyPr wrap="none">
            <a:spAutoFit/>
          </a:bodyPr>
          <a:lstStyle/>
          <a:p>
            <a:pPr marL="342900" indent="-342900"/>
            <a:r>
              <a:rPr lang="en-US" altLang="zh-CN" sz="2400" dirty="0">
                <a:solidFill>
                  <a:srgbClr val="072940"/>
                </a:solidFill>
                <a:latin typeface="Google Sans"/>
              </a:rPr>
              <a:t>Piano</a:t>
            </a:r>
            <a:r>
              <a:rPr lang="en-US" altLang="zh-CN" sz="2400" dirty="0"/>
              <a:t> </a:t>
            </a:r>
            <a:r>
              <a:rPr lang="en-US" altLang="zh-CN" sz="2400" dirty="0">
                <a:solidFill>
                  <a:srgbClr val="072940"/>
                </a:solidFill>
                <a:latin typeface="Google Sans"/>
              </a:rPr>
              <a:t>rolls(imagelike)</a:t>
            </a:r>
          </a:p>
          <a:p>
            <a:pPr marL="342900" indent="-342900"/>
            <a:endParaRPr lang="en-US" altLang="zh-CN" sz="2400" dirty="0"/>
          </a:p>
          <a:p>
            <a:pPr marL="342900" indent="-342900"/>
            <a:endParaRPr lang="en-US" altLang="zh-CN" sz="2400" b="1" dirty="0"/>
          </a:p>
          <a:p>
            <a:pPr marL="342900" indent="-342900"/>
            <a:endParaRPr lang="zh-CN" altLang="en-US" sz="2400" dirty="0"/>
          </a:p>
          <a:p>
            <a:endParaRPr lang="zh-CN" altLang="en-US" sz="2400" dirty="0"/>
          </a:p>
        </p:txBody>
      </p:sp>
      <p:sp>
        <p:nvSpPr>
          <p:cNvPr id="10" name="Rectangle 9">
            <a:extLst>
              <a:ext uri="{FF2B5EF4-FFF2-40B4-BE49-F238E27FC236}">
                <a16:creationId xmlns:a16="http://schemas.microsoft.com/office/drawing/2014/main" id="{250B355D-266B-4F85-8E2B-2C2BC67D26C0}"/>
              </a:ext>
            </a:extLst>
          </p:cNvPr>
          <p:cNvSpPr/>
          <p:nvPr/>
        </p:nvSpPr>
        <p:spPr>
          <a:xfrm>
            <a:off x="6968508" y="6311900"/>
            <a:ext cx="3410415" cy="261610"/>
          </a:xfrm>
          <a:prstGeom prst="rect">
            <a:avLst/>
          </a:prstGeom>
        </p:spPr>
        <p:txBody>
          <a:bodyPr wrap="square">
            <a:spAutoFit/>
          </a:bodyPr>
          <a:lstStyle/>
          <a:p>
            <a:r>
              <a:rPr lang="en-US" altLang="zh-CN" sz="1100">
                <a:hlinkClick r:id="rId5"/>
              </a:rPr>
              <a:t>https://magenta.tensorflow.org/datasets/maestro</a:t>
            </a:r>
            <a:endParaRPr lang="zh-CN" altLang="en-US" sz="1100"/>
          </a:p>
        </p:txBody>
      </p:sp>
      <p:sp>
        <p:nvSpPr>
          <p:cNvPr id="11" name="Rectangle 10">
            <a:extLst>
              <a:ext uri="{FF2B5EF4-FFF2-40B4-BE49-F238E27FC236}">
                <a16:creationId xmlns:a16="http://schemas.microsoft.com/office/drawing/2014/main" id="{45CF0C6C-15A1-4E51-A09B-C090CFF9DC3B}"/>
              </a:ext>
            </a:extLst>
          </p:cNvPr>
          <p:cNvSpPr/>
          <p:nvPr/>
        </p:nvSpPr>
        <p:spPr>
          <a:xfrm>
            <a:off x="642473" y="6304205"/>
            <a:ext cx="6096000" cy="276999"/>
          </a:xfrm>
          <a:prstGeom prst="rect">
            <a:avLst/>
          </a:prstGeom>
        </p:spPr>
        <p:txBody>
          <a:bodyPr>
            <a:spAutoFit/>
          </a:bodyPr>
          <a:lstStyle/>
          <a:p>
            <a:r>
              <a:rPr lang="en-US" altLang="zh-CN" sz="1200">
                <a:hlinkClick r:id="rId6"/>
              </a:rPr>
              <a:t>https://salu133445.github.io/lakh-pianoroll-dataset/representation</a:t>
            </a:r>
            <a:endParaRPr lang="zh-CN" altLang="en-US" sz="1200"/>
          </a:p>
        </p:txBody>
      </p:sp>
      <p:sp>
        <p:nvSpPr>
          <p:cNvPr id="18" name="Rectangle 17">
            <a:extLst>
              <a:ext uri="{FF2B5EF4-FFF2-40B4-BE49-F238E27FC236}">
                <a16:creationId xmlns:a16="http://schemas.microsoft.com/office/drawing/2014/main" id="{60EB85A5-1778-4099-8E24-23E34AC29C25}"/>
              </a:ext>
            </a:extLst>
          </p:cNvPr>
          <p:cNvSpPr/>
          <p:nvPr/>
        </p:nvSpPr>
        <p:spPr>
          <a:xfrm>
            <a:off x="6814062" y="2660649"/>
            <a:ext cx="2989473" cy="1477328"/>
          </a:xfrm>
          <a:prstGeom prst="rect">
            <a:avLst/>
          </a:prstGeom>
        </p:spPr>
        <p:txBody>
          <a:bodyPr wrap="square">
            <a:spAutoFit/>
          </a:bodyPr>
          <a:lstStyle/>
          <a:p>
            <a:r>
              <a:rPr lang="en-US" altLang="zh-CN" i="1">
                <a:solidFill>
                  <a:srgbClr val="333333"/>
                </a:solidFill>
                <a:latin typeface="Noto Sans"/>
              </a:rPr>
              <a:t>200 hours of virtuosic piano performances formatted in MIDI</a:t>
            </a:r>
          </a:p>
          <a:p>
            <a:endParaRPr lang="en-US" altLang="zh-CN" i="1">
              <a:solidFill>
                <a:srgbClr val="333333"/>
              </a:solidFill>
              <a:latin typeface="Noto Sans"/>
            </a:endParaRPr>
          </a:p>
          <a:p>
            <a:endParaRPr lang="zh-CN" altLang="en-US" i="1">
              <a:solidFill>
                <a:srgbClr val="333333"/>
              </a:solidFill>
              <a:latin typeface="Noto Sans"/>
            </a:endParaRPr>
          </a:p>
        </p:txBody>
      </p:sp>
      <p:sp>
        <p:nvSpPr>
          <p:cNvPr id="22" name="Rectangle 4">
            <a:extLst>
              <a:ext uri="{FF2B5EF4-FFF2-40B4-BE49-F238E27FC236}">
                <a16:creationId xmlns:a16="http://schemas.microsoft.com/office/drawing/2014/main" id="{E233DCA7-F719-44A8-8DAA-C8D78D844616}"/>
              </a:ext>
            </a:extLst>
          </p:cNvPr>
          <p:cNvSpPr>
            <a:spLocks noChangeArrowheads="1"/>
          </p:cNvSpPr>
          <p:nvPr/>
        </p:nvSpPr>
        <p:spPr bwMode="auto">
          <a:xfrm>
            <a:off x="6738465" y="4551741"/>
            <a:ext cx="480259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400" dirty="0">
                <a:solidFill>
                  <a:srgbClr val="333333"/>
                </a:solidFill>
                <a:latin typeface="Arial Unicode MS"/>
              </a:rPr>
              <a:t>Processing using </a:t>
            </a:r>
            <a:r>
              <a:rPr lang="en-US" altLang="zh-CN" sz="1400" dirty="0" err="1">
                <a:solidFill>
                  <a:srgbClr val="333333"/>
                </a:solidFill>
                <a:latin typeface="Arial Unicode MS"/>
              </a:rPr>
              <a:t>Mido</a:t>
            </a:r>
            <a:r>
              <a:rPr lang="en-US" altLang="zh-CN" sz="1400" dirty="0">
                <a:solidFill>
                  <a:srgbClr val="333333"/>
                </a:solidFill>
                <a:latin typeface="Arial Unicode MS"/>
              </a:rPr>
              <a:t>, sequences of messages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400" dirty="0">
                <a:solidFill>
                  <a:srgbClr val="333333"/>
                </a:solidFill>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lang="zh-CN" altLang="zh-CN" sz="1400" dirty="0">
                <a:solidFill>
                  <a:srgbClr val="333333"/>
                </a:solidFill>
                <a:latin typeface="Arial Unicode MS"/>
              </a:rPr>
              <a:t>&lt;message note_on channel=</a:t>
            </a:r>
            <a:r>
              <a:rPr lang="en-US" altLang="zh-CN" sz="1400" dirty="0">
                <a:solidFill>
                  <a:srgbClr val="333333"/>
                </a:solidFill>
                <a:latin typeface="Arial Unicode MS"/>
              </a:rPr>
              <a:t>1</a:t>
            </a:r>
            <a:r>
              <a:rPr lang="zh-CN" altLang="zh-CN" sz="1400" dirty="0">
                <a:solidFill>
                  <a:srgbClr val="333333"/>
                </a:solidFill>
                <a:latin typeface="Arial Unicode MS"/>
              </a:rPr>
              <a:t> note=60 velocity=64 time=0&gt; </a:t>
            </a:r>
            <a:endParaRPr lang="en-US" altLang="zh-CN" sz="1400" dirty="0">
              <a:solidFill>
                <a:srgbClr val="333333"/>
              </a:solidFill>
              <a:latin typeface="Arial Unicode MS"/>
            </a:endParaRPr>
          </a:p>
          <a:p>
            <a:pPr eaLnBrk="0" fontAlgn="base" hangingPunct="0">
              <a:spcBef>
                <a:spcPct val="0"/>
              </a:spcBef>
              <a:spcAft>
                <a:spcPct val="0"/>
              </a:spcAft>
            </a:pPr>
            <a:r>
              <a:rPr lang="zh-CN" altLang="zh-CN" sz="1400" dirty="0">
                <a:solidFill>
                  <a:srgbClr val="333333"/>
                </a:solidFill>
                <a:latin typeface="Arial Unicode MS"/>
              </a:rPr>
              <a:t>&lt;message note_on channel=2 note=</a:t>
            </a:r>
            <a:r>
              <a:rPr lang="en-US" altLang="zh-CN" sz="1400" dirty="0">
                <a:solidFill>
                  <a:srgbClr val="333333"/>
                </a:solidFill>
                <a:latin typeface="Arial Unicode MS"/>
              </a:rPr>
              <a:t>50</a:t>
            </a:r>
            <a:r>
              <a:rPr lang="zh-CN" altLang="zh-CN" sz="1400" dirty="0">
                <a:solidFill>
                  <a:srgbClr val="333333"/>
                </a:solidFill>
                <a:latin typeface="Arial Unicode MS"/>
              </a:rPr>
              <a:t> velocity=</a:t>
            </a:r>
            <a:r>
              <a:rPr lang="en-US" altLang="zh-CN" sz="1400" dirty="0">
                <a:solidFill>
                  <a:srgbClr val="333333"/>
                </a:solidFill>
                <a:latin typeface="Arial Unicode MS"/>
              </a:rPr>
              <a:t>20</a:t>
            </a:r>
            <a:r>
              <a:rPr lang="zh-CN" altLang="zh-CN" sz="1400" dirty="0">
                <a:solidFill>
                  <a:srgbClr val="333333"/>
                </a:solidFill>
                <a:latin typeface="Arial Unicode MS"/>
              </a:rPr>
              <a:t> time=</a:t>
            </a:r>
            <a:r>
              <a:rPr lang="en-US" altLang="zh-CN" sz="1400" dirty="0">
                <a:solidFill>
                  <a:srgbClr val="333333"/>
                </a:solidFill>
                <a:latin typeface="Arial Unicode MS"/>
              </a:rPr>
              <a:t>1</a:t>
            </a:r>
            <a:r>
              <a:rPr lang="zh-CN" altLang="zh-CN" sz="1400" dirty="0">
                <a:solidFill>
                  <a:srgbClr val="333333"/>
                </a:solidFill>
                <a:latin typeface="Arial Unicode MS"/>
              </a:rPr>
              <a:t>&gt;</a:t>
            </a:r>
            <a:endParaRPr lang="en-US" altLang="zh-CN" sz="1400" dirty="0">
              <a:solidFill>
                <a:srgbClr val="333333"/>
              </a:solidFill>
              <a:latin typeface="Arial Unicode MS"/>
            </a:endParaRPr>
          </a:p>
          <a:p>
            <a:pPr eaLnBrk="0" fontAlgn="base" hangingPunct="0">
              <a:spcBef>
                <a:spcPct val="0"/>
              </a:spcBef>
              <a:spcAft>
                <a:spcPct val="0"/>
              </a:spcAft>
            </a:pPr>
            <a:r>
              <a:rPr lang="zh-CN" altLang="zh-CN" sz="1400" dirty="0">
                <a:solidFill>
                  <a:srgbClr val="333333"/>
                </a:solidFill>
                <a:latin typeface="Arial Unicode MS"/>
              </a:rPr>
              <a:t>&lt;message note_on channel=2 note=60 velocity=</a:t>
            </a:r>
            <a:r>
              <a:rPr lang="en-US" altLang="zh-CN" sz="1400" dirty="0">
                <a:solidFill>
                  <a:srgbClr val="333333"/>
                </a:solidFill>
                <a:latin typeface="Arial Unicode MS"/>
              </a:rPr>
              <a:t>30</a:t>
            </a:r>
            <a:r>
              <a:rPr lang="zh-CN" altLang="zh-CN" sz="1400" dirty="0">
                <a:solidFill>
                  <a:srgbClr val="333333"/>
                </a:solidFill>
                <a:latin typeface="Arial Unicode MS"/>
              </a:rPr>
              <a:t> time=</a:t>
            </a:r>
            <a:r>
              <a:rPr lang="en-US" altLang="zh-CN" sz="1400" dirty="0">
                <a:solidFill>
                  <a:srgbClr val="333333"/>
                </a:solidFill>
                <a:latin typeface="Arial Unicode MS"/>
              </a:rPr>
              <a:t>2</a:t>
            </a:r>
            <a:r>
              <a:rPr lang="zh-CN" altLang="zh-CN" sz="1400" dirty="0">
                <a:solidFill>
                  <a:srgbClr val="333333"/>
                </a:solidFill>
                <a:latin typeface="Arial Unicode MS"/>
              </a:rPr>
              <a:t>&gt; </a:t>
            </a:r>
          </a:p>
          <a:p>
            <a:pPr eaLnBrk="0" fontAlgn="base" hangingPunct="0">
              <a:spcBef>
                <a:spcPct val="0"/>
              </a:spcBef>
              <a:spcAft>
                <a:spcPct val="0"/>
              </a:spcAft>
            </a:pPr>
            <a:r>
              <a:rPr lang="zh-CN" altLang="zh-CN" sz="1400" dirty="0">
                <a:solidFill>
                  <a:srgbClr val="333333"/>
                </a:solidFill>
                <a:latin typeface="Arial Unicode MS"/>
              </a:rPr>
              <a:t> </a:t>
            </a:r>
            <a:r>
              <a:rPr lang="en-US" altLang="zh-CN" sz="1400" dirty="0">
                <a:solidFill>
                  <a:srgbClr val="333333"/>
                </a:solidFill>
                <a:latin typeface="Arial Unicode MS"/>
              </a:rPr>
              <a:t>}</a:t>
            </a:r>
            <a:endParaRPr lang="zh-CN" altLang="zh-CN" sz="1400" dirty="0">
              <a:solidFill>
                <a:srgbClr val="333333"/>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54311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8B806-13F2-480E-B929-AB8095F1543E}"/>
              </a:ext>
            </a:extLst>
          </p:cNvPr>
          <p:cNvSpPr>
            <a:spLocks noGrp="1"/>
          </p:cNvSpPr>
          <p:nvPr>
            <p:ph type="title"/>
          </p:nvPr>
        </p:nvSpPr>
        <p:spPr>
          <a:xfrm>
            <a:off x="672908" y="366098"/>
            <a:ext cx="10515600" cy="1325563"/>
          </a:xfrm>
        </p:spPr>
        <p:txBody>
          <a:bodyPr/>
          <a:lstStyle/>
          <a:p>
            <a:r>
              <a:rPr lang="en-US" altLang="zh-CN" dirty="0">
                <a:solidFill>
                  <a:schemeClr val="accent1">
                    <a:lumMod val="75000"/>
                  </a:schemeClr>
                </a:solidFill>
                <a:latin typeface="3ds" panose="02000503020000020004" pitchFamily="2" charset="0"/>
              </a:rPr>
              <a:t>Model designs</a:t>
            </a:r>
            <a:endParaRPr lang="zh-CN" altLang="en-US" dirty="0">
              <a:solidFill>
                <a:schemeClr val="accent1">
                  <a:lumMod val="75000"/>
                </a:schemeClr>
              </a:solidFill>
              <a:latin typeface="3ds" panose="02000503020000020004" pitchFamily="2" charset="0"/>
            </a:endParaRPr>
          </a:p>
        </p:txBody>
      </p:sp>
      <p:sp>
        <p:nvSpPr>
          <p:cNvPr id="3" name="Content Placeholder 2">
            <a:extLst>
              <a:ext uri="{FF2B5EF4-FFF2-40B4-BE49-F238E27FC236}">
                <a16:creationId xmlns:a16="http://schemas.microsoft.com/office/drawing/2014/main" id="{9F58A1C6-91EC-42F7-8B07-06EC33EE717A}"/>
              </a:ext>
            </a:extLst>
          </p:cNvPr>
          <p:cNvSpPr>
            <a:spLocks noGrp="1"/>
          </p:cNvSpPr>
          <p:nvPr>
            <p:ph idx="1"/>
          </p:nvPr>
        </p:nvSpPr>
        <p:spPr/>
        <p:txBody>
          <a:bodyPr/>
          <a:lstStyle/>
          <a:p>
            <a:pPr marL="342900" indent="-342900"/>
            <a:endParaRPr lang="en-US" altLang="zh-CN" dirty="0"/>
          </a:p>
          <a:p>
            <a:pPr marL="342900" indent="-342900"/>
            <a:endParaRPr lang="en-US" altLang="zh-CN" dirty="0"/>
          </a:p>
          <a:p>
            <a:pPr marL="342900" indent="-342900"/>
            <a:endParaRPr lang="zh-CN" altLang="en-US" dirty="0"/>
          </a:p>
          <a:p>
            <a:endParaRPr lang="zh-CN" altLang="en-US" dirty="0"/>
          </a:p>
        </p:txBody>
      </p:sp>
      <p:sp>
        <p:nvSpPr>
          <p:cNvPr id="5" name="Slide Number Placeholder 4">
            <a:extLst>
              <a:ext uri="{FF2B5EF4-FFF2-40B4-BE49-F238E27FC236}">
                <a16:creationId xmlns:a16="http://schemas.microsoft.com/office/drawing/2014/main" id="{0543317C-15F6-4A72-B13A-73AECED1BDC4}"/>
              </a:ext>
            </a:extLst>
          </p:cNvPr>
          <p:cNvSpPr>
            <a:spLocks noGrp="1"/>
          </p:cNvSpPr>
          <p:nvPr>
            <p:ph type="sldNum" sz="quarter" idx="12"/>
          </p:nvPr>
        </p:nvSpPr>
        <p:spPr/>
        <p:txBody>
          <a:bodyPr/>
          <a:lstStyle/>
          <a:p>
            <a:fld id="{2BC6E398-9417-E741-BFFC-7477F592D70A}" type="slidenum">
              <a:rPr lang="en-US" smtClean="0"/>
              <a:t>8</a:t>
            </a:fld>
            <a:endParaRPr lang="en-US"/>
          </a:p>
        </p:txBody>
      </p:sp>
      <p:pic>
        <p:nvPicPr>
          <p:cNvPr id="7" name="Picture 6" descr="whiting.logo.large.vertical.white.eps">
            <a:extLst>
              <a:ext uri="{FF2B5EF4-FFF2-40B4-BE49-F238E27FC236}">
                <a16:creationId xmlns:a16="http://schemas.microsoft.com/office/drawing/2014/main" id="{07D7E346-2C66-4B04-B5AC-F89908FEED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79447" y="901095"/>
            <a:ext cx="3057373" cy="1724782"/>
          </a:xfrm>
          <a:prstGeom prst="rect">
            <a:avLst/>
          </a:prstGeom>
        </p:spPr>
      </p:pic>
      <p:sp>
        <p:nvSpPr>
          <p:cNvPr id="12" name="Rectangle 11">
            <a:extLst>
              <a:ext uri="{FF2B5EF4-FFF2-40B4-BE49-F238E27FC236}">
                <a16:creationId xmlns:a16="http://schemas.microsoft.com/office/drawing/2014/main" id="{841C7FEB-F8F0-4D0D-ACBF-82351FE6B9A6}"/>
              </a:ext>
            </a:extLst>
          </p:cNvPr>
          <p:cNvSpPr/>
          <p:nvPr/>
        </p:nvSpPr>
        <p:spPr>
          <a:xfrm>
            <a:off x="7543800" y="0"/>
            <a:ext cx="4648200" cy="646770"/>
          </a:xfrm>
          <a:prstGeom prst="rect">
            <a:avLst/>
          </a:prstGeom>
          <a:solidFill>
            <a:srgbClr val="1E3E4A"/>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descr="whiting.large.horizontal.white.eps">
            <a:extLst>
              <a:ext uri="{FF2B5EF4-FFF2-40B4-BE49-F238E27FC236}">
                <a16:creationId xmlns:a16="http://schemas.microsoft.com/office/drawing/2014/main" id="{6F7FD8C7-AC78-453A-957B-E2E0CC40063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67900" y="-42650"/>
            <a:ext cx="2031616" cy="869722"/>
          </a:xfrm>
          <a:prstGeom prst="rect">
            <a:avLst/>
          </a:prstGeom>
        </p:spPr>
      </p:pic>
      <p:sp>
        <p:nvSpPr>
          <p:cNvPr id="14" name="Rectangle 13">
            <a:extLst>
              <a:ext uri="{FF2B5EF4-FFF2-40B4-BE49-F238E27FC236}">
                <a16:creationId xmlns:a16="http://schemas.microsoft.com/office/drawing/2014/main" id="{0CDB27C1-23AF-4C8B-803D-B97E3C70076D}"/>
              </a:ext>
            </a:extLst>
          </p:cNvPr>
          <p:cNvSpPr/>
          <p:nvPr/>
        </p:nvSpPr>
        <p:spPr>
          <a:xfrm>
            <a:off x="0" y="1"/>
            <a:ext cx="7543800" cy="646770"/>
          </a:xfrm>
          <a:prstGeom prst="rect">
            <a:avLst/>
          </a:prstGeom>
          <a:solidFill>
            <a:srgbClr val="89795E"/>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a:t>Our Implementations</a:t>
            </a:r>
          </a:p>
          <a:p>
            <a:pPr algn="ctr"/>
            <a:endParaRPr lang="en-US" altLang="zh-CN">
              <a:solidFill>
                <a:schemeClr val="bg1"/>
              </a:solidFill>
            </a:endParaRPr>
          </a:p>
        </p:txBody>
      </p:sp>
      <p:sp>
        <p:nvSpPr>
          <p:cNvPr id="15" name="Title 1">
            <a:extLst>
              <a:ext uri="{FF2B5EF4-FFF2-40B4-BE49-F238E27FC236}">
                <a16:creationId xmlns:a16="http://schemas.microsoft.com/office/drawing/2014/main" id="{E6C4A780-381E-4D58-AE1F-4E99545D140A}"/>
              </a:ext>
            </a:extLst>
          </p:cNvPr>
          <p:cNvSpPr txBox="1">
            <a:spLocks/>
          </p:cNvSpPr>
          <p:nvPr/>
        </p:nvSpPr>
        <p:spPr>
          <a:xfrm>
            <a:off x="283419" y="71679"/>
            <a:ext cx="5509430" cy="6467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1800">
              <a:solidFill>
                <a:schemeClr val="bg1"/>
              </a:solidFill>
              <a:latin typeface="Quadon Regular"/>
              <a:cs typeface="Quadon Regular"/>
            </a:endParaRPr>
          </a:p>
        </p:txBody>
      </p:sp>
      <p:pic>
        <p:nvPicPr>
          <p:cNvPr id="10" name="Picture 9" descr="A close up of a sign&#10;&#10;Description automatically generated">
            <a:extLst>
              <a:ext uri="{FF2B5EF4-FFF2-40B4-BE49-F238E27FC236}">
                <a16:creationId xmlns:a16="http://schemas.microsoft.com/office/drawing/2014/main" id="{665FE8A6-5022-4B52-9857-ED507EDAF59F}"/>
              </a:ext>
            </a:extLst>
          </p:cNvPr>
          <p:cNvPicPr>
            <a:picLocks noChangeAspect="1"/>
          </p:cNvPicPr>
          <p:nvPr/>
        </p:nvPicPr>
        <p:blipFill>
          <a:blip r:embed="rId8"/>
          <a:stretch>
            <a:fillRect/>
          </a:stretch>
        </p:blipFill>
        <p:spPr>
          <a:xfrm>
            <a:off x="1133108" y="1701991"/>
            <a:ext cx="1551309" cy="4836921"/>
          </a:xfrm>
          <a:prstGeom prst="rect">
            <a:avLst/>
          </a:prstGeom>
        </p:spPr>
      </p:pic>
      <p:sp>
        <p:nvSpPr>
          <p:cNvPr id="4" name="TextBox 3">
            <a:extLst>
              <a:ext uri="{FF2B5EF4-FFF2-40B4-BE49-F238E27FC236}">
                <a16:creationId xmlns:a16="http://schemas.microsoft.com/office/drawing/2014/main" id="{438724DF-E801-4D0A-9575-EEE4C848D268}"/>
              </a:ext>
            </a:extLst>
          </p:cNvPr>
          <p:cNvSpPr txBox="1"/>
          <p:nvPr/>
        </p:nvSpPr>
        <p:spPr>
          <a:xfrm>
            <a:off x="449989" y="1322988"/>
            <a:ext cx="5509430" cy="338554"/>
          </a:xfrm>
          <a:prstGeom prst="rect">
            <a:avLst/>
          </a:prstGeom>
          <a:noFill/>
        </p:spPr>
        <p:txBody>
          <a:bodyPr wrap="square" rtlCol="0">
            <a:spAutoFit/>
          </a:bodyPr>
          <a:lstStyle/>
          <a:p>
            <a:r>
              <a:rPr lang="en-US" altLang="zh-CN" sz="1600" dirty="0"/>
              <a:t>Naive  Approach , Simple </a:t>
            </a:r>
            <a:r>
              <a:rPr lang="en-US" altLang="zh-CN" sz="1600" dirty="0" err="1"/>
              <a:t>Lstm</a:t>
            </a:r>
            <a:endParaRPr lang="zh-CN" altLang="en-US" sz="1600" dirty="0"/>
          </a:p>
        </p:txBody>
      </p:sp>
      <p:sp>
        <p:nvSpPr>
          <p:cNvPr id="16" name="Rectangle 15">
            <a:extLst>
              <a:ext uri="{FF2B5EF4-FFF2-40B4-BE49-F238E27FC236}">
                <a16:creationId xmlns:a16="http://schemas.microsoft.com/office/drawing/2014/main" id="{134EBEA7-0A7D-4498-9DCC-5F1569CA7BF0}"/>
              </a:ext>
            </a:extLst>
          </p:cNvPr>
          <p:cNvSpPr/>
          <p:nvPr/>
        </p:nvSpPr>
        <p:spPr>
          <a:xfrm>
            <a:off x="2491778" y="5767898"/>
            <a:ext cx="1200970" cy="369332"/>
          </a:xfrm>
          <a:prstGeom prst="rect">
            <a:avLst/>
          </a:prstGeom>
        </p:spPr>
        <p:txBody>
          <a:bodyPr wrap="none">
            <a:spAutoFit/>
          </a:bodyPr>
          <a:lstStyle/>
          <a:p>
            <a:r>
              <a:rPr lang="en-US" altLang="zh-CN"/>
              <a:t>Single Key</a:t>
            </a:r>
            <a:endParaRPr lang="zh-CN" altLang="en-US"/>
          </a:p>
        </p:txBody>
      </p:sp>
      <p:sp>
        <p:nvSpPr>
          <p:cNvPr id="17" name="Rectangle 16">
            <a:extLst>
              <a:ext uri="{FF2B5EF4-FFF2-40B4-BE49-F238E27FC236}">
                <a16:creationId xmlns:a16="http://schemas.microsoft.com/office/drawing/2014/main" id="{B50F1615-C1C1-470C-ADF8-D7238E1B2A7D}"/>
              </a:ext>
            </a:extLst>
          </p:cNvPr>
          <p:cNvSpPr/>
          <p:nvPr/>
        </p:nvSpPr>
        <p:spPr>
          <a:xfrm>
            <a:off x="5085802" y="4838695"/>
            <a:ext cx="1183337" cy="369332"/>
          </a:xfrm>
          <a:prstGeom prst="rect">
            <a:avLst/>
          </a:prstGeom>
        </p:spPr>
        <p:txBody>
          <a:bodyPr wrap="none">
            <a:spAutoFit/>
          </a:bodyPr>
          <a:lstStyle/>
          <a:p>
            <a:r>
              <a:rPr lang="en-US" altLang="zh-CN" dirty="0"/>
              <a:t>Generator</a:t>
            </a:r>
            <a:endParaRPr lang="zh-CN" altLang="en-US" dirty="0"/>
          </a:p>
        </p:txBody>
      </p:sp>
      <p:sp>
        <p:nvSpPr>
          <p:cNvPr id="18" name="Rectangle 17">
            <a:extLst>
              <a:ext uri="{FF2B5EF4-FFF2-40B4-BE49-F238E27FC236}">
                <a16:creationId xmlns:a16="http://schemas.microsoft.com/office/drawing/2014/main" id="{F872E87D-E934-454A-BE83-62B8915A6C16}"/>
              </a:ext>
            </a:extLst>
          </p:cNvPr>
          <p:cNvSpPr/>
          <p:nvPr/>
        </p:nvSpPr>
        <p:spPr>
          <a:xfrm>
            <a:off x="9105902" y="4743800"/>
            <a:ext cx="1495922" cy="369332"/>
          </a:xfrm>
          <a:prstGeom prst="rect">
            <a:avLst/>
          </a:prstGeom>
        </p:spPr>
        <p:txBody>
          <a:bodyPr wrap="none">
            <a:spAutoFit/>
          </a:bodyPr>
          <a:lstStyle/>
          <a:p>
            <a:r>
              <a:rPr lang="en-US" altLang="zh-CN" dirty="0"/>
              <a:t>Discriminator</a:t>
            </a:r>
            <a:endParaRPr lang="zh-CN" altLang="en-US" dirty="0"/>
          </a:p>
        </p:txBody>
      </p:sp>
      <p:sp>
        <p:nvSpPr>
          <p:cNvPr id="19" name="Oval 18">
            <a:extLst>
              <a:ext uri="{FF2B5EF4-FFF2-40B4-BE49-F238E27FC236}">
                <a16:creationId xmlns:a16="http://schemas.microsoft.com/office/drawing/2014/main" id="{D620A521-1259-485A-828C-DF86056BA72F}"/>
              </a:ext>
            </a:extLst>
          </p:cNvPr>
          <p:cNvSpPr/>
          <p:nvPr/>
        </p:nvSpPr>
        <p:spPr>
          <a:xfrm>
            <a:off x="4760536" y="1151318"/>
            <a:ext cx="2137047" cy="74210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rPr>
              <a:t>Random Vector</a:t>
            </a:r>
            <a:r>
              <a:rPr lang="zh-CN" altLang="en-US" sz="1050" dirty="0">
                <a:solidFill>
                  <a:schemeClr val="tx1"/>
                </a:solidFill>
              </a:rPr>
              <a:t>：</a:t>
            </a:r>
          </a:p>
        </p:txBody>
      </p:sp>
      <p:cxnSp>
        <p:nvCxnSpPr>
          <p:cNvPr id="21" name="Straight Arrow Connector 20">
            <a:extLst>
              <a:ext uri="{FF2B5EF4-FFF2-40B4-BE49-F238E27FC236}">
                <a16:creationId xmlns:a16="http://schemas.microsoft.com/office/drawing/2014/main" id="{8ECF6B7B-437F-4116-A906-28054A14AA7C}"/>
              </a:ext>
            </a:extLst>
          </p:cNvPr>
          <p:cNvCxnSpPr>
            <a:cxnSpLocks/>
            <a:stCxn id="19" idx="4"/>
          </p:cNvCxnSpPr>
          <p:nvPr/>
        </p:nvCxnSpPr>
        <p:spPr>
          <a:xfrm flipH="1">
            <a:off x="5712096" y="1893427"/>
            <a:ext cx="116964" cy="368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99F72F19-88AD-4AA6-91E3-5BA5A07B894B}"/>
              </a:ext>
            </a:extLst>
          </p:cNvPr>
          <p:cNvSpPr/>
          <p:nvPr/>
        </p:nvSpPr>
        <p:spPr>
          <a:xfrm>
            <a:off x="9299407" y="1114550"/>
            <a:ext cx="1094874" cy="6467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Training Sound</a:t>
            </a:r>
            <a:endParaRPr lang="zh-CN" altLang="en-US" dirty="0">
              <a:solidFill>
                <a:schemeClr val="tx1"/>
              </a:solidFill>
            </a:endParaRPr>
          </a:p>
        </p:txBody>
      </p:sp>
      <p:cxnSp>
        <p:nvCxnSpPr>
          <p:cNvPr id="26" name="Straight Arrow Connector 25">
            <a:extLst>
              <a:ext uri="{FF2B5EF4-FFF2-40B4-BE49-F238E27FC236}">
                <a16:creationId xmlns:a16="http://schemas.microsoft.com/office/drawing/2014/main" id="{DAD1C818-DC88-4565-8113-89503E0ED3CD}"/>
              </a:ext>
            </a:extLst>
          </p:cNvPr>
          <p:cNvCxnSpPr>
            <a:cxnSpLocks/>
          </p:cNvCxnSpPr>
          <p:nvPr/>
        </p:nvCxnSpPr>
        <p:spPr>
          <a:xfrm flipH="1">
            <a:off x="9832807" y="1828748"/>
            <a:ext cx="14037" cy="857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5B8EF99-8AD2-4BB4-BA2D-4EFC791D4EB0}"/>
              </a:ext>
            </a:extLst>
          </p:cNvPr>
          <p:cNvCxnSpPr>
            <a:cxnSpLocks/>
          </p:cNvCxnSpPr>
          <p:nvPr/>
        </p:nvCxnSpPr>
        <p:spPr>
          <a:xfrm>
            <a:off x="6216001" y="3818057"/>
            <a:ext cx="2497219" cy="421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Diamond 43">
            <a:extLst>
              <a:ext uri="{FF2B5EF4-FFF2-40B4-BE49-F238E27FC236}">
                <a16:creationId xmlns:a16="http://schemas.microsoft.com/office/drawing/2014/main" id="{61D06140-A567-47EB-BF8C-B933F08C0526}"/>
              </a:ext>
            </a:extLst>
          </p:cNvPr>
          <p:cNvSpPr/>
          <p:nvPr/>
        </p:nvSpPr>
        <p:spPr>
          <a:xfrm>
            <a:off x="9334500" y="5675590"/>
            <a:ext cx="1066800" cy="967771"/>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Out</a:t>
            </a:r>
            <a:endParaRPr lang="zh-CN" altLang="en-US" sz="1600">
              <a:solidFill>
                <a:schemeClr val="tx1"/>
              </a:solidFill>
            </a:endParaRPr>
          </a:p>
        </p:txBody>
      </p:sp>
      <p:cxnSp>
        <p:nvCxnSpPr>
          <p:cNvPr id="46" name="Straight Arrow Connector 45">
            <a:extLst>
              <a:ext uri="{FF2B5EF4-FFF2-40B4-BE49-F238E27FC236}">
                <a16:creationId xmlns:a16="http://schemas.microsoft.com/office/drawing/2014/main" id="{69402D93-C8FA-400C-94EC-4E86F0A5E259}"/>
              </a:ext>
            </a:extLst>
          </p:cNvPr>
          <p:cNvCxnSpPr>
            <a:cxnSpLocks/>
          </p:cNvCxnSpPr>
          <p:nvPr/>
        </p:nvCxnSpPr>
        <p:spPr>
          <a:xfrm>
            <a:off x="9867900" y="5208027"/>
            <a:ext cx="0" cy="397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2" name="gan_final(1)">
            <a:hlinkClick r:id="" action="ppaction://media"/>
            <a:extLst>
              <a:ext uri="{FF2B5EF4-FFF2-40B4-BE49-F238E27FC236}">
                <a16:creationId xmlns:a16="http://schemas.microsoft.com/office/drawing/2014/main" id="{110DC128-DA64-46E8-8959-0AAA110FA4C0}"/>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0578908" y="5406718"/>
            <a:ext cx="609600" cy="609600"/>
          </a:xfrm>
          <a:prstGeom prst="rect">
            <a:avLst/>
          </a:prstGeom>
        </p:spPr>
      </p:pic>
      <p:pic>
        <p:nvPicPr>
          <p:cNvPr id="60" name="Picture 59">
            <a:extLst>
              <a:ext uri="{FF2B5EF4-FFF2-40B4-BE49-F238E27FC236}">
                <a16:creationId xmlns:a16="http://schemas.microsoft.com/office/drawing/2014/main" id="{A5AA0B6C-D01C-47EF-B406-B68DF4FB0928}"/>
              </a:ext>
            </a:extLst>
          </p:cNvPr>
          <p:cNvPicPr>
            <a:picLocks noChangeAspect="1"/>
          </p:cNvPicPr>
          <p:nvPr/>
        </p:nvPicPr>
        <p:blipFill rotWithShape="1">
          <a:blip r:embed="rId10"/>
          <a:srcRect t="8799"/>
          <a:stretch/>
        </p:blipFill>
        <p:spPr>
          <a:xfrm>
            <a:off x="4378068" y="2365085"/>
            <a:ext cx="2829562" cy="2159000"/>
          </a:xfrm>
          <a:prstGeom prst="rect">
            <a:avLst/>
          </a:prstGeom>
        </p:spPr>
      </p:pic>
      <p:pic>
        <p:nvPicPr>
          <p:cNvPr id="61" name="Picture 60">
            <a:extLst>
              <a:ext uri="{FF2B5EF4-FFF2-40B4-BE49-F238E27FC236}">
                <a16:creationId xmlns:a16="http://schemas.microsoft.com/office/drawing/2014/main" id="{3ED4CBE0-BFD0-4060-B104-171291E21D86}"/>
              </a:ext>
            </a:extLst>
          </p:cNvPr>
          <p:cNvPicPr>
            <a:picLocks noChangeAspect="1"/>
          </p:cNvPicPr>
          <p:nvPr/>
        </p:nvPicPr>
        <p:blipFill rotWithShape="1">
          <a:blip r:embed="rId11"/>
          <a:srcRect t="10076"/>
          <a:stretch/>
        </p:blipFill>
        <p:spPr>
          <a:xfrm>
            <a:off x="8152679" y="2737286"/>
            <a:ext cx="3374294" cy="1881965"/>
          </a:xfrm>
          <a:prstGeom prst="rect">
            <a:avLst/>
          </a:prstGeom>
        </p:spPr>
      </p:pic>
      <p:pic>
        <p:nvPicPr>
          <p:cNvPr id="6" name="Abacus">
            <a:hlinkClick r:id="" action="ppaction://media"/>
            <a:extLst>
              <a:ext uri="{FF2B5EF4-FFF2-40B4-BE49-F238E27FC236}">
                <a16:creationId xmlns:a16="http://schemas.microsoft.com/office/drawing/2014/main" id="{519905C8-40D9-4E11-AE9C-8D8422C5A356}"/>
              </a:ext>
            </a:extLst>
          </p:cNvPr>
          <p:cNvPicPr>
            <a:picLocks noChangeAspect="1"/>
          </p:cNvPicPr>
          <p:nvPr>
            <a:audioFile r:link="rId4"/>
            <p:extLst>
              <p:ext uri="{DAA4B4D4-6D71-4841-9C94-3DE7FCFB9230}">
                <p14:media xmlns:p14="http://schemas.microsoft.com/office/powerpoint/2010/main" r:embed="rId3"/>
              </p:ext>
            </p:extLst>
          </p:nvPr>
        </p:nvPicPr>
        <p:blipFill>
          <a:blip r:embed="rId9"/>
          <a:stretch>
            <a:fillRect/>
          </a:stretch>
        </p:blipFill>
        <p:spPr>
          <a:xfrm>
            <a:off x="2921642" y="5065990"/>
            <a:ext cx="609600" cy="609600"/>
          </a:xfrm>
          <a:prstGeom prst="rect">
            <a:avLst/>
          </a:prstGeom>
        </p:spPr>
      </p:pic>
    </p:spTree>
    <p:extLst>
      <p:ext uri="{BB962C8B-B14F-4D97-AF65-F5344CB8AC3E}">
        <p14:creationId xmlns:p14="http://schemas.microsoft.com/office/powerpoint/2010/main" val="179225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6000" fill="hold"/>
                                        <p:tgtEl>
                                          <p:spTgt spid="52"/>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4200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52"/>
                </p:tgtEl>
              </p:cMediaNode>
            </p:audio>
            <p:audio>
              <p:cMediaNode vol="80000">
                <p:cTn id="12" fill="hold" display="0">
                  <p:stCondLst>
                    <p:cond delay="indefinite"/>
                  </p:stCondLst>
                  <p:endCondLst>
                    <p:cond evt="onStopAudio" delay="0">
                      <p:tgtEl>
                        <p:sldTgt/>
                      </p:tgtEl>
                    </p:cond>
                  </p:endCondLst>
                </p:cTn>
                <p:tgtEl>
                  <p:spTgt spid="6"/>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8B806-13F2-480E-B929-AB8095F1543E}"/>
              </a:ext>
            </a:extLst>
          </p:cNvPr>
          <p:cNvSpPr>
            <a:spLocks noGrp="1"/>
          </p:cNvSpPr>
          <p:nvPr>
            <p:ph type="title"/>
          </p:nvPr>
        </p:nvSpPr>
        <p:spPr/>
        <p:txBody>
          <a:bodyPr/>
          <a:lstStyle/>
          <a:p>
            <a:r>
              <a:rPr lang="en-US" altLang="zh-CN" dirty="0">
                <a:solidFill>
                  <a:schemeClr val="accent1">
                    <a:lumMod val="75000"/>
                  </a:schemeClr>
                </a:solidFill>
                <a:latin typeface="3ds"/>
                <a:ea typeface="等线 Light"/>
              </a:rPr>
              <a:t>CNN-GAN Music Generation Model</a:t>
            </a:r>
            <a:endParaRPr lang="zh-CN" altLang="en-US" dirty="0">
              <a:solidFill>
                <a:schemeClr val="accent1">
                  <a:lumMod val="75000"/>
                </a:schemeClr>
              </a:solidFill>
              <a:latin typeface="3ds" panose="02000503020000020004" pitchFamily="2" charset="0"/>
            </a:endParaRPr>
          </a:p>
        </p:txBody>
      </p:sp>
      <p:sp>
        <p:nvSpPr>
          <p:cNvPr id="3" name="Content Placeholder 2">
            <a:extLst>
              <a:ext uri="{FF2B5EF4-FFF2-40B4-BE49-F238E27FC236}">
                <a16:creationId xmlns:a16="http://schemas.microsoft.com/office/drawing/2014/main" id="{9F58A1C6-91EC-42F7-8B07-06EC33EE717A}"/>
              </a:ext>
            </a:extLst>
          </p:cNvPr>
          <p:cNvSpPr>
            <a:spLocks noGrp="1"/>
          </p:cNvSpPr>
          <p:nvPr>
            <p:ph idx="1"/>
          </p:nvPr>
        </p:nvSpPr>
        <p:spPr/>
        <p:txBody>
          <a:bodyPr/>
          <a:lstStyle/>
          <a:p>
            <a:pPr marL="342900" indent="-342900"/>
            <a:endParaRPr lang="en-US" altLang="zh-CN"/>
          </a:p>
          <a:p>
            <a:pPr marL="342900" indent="-342900"/>
            <a:endParaRPr lang="zh-CN" altLang="en-US"/>
          </a:p>
          <a:p>
            <a:endParaRPr lang="zh-CN" altLang="en-US"/>
          </a:p>
        </p:txBody>
      </p:sp>
      <p:sp>
        <p:nvSpPr>
          <p:cNvPr id="5" name="Slide Number Placeholder 4">
            <a:extLst>
              <a:ext uri="{FF2B5EF4-FFF2-40B4-BE49-F238E27FC236}">
                <a16:creationId xmlns:a16="http://schemas.microsoft.com/office/drawing/2014/main" id="{0543317C-15F6-4A72-B13A-73AECED1BDC4}"/>
              </a:ext>
            </a:extLst>
          </p:cNvPr>
          <p:cNvSpPr>
            <a:spLocks noGrp="1"/>
          </p:cNvSpPr>
          <p:nvPr>
            <p:ph type="sldNum" sz="quarter" idx="12"/>
          </p:nvPr>
        </p:nvSpPr>
        <p:spPr/>
        <p:txBody>
          <a:bodyPr/>
          <a:lstStyle/>
          <a:p>
            <a:fld id="{2BC6E398-9417-E741-BFFC-7477F592D70A}" type="slidenum">
              <a:rPr lang="en-US" smtClean="0"/>
              <a:t>9</a:t>
            </a:fld>
            <a:endParaRPr lang="en-US"/>
          </a:p>
        </p:txBody>
      </p:sp>
      <p:pic>
        <p:nvPicPr>
          <p:cNvPr id="7" name="Picture 6" descr="whiting.logo.large.vertical.white.eps">
            <a:extLst>
              <a:ext uri="{FF2B5EF4-FFF2-40B4-BE49-F238E27FC236}">
                <a16:creationId xmlns:a16="http://schemas.microsoft.com/office/drawing/2014/main" id="{07D7E346-2C66-4B04-B5AC-F89908FEED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0600" y="136525"/>
            <a:ext cx="3225800" cy="2159000"/>
          </a:xfrm>
          <a:prstGeom prst="rect">
            <a:avLst/>
          </a:prstGeom>
        </p:spPr>
      </p:pic>
      <p:sp>
        <p:nvSpPr>
          <p:cNvPr id="12" name="Rectangle 11">
            <a:extLst>
              <a:ext uri="{FF2B5EF4-FFF2-40B4-BE49-F238E27FC236}">
                <a16:creationId xmlns:a16="http://schemas.microsoft.com/office/drawing/2014/main" id="{841C7FEB-F8F0-4D0D-ACBF-82351FE6B9A6}"/>
              </a:ext>
            </a:extLst>
          </p:cNvPr>
          <p:cNvSpPr/>
          <p:nvPr/>
        </p:nvSpPr>
        <p:spPr>
          <a:xfrm>
            <a:off x="7543800" y="0"/>
            <a:ext cx="4648200" cy="646770"/>
          </a:xfrm>
          <a:prstGeom prst="rect">
            <a:avLst/>
          </a:prstGeom>
          <a:solidFill>
            <a:srgbClr val="1E3E4A"/>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descr="whiting.large.horizontal.white.eps">
            <a:extLst>
              <a:ext uri="{FF2B5EF4-FFF2-40B4-BE49-F238E27FC236}">
                <a16:creationId xmlns:a16="http://schemas.microsoft.com/office/drawing/2014/main" id="{6F7FD8C7-AC78-453A-957B-E2E0CC4006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67900" y="-42650"/>
            <a:ext cx="2031616" cy="869722"/>
          </a:xfrm>
          <a:prstGeom prst="rect">
            <a:avLst/>
          </a:prstGeom>
        </p:spPr>
      </p:pic>
      <p:sp>
        <p:nvSpPr>
          <p:cNvPr id="14" name="Rectangle 13">
            <a:extLst>
              <a:ext uri="{FF2B5EF4-FFF2-40B4-BE49-F238E27FC236}">
                <a16:creationId xmlns:a16="http://schemas.microsoft.com/office/drawing/2014/main" id="{0CDB27C1-23AF-4C8B-803D-B97E3C70076D}"/>
              </a:ext>
            </a:extLst>
          </p:cNvPr>
          <p:cNvSpPr/>
          <p:nvPr/>
        </p:nvSpPr>
        <p:spPr>
          <a:xfrm>
            <a:off x="0" y="1"/>
            <a:ext cx="7543800" cy="646770"/>
          </a:xfrm>
          <a:prstGeom prst="rect">
            <a:avLst/>
          </a:prstGeom>
          <a:solidFill>
            <a:srgbClr val="89795E"/>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a:solidFill>
                  <a:schemeClr val="bg1"/>
                </a:solidFill>
              </a:rPr>
              <a:t>Introduction</a:t>
            </a:r>
          </a:p>
        </p:txBody>
      </p:sp>
      <p:sp>
        <p:nvSpPr>
          <p:cNvPr id="15" name="Title 1">
            <a:extLst>
              <a:ext uri="{FF2B5EF4-FFF2-40B4-BE49-F238E27FC236}">
                <a16:creationId xmlns:a16="http://schemas.microsoft.com/office/drawing/2014/main" id="{E6C4A780-381E-4D58-AE1F-4E99545D140A}"/>
              </a:ext>
            </a:extLst>
          </p:cNvPr>
          <p:cNvSpPr txBox="1">
            <a:spLocks/>
          </p:cNvSpPr>
          <p:nvPr/>
        </p:nvSpPr>
        <p:spPr>
          <a:xfrm>
            <a:off x="283419" y="71679"/>
            <a:ext cx="5509430" cy="6467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1800">
              <a:solidFill>
                <a:schemeClr val="bg1"/>
              </a:solidFill>
              <a:latin typeface="Quadon Regular"/>
              <a:cs typeface="Quadon Regular"/>
            </a:endParaRPr>
          </a:p>
        </p:txBody>
      </p:sp>
      <p:pic>
        <p:nvPicPr>
          <p:cNvPr id="4" name="lpd_5_cleansed">
            <a:hlinkClick r:id="" action="ppaction://media"/>
            <a:extLst>
              <a:ext uri="{FF2B5EF4-FFF2-40B4-BE49-F238E27FC236}">
                <a16:creationId xmlns:a16="http://schemas.microsoft.com/office/drawing/2014/main" id="{EADBB97B-E88C-49EE-ABBB-272EBF63124E}"/>
              </a:ext>
            </a:extLst>
          </p:cNvPr>
          <p:cNvPicPr>
            <a:picLocks noChangeAspect="1"/>
          </p:cNvPicPr>
          <p:nvPr>
            <a:audioFile r:link="rId1"/>
            <p:extLst>
              <p:ext uri="{DAA4B4D4-6D71-4841-9C94-3DE7FCFB9230}">
                <p14:media xmlns:p14="http://schemas.microsoft.com/office/powerpoint/2010/main" r:embed="rId2">
                  <p14:trim st="24426" end="236558"/>
                </p14:media>
              </p:ext>
            </p:extLst>
          </p:nvPr>
        </p:nvPicPr>
        <p:blipFill>
          <a:blip r:embed="rId6"/>
          <a:stretch>
            <a:fillRect/>
          </a:stretch>
        </p:blipFill>
        <p:spPr>
          <a:xfrm>
            <a:off x="10777194" y="4928394"/>
            <a:ext cx="892175" cy="892175"/>
          </a:xfrm>
          <a:prstGeom prst="rect">
            <a:avLst/>
          </a:prstGeom>
        </p:spPr>
      </p:pic>
      <p:pic>
        <p:nvPicPr>
          <p:cNvPr id="16" name="Picture 15" descr="A screenshot of a cell phone&#10;&#10;Description automatically generated">
            <a:extLst>
              <a:ext uri="{FF2B5EF4-FFF2-40B4-BE49-F238E27FC236}">
                <a16:creationId xmlns:a16="http://schemas.microsoft.com/office/drawing/2014/main" id="{4CBCE78F-12A5-44BC-87AA-75600E084C73}"/>
              </a:ext>
            </a:extLst>
          </p:cNvPr>
          <p:cNvPicPr>
            <a:picLocks noChangeAspect="1"/>
          </p:cNvPicPr>
          <p:nvPr/>
        </p:nvPicPr>
        <p:blipFill>
          <a:blip r:embed="rId7"/>
          <a:stretch>
            <a:fillRect/>
          </a:stretch>
        </p:blipFill>
        <p:spPr>
          <a:xfrm>
            <a:off x="891792" y="1318047"/>
            <a:ext cx="2199472" cy="5403428"/>
          </a:xfrm>
          <a:prstGeom prst="rect">
            <a:avLst/>
          </a:prstGeom>
        </p:spPr>
      </p:pic>
      <p:pic>
        <p:nvPicPr>
          <p:cNvPr id="18" name="Picture 17" descr="A close up of a sign&#10;&#10;Description automatically generated">
            <a:extLst>
              <a:ext uri="{FF2B5EF4-FFF2-40B4-BE49-F238E27FC236}">
                <a16:creationId xmlns:a16="http://schemas.microsoft.com/office/drawing/2014/main" id="{460060FF-D88D-4132-A4B0-6930E5715BC5}"/>
              </a:ext>
            </a:extLst>
          </p:cNvPr>
          <p:cNvPicPr>
            <a:picLocks noChangeAspect="1"/>
          </p:cNvPicPr>
          <p:nvPr/>
        </p:nvPicPr>
        <p:blipFill>
          <a:blip r:embed="rId8"/>
          <a:stretch>
            <a:fillRect/>
          </a:stretch>
        </p:blipFill>
        <p:spPr>
          <a:xfrm>
            <a:off x="4611749" y="1396206"/>
            <a:ext cx="2362200" cy="5210175"/>
          </a:xfrm>
          <a:prstGeom prst="rect">
            <a:avLst/>
          </a:prstGeom>
        </p:spPr>
      </p:pic>
      <p:pic>
        <p:nvPicPr>
          <p:cNvPr id="17" name="Picture 16" descr="A picture containing dark, light, large, lit&#10;&#10;Description automatically generated">
            <a:extLst>
              <a:ext uri="{FF2B5EF4-FFF2-40B4-BE49-F238E27FC236}">
                <a16:creationId xmlns:a16="http://schemas.microsoft.com/office/drawing/2014/main" id="{A89A4E63-6353-4AE7-BD06-F1C89EA4F568}"/>
              </a:ext>
            </a:extLst>
          </p:cNvPr>
          <p:cNvPicPr>
            <a:picLocks noChangeAspect="1"/>
          </p:cNvPicPr>
          <p:nvPr/>
        </p:nvPicPr>
        <p:blipFill>
          <a:blip r:embed="rId9"/>
          <a:stretch>
            <a:fillRect/>
          </a:stretch>
        </p:blipFill>
        <p:spPr>
          <a:xfrm>
            <a:off x="6849395" y="1612410"/>
            <a:ext cx="4373886" cy="3280415"/>
          </a:xfrm>
          <a:prstGeom prst="rect">
            <a:avLst/>
          </a:prstGeom>
        </p:spPr>
      </p:pic>
    </p:spTree>
    <p:extLst>
      <p:ext uri="{BB962C8B-B14F-4D97-AF65-F5344CB8AC3E}">
        <p14:creationId xmlns:p14="http://schemas.microsoft.com/office/powerpoint/2010/main" val="1362592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701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TotalTime>
  <Words>519</Words>
  <Application>Microsoft Office PowerPoint</Application>
  <PresentationFormat>Widescreen</PresentationFormat>
  <Paragraphs>125</Paragraphs>
  <Slides>11</Slides>
  <Notes>2</Notes>
  <HiddenSlides>0</HiddenSlides>
  <MMClips>6</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Arial Unicode MS</vt:lpstr>
      <vt:lpstr>Gentona Book</vt:lpstr>
      <vt:lpstr>Google Sans</vt:lpstr>
      <vt:lpstr>Noto Sans</vt:lpstr>
      <vt:lpstr>Quadon</vt:lpstr>
      <vt:lpstr>Quadon Regular</vt:lpstr>
      <vt:lpstr>等线</vt:lpstr>
      <vt:lpstr>等线 Light</vt:lpstr>
      <vt:lpstr>3ds</vt:lpstr>
      <vt:lpstr>Arial</vt:lpstr>
      <vt:lpstr>Calibri</vt:lpstr>
      <vt:lpstr>Office Theme</vt:lpstr>
      <vt:lpstr>Music generation with GANs</vt:lpstr>
      <vt:lpstr>Outline</vt:lpstr>
      <vt:lpstr>Motivation</vt:lpstr>
      <vt:lpstr>State of art</vt:lpstr>
      <vt:lpstr>Implementation building blocks</vt:lpstr>
      <vt:lpstr>Loss Function and backpropagation</vt:lpstr>
      <vt:lpstr>Training data set</vt:lpstr>
      <vt:lpstr>Model designs</vt:lpstr>
      <vt:lpstr>CNN-GAN Music Generation Model</vt:lpstr>
      <vt:lpstr>Future 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Microsoft Office User</dc:creator>
  <cp:lastModifiedBy>XIAODONG HUO</cp:lastModifiedBy>
  <cp:revision>6</cp:revision>
  <dcterms:created xsi:type="dcterms:W3CDTF">2016-05-24T18:12:17Z</dcterms:created>
  <dcterms:modified xsi:type="dcterms:W3CDTF">2020-05-12T22:29:51Z</dcterms:modified>
</cp:coreProperties>
</file>