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2" r:id="rId7"/>
    <p:sldId id="264" r:id="rId8"/>
    <p:sldId id="258"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83"/>
    <p:restoredTop sz="93073"/>
  </p:normalViewPr>
  <p:slideViewPr>
    <p:cSldViewPr snapToGrid="0" snapToObjects="1">
      <p:cViewPr varScale="1">
        <p:scale>
          <a:sx n="87" d="100"/>
          <a:sy n="87" d="100"/>
        </p:scale>
        <p:origin x="216"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5/13/18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5/13/18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5/13/18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5/13/18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5/13/18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5/13/18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5/13/18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5/13/18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5/13/18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5/13/18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5/13/18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5/13/18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s://www.nationalgrid.com/uk/gas/market-operations-and-data/transmission-operational-data" TargetMode="External"/><Relationship Id="rId4" Type="http://schemas.openxmlformats.org/officeDocument/2006/relationships/hyperlink" Target="https://www.timera-energy.com/gas-vs-coal-switching-in-europe-key-markets/" TargetMode="External"/><Relationship Id="rId5" Type="http://schemas.openxmlformats.org/officeDocument/2006/relationships/hyperlink" Target="https://www.gov.uk/government/collections/gas-statistics" TargetMode="External"/><Relationship Id="rId6" Type="http://schemas.openxmlformats.org/officeDocument/2006/relationships/hyperlink" Target="https://assets.publishing.service.gov.uk/government/uploads/system/uploads/attachment_data/file/663894/hc536-statutory-security-of-supply-report-2017.pdf" TargetMode="External"/><Relationship Id="rId7" Type="http://schemas.openxmlformats.org/officeDocument/2006/relationships/hyperlink" Target="https://www.bloomberg.com/news/articles/2018-05-02/chilly-britain-absorbing-more-gas-that-would-have-gone-to-europe" TargetMode="External"/><Relationship Id="rId1" Type="http://schemas.openxmlformats.org/officeDocument/2006/relationships/slideLayout" Target="../slideLayouts/slideLayout2.xml"/><Relationship Id="rId2" Type="http://schemas.openxmlformats.org/officeDocument/2006/relationships/hyperlink" Target="https://www.timera-energy.com/content/uploads/2015/03/Timera-gas-v-coal-switching-190515.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Gas vs. Coal in the UK</a:t>
            </a:r>
            <a:endParaRPr lang="en-US" dirty="0"/>
          </a:p>
        </p:txBody>
      </p:sp>
      <p:sp>
        <p:nvSpPr>
          <p:cNvPr id="3" name="Subtitle 2"/>
          <p:cNvSpPr>
            <a:spLocks noGrp="1"/>
          </p:cNvSpPr>
          <p:nvPr>
            <p:ph type="subTitle" idx="1"/>
          </p:nvPr>
        </p:nvSpPr>
        <p:spPr/>
        <p:txBody>
          <a:bodyPr/>
          <a:lstStyle/>
          <a:p>
            <a:r>
              <a:rPr lang="en-US" dirty="0" smtClean="0"/>
              <a:t>Fuel switching in the united kingdom power sector</a:t>
            </a:r>
          </a:p>
          <a:p>
            <a:r>
              <a:rPr lang="en-US" dirty="0" smtClean="0"/>
              <a:t>Hu, xi 13 may 2018</a:t>
            </a:r>
          </a:p>
        </p:txBody>
      </p:sp>
    </p:spTree>
    <p:extLst>
      <p:ext uri="{BB962C8B-B14F-4D97-AF65-F5344CB8AC3E}">
        <p14:creationId xmlns:p14="http://schemas.microsoft.com/office/powerpoint/2010/main" val="1561774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Fuel Switching</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ClrTx/>
              <a:buSzTx/>
              <a:buFont typeface="Arial" charset="0"/>
              <a:buChar char="•"/>
            </a:pPr>
            <a:r>
              <a:rPr lang="en-US" dirty="0" smtClean="0"/>
              <a:t> Definition: Do power stations in the UK decide to consume Gas or Coal to generate electricity. </a:t>
            </a:r>
          </a:p>
          <a:p>
            <a:pPr>
              <a:lnSpc>
                <a:spcPct val="100000"/>
              </a:lnSpc>
              <a:spcBef>
                <a:spcPts val="0"/>
              </a:spcBef>
              <a:spcAft>
                <a:spcPts val="0"/>
              </a:spcAft>
              <a:buClrTx/>
              <a:buSzTx/>
              <a:buFont typeface="Arial" charset="0"/>
              <a:buChar char="•"/>
            </a:pPr>
            <a:r>
              <a:rPr lang="en-US" dirty="0"/>
              <a:t> </a:t>
            </a:r>
            <a:r>
              <a:rPr lang="en-US" dirty="0" smtClean="0"/>
              <a:t>Example, date as of 5 Sep 2011</a:t>
            </a:r>
          </a:p>
          <a:p>
            <a:pPr>
              <a:lnSpc>
                <a:spcPct val="100000"/>
              </a:lnSpc>
              <a:spcBef>
                <a:spcPts val="0"/>
              </a:spcBef>
              <a:spcAft>
                <a:spcPts val="0"/>
              </a:spcAft>
              <a:buClrTx/>
              <a:buSzTx/>
              <a:buFont typeface="Arial" charset="0"/>
              <a:buChar cha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575907"/>
            <a:ext cx="6012792" cy="3555952"/>
          </a:xfrm>
          <a:prstGeom prst="rect">
            <a:avLst/>
          </a:prstGeom>
        </p:spPr>
      </p:pic>
      <p:sp>
        <p:nvSpPr>
          <p:cNvPr id="5" name="TextBox 4"/>
          <p:cNvSpPr txBox="1"/>
          <p:nvPr/>
        </p:nvSpPr>
        <p:spPr>
          <a:xfrm>
            <a:off x="7110072" y="2850776"/>
            <a:ext cx="4400610" cy="2031325"/>
          </a:xfrm>
          <a:prstGeom prst="rect">
            <a:avLst/>
          </a:prstGeom>
          <a:noFill/>
        </p:spPr>
        <p:txBody>
          <a:bodyPr wrap="square" rtlCol="0">
            <a:spAutoFit/>
          </a:bodyPr>
          <a:lstStyle/>
          <a:p>
            <a:pPr marL="285750" indent="-285750">
              <a:buFont typeface="Arial" charset="0"/>
              <a:buChar char="•"/>
            </a:pPr>
            <a:r>
              <a:rPr lang="en-US" dirty="0" smtClean="0"/>
              <a:t>Currently (Sep 2011), Figure F3 concludes that the market strongly favors coal over gas</a:t>
            </a:r>
          </a:p>
          <a:p>
            <a:pPr marL="285750" indent="-285750">
              <a:buFont typeface="Arial" charset="0"/>
              <a:buChar char="•"/>
            </a:pPr>
            <a:r>
              <a:rPr lang="en-US" dirty="0" smtClean="0"/>
              <a:t>There is a significant coal plant advantages over gas. In winter of 2011, gas price will have to decrease 33% to be equitable as coal.</a:t>
            </a:r>
            <a:endParaRPr lang="en-US" dirty="0"/>
          </a:p>
        </p:txBody>
      </p:sp>
    </p:spTree>
    <p:extLst>
      <p:ext uri="{BB962C8B-B14F-4D97-AF65-F5344CB8AC3E}">
        <p14:creationId xmlns:p14="http://schemas.microsoft.com/office/powerpoint/2010/main" val="1587384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Gas Plant Competitiveness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3979" y="1771865"/>
            <a:ext cx="5810013" cy="3697281"/>
          </a:xfrm>
        </p:spPr>
      </p:pic>
      <p:sp>
        <p:nvSpPr>
          <p:cNvPr id="5" name="TextBox 4"/>
          <p:cNvSpPr txBox="1"/>
          <p:nvPr/>
        </p:nvSpPr>
        <p:spPr>
          <a:xfrm>
            <a:off x="7021902" y="2001328"/>
            <a:ext cx="5037826" cy="4247317"/>
          </a:xfrm>
          <a:prstGeom prst="rect">
            <a:avLst/>
          </a:prstGeom>
          <a:noFill/>
        </p:spPr>
        <p:txBody>
          <a:bodyPr wrap="square" rtlCol="0">
            <a:spAutoFit/>
          </a:bodyPr>
          <a:lstStyle/>
          <a:p>
            <a:pPr marL="285750" indent="-285750">
              <a:buFont typeface="Arial" charset="0"/>
              <a:buChar char="•"/>
            </a:pPr>
            <a:r>
              <a:rPr lang="en-US" dirty="0" smtClean="0"/>
              <a:t>Gas price slump: Going forward 2013, growing oversupply of LNG leads to a weaker oil price. Coal plant competitive advantages are taken off, fuel switching is then seen towards gas.</a:t>
            </a:r>
          </a:p>
          <a:p>
            <a:pPr marL="285750" indent="-285750" algn="just">
              <a:buFont typeface="Arial" charset="0"/>
              <a:buChar char="•"/>
            </a:pPr>
            <a:r>
              <a:rPr lang="en-US" dirty="0" smtClean="0"/>
              <a:t>Switching markets in Europe: More than 70% of European switching potential is focused on 5 top markets – UK, Italy, Spain, Germany and Netherlands. Lower gas prices could reduce the gap in gas vs. coal plant competitiveness. Gas-based power plants could thus absorb the margin leading to a higher load factor. </a:t>
            </a:r>
          </a:p>
          <a:p>
            <a:pPr marL="285750" indent="-285750" algn="just">
              <a:buFont typeface="Arial" charset="0"/>
              <a:buChar char="•"/>
            </a:pPr>
            <a:r>
              <a:rPr lang="en-US" dirty="0" smtClean="0"/>
              <a:t>UK took the first move, then continental gas plants could finally increase the “in the </a:t>
            </a:r>
            <a:r>
              <a:rPr lang="en-US" dirty="0" err="1" smtClean="0"/>
              <a:t>moneyness</a:t>
            </a:r>
            <a:r>
              <a:rPr lang="en-US" dirty="0" smtClean="0"/>
              <a:t>” due to the decrease of gas price fall.</a:t>
            </a:r>
          </a:p>
          <a:p>
            <a:pPr marL="285750" indent="-285750">
              <a:buFont typeface="Arial" charset="0"/>
              <a:buChar char="•"/>
            </a:pPr>
            <a:endParaRPr lang="en-US" dirty="0"/>
          </a:p>
        </p:txBody>
      </p:sp>
    </p:spTree>
    <p:extLst>
      <p:ext uri="{BB962C8B-B14F-4D97-AF65-F5344CB8AC3E}">
        <p14:creationId xmlns:p14="http://schemas.microsoft.com/office/powerpoint/2010/main" val="790888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Gas vs. Coal Switching in UK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575" y="1786630"/>
            <a:ext cx="5909393" cy="40227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345" y="1789568"/>
            <a:ext cx="6072775" cy="3481111"/>
          </a:xfrm>
          <a:prstGeom prst="rect">
            <a:avLst/>
          </a:prstGeom>
        </p:spPr>
      </p:pic>
    </p:spTree>
    <p:extLst>
      <p:ext uri="{BB962C8B-B14F-4D97-AF65-F5344CB8AC3E}">
        <p14:creationId xmlns:p14="http://schemas.microsoft.com/office/powerpoint/2010/main" val="14976398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Gas vs. Coal Switching in UK</a:t>
            </a:r>
          </a:p>
        </p:txBody>
      </p:sp>
      <p:sp>
        <p:nvSpPr>
          <p:cNvPr id="3" name="Content Placeholder 2"/>
          <p:cNvSpPr>
            <a:spLocks noGrp="1"/>
          </p:cNvSpPr>
          <p:nvPr>
            <p:ph idx="1"/>
          </p:nvPr>
        </p:nvSpPr>
        <p:spPr/>
        <p:txBody>
          <a:bodyPr/>
          <a:lstStyle/>
          <a:p>
            <a:pPr>
              <a:buFont typeface="Arial" charset="0"/>
              <a:buChar char="•"/>
            </a:pPr>
            <a:r>
              <a:rPr lang="en-US" dirty="0" smtClean="0"/>
              <a:t> 2014– 2015 gas price dynamics: Slump in Asian LNG spot prices, sharp drop in oil-index contract prices, flexible LNG flowing back into European hubs as a market of last resort, and regional price convergence</a:t>
            </a:r>
          </a:p>
          <a:p>
            <a:pPr>
              <a:buFont typeface="Arial" charset="0"/>
              <a:buChar char="•"/>
            </a:pPr>
            <a:r>
              <a:rPr lang="en-US" dirty="0"/>
              <a:t> </a:t>
            </a:r>
            <a:r>
              <a:rPr lang="en-US" dirty="0" smtClean="0"/>
              <a:t>European hubs (NBP/TTF) are currently acting as global gas price support. Hub prices might fall further, to a level where power sector gas demand provides support.</a:t>
            </a:r>
          </a:p>
          <a:p>
            <a:pPr>
              <a:buFont typeface="Arial" charset="0"/>
              <a:buChar char="•"/>
            </a:pPr>
            <a:r>
              <a:rPr lang="en-US" dirty="0"/>
              <a:t> </a:t>
            </a:r>
            <a:r>
              <a:rPr lang="en-US" dirty="0" smtClean="0"/>
              <a:t>With these information, we could conclude that fuel switching happens because of the costs to generate electricity. If global coal supply increases, then coal becomes cheaper, and fuel switching towards coal, and vice versus.</a:t>
            </a:r>
          </a:p>
        </p:txBody>
      </p:sp>
    </p:spTree>
    <p:extLst>
      <p:ext uri="{BB962C8B-B14F-4D97-AF65-F5344CB8AC3E}">
        <p14:creationId xmlns:p14="http://schemas.microsoft.com/office/powerpoint/2010/main" val="20827278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Fuel Switching in UK 2014</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1453" y="1796994"/>
            <a:ext cx="5880100" cy="3924300"/>
          </a:xfrm>
        </p:spPr>
      </p:pic>
      <p:sp>
        <p:nvSpPr>
          <p:cNvPr id="5" name="TextBox 4"/>
          <p:cNvSpPr txBox="1"/>
          <p:nvPr/>
        </p:nvSpPr>
        <p:spPr>
          <a:xfrm>
            <a:off x="7024255" y="1981200"/>
            <a:ext cx="4932218" cy="2031325"/>
          </a:xfrm>
          <a:prstGeom prst="rect">
            <a:avLst/>
          </a:prstGeom>
          <a:noFill/>
        </p:spPr>
        <p:txBody>
          <a:bodyPr wrap="square" rtlCol="0">
            <a:spAutoFit/>
          </a:bodyPr>
          <a:lstStyle/>
          <a:p>
            <a:pPr marL="285750" indent="-285750">
              <a:buFont typeface="Arial" charset="0"/>
              <a:buChar char="•"/>
            </a:pPr>
            <a:r>
              <a:rPr lang="en-US" dirty="0" smtClean="0"/>
              <a:t>As discussed above, we have the electricity output in the year of 2014 – 2015. In 2014, global oversupply of LNG leads to the 5-10 GW of CCGT displacement of coal in summer 2014.</a:t>
            </a:r>
          </a:p>
          <a:p>
            <a:pPr marL="285750" indent="-285750">
              <a:buFont typeface="Arial" charset="0"/>
              <a:buChar char="•"/>
            </a:pPr>
            <a:r>
              <a:rPr lang="en-US" dirty="0" smtClean="0"/>
              <a:t>The fuel switching of gas vs coal in act could contribute to alleviating the downward pressure on European hub prices.</a:t>
            </a:r>
            <a:endParaRPr lang="en-US" dirty="0"/>
          </a:p>
        </p:txBody>
      </p:sp>
    </p:spTree>
    <p:extLst>
      <p:ext uri="{BB962C8B-B14F-4D97-AF65-F5344CB8AC3E}">
        <p14:creationId xmlns:p14="http://schemas.microsoft.com/office/powerpoint/2010/main" val="1304025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UK’s total gas demand in winter 2017/18</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Statutory security of supply report 2017 of Department for Business, Energy &amp; industrial Strategy includes: </a:t>
            </a:r>
          </a:p>
          <a:p>
            <a:pPr lvl="1">
              <a:buFont typeface="Arial" charset="0"/>
              <a:buChar cha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970" y="2815934"/>
            <a:ext cx="6149650" cy="3161534"/>
          </a:xfrm>
          <a:prstGeom prst="rect">
            <a:avLst/>
          </a:prstGeom>
        </p:spPr>
      </p:pic>
    </p:spTree>
    <p:extLst>
      <p:ext uri="{BB962C8B-B14F-4D97-AF65-F5344CB8AC3E}">
        <p14:creationId xmlns:p14="http://schemas.microsoft.com/office/powerpoint/2010/main" val="287934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a:t>
            </a:r>
            <a:endParaRPr lang="en-US" dirty="0"/>
          </a:p>
        </p:txBody>
      </p:sp>
      <p:sp>
        <p:nvSpPr>
          <p:cNvPr id="3" name="Content Placeholder 2"/>
          <p:cNvSpPr>
            <a:spLocks noGrp="1"/>
          </p:cNvSpPr>
          <p:nvPr>
            <p:ph idx="1"/>
          </p:nvPr>
        </p:nvSpPr>
        <p:spPr/>
        <p:txBody>
          <a:bodyPr/>
          <a:lstStyle/>
          <a:p>
            <a:r>
              <a:rPr lang="en-US" dirty="0"/>
              <a:t>1. </a:t>
            </a:r>
            <a:r>
              <a:rPr lang="en-US" dirty="0">
                <a:hlinkClick r:id="rId2"/>
              </a:rPr>
              <a:t>https://</a:t>
            </a:r>
            <a:r>
              <a:rPr lang="en-US" dirty="0" smtClean="0">
                <a:hlinkClick r:id="rId2"/>
              </a:rPr>
              <a:t>www.timera-energy.com/content/uploads/2015/03/Timera-gas-v-coal-switching-190515.pdf</a:t>
            </a:r>
            <a:r>
              <a:rPr lang="en-US" dirty="0" smtClean="0"/>
              <a:t> </a:t>
            </a:r>
          </a:p>
          <a:p>
            <a:r>
              <a:rPr lang="en-US" dirty="0" smtClean="0"/>
              <a:t>2. </a:t>
            </a:r>
            <a:r>
              <a:rPr lang="en-US" dirty="0" smtClean="0">
                <a:hlinkClick r:id="rId3"/>
              </a:rPr>
              <a:t>https</a:t>
            </a:r>
            <a:r>
              <a:rPr lang="en-US" dirty="0">
                <a:hlinkClick r:id="rId3"/>
              </a:rPr>
              <a:t>://</a:t>
            </a:r>
            <a:r>
              <a:rPr lang="en-US" dirty="0" smtClean="0">
                <a:hlinkClick r:id="rId3"/>
              </a:rPr>
              <a:t>www.nationalgrid.com/uk/gas/market-operations-and-data/transmission-operational-data</a:t>
            </a:r>
            <a:r>
              <a:rPr lang="en-US" dirty="0" smtClean="0"/>
              <a:t> </a:t>
            </a:r>
          </a:p>
          <a:p>
            <a:r>
              <a:rPr lang="en-US" dirty="0"/>
              <a:t>3. </a:t>
            </a:r>
            <a:r>
              <a:rPr lang="en-US" dirty="0">
                <a:hlinkClick r:id="rId4"/>
              </a:rPr>
              <a:t>https://www.timera-energy.com/gas-vs-coal-switching-in-europe-key-markets</a:t>
            </a:r>
            <a:r>
              <a:rPr lang="en-US" dirty="0" smtClean="0">
                <a:hlinkClick r:id="rId4"/>
              </a:rPr>
              <a:t>/</a:t>
            </a:r>
            <a:r>
              <a:rPr lang="en-US" dirty="0" smtClean="0"/>
              <a:t> </a:t>
            </a:r>
          </a:p>
          <a:p>
            <a:r>
              <a:rPr lang="en-US" dirty="0"/>
              <a:t>4. </a:t>
            </a:r>
            <a:r>
              <a:rPr lang="en-US" dirty="0">
                <a:hlinkClick r:id="rId5"/>
              </a:rPr>
              <a:t>https://</a:t>
            </a:r>
            <a:r>
              <a:rPr lang="en-US" dirty="0" smtClean="0">
                <a:hlinkClick r:id="rId5"/>
              </a:rPr>
              <a:t>www.gov.uk/government/collections/gas-statistics</a:t>
            </a:r>
            <a:r>
              <a:rPr lang="en-US" dirty="0" smtClean="0"/>
              <a:t> </a:t>
            </a:r>
          </a:p>
          <a:p>
            <a:r>
              <a:rPr lang="en-US" dirty="0" smtClean="0"/>
              <a:t>5. </a:t>
            </a:r>
            <a:r>
              <a:rPr lang="en-US" dirty="0" smtClean="0">
                <a:hlinkClick r:id="rId6"/>
              </a:rPr>
              <a:t>https</a:t>
            </a:r>
            <a:r>
              <a:rPr lang="en-US" dirty="0">
                <a:hlinkClick r:id="rId6"/>
              </a:rPr>
              <a:t>://</a:t>
            </a:r>
            <a:r>
              <a:rPr lang="en-US" dirty="0" smtClean="0">
                <a:hlinkClick r:id="rId6"/>
              </a:rPr>
              <a:t>assets.publishing.service.gov.uk/government/uploads/system/uploads/attachment_data/file/663894/hc536-statutory-security-of-supply-report-2017.pdf</a:t>
            </a:r>
            <a:r>
              <a:rPr lang="en-US" dirty="0" smtClean="0"/>
              <a:t> </a:t>
            </a:r>
          </a:p>
          <a:p>
            <a:r>
              <a:rPr lang="en-US" dirty="0"/>
              <a:t>6. </a:t>
            </a:r>
            <a:r>
              <a:rPr lang="en-US" dirty="0">
                <a:hlinkClick r:id="rId7"/>
              </a:rPr>
              <a:t>https://</a:t>
            </a:r>
            <a:r>
              <a:rPr lang="en-US" dirty="0" smtClean="0">
                <a:hlinkClick r:id="rId7"/>
              </a:rPr>
              <a:t>www.bloomberg.com/news/articles/2018-05-02/chilly-britain-absorbing-more-gas-that-would-have-gone-to-europe</a:t>
            </a:r>
            <a:r>
              <a:rPr lang="en-US" dirty="0" smtClean="0"/>
              <a:t> </a:t>
            </a:r>
            <a:endParaRPr lang="en-US" dirty="0"/>
          </a:p>
        </p:txBody>
      </p:sp>
    </p:spTree>
    <p:extLst>
      <p:ext uri="{BB962C8B-B14F-4D97-AF65-F5344CB8AC3E}">
        <p14:creationId xmlns:p14="http://schemas.microsoft.com/office/powerpoint/2010/main" val="177248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Exploration</a:t>
            </a:r>
            <a:endParaRPr lang="en-US" dirty="0"/>
          </a:p>
        </p:txBody>
      </p:sp>
      <p:sp>
        <p:nvSpPr>
          <p:cNvPr id="3" name="Content Placeholder 2"/>
          <p:cNvSpPr>
            <a:spLocks noGrp="1"/>
          </p:cNvSpPr>
          <p:nvPr>
            <p:ph idx="1"/>
          </p:nvPr>
        </p:nvSpPr>
        <p:spPr/>
        <p:txBody>
          <a:bodyPr/>
          <a:lstStyle/>
          <a:p>
            <a:r>
              <a:rPr lang="en-US" dirty="0" smtClean="0"/>
              <a:t>To research on UK’s total gas demand in the winter of 2017/2018, I planned to start with:</a:t>
            </a:r>
          </a:p>
          <a:p>
            <a:pPr>
              <a:buFont typeface="Arial" charset="0"/>
              <a:buChar char="•"/>
            </a:pPr>
            <a:r>
              <a:rPr lang="en-US" dirty="0"/>
              <a:t> </a:t>
            </a:r>
            <a:r>
              <a:rPr lang="en-US" dirty="0" smtClean="0"/>
              <a:t>Historical total gas demand, e.g., in the winter of 2016/2017</a:t>
            </a:r>
          </a:p>
          <a:p>
            <a:pPr>
              <a:buFont typeface="Arial" charset="0"/>
              <a:buChar char="•"/>
            </a:pPr>
            <a:r>
              <a:rPr lang="en-US" dirty="0"/>
              <a:t> </a:t>
            </a:r>
            <a:r>
              <a:rPr lang="en-US" dirty="0" smtClean="0"/>
              <a:t>Check global supply of gas, and pay close attention on fuel switching. </a:t>
            </a:r>
          </a:p>
          <a:p>
            <a:pPr>
              <a:buFont typeface="Arial" charset="0"/>
              <a:buChar char="•"/>
            </a:pPr>
            <a:r>
              <a:rPr lang="en-US" dirty="0"/>
              <a:t> </a:t>
            </a:r>
            <a:r>
              <a:rPr lang="en-US" dirty="0" smtClean="0"/>
              <a:t>Examine forecasted total demand of electricity, e.g., winter of 2017/2018 becomes surprisingly cold and more electricity is thus required.</a:t>
            </a:r>
          </a:p>
          <a:p>
            <a:pPr>
              <a:buFont typeface="Arial" charset="0"/>
              <a:buChar char="•"/>
            </a:pPr>
            <a:r>
              <a:rPr lang="en-US" dirty="0"/>
              <a:t> </a:t>
            </a:r>
          </a:p>
        </p:txBody>
      </p:sp>
    </p:spTree>
    <p:extLst>
      <p:ext uri="{BB962C8B-B14F-4D97-AF65-F5344CB8AC3E}">
        <p14:creationId xmlns:p14="http://schemas.microsoft.com/office/powerpoint/2010/main" val="168997773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480</TotalTime>
  <Words>543</Words>
  <Application>Microsoft Macintosh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Calibri Light</vt:lpstr>
      <vt:lpstr>Arial</vt:lpstr>
      <vt:lpstr>Retrospect</vt:lpstr>
      <vt:lpstr>Gas vs. Coal in the UK</vt:lpstr>
      <vt:lpstr>Fuel Switching</vt:lpstr>
      <vt:lpstr>Gas Plant Competitiveness</vt:lpstr>
      <vt:lpstr>Gas vs. Coal Switching in UK</vt:lpstr>
      <vt:lpstr>Gas vs. Coal Switching in UK</vt:lpstr>
      <vt:lpstr>Fuel Switching in UK 2014</vt:lpstr>
      <vt:lpstr>UK’s total gas demand in winter 2017/18</vt:lpstr>
      <vt:lpstr>Credit</vt:lpstr>
      <vt:lpstr>Further Exploration</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Gas vs. Coal</dc:title>
  <dc:creator>XI HU</dc:creator>
  <cp:lastModifiedBy>XI HU</cp:lastModifiedBy>
  <cp:revision>20</cp:revision>
  <dcterms:created xsi:type="dcterms:W3CDTF">2018-05-13T05:24:24Z</dcterms:created>
  <dcterms:modified xsi:type="dcterms:W3CDTF">2018-05-13T13:25:23Z</dcterms:modified>
</cp:coreProperties>
</file>