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12" r:id="rId5"/>
    <p:sldId id="300" r:id="rId6"/>
    <p:sldId id="302" r:id="rId7"/>
    <p:sldId id="261" r:id="rId8"/>
    <p:sldId id="310" r:id="rId9"/>
    <p:sldId id="311" r:id="rId10"/>
    <p:sldId id="262" r:id="rId11"/>
    <p:sldId id="263" r:id="rId12"/>
    <p:sldId id="301" r:id="rId13"/>
    <p:sldId id="264" r:id="rId14"/>
    <p:sldId id="272" r:id="rId15"/>
    <p:sldId id="265" r:id="rId16"/>
    <p:sldId id="269" r:id="rId17"/>
    <p:sldId id="296" r:id="rId18"/>
    <p:sldId id="271" r:id="rId19"/>
    <p:sldId id="274" r:id="rId20"/>
    <p:sldId id="275" r:id="rId21"/>
    <p:sldId id="270" r:id="rId22"/>
    <p:sldId id="304" r:id="rId23"/>
    <p:sldId id="279" r:id="rId24"/>
    <p:sldId id="277" r:id="rId25"/>
    <p:sldId id="278" r:id="rId26"/>
    <p:sldId id="313" r:id="rId27"/>
    <p:sldId id="273" r:id="rId28"/>
    <p:sldId id="306" r:id="rId29"/>
    <p:sldId id="280" r:id="rId30"/>
    <p:sldId id="281" r:id="rId31"/>
    <p:sldId id="282" r:id="rId32"/>
    <p:sldId id="284" r:id="rId33"/>
    <p:sldId id="315" r:id="rId34"/>
    <p:sldId id="314" r:id="rId35"/>
    <p:sldId id="316" r:id="rId36"/>
    <p:sldId id="317" r:id="rId37"/>
    <p:sldId id="298" r:id="rId38"/>
    <p:sldId id="287" r:id="rId39"/>
    <p:sldId id="289" r:id="rId40"/>
    <p:sldId id="286" r:id="rId41"/>
    <p:sldId id="309" r:id="rId42"/>
    <p:sldId id="291" r:id="rId43"/>
    <p:sldId id="295" r:id="rId44"/>
    <p:sldId id="293" r:id="rId45"/>
    <p:sldId id="308" r:id="rId46"/>
    <p:sldId id="297" r:id="rId47"/>
    <p:sldId id="30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187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>
        <p:guide orient="horz" pos="1729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37965E-7DC1-4EB6-86BF-6EE4BF5CF3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428331-6C4C-408A-B85C-830F572CA8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F411-9BC7-46E2-9D5A-688F43ED954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C21669-2412-4181-A0BE-73F01BB303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B3C92-2174-4FCC-BF23-00227760D4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5A431-B9FC-49EB-A406-45695F5F3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08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9E082-2018-48A6-8EE2-5D5CCECA668A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D5BA0-EEB0-4CF6-A2F2-101441FDB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60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55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34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1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6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7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3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9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37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137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16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9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74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2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05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6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79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69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73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5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60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5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5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35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7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2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68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27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47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57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7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01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26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535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4A709-D687-B245-8AA5-D2BE00CB8FE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012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4A709-D687-B245-8AA5-D2BE00CB8FE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9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48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5BA0-EEB0-4CF6-A2F2-101441FDB4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4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6192688"/>
            <a:ext cx="12192000" cy="69269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-12192" y="6309320"/>
            <a:ext cx="2999232" cy="457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3145536" y="6309320"/>
            <a:ext cx="9046464" cy="4480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1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1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/>
              <a:t>Chapter ?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6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24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dirty="0"/>
              <a:t>Chapter Title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41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BF24B-A3AE-4EF0-BFB1-2EA26A88FA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927648" y="6309322"/>
            <a:ext cx="9264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zh-CN" altLang="en-US" sz="1500" b="0" i="0" dirty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华东师范大学</a:t>
            </a:r>
            <a:endParaRPr kumimoji="0" lang="en-US" altLang="zh-CN" sz="1500" b="0" i="0" dirty="0">
              <a:solidFill>
                <a:srgbClr val="1F497D"/>
              </a:solidFill>
              <a:effectLst/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351" y="6309322"/>
            <a:ext cx="249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5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10/10/2018</a:t>
            </a:fld>
            <a:endParaRPr kumimoji="0" lang="en-US" altLang="zh-CN" sz="18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9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1" y="6350"/>
            <a:ext cx="825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2" y="6248209"/>
            <a:ext cx="722811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7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3" y="6248210"/>
            <a:ext cx="743131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92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9EED-07FD-D648-844B-5207F88304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88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2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41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9287" y="6169968"/>
            <a:ext cx="24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8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10/10/2018</a:t>
            </a:fld>
            <a:endParaRPr kumimoji="0" lang="en-US" altLang="zh-CN" sz="18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35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05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760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2" y="2743200"/>
            <a:ext cx="9497484" cy="1673225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/>
              <a:t>标题</a:t>
            </a:r>
            <a:endParaRPr kumimoji="0" lang="zh-CN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8775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4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050" smtClean="0">
                <a:solidFill>
                  <a:schemeClr val="tx2"/>
                </a:solidFill>
              </a:defRPr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0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050" smtClean="0">
                <a:solidFill>
                  <a:schemeClr val="tx2"/>
                </a:solidFill>
              </a:defRPr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72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2" y="6248209"/>
            <a:ext cx="722811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2" y="6248209"/>
            <a:ext cx="722811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4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100"/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9"/>
            <a:ext cx="6096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922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4601-613D-487C-8591-4A16EE0BC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8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live/17/sessions/amazon-aurora-deep-dive-whats-new#speaker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witter.com/intent/tweet?url=http://doi.acm.org/10.1145/3183713.3196937&amp;text=%22Amazon+Aurora:+On+Avoiding+Distributed+Consensus+for+I/Os,+Commits,+and+Membership+Changes.%22&amp;hashtags=dblp&amp;related=dblp_org" TargetMode="External"/><Relationship Id="rId4" Type="http://schemas.openxmlformats.org/officeDocument/2006/relationships/hyperlink" Target="https://www.slideshare.net/AmazonWebServices/deep-dive-on-amazon-aurora-88363686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6103-FB7C-4715-929C-3ED18E6B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4133850"/>
            <a:ext cx="7407987" cy="833636"/>
          </a:xfrm>
        </p:spPr>
        <p:txBody>
          <a:bodyPr>
            <a:normAutofit/>
          </a:bodyPr>
          <a:lstStyle/>
          <a:p>
            <a:r>
              <a:rPr kumimoji="1" lang="en-US" altLang="zh-TW" sz="2400" b="1" dirty="0">
                <a:latin typeface="Arial" charset="0"/>
                <a:ea typeface="Arial" charset="0"/>
                <a:cs typeface="Arial" charset="0"/>
              </a:rPr>
              <a:t>Design Considerations for High Throughput Cloud-Native Relational Databases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2F4B5-BF4B-4259-BEE0-22B74D31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7" y="3212976"/>
            <a:ext cx="6136314" cy="1152128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Amazon Aurora</a:t>
            </a:r>
            <a:endParaRPr lang="zh-CN" altLang="en-US" sz="5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27820-9369-478F-97FD-1DBD6EFA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24B-A3AE-4EF0-BFB1-2EA26A88FA3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A281C8-DF89-491E-A1DA-463E9CA12E7C}"/>
              </a:ext>
            </a:extLst>
          </p:cNvPr>
          <p:cNvSpPr txBox="1"/>
          <p:nvPr/>
        </p:nvSpPr>
        <p:spPr>
          <a:xfrm>
            <a:off x="8147050" y="5591175"/>
            <a:ext cx="155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讲者： 郭华</a:t>
            </a:r>
          </a:p>
        </p:txBody>
      </p:sp>
    </p:spTree>
    <p:extLst>
      <p:ext uri="{BB962C8B-B14F-4D97-AF65-F5344CB8AC3E}">
        <p14:creationId xmlns:p14="http://schemas.microsoft.com/office/powerpoint/2010/main" val="4366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32"/>
    </mc:Choice>
    <mc:Fallback xmlns="">
      <p:transition spd="slow" advTm="199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862D-C540-4D1D-996F-9DED66A1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Quorum-Based Voting</a:t>
            </a:r>
            <a:endParaRPr lang="zh-CN" altLang="en-US" sz="4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283F23-6058-4109-A029-9021A518C8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b="1" dirty="0"/>
              <a:t>Quorum-based Voting Protocol </a:t>
            </a:r>
            <a:br>
              <a:rPr lang="en-US" altLang="zh-CN" dirty="0"/>
            </a:br>
            <a:r>
              <a:rPr lang="en-US" altLang="zh-CN" i="1" dirty="0"/>
              <a:t>D.K. Gifford. Weighted voting for replicated data. In SOSP 1979 </a:t>
            </a:r>
          </a:p>
          <a:p>
            <a:endParaRPr lang="en-US" altLang="zh-CN" sz="2800" b="1" dirty="0"/>
          </a:p>
          <a:p>
            <a:r>
              <a:rPr lang="en-US" altLang="zh-CN" sz="2800" b="1" dirty="0" err="1"/>
              <a:t>Vr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Vw</a:t>
            </a:r>
            <a:r>
              <a:rPr lang="en-US" altLang="zh-CN" sz="2800" b="1" dirty="0"/>
              <a:t> &gt; V</a:t>
            </a:r>
          </a:p>
          <a:p>
            <a:pPr lvl="1"/>
            <a:r>
              <a:rPr lang="en-US" altLang="zh-CN" sz="2400" dirty="0"/>
              <a:t>Each read must be aware of the most recent write</a:t>
            </a:r>
          </a:p>
          <a:p>
            <a:pPr lvl="1"/>
            <a:r>
              <a:rPr lang="en-US" altLang="zh-CN" sz="2400" dirty="0"/>
              <a:t>Ensures the set of nodes used for a read intersects with the set of nodes used for a write</a:t>
            </a:r>
          </a:p>
          <a:p>
            <a:pPr lvl="1"/>
            <a:r>
              <a:rPr lang="en-US" altLang="zh-CN" sz="2400" dirty="0"/>
              <a:t>The read quorum contains at least one location with the newest version</a:t>
            </a:r>
          </a:p>
          <a:p>
            <a:endParaRPr lang="en-US" altLang="zh-CN" sz="2800" b="1" dirty="0"/>
          </a:p>
          <a:p>
            <a:r>
              <a:rPr lang="en-US" altLang="zh-CN" sz="2800" b="1" dirty="0" err="1"/>
              <a:t>Vw</a:t>
            </a:r>
            <a:r>
              <a:rPr lang="en-US" altLang="zh-CN" sz="2800" b="1" dirty="0"/>
              <a:t> &gt; V/2</a:t>
            </a:r>
          </a:p>
          <a:p>
            <a:pPr lvl="1"/>
            <a:r>
              <a:rPr lang="en-US" altLang="zh-CN" sz="2400" dirty="0"/>
              <a:t>Each write must be aware of the most recent write to avoid conflicting writes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2E9293-5451-4D3F-8314-5978A06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994"/>
    </mc:Choice>
    <mc:Fallback xmlns="">
      <p:transition spd="slow" advTm="1169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6B4A3-F7C7-4978-910C-80C0D4C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2/3 Quorums Are Inadequate 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76543-8491-44B2-8DE7-91261AD1B8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 a ﬂeet-wide basis, it is insufficient to treat failures as independent.</a:t>
            </a:r>
          </a:p>
          <a:p>
            <a:r>
              <a:rPr lang="en-US" altLang="zh-CN" sz="2400" dirty="0"/>
              <a:t>At a minimum, it is necessary to consider the correlated impact of the largest unit of failure in addition to the background noise of on-going independent failures.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2400" b="1" dirty="0"/>
              <a:t>Availability Zone (AZ)</a:t>
            </a:r>
          </a:p>
          <a:p>
            <a:pPr lvl="1"/>
            <a:r>
              <a:rPr lang="en-US" altLang="zh-CN" sz="2400" dirty="0"/>
              <a:t>Subset of a Region that is connected to other AZs through low-latency networking links</a:t>
            </a:r>
          </a:p>
          <a:p>
            <a:pPr lvl="1"/>
            <a:r>
              <a:rPr lang="en-US" altLang="zh-CN" sz="2400" dirty="0"/>
              <a:t>Isolated for most faults</a:t>
            </a:r>
          </a:p>
          <a:p>
            <a:pPr lvl="1"/>
            <a:r>
              <a:rPr lang="en-US" altLang="zh-CN" sz="2400" dirty="0"/>
              <a:t>Including power, networking, software deployments, ﬂooding, and other phenomena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0C076-CE4F-437F-BB11-D7A7FD49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BC42FB8-A107-457F-A7B7-93707CF9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Why are 6 copies necessary?</a:t>
            </a:r>
            <a:endParaRPr lang="zh-CN" altLang="en-US" sz="4000" b="1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1C9DA2-8CF0-40E6-ABA7-F11E75EA51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 a large fleet, always some failures</a:t>
            </a:r>
          </a:p>
          <a:p>
            <a:r>
              <a:rPr lang="en-US" altLang="zh-CN" sz="3200" dirty="0"/>
              <a:t>AZ failures have “shared fate”</a:t>
            </a:r>
          </a:p>
          <a:p>
            <a:r>
              <a:rPr lang="en-US" altLang="zh-CN" sz="3200" dirty="0"/>
              <a:t>Need to tolerate AZ + 1 failures and still be able to repair</a:t>
            </a:r>
          </a:p>
          <a:p>
            <a:r>
              <a:rPr lang="en-US" altLang="zh-CN" sz="3200" dirty="0"/>
              <a:t>For 3 AZs, requires 6 copies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2D4D330-B91C-408F-AEA2-9817D6E653C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704865" y="1589088"/>
            <a:ext cx="4690946" cy="4572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EEEEEB-4382-4CE7-9F89-DA837A16D7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3"/>
    </mc:Choice>
    <mc:Fallback xmlns="">
      <p:transition spd="slow" advTm="27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A7E1B-A5E2-4077-8A4B-E30EBE14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6-Way Replicated Storage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D65AF-4545-45AD-979D-3D5E04718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/>
              <a:t>Six copies across three Availability Zones</a:t>
            </a:r>
          </a:p>
          <a:p>
            <a:r>
              <a:rPr lang="en-US" altLang="zh-CN" sz="2800" dirty="0"/>
              <a:t>4 out 6 write quorum</a:t>
            </a:r>
          </a:p>
          <a:p>
            <a:r>
              <a:rPr lang="en-US" altLang="zh-CN" sz="2800" dirty="0"/>
              <a:t>3 out of 6 read quorum</a:t>
            </a:r>
          </a:p>
          <a:p>
            <a:r>
              <a:rPr lang="en-US" altLang="zh-CN" sz="2800" dirty="0"/>
              <a:t>Peer-to-peer replication for repairs</a:t>
            </a:r>
          </a:p>
          <a:p>
            <a:r>
              <a:rPr lang="en-US" altLang="zh-CN" sz="2800" dirty="0"/>
              <a:t>Volume striped across hundreds of storage nodes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1D04CF-7971-4080-A8D1-2E5BF39FEB9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408384" y="1618424"/>
            <a:ext cx="3552381" cy="22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117EB6-2542-4C8B-8AF5-D3E436E8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64" y="3963385"/>
            <a:ext cx="3647619" cy="255238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44940D-557E-4147-A050-0C5DD0BEEF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8"/>
    </mc:Choice>
    <mc:Fallback xmlns="">
      <p:transition spd="slow" advTm="224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B2504-F313-4875-B0ED-5258C291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228600"/>
            <a:ext cx="10921931" cy="9906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+mn-lt"/>
              </a:rPr>
              <a:t>Aurora Performance Tenets</a:t>
            </a:r>
            <a:r>
              <a:rPr lang="en-US" altLang="zh-CN" sz="4000" dirty="0">
                <a:latin typeface="+mn-lt"/>
              </a:rPr>
              <a:t>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BB97747-F351-4710-AEC9-781F31764F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205780" cy="233068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DO LESS WORK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Do fewer IOs</a:t>
            </a:r>
          </a:p>
          <a:p>
            <a:r>
              <a:rPr lang="en-US" altLang="zh-CN" sz="2400" dirty="0"/>
              <a:t>Minimize network packets</a:t>
            </a:r>
          </a:p>
          <a:p>
            <a:r>
              <a:rPr lang="en-US" altLang="zh-CN" sz="2400" dirty="0"/>
              <a:t>Cache prior results</a:t>
            </a:r>
          </a:p>
          <a:p>
            <a:r>
              <a:rPr lang="en-US" altLang="zh-CN" sz="2400" dirty="0"/>
              <a:t>Offload the database engine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47FA513-C55D-40DD-A889-276CC461A63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205780" cy="233068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BE MORE EFFICIENT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Process asynchronously</a:t>
            </a:r>
          </a:p>
          <a:p>
            <a:r>
              <a:rPr lang="en-US" altLang="zh-CN" sz="2400" dirty="0"/>
              <a:t>Reduce latency path </a:t>
            </a:r>
          </a:p>
          <a:p>
            <a:r>
              <a:rPr lang="en-US" altLang="zh-CN" sz="2400" dirty="0"/>
              <a:t>Use lock-free data structures </a:t>
            </a:r>
          </a:p>
          <a:p>
            <a:r>
              <a:rPr lang="en-US" altLang="zh-CN" sz="2400" dirty="0"/>
              <a:t>Batch operations together 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21DEDB98-D60B-495D-9AA2-4F304F648174}"/>
              </a:ext>
            </a:extLst>
          </p:cNvPr>
          <p:cNvSpPr txBox="1">
            <a:spLocks/>
          </p:cNvSpPr>
          <p:nvPr/>
        </p:nvSpPr>
        <p:spPr>
          <a:xfrm>
            <a:off x="812800" y="4290613"/>
            <a:ext cx="10852848" cy="196031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40030" indent="-240030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205740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DATABASES ARE ALL ABOUT </a:t>
            </a:r>
            <a:r>
              <a:rPr lang="en-US" altLang="zh-CN" sz="2400" b="1" dirty="0"/>
              <a:t>I/O</a:t>
            </a:r>
          </a:p>
          <a:p>
            <a:r>
              <a:rPr lang="en-US" altLang="zh-CN" sz="2400" dirty="0"/>
              <a:t>NETWORK-ATTACHED STORAGE IS ALL ABOUT </a:t>
            </a:r>
            <a:r>
              <a:rPr lang="en-US" altLang="zh-CN" sz="2400" b="1" dirty="0"/>
              <a:t>PACKETS/SECOND</a:t>
            </a:r>
          </a:p>
          <a:p>
            <a:r>
              <a:rPr lang="en-US" altLang="zh-CN" sz="2400" dirty="0"/>
              <a:t>HIGH-THROUGHPUT PROCESSING IS ALL ABOUT </a:t>
            </a:r>
            <a:r>
              <a:rPr lang="en-US" altLang="zh-CN" sz="2400" b="1" dirty="0"/>
              <a:t>CONTEXT SWITCHES 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3789FA-AA9F-4CE2-9B68-8828A23B9A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193"/>
    </mc:Choice>
    <mc:Fallback xmlns="">
      <p:transition spd="slow" advTm="941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DC9E6-6DE9-405F-98C4-4F2F7E96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Segmented Storage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EE06B2-5B25-43C6-8DBC-1EF2C44AA0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Partitioning the database volume into small fixed size segments</a:t>
            </a:r>
          </a:p>
          <a:p>
            <a:pPr lvl="1"/>
            <a:r>
              <a:rPr lang="en-US" altLang="zh-CN" sz="11200" dirty="0"/>
              <a:t>currently 10GB in size </a:t>
            </a:r>
          </a:p>
          <a:p>
            <a:r>
              <a:rPr lang="en-US" altLang="zh-CN" sz="12800" dirty="0"/>
              <a:t>Each replicated 6 ways into Protection Groups (PGs) </a:t>
            </a:r>
          </a:p>
          <a:p>
            <a:pPr lvl="1"/>
            <a:r>
              <a:rPr lang="en-US" altLang="zh-CN" sz="11200" dirty="0"/>
              <a:t>each PG consists of six 10GB segments</a:t>
            </a:r>
          </a:p>
          <a:p>
            <a:pPr lvl="1"/>
            <a:r>
              <a:rPr lang="en-US" altLang="zh-CN" sz="11200" dirty="0"/>
              <a:t>organized across three AZs </a:t>
            </a:r>
          </a:p>
          <a:p>
            <a:pPr lvl="1"/>
            <a:r>
              <a:rPr lang="en-US" altLang="zh-CN" sz="11200" dirty="0"/>
              <a:t>provisioned as virtual hosts with attached SSDs</a:t>
            </a:r>
          </a:p>
          <a:p>
            <a:pPr lvl="1"/>
            <a:r>
              <a:rPr lang="en-US" altLang="zh-CN" sz="11200" dirty="0"/>
              <a:t>using Amazon Elastic Compute Cloud (EC2) </a:t>
            </a:r>
          </a:p>
          <a:p>
            <a:r>
              <a:rPr lang="en-US" altLang="zh-CN" sz="12800" dirty="0"/>
              <a:t>Segments are unit of independent background noise failure and repair</a:t>
            </a:r>
          </a:p>
          <a:p>
            <a:r>
              <a:rPr lang="en-US" altLang="zh-CN" sz="12800" dirty="0"/>
              <a:t>A 10GB segment can be repaired in 10 seconds on a 10Gbps network link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C245D0-B531-4698-89EA-39B149BB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63"/>
    </mc:Choice>
    <mc:Fallback xmlns="">
      <p:transition spd="slow" advTm="542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4D9DC-BC7D-468C-9A8F-E2B3B227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altLang="zh-CN" sz="4000" b="1" dirty="0"/>
              <a:t>Network IO </a:t>
            </a:r>
            <a:r>
              <a:rPr lang="en-US" altLang="zh-CN" sz="4000" b="1" dirty="0"/>
              <a:t>in mirrored MySQL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EB48E-C469-4900-93A6-2DE9FE3676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3200" b="1" dirty="0"/>
              <a:t>IO flow</a:t>
            </a:r>
          </a:p>
          <a:p>
            <a:pPr lvl="1"/>
            <a:r>
              <a:rPr lang="en-US" altLang="zh-CN" sz="3200" dirty="0"/>
              <a:t>Issue write to EBS – EBS issues to mirror, ack when both done</a:t>
            </a:r>
          </a:p>
          <a:p>
            <a:pPr lvl="1"/>
            <a:r>
              <a:rPr lang="en-US" altLang="zh-CN" sz="3200" dirty="0"/>
              <a:t>Stage write to standby instance using synchronous replication</a:t>
            </a:r>
          </a:p>
          <a:p>
            <a:pPr lvl="1"/>
            <a:r>
              <a:rPr lang="en-US" altLang="zh-CN" sz="3200" dirty="0"/>
              <a:t>Issue write to EBS on standby instance </a:t>
            </a:r>
          </a:p>
          <a:p>
            <a:r>
              <a:rPr lang="en-US" altLang="zh-CN" sz="3200" b="1" dirty="0"/>
              <a:t>OBSERVATIONS</a:t>
            </a:r>
            <a:r>
              <a:rPr lang="en-US" altLang="zh-CN" sz="3200" dirty="0"/>
              <a:t> </a:t>
            </a:r>
          </a:p>
          <a:p>
            <a:pPr lvl="1"/>
            <a:r>
              <a:rPr lang="en-US" altLang="zh-CN" sz="3200" dirty="0"/>
              <a:t>Steps 1, 3, 4 are sequential and synchronous</a:t>
            </a:r>
          </a:p>
          <a:p>
            <a:pPr lvl="1"/>
            <a:r>
              <a:rPr lang="en-US" altLang="zh-CN" sz="3200" dirty="0"/>
              <a:t>This amplifies both latency and jitter</a:t>
            </a:r>
          </a:p>
          <a:p>
            <a:pPr lvl="1"/>
            <a:r>
              <a:rPr lang="en-US" altLang="zh-CN" sz="3200" dirty="0"/>
              <a:t>Many types of writes for each user operation</a:t>
            </a:r>
          </a:p>
          <a:p>
            <a:pPr lvl="1"/>
            <a:r>
              <a:rPr lang="en-US" altLang="zh-CN" sz="3200" dirty="0"/>
              <a:t>Have to write data blocks twice to avoid torn writes </a:t>
            </a:r>
          </a:p>
          <a:p>
            <a:r>
              <a:rPr lang="en-US" altLang="zh-CN" sz="3200" b="1" dirty="0"/>
              <a:t>PERFORMANCE</a:t>
            </a:r>
            <a:r>
              <a:rPr lang="en-US" altLang="zh-CN" sz="3200" dirty="0"/>
              <a:t> </a:t>
            </a:r>
          </a:p>
          <a:p>
            <a:pPr lvl="1"/>
            <a:r>
              <a:rPr lang="en-US" altLang="zh-CN" sz="3200" dirty="0"/>
              <a:t>780K transactions</a:t>
            </a:r>
          </a:p>
          <a:p>
            <a:pPr lvl="1"/>
            <a:r>
              <a:rPr lang="en-US" altLang="zh-CN" sz="3200" dirty="0"/>
              <a:t>7,388K I/</a:t>
            </a:r>
            <a:r>
              <a:rPr lang="en-US" altLang="zh-CN" sz="3200" dirty="0" err="1"/>
              <a:t>Os</a:t>
            </a:r>
            <a:r>
              <a:rPr lang="en-US" altLang="zh-CN" sz="3200" dirty="0"/>
              <a:t> per million </a:t>
            </a:r>
            <a:r>
              <a:rPr lang="en-US" altLang="zh-CN" sz="3200" dirty="0" err="1"/>
              <a:t>txns</a:t>
            </a:r>
            <a:endParaRPr lang="en-US" altLang="zh-CN" sz="3200" dirty="0"/>
          </a:p>
          <a:p>
            <a:pPr lvl="1"/>
            <a:r>
              <a:rPr lang="en-US" altLang="zh-CN" sz="3200" dirty="0"/>
              <a:t>Average 7.4 I/</a:t>
            </a:r>
            <a:r>
              <a:rPr lang="en-US" altLang="zh-CN" sz="3200" dirty="0" err="1"/>
              <a:t>Os</a:t>
            </a:r>
            <a:r>
              <a:rPr lang="en-US" altLang="zh-CN" sz="3200" dirty="0"/>
              <a:t> per transaction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485617-EC23-42FC-868F-81A732F718A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648478" y="1589088"/>
            <a:ext cx="4803719" cy="45720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6BE5B1C-B1EF-4ACF-989F-4B65AA4B61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343"/>
    </mc:Choice>
    <mc:Fallback xmlns="">
      <p:transition spd="slow" advTm="12134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76F0-61A9-4EAF-B662-01DEBEE4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>
                <a:latin typeface="Arial" charset="0"/>
                <a:ea typeface="Arial" charset="0"/>
                <a:cs typeface="Arial" charset="0"/>
              </a:rPr>
              <a:t>The Log is the Database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8280C-56BF-4E09-AD15-0EE2F83795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Lazy page materialization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Materialization when 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kumimoji="1" lang="en-US" altLang="zh-TW" dirty="0">
                <a:latin typeface="Arial" charset="0"/>
                <a:ea typeface="Arial" charset="0"/>
                <a:cs typeface="Arial" charset="0"/>
              </a:rPr>
              <a:t>Read for current pages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kumimoji="1" lang="en-US" altLang="zh-TW" dirty="0">
                <a:latin typeface="Arial" charset="0"/>
                <a:ea typeface="Arial" charset="0"/>
                <a:cs typeface="Arial" charset="0"/>
              </a:rPr>
              <a:t>Frequent page change</a:t>
            </a:r>
            <a:endParaRPr kumimoji="1"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The advantage of offloading redo logs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Keep processing redo log in the background.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Utilize CPU resource wisely when foreground is busy.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Fast recovery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C283BD-DDB7-4065-B075-FD6335A5967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459538" y="2038133"/>
            <a:ext cx="5181600" cy="367391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CEF56-F502-4B1B-AD10-31B65AFFB5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85"/>
    </mc:Choice>
    <mc:Fallback xmlns="">
      <p:transition spd="slow" advTm="4758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76F0-61A9-4EAF-B662-01DEBEE4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altLang="zh-CN" sz="4000" b="1" dirty="0"/>
              <a:t>Network IO in Amazon Aurora</a:t>
            </a:r>
            <a:r>
              <a:rPr lang="it-IT" altLang="zh-CN" sz="4000" dirty="0"/>
              <a:t> </a:t>
            </a:r>
            <a:r>
              <a:rPr lang="en-US" altLang="zh-CN" sz="4000" b="1" dirty="0"/>
              <a:t>(Database Node)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8280C-56BF-4E09-AD15-0EE2F83795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IO FLOW</a:t>
            </a:r>
          </a:p>
          <a:p>
            <a:pPr lvl="1"/>
            <a:r>
              <a:rPr lang="en-US" altLang="zh-CN" dirty="0"/>
              <a:t>Boxcar redo log records – fully ordered by LSN</a:t>
            </a:r>
          </a:p>
          <a:p>
            <a:pPr lvl="1"/>
            <a:r>
              <a:rPr lang="en-US" altLang="zh-CN" dirty="0"/>
              <a:t>Shuffle to appropriate segments – partially ordered </a:t>
            </a:r>
          </a:p>
          <a:p>
            <a:pPr lvl="1"/>
            <a:r>
              <a:rPr lang="en-US" altLang="zh-CN" dirty="0"/>
              <a:t>Boxcar to storage nodes and issue writes </a:t>
            </a:r>
            <a:endParaRPr lang="en-US" altLang="zh-CN" b="1" dirty="0"/>
          </a:p>
          <a:p>
            <a:r>
              <a:rPr lang="en-US" altLang="zh-CN" b="1" dirty="0"/>
              <a:t>OBSERVATIONS</a:t>
            </a:r>
            <a:endParaRPr lang="en-US" altLang="zh-CN" dirty="0"/>
          </a:p>
          <a:p>
            <a:pPr lvl="1"/>
            <a:r>
              <a:rPr lang="en-US" altLang="zh-CN" dirty="0"/>
              <a:t>Only write redo log records; all steps asynchronous</a:t>
            </a:r>
          </a:p>
          <a:p>
            <a:pPr lvl="1"/>
            <a:r>
              <a:rPr lang="en-US" altLang="zh-CN" dirty="0"/>
              <a:t>No data block writes (checkpoint, cache replacement)</a:t>
            </a:r>
          </a:p>
          <a:p>
            <a:pPr lvl="1"/>
            <a:r>
              <a:rPr lang="en-US" altLang="zh-CN" b="1" dirty="0"/>
              <a:t>6X more </a:t>
            </a:r>
            <a:r>
              <a:rPr lang="en-US" altLang="zh-CN" dirty="0"/>
              <a:t>log writes, but </a:t>
            </a:r>
            <a:r>
              <a:rPr lang="en-US" altLang="zh-CN" b="1" dirty="0"/>
              <a:t>9X less </a:t>
            </a:r>
            <a:r>
              <a:rPr lang="en-US" altLang="zh-CN" dirty="0"/>
              <a:t>network traffic</a:t>
            </a:r>
          </a:p>
          <a:p>
            <a:pPr lvl="1"/>
            <a:r>
              <a:rPr lang="en-US" altLang="zh-CN" dirty="0"/>
              <a:t>Tolerant of network and storage outlier latency</a:t>
            </a:r>
          </a:p>
          <a:p>
            <a:r>
              <a:rPr lang="en-US" altLang="zh-CN" b="1" dirty="0"/>
              <a:t>PERFORMANCE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27,378K transactions </a:t>
            </a:r>
            <a:r>
              <a:rPr lang="en-US" altLang="zh-CN" b="1" dirty="0"/>
              <a:t>35X MORE</a:t>
            </a:r>
          </a:p>
          <a:p>
            <a:pPr lvl="1"/>
            <a:r>
              <a:rPr lang="en-US" altLang="zh-CN" dirty="0"/>
              <a:t>950K I/</a:t>
            </a:r>
            <a:r>
              <a:rPr lang="en-US" altLang="zh-CN" dirty="0" err="1"/>
              <a:t>Os</a:t>
            </a:r>
            <a:r>
              <a:rPr lang="en-US" altLang="zh-CN" dirty="0"/>
              <a:t> per 1M </a:t>
            </a:r>
            <a:r>
              <a:rPr lang="en-US" altLang="zh-CN" dirty="0" err="1"/>
              <a:t>txns</a:t>
            </a:r>
            <a:r>
              <a:rPr lang="en-US" altLang="zh-CN" dirty="0"/>
              <a:t> (6X amplification) </a:t>
            </a:r>
            <a:r>
              <a:rPr lang="en-US" altLang="zh-CN" b="1" dirty="0"/>
              <a:t>7.7X LESS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C283BD-DDB7-4065-B075-FD6335A5967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459538" y="2038133"/>
            <a:ext cx="5181600" cy="367391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46A6A-401C-4C6E-87FF-A9CCDF2EC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53"/>
    </mc:Choice>
    <mc:Fallback xmlns="">
      <p:transition spd="slow" advTm="6875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CA096-5875-4E60-AC1A-55E7CD0A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altLang="zh-CN" sz="4000" b="1" dirty="0"/>
              <a:t>Network IO in Amazon Aurora</a:t>
            </a:r>
            <a:r>
              <a:rPr lang="it-IT" altLang="zh-CN" sz="4000" dirty="0"/>
              <a:t> </a:t>
            </a:r>
            <a:r>
              <a:rPr lang="en-US" altLang="zh-CN" sz="4000" b="1" dirty="0"/>
              <a:t>(Database Node)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B496B-F394-43BB-BC51-D17B018222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646738" cy="4572000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1800" b="1" dirty="0">
                <a:latin typeface="Arial" charset="0"/>
                <a:ea typeface="Arial" charset="0"/>
                <a:cs typeface="Arial" charset="0"/>
              </a:rPr>
              <a:t>Functionality </a:t>
            </a:r>
          </a:p>
          <a:p>
            <a:pPr lvl="1"/>
            <a:r>
              <a:rPr lang="en-US" altLang="zh-CN" sz="1800" dirty="0"/>
              <a:t>1.Receive record and add to in-memory queue</a:t>
            </a:r>
          </a:p>
          <a:p>
            <a:pPr lvl="1"/>
            <a:r>
              <a:rPr lang="en-US" altLang="zh-CN" sz="1800" dirty="0"/>
              <a:t>2.Persist record and ACK</a:t>
            </a:r>
          </a:p>
          <a:p>
            <a:pPr lvl="1"/>
            <a:r>
              <a:rPr lang="en-US" altLang="zh-CN" sz="1800" dirty="0"/>
              <a:t>3.Organize records and identify gaps in log</a:t>
            </a:r>
          </a:p>
          <a:p>
            <a:pPr lvl="1"/>
            <a:r>
              <a:rPr lang="en-US" altLang="zh-CN" sz="1800" dirty="0"/>
              <a:t>4.</a:t>
            </a:r>
            <a:r>
              <a:rPr kumimoji="1" lang="en-US" altLang="zh-TW" sz="1800" dirty="0">
                <a:latin typeface="Arial" charset="0"/>
                <a:ea typeface="Arial" charset="0"/>
                <a:cs typeface="Arial" charset="0"/>
              </a:rPr>
              <a:t>Gossip with peers to fill gaps</a:t>
            </a:r>
          </a:p>
          <a:p>
            <a:pPr lvl="1"/>
            <a:r>
              <a:rPr lang="en-US" altLang="zh-CN" sz="1800" dirty="0"/>
              <a:t>5.</a:t>
            </a:r>
            <a:r>
              <a:rPr kumimoji="1" lang="en-US" altLang="zh-TW" sz="1800" dirty="0">
                <a:latin typeface="Arial" charset="0"/>
                <a:ea typeface="Arial" charset="0"/>
                <a:cs typeface="Arial" charset="0"/>
              </a:rPr>
              <a:t>Apply logs into new data pages</a:t>
            </a:r>
          </a:p>
          <a:p>
            <a:pPr lvl="1"/>
            <a:r>
              <a:rPr lang="en-US" altLang="zh-CN" sz="1800" dirty="0"/>
              <a:t>6.Periodically backup log and pages to S3</a:t>
            </a:r>
          </a:p>
          <a:p>
            <a:pPr lvl="1"/>
            <a:r>
              <a:rPr lang="en-US" altLang="zh-CN" sz="1800" dirty="0"/>
              <a:t>7.Periodically garbage collect old versions</a:t>
            </a:r>
          </a:p>
          <a:p>
            <a:pPr lvl="1"/>
            <a:r>
              <a:rPr lang="en-US" altLang="zh-CN" sz="1800" dirty="0"/>
              <a:t>8.Periodically validate CRC codes on blocks</a:t>
            </a:r>
          </a:p>
          <a:p>
            <a:r>
              <a:rPr kumimoji="1" lang="en-US" altLang="zh-TW" sz="2000" b="1" dirty="0">
                <a:latin typeface="Arial" charset="0"/>
                <a:ea typeface="Arial" charset="0"/>
                <a:cs typeface="Arial" charset="0"/>
              </a:rPr>
              <a:t>Highly asynchronous </a:t>
            </a:r>
          </a:p>
          <a:p>
            <a:pPr lvl="1"/>
            <a:r>
              <a:rPr kumimoji="1" lang="en-US" altLang="zh-TW" sz="1800" dirty="0">
                <a:latin typeface="Arial" charset="0"/>
                <a:ea typeface="Arial" charset="0"/>
                <a:cs typeface="Arial" charset="0"/>
              </a:rPr>
              <a:t>Only 1. 2. are synchronous</a:t>
            </a:r>
          </a:p>
          <a:p>
            <a:pPr lvl="1"/>
            <a:r>
              <a:rPr kumimoji="1" lang="en-US" altLang="zh-TW" sz="1800" dirty="0">
                <a:latin typeface="Arial" charset="0"/>
                <a:ea typeface="Arial" charset="0"/>
                <a:cs typeface="Arial" charset="0"/>
              </a:rPr>
              <a:t>Other jobs are continuously running in the background</a:t>
            </a:r>
          </a:p>
          <a:p>
            <a:pPr lvl="1"/>
            <a:r>
              <a:rPr kumimoji="1" lang="en-US" altLang="zh-TW" sz="1800" dirty="0">
                <a:latin typeface="Arial" charset="0"/>
                <a:ea typeface="Arial" charset="0"/>
                <a:cs typeface="Arial" charset="0"/>
              </a:rPr>
              <a:t>Minimize latency of write request</a:t>
            </a:r>
          </a:p>
          <a:p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9949998-3B65-4A98-9026-736F2F5D74D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459538" y="1968411"/>
            <a:ext cx="5181600" cy="381335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B1908-03C2-47E4-B45B-C7D4700D17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"/>
    </mc:Choice>
    <mc:Fallback xmlns="">
      <p:transition spd="slow" advTm="8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D9F9F94-497A-42BD-A5F8-6AFB68AC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6884"/>
            <a:ext cx="12192000" cy="2864232"/>
          </a:xfrm>
          <a:prstGeom prst="rect">
            <a:avLst/>
          </a:prstGeom>
        </p:spPr>
      </p:pic>
      <p:sp>
        <p:nvSpPr>
          <p:cNvPr id="14" name="标题 13">
            <a:extLst>
              <a:ext uri="{FF2B5EF4-FFF2-40B4-BE49-F238E27FC236}">
                <a16:creationId xmlns:a16="http://schemas.microsoft.com/office/drawing/2014/main" id="{522E44B5-750D-4405-A493-E79EF15E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SIGMOD 2017 Paper</a:t>
            </a:r>
            <a:endParaRPr lang="zh-CN" altLang="en-US" sz="4000" b="1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E3EF74D-5115-44CC-A585-591238D45E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E6B7C2-F350-4920-BC7D-BFC07F15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3"/>
    </mc:Choice>
    <mc:Fallback xmlns="">
      <p:transition spd="slow" advTm="1625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56BD9A-CB4B-4602-ACC6-D4D0D700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Points of Consistency and Durability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2DC55-81D1-4729-A3BF-8E30569EA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600" dirty="0"/>
              <a:t>Log Sequence Number (LSN) </a:t>
            </a:r>
          </a:p>
          <a:p>
            <a:pPr lvl="1"/>
            <a:r>
              <a:rPr lang="en-US" altLang="zh-CN" sz="2600" dirty="0"/>
              <a:t>Each log record associates a monotonically increasing value generated by the database</a:t>
            </a:r>
          </a:p>
          <a:p>
            <a:r>
              <a:rPr lang="en-US" altLang="zh-CN" sz="2600" dirty="0"/>
              <a:t>Volume Complete LSN (VCL)</a:t>
            </a:r>
          </a:p>
          <a:p>
            <a:pPr lvl="1"/>
            <a:r>
              <a:rPr lang="en-US" altLang="zh-CN" sz="2600" dirty="0"/>
              <a:t>The highest LSN for which it can guarantee availability of all prior log records </a:t>
            </a:r>
          </a:p>
          <a:p>
            <a:pPr lvl="1"/>
            <a:r>
              <a:rPr lang="en-US" altLang="zh-CN" sz="2600" dirty="0"/>
              <a:t>During storage recovery, every log record with an LSN larger than the VCL must be truncated </a:t>
            </a:r>
          </a:p>
          <a:p>
            <a:r>
              <a:rPr lang="en-US" altLang="zh-CN" sz="2600" dirty="0"/>
              <a:t>Consistency Point LSN(CPL)</a:t>
            </a:r>
          </a:p>
          <a:p>
            <a:pPr lvl="1"/>
            <a:r>
              <a:rPr lang="en-US" altLang="zh-CN" sz="2600" dirty="0"/>
              <a:t>Constrain a subset of points that are allowable for truncation by tagging log records </a:t>
            </a:r>
          </a:p>
          <a:p>
            <a:r>
              <a:rPr lang="en-US" altLang="zh-CN" sz="2600" dirty="0"/>
              <a:t>Volume Durable LSN(VDL)</a:t>
            </a:r>
          </a:p>
          <a:p>
            <a:pPr lvl="1"/>
            <a:r>
              <a:rPr lang="en-US" altLang="zh-CN" sz="2600" dirty="0"/>
              <a:t>The highest CPL that is smaller than or equal to VCL</a:t>
            </a:r>
          </a:p>
          <a:p>
            <a:pPr lvl="1"/>
            <a:r>
              <a:rPr lang="en-US" altLang="zh-CN" sz="2600" dirty="0"/>
              <a:t>Truncate all log records with LSN greater than the VDL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791A5B-E16D-4421-8DB4-0DDDEA83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78"/>
    </mc:Choice>
    <mc:Fallback xmlns="">
      <p:transition spd="slow" advTm="9787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C657E0-60E2-4F73-A6B2-9D095CCF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Writes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48269A-F550-494F-8178-51C4DFBDD2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19250"/>
            <a:ext cx="10871200" cy="46371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/>
              <a:t>Write quorum </a:t>
            </a:r>
          </a:p>
          <a:p>
            <a:pPr lvl="1"/>
            <a:r>
              <a:rPr lang="en-US" altLang="zh-CN" sz="3200" b="1" dirty="0" err="1"/>
              <a:t>Vw</a:t>
            </a:r>
            <a:r>
              <a:rPr lang="en-US" altLang="zh-CN" sz="3200" b="1" dirty="0"/>
              <a:t>/2 &gt; V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Advance the current VDL</a:t>
            </a:r>
          </a:p>
          <a:p>
            <a:endParaRPr lang="en-US" altLang="zh-CN" sz="3200" dirty="0"/>
          </a:p>
          <a:p>
            <a:r>
              <a:rPr lang="en-US" altLang="zh-CN" sz="3200" dirty="0"/>
              <a:t>Allocate a unique ordered LSN for each log record</a:t>
            </a:r>
          </a:p>
          <a:p>
            <a:pPr lvl="1"/>
            <a:r>
              <a:rPr lang="en-US" altLang="zh-CN" sz="3200" dirty="0"/>
              <a:t>LSN Allocation Limit (LAL) </a:t>
            </a:r>
          </a:p>
          <a:p>
            <a:pPr lvl="1"/>
            <a:r>
              <a:rPr lang="en-US" altLang="zh-CN" sz="3200" dirty="0"/>
              <a:t>LAL currently set to 10 million </a:t>
            </a:r>
          </a:p>
          <a:p>
            <a:pPr lvl="1"/>
            <a:r>
              <a:rPr lang="en-US" altLang="zh-CN" sz="3200" dirty="0"/>
              <a:t>no LSN is greater than the sum of the current VDL and LAL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A10394-0766-401D-BF2E-037A2ED4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30"/>
    </mc:Choice>
    <mc:Fallback xmlns="">
      <p:transition spd="slow" advTm="11253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C657E0-60E2-4F73-A6B2-9D095CCF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Commit</a:t>
            </a:r>
            <a:endParaRPr lang="zh-CN" altLang="en-US" sz="4000" b="1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48269A-F550-494F-8178-51C4DFBDD2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19250"/>
            <a:ext cx="10871200" cy="50101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300" dirty="0"/>
              <a:t>Commits are completed asynchronously </a:t>
            </a:r>
          </a:p>
          <a:p>
            <a:endParaRPr lang="en-US" altLang="zh-CN" sz="3300" dirty="0"/>
          </a:p>
          <a:p>
            <a:r>
              <a:rPr lang="en-US" altLang="zh-CN" sz="3300" dirty="0"/>
              <a:t>Completing a commit IFF, the latest VDL is greater than or equal to the transaction’s commit LSN</a:t>
            </a:r>
          </a:p>
          <a:p>
            <a:endParaRPr lang="en-US" altLang="zh-CN" sz="3300" dirty="0"/>
          </a:p>
          <a:p>
            <a:r>
              <a:rPr lang="en-US" altLang="zh-CN" sz="3300" dirty="0"/>
              <a:t>As the VDL advances, the database identifies qualifying transactions that are waiting to be committed and uses a dedicated thread to send commit acknowledgements to waiting clients. </a:t>
            </a:r>
          </a:p>
          <a:p>
            <a:endParaRPr lang="en-US" altLang="zh-CN" sz="3300" dirty="0"/>
          </a:p>
          <a:p>
            <a:r>
              <a:rPr lang="en-US" altLang="zh-CN" sz="3300" dirty="0"/>
              <a:t>Worker threads do not pause for commits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CBB751-DA39-4D06-A1C7-4CA950F9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39"/>
    </mc:Choice>
    <mc:Fallback xmlns="">
      <p:transition spd="slow" advTm="5683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E5968B4-4192-48AE-BC01-B83470FB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Adaptive thread pool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E8BE74-90A0-4A5B-87D4-321221EAF70D}"/>
              </a:ext>
            </a:extLst>
          </p:cNvPr>
          <p:cNvSpPr/>
          <p:nvPr/>
        </p:nvSpPr>
        <p:spPr>
          <a:xfrm>
            <a:off x="757239" y="4331715"/>
            <a:ext cx="516889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Standard MySQL – one thread per connection</a:t>
            </a:r>
            <a:br>
              <a:rPr lang="en-US" altLang="zh-CN" dirty="0"/>
            </a:br>
            <a:r>
              <a:rPr lang="en-US" altLang="zh-CN" dirty="0"/>
              <a:t>Doesn’t scale with connection count</a:t>
            </a:r>
            <a:br>
              <a:rPr lang="en-US" altLang="zh-CN" dirty="0"/>
            </a:br>
            <a:r>
              <a:rPr lang="en-US" altLang="zh-CN" dirty="0"/>
              <a:t>MySQL EE – connections assigned to thread group</a:t>
            </a:r>
            <a:br>
              <a:rPr lang="en-US" altLang="zh-CN" dirty="0"/>
            </a:br>
            <a:r>
              <a:rPr lang="en-US" altLang="zh-CN" dirty="0"/>
              <a:t>Requires careful stall threshold tuning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18ECA8-EF83-49C4-B7BB-29F53029E3BC}"/>
              </a:ext>
            </a:extLst>
          </p:cNvPr>
          <p:cNvSpPr/>
          <p:nvPr/>
        </p:nvSpPr>
        <p:spPr>
          <a:xfrm>
            <a:off x="5870575" y="4331715"/>
            <a:ext cx="543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Re-entrant connections multiplexed to active threads</a:t>
            </a:r>
          </a:p>
          <a:p>
            <a:r>
              <a:rPr lang="en-US" altLang="zh-CN" dirty="0"/>
              <a:t>Kernel-space </a:t>
            </a:r>
            <a:r>
              <a:rPr lang="en-US" altLang="zh-CN" dirty="0" err="1"/>
              <a:t>epoll</a:t>
            </a:r>
            <a:r>
              <a:rPr lang="en-US" altLang="zh-CN" dirty="0"/>
              <a:t>() inserts into latch-free event queue</a:t>
            </a:r>
            <a:br>
              <a:rPr lang="en-US" altLang="zh-CN" dirty="0"/>
            </a:br>
            <a:r>
              <a:rPr lang="en-US" altLang="zh-CN" dirty="0"/>
              <a:t>Dynamically size threads pool</a:t>
            </a:r>
            <a:br>
              <a:rPr lang="en-US" altLang="zh-CN" dirty="0"/>
            </a:br>
            <a:r>
              <a:rPr lang="en-US" altLang="zh-CN" dirty="0"/>
              <a:t>Gracefully handles 5000+ concurrent client sessions on r3.8xl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EA81DF-BA52-45A0-8721-A67CD3F1F4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88975" y="1510622"/>
            <a:ext cx="5181600" cy="280726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14A5A2B-7A2E-4E5A-B3E3-8DD7A8EF7418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5870575" y="1528158"/>
            <a:ext cx="5181600" cy="277219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0FD8F6-2CB6-4AA9-BDB9-97FFA31666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21"/>
    </mc:Choice>
    <mc:Fallback xmlns="">
      <p:transition spd="slow" advTm="16062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C657E0-60E2-4F73-A6B2-9D095CCF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Group Commit</a:t>
            </a:r>
            <a:endParaRPr lang="zh-CN" altLang="en-US" sz="4000" b="1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48269A-F550-494F-8178-51C4DFBDD2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4775200"/>
            <a:ext cx="5466080" cy="1930400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8000" b="1" dirty="0"/>
              <a:t>TRADITIONAL APPROACH</a:t>
            </a:r>
          </a:p>
          <a:p>
            <a:r>
              <a:rPr lang="en-US" altLang="zh-CN" sz="8000" dirty="0"/>
              <a:t>Log Buffer</a:t>
            </a:r>
          </a:p>
          <a:p>
            <a:r>
              <a:rPr lang="en-US" altLang="zh-CN" sz="8000" dirty="0"/>
              <a:t>Force when buffer full or timeout</a:t>
            </a:r>
          </a:p>
          <a:p>
            <a:r>
              <a:rPr lang="en-US" altLang="zh-CN" sz="8000" dirty="0"/>
              <a:t>Throughput &gt; Latency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82AD2BB-218A-4A92-B037-98B2E89B87B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1982004" y="1589088"/>
            <a:ext cx="8914596" cy="3186112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732D18-AEA8-4411-AF20-B6919731F5CC}"/>
              </a:ext>
            </a:extLst>
          </p:cNvPr>
          <p:cNvSpPr txBox="1">
            <a:spLocks/>
          </p:cNvSpPr>
          <p:nvPr/>
        </p:nvSpPr>
        <p:spPr>
          <a:xfrm>
            <a:off x="5981700" y="4616450"/>
            <a:ext cx="4711700" cy="22479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40030" indent="-240030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205740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AMAZON AURORA</a:t>
            </a:r>
          </a:p>
          <a:p>
            <a:r>
              <a:rPr lang="en-US" altLang="zh-CN" dirty="0"/>
              <a:t>Request IO with first write</a:t>
            </a:r>
          </a:p>
          <a:p>
            <a:r>
              <a:rPr lang="en-US" altLang="zh-CN" dirty="0"/>
              <a:t>Fill buffer till write picked up</a:t>
            </a:r>
          </a:p>
          <a:p>
            <a:r>
              <a:rPr lang="en-US" altLang="zh-CN" dirty="0"/>
              <a:t>Individual write durable when 4 of 6 storage nodes ACK</a:t>
            </a:r>
          </a:p>
          <a:p>
            <a:r>
              <a:rPr lang="en-US" altLang="zh-CN" dirty="0"/>
              <a:t>Advance DB Durable point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717528-67A9-4BD9-B9A9-0FABA4769B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49"/>
    </mc:Choice>
    <mc:Fallback xmlns="">
      <p:transition spd="slow" advTm="19924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B3644-1BA1-4B5B-8146-782301D8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Reads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F430E-331B-4EB4-AA0E-789CB45E84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Read Quorum</a:t>
            </a:r>
          </a:p>
          <a:p>
            <a:pPr lvl="1"/>
            <a:r>
              <a:rPr lang="en-US" altLang="zh-CN" sz="2000" b="1" dirty="0" err="1"/>
              <a:t>Vr</a:t>
            </a:r>
            <a:r>
              <a:rPr lang="en-US" altLang="zh-CN" sz="2000" b="1" dirty="0"/>
              <a:t> &gt; V - </a:t>
            </a:r>
            <a:r>
              <a:rPr lang="en-US" altLang="zh-CN" sz="2000" b="1" dirty="0" err="1"/>
              <a:t>Vw</a:t>
            </a:r>
            <a:endParaRPr lang="en-US" altLang="zh-CN" sz="2000" b="1" dirty="0"/>
          </a:p>
          <a:p>
            <a:r>
              <a:rPr lang="en-US" altLang="zh-CN" sz="2000" dirty="0"/>
              <a:t>Do not write out pages on eviction (or anywhere else)</a:t>
            </a:r>
          </a:p>
          <a:p>
            <a:pPr lvl="1"/>
            <a:r>
              <a:rPr lang="en-US" altLang="zh-CN" sz="2000" dirty="0"/>
              <a:t>Buffer cache always be of the latest version</a:t>
            </a:r>
          </a:p>
          <a:p>
            <a:pPr lvl="1"/>
            <a:r>
              <a:rPr lang="en-US" altLang="zh-CN" sz="2000" dirty="0"/>
              <a:t>Evicting a page from the cache only if its “page LSN” is greater than or equal to the VDL. </a:t>
            </a:r>
          </a:p>
          <a:p>
            <a:pPr lvl="1"/>
            <a:r>
              <a:rPr lang="en-US" altLang="zh-CN" sz="2000" dirty="0"/>
              <a:t>This protocol ensures that: </a:t>
            </a:r>
          </a:p>
          <a:p>
            <a:pPr lvl="2"/>
            <a:r>
              <a:rPr lang="en-US" altLang="zh-CN" sz="2000" dirty="0"/>
              <a:t>(a) All changes in the page have been hardened in the log, </a:t>
            </a:r>
          </a:p>
          <a:p>
            <a:pPr lvl="2"/>
            <a:r>
              <a:rPr lang="en-US" altLang="zh-CN" sz="2000" dirty="0"/>
              <a:t>(b) On a cache miss, it is sufficient to request a version of the page as of the current VDL to get its latest durable version. </a:t>
            </a:r>
          </a:p>
          <a:p>
            <a:r>
              <a:rPr lang="en-US" altLang="zh-CN" sz="2000" dirty="0"/>
              <a:t>When reading a page from disk, the database establishes a </a:t>
            </a:r>
            <a:r>
              <a:rPr lang="en-US" altLang="zh-CN" sz="2000" i="1" dirty="0"/>
              <a:t>read-point</a:t>
            </a:r>
            <a:endParaRPr lang="en-US" altLang="zh-CN" sz="2000" dirty="0"/>
          </a:p>
          <a:p>
            <a:pPr lvl="1"/>
            <a:r>
              <a:rPr lang="en-US" altLang="zh-CN" sz="2200" dirty="0"/>
              <a:t>Representing the VDL at the time the request was issued.</a:t>
            </a:r>
          </a:p>
          <a:p>
            <a:pPr lvl="1"/>
            <a:r>
              <a:rPr lang="en-US" altLang="zh-CN" sz="2000" dirty="0"/>
              <a:t>Log shipped from the writer instance in MTR chunks </a:t>
            </a:r>
          </a:p>
          <a:p>
            <a:pPr lvl="1"/>
            <a:r>
              <a:rPr lang="en-US" altLang="zh-CN" sz="2000" dirty="0"/>
              <a:t>Log must be applied atomically in MTR chunks in LSN order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2400C-126F-47E5-B27E-466EDD8F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142"/>
    </mc:Choice>
    <mc:Fallback xmlns="">
      <p:transition spd="slow" advTm="9414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0FD5-5208-4FD2-94B7-0DCFF0BA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775F55"/>
                </a:solidFill>
              </a:rPr>
              <a:t>Avoiding Quorum Reads</a:t>
            </a:r>
            <a:r>
              <a:rPr lang="en-US" altLang="zh-CN" dirty="0">
                <a:solidFill>
                  <a:srgbClr val="775F55"/>
                </a:solidFill>
              </a:rPr>
              <a:t>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457B18-7B56-48F2-9A64-C8C60E0B85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12800" y="1719310"/>
            <a:ext cx="5181600" cy="431155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D0775-6346-4A0B-AE5F-04C3AC55577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sz="2400" dirty="0"/>
              <a:t>Reads are expensive in most</a:t>
            </a:r>
            <a:br>
              <a:rPr lang="en-US" altLang="zh-CN" sz="2400" dirty="0"/>
            </a:br>
            <a:r>
              <a:rPr lang="en-US" altLang="zh-CN" sz="2400" dirty="0"/>
              <a:t>quorum-based systems</a:t>
            </a:r>
          </a:p>
          <a:p>
            <a:endParaRPr lang="en-US" altLang="zh-CN" sz="2400" dirty="0"/>
          </a:p>
          <a:p>
            <a:r>
              <a:rPr lang="en-US" altLang="zh-CN" sz="2400" dirty="0"/>
              <a:t>Aurora knows which nodes are</a:t>
            </a:r>
            <a:br>
              <a:rPr lang="en-US" altLang="zh-CN" sz="2400" dirty="0"/>
            </a:br>
            <a:r>
              <a:rPr lang="en-US" altLang="zh-CN" sz="2400" dirty="0"/>
              <a:t>up to date, latency to each node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Read quorum only needed for</a:t>
            </a:r>
            <a:br>
              <a:rPr lang="en-US" altLang="zh-CN" sz="2400" dirty="0"/>
            </a:br>
            <a:r>
              <a:rPr lang="en-US" altLang="zh-CN" sz="2400" dirty="0"/>
              <a:t>repairs or crash recovery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434C3B-3683-463F-A880-51CD3036FE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82"/>
    </mc:Choice>
    <mc:Fallback xmlns="">
      <p:transition spd="slow" advTm="8328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E5968B4-4192-48AE-BC01-B83470FB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MySQL VS Aurora read scaling</a:t>
            </a:r>
            <a:endParaRPr lang="zh-CN" altLang="en-US" sz="4000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73A33EA-86B5-4796-A2F1-3C5F46CD6E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12800" y="1589567"/>
            <a:ext cx="5181600" cy="1983812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D24246E-43E8-452F-A2EA-CCBBFCF9A38F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6248400" y="1616933"/>
            <a:ext cx="5181600" cy="19290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5E8BE74-90A0-4A5B-87D4-321221EAF70D}"/>
              </a:ext>
            </a:extLst>
          </p:cNvPr>
          <p:cNvSpPr/>
          <p:nvPr/>
        </p:nvSpPr>
        <p:spPr>
          <a:xfrm>
            <a:off x="825502" y="3943746"/>
            <a:ext cx="51688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E3E3E"/>
                </a:solidFill>
              </a:rPr>
              <a:t>Logical: </a:t>
            </a:r>
          </a:p>
          <a:p>
            <a:r>
              <a:rPr lang="en-US" altLang="zh-CN" sz="2400" dirty="0">
                <a:solidFill>
                  <a:srgbClr val="3E3E3E"/>
                </a:solidFill>
              </a:rPr>
              <a:t>Ship SQL statements to Replica</a:t>
            </a:r>
          </a:p>
          <a:p>
            <a:r>
              <a:rPr lang="en-US" altLang="zh-CN" sz="2400" dirty="0">
                <a:solidFill>
                  <a:srgbClr val="3E3E3E"/>
                </a:solidFill>
              </a:rPr>
              <a:t>Write workload similar on both instances</a:t>
            </a:r>
            <a:br>
              <a:rPr lang="en-US" altLang="zh-CN" sz="2400" dirty="0">
                <a:solidFill>
                  <a:srgbClr val="3E3E3E"/>
                </a:solidFill>
              </a:rPr>
            </a:br>
            <a:r>
              <a:rPr lang="en-US" altLang="zh-CN" sz="2400" dirty="0">
                <a:solidFill>
                  <a:srgbClr val="3E3E3E"/>
                </a:solidFill>
              </a:rPr>
              <a:t>Independent storage</a:t>
            </a:r>
            <a:br>
              <a:rPr lang="en-US" altLang="zh-CN" sz="2400" dirty="0">
                <a:solidFill>
                  <a:srgbClr val="3E3E3E"/>
                </a:solidFill>
              </a:rPr>
            </a:br>
            <a:r>
              <a:rPr lang="en-US" altLang="zh-CN" sz="2400" dirty="0">
                <a:solidFill>
                  <a:srgbClr val="3E3E3E"/>
                </a:solidFill>
              </a:rPr>
              <a:t>Can result in data drift between Master and Replica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18ECA8-EF83-49C4-B7BB-29F53029E3BC}"/>
              </a:ext>
            </a:extLst>
          </p:cNvPr>
          <p:cNvSpPr/>
          <p:nvPr/>
        </p:nvSpPr>
        <p:spPr>
          <a:xfrm>
            <a:off x="5994400" y="3998478"/>
            <a:ext cx="543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E3E3E"/>
                </a:solidFill>
              </a:rPr>
              <a:t>Physical: </a:t>
            </a:r>
          </a:p>
          <a:p>
            <a:r>
              <a:rPr lang="en-US" altLang="zh-CN" sz="2400" dirty="0">
                <a:solidFill>
                  <a:srgbClr val="3E3E3E"/>
                </a:solidFill>
              </a:rPr>
              <a:t>Ship redo from Master to Replica</a:t>
            </a:r>
            <a:br>
              <a:rPr lang="en-US" altLang="zh-CN" sz="2400" dirty="0">
                <a:solidFill>
                  <a:srgbClr val="3E3E3E"/>
                </a:solidFill>
              </a:rPr>
            </a:br>
            <a:r>
              <a:rPr lang="en-US" altLang="zh-CN" sz="2400" dirty="0" err="1">
                <a:solidFill>
                  <a:srgbClr val="3E3E3E"/>
                </a:solidFill>
              </a:rPr>
              <a:t>Replica</a:t>
            </a:r>
            <a:r>
              <a:rPr lang="en-US" altLang="zh-CN" sz="2400" dirty="0">
                <a:solidFill>
                  <a:srgbClr val="3E3E3E"/>
                </a:solidFill>
              </a:rPr>
              <a:t> shares storage</a:t>
            </a:r>
          </a:p>
          <a:p>
            <a:r>
              <a:rPr lang="en-US" altLang="zh-CN" sz="2400" dirty="0">
                <a:solidFill>
                  <a:srgbClr val="3E3E3E"/>
                </a:solidFill>
              </a:rPr>
              <a:t>No writes performed</a:t>
            </a:r>
            <a:br>
              <a:rPr lang="en-US" altLang="zh-CN" sz="2400" dirty="0">
                <a:solidFill>
                  <a:srgbClr val="3E3E3E"/>
                </a:solidFill>
              </a:rPr>
            </a:br>
            <a:r>
              <a:rPr lang="en-US" altLang="zh-CN" sz="2400" dirty="0">
                <a:solidFill>
                  <a:srgbClr val="3E3E3E"/>
                </a:solidFill>
              </a:rPr>
              <a:t>Cached pages have redo applied</a:t>
            </a:r>
            <a:br>
              <a:rPr lang="en-US" altLang="zh-CN" sz="2400" dirty="0">
                <a:solidFill>
                  <a:srgbClr val="3E3E3E"/>
                </a:solidFill>
              </a:rPr>
            </a:br>
            <a:r>
              <a:rPr lang="en-US" altLang="zh-CN" sz="2400" dirty="0">
                <a:solidFill>
                  <a:srgbClr val="3E3E3E"/>
                </a:solidFill>
              </a:rPr>
              <a:t>Advance read view when all commits seen</a:t>
            </a:r>
            <a:r>
              <a:rPr lang="en-US" altLang="zh-CN" sz="24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B24ED2-043E-4EB8-A64C-961211870E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87"/>
    </mc:Choice>
    <mc:Fallback xmlns="">
      <p:transition spd="slow" advTm="13528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8A08BDD-AA7D-42E0-B0C3-BCA2A465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775F55"/>
                </a:solidFill>
              </a:rPr>
              <a:t>Recovery</a:t>
            </a:r>
            <a:r>
              <a:rPr lang="en-US" altLang="zh-CN" sz="4000" dirty="0">
                <a:solidFill>
                  <a:srgbClr val="775F55"/>
                </a:solidFill>
              </a:rPr>
              <a:t> 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2E69FB-FF47-4E6C-8046-6624CE5275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70963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5900" dirty="0"/>
              <a:t>Commits are more common than crashes </a:t>
            </a:r>
          </a:p>
          <a:p>
            <a:r>
              <a:rPr lang="en-US" altLang="zh-CN" sz="5900" dirty="0"/>
              <a:t>Reconstruct PGCLs and VCL from local SCL</a:t>
            </a:r>
          </a:p>
          <a:p>
            <a:r>
              <a:rPr lang="en-US" altLang="zh-CN" sz="5900" dirty="0"/>
              <a:t>Truncate log using VCL</a:t>
            </a:r>
          </a:p>
          <a:p>
            <a:r>
              <a:rPr lang="en-US" altLang="zh-CN" sz="5900" dirty="0"/>
              <a:t>Repair from read quorum if write quorum is unable to establish</a:t>
            </a:r>
          </a:p>
          <a:p>
            <a:r>
              <a:rPr lang="en-US" altLang="zh-CN" sz="5900" dirty="0"/>
              <a:t>Increments an epoch in its storage metadata if the volume is available for reads and writes again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EB9682-6A0E-4DCA-9ECB-BBD542C4EBC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459538" y="1890272"/>
            <a:ext cx="5181600" cy="396963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885089-62DF-4AFB-9024-F1BE3A452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52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77879-B194-48E8-8E0F-93A7218F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Recovery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D6BB723-5F0A-4612-96AA-FDEA387252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Traditional Databases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Have to replay logs since the last</a:t>
            </a:r>
            <a:br>
              <a:rPr lang="en-US" altLang="zh-CN" dirty="0"/>
            </a:br>
            <a:r>
              <a:rPr lang="en-US" altLang="zh-CN" dirty="0"/>
              <a:t>checkpoint </a:t>
            </a:r>
          </a:p>
          <a:p>
            <a:r>
              <a:rPr lang="en-US" altLang="zh-CN" dirty="0"/>
              <a:t>Typically 5 minutes between checkpoints </a:t>
            </a:r>
          </a:p>
          <a:p>
            <a:r>
              <a:rPr lang="en-US" altLang="zh-CN" dirty="0"/>
              <a:t>Single-threaded in MySQL; requires a</a:t>
            </a:r>
            <a:br>
              <a:rPr lang="en-US" altLang="zh-CN" dirty="0"/>
            </a:br>
            <a:r>
              <a:rPr lang="en-US" altLang="zh-CN" dirty="0"/>
              <a:t>large number of disk accesses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9FE3786-A2DF-40A2-862F-E16DE828DCD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b="1" dirty="0"/>
              <a:t>Amazon Aurora</a:t>
            </a:r>
          </a:p>
          <a:p>
            <a:r>
              <a:rPr lang="en-US" altLang="zh-CN" dirty="0"/>
              <a:t>Underlying storage replays redo records</a:t>
            </a:r>
            <a:br>
              <a:rPr lang="en-US" altLang="zh-CN" dirty="0"/>
            </a:br>
            <a:r>
              <a:rPr lang="en-US" altLang="zh-CN" dirty="0"/>
              <a:t>on demand as part of a disk read </a:t>
            </a:r>
          </a:p>
          <a:p>
            <a:r>
              <a:rPr lang="en-US" altLang="zh-CN" dirty="0"/>
              <a:t>Parallel, distributed, asynchronous </a:t>
            </a:r>
          </a:p>
          <a:p>
            <a:r>
              <a:rPr lang="en-US" altLang="zh-CN" dirty="0"/>
              <a:t>No replay for startup 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0800F6-6BF2-4344-AD34-0E1CEEE0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68" y="3529220"/>
            <a:ext cx="4552381" cy="2828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C9CEB7-B04D-4AB9-9F6A-93EB5B5C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1" y="4158909"/>
            <a:ext cx="5866667" cy="221904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420D56-320C-48B7-9A93-9CCED07F6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36"/>
    </mc:Choice>
    <mc:Fallback xmlns="">
      <p:transition spd="slow" advTm="587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BE69D50-C5ED-4AEA-9344-9924327C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6298"/>
            <a:ext cx="12192000" cy="26500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ECDF17-EEBA-4C8C-9EF9-6561945E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SIGMOD 2018 Paper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3FCB-046E-4FFE-AF12-2F8583BDD6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2A047-E2D7-46EC-BE0A-7E536302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7"/>
    </mc:Choice>
    <mc:Fallback xmlns="">
      <p:transition spd="slow" advTm="1367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260E-76EA-453E-9B86-DEC005CE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Using Quorum Sets to Change Membership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011B7-7FD5-48D8-8F49-11D940D2BE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Using Quorum Sets to Change Membership </a:t>
            </a:r>
          </a:p>
          <a:p>
            <a:endParaRPr lang="en-US" altLang="zh-CN" dirty="0"/>
          </a:p>
          <a:p>
            <a:r>
              <a:rPr lang="en-US" altLang="zh-CN" dirty="0"/>
              <a:t>Each membership change to a protection group is associated with a membership epoch</a:t>
            </a:r>
          </a:p>
          <a:p>
            <a:endParaRPr lang="en-US" altLang="zh-CN" dirty="0"/>
          </a:p>
          <a:p>
            <a:r>
              <a:rPr lang="en-US" altLang="zh-CN" dirty="0"/>
              <a:t>No stalls, AZ + 1 fault-tolerance, can aggressively detect failure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0E0F192-1868-4777-9C4E-A663F2DB150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49838" y="1589088"/>
            <a:ext cx="4401000" cy="4572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5A07E3-6049-4E65-B323-D42A352AEE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989"/>
    </mc:Choice>
    <mc:Fallback xmlns="">
      <p:transition spd="slow" advTm="16998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855FB326-6937-400D-9449-228115C4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Continuous Backup and Point-in-Time Restore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6A45514-CE34-4045-AF7A-00C9FBD3F38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12800" y="4532793"/>
            <a:ext cx="10871199" cy="169655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Take periodic snapshot of each segment in parallel; stream the redo logs to Amazon S3</a:t>
            </a:r>
          </a:p>
          <a:p>
            <a:r>
              <a:rPr lang="en-US" altLang="zh-CN" sz="2000" dirty="0"/>
              <a:t>Backup happens continuously without performance or availability impact</a:t>
            </a:r>
          </a:p>
          <a:p>
            <a:r>
              <a:rPr lang="en-US" altLang="zh-CN" sz="2000" dirty="0"/>
              <a:t>At restore, retrieve the appropriate segment snapshots and log streams to storage nodes</a:t>
            </a:r>
          </a:p>
          <a:p>
            <a:r>
              <a:rPr lang="en-US" altLang="zh-CN" sz="2000" dirty="0"/>
              <a:t>Apply log streams to segment snapshots in parallel and asynchronously </a:t>
            </a:r>
            <a:endParaRPr lang="zh-CN" altLang="en-US" sz="2000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EB5FBE58-9CEB-4F0A-B582-EECE5AFE50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859196" y="1589088"/>
            <a:ext cx="8778407" cy="282098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0E976-39DD-4962-AC24-D4481C8994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13"/>
    </mc:Choice>
    <mc:Fallback xmlns="">
      <p:transition spd="slow" advTm="9241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52DA31-9161-43B5-A464-62C02C79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>
            <a:noAutofit/>
          </a:bodyPr>
          <a:lstStyle/>
          <a:p>
            <a:r>
              <a:rPr kumimoji="1" lang="en-US" altLang="zh-TW" sz="4000" b="1" dirty="0">
                <a:latin typeface="Arial" charset="0"/>
                <a:ea typeface="Arial" charset="0"/>
                <a:cs typeface="Arial" charset="0"/>
              </a:rPr>
              <a:t>Putting it all together</a:t>
            </a:r>
            <a:endParaRPr lang="zh-CN" altLang="en-US" sz="40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FE019C8-EE15-4AEF-BFB2-F48E8156E3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12800" y="1979297"/>
            <a:ext cx="5181600" cy="3792539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09C5A2-744E-4945-8B81-545CBC93DA9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905501" y="1589567"/>
            <a:ext cx="5676899" cy="4572000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Database engine is a fork from “community” MySQL</a:t>
            </a:r>
          </a:p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Unified view of storage is logically identical to local storage</a:t>
            </a:r>
          </a:p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Relational Database Service (RDS)</a:t>
            </a:r>
          </a:p>
          <a:p>
            <a:pPr lvl="1"/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Control plane: Manage metadata</a:t>
            </a:r>
          </a:p>
          <a:p>
            <a:pPr lvl="1"/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Host manager embedded in for monitoring</a:t>
            </a:r>
          </a:p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A single writer and multiple read replicas</a:t>
            </a:r>
          </a:p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One region, cross AZ</a:t>
            </a:r>
          </a:p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Three layers of Virtual Private Cloud (VPC)</a:t>
            </a:r>
          </a:p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Storage service deployed on EC2 clusters</a:t>
            </a:r>
          </a:p>
          <a:p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S3 and DynamoDB for backup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F9DE0-148D-4377-A112-9689F44B33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54"/>
    </mc:Choice>
    <mc:Fallback xmlns="">
      <p:transition spd="slow" advTm="5495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97160-0C0A-4CE2-89B0-2FC4F2B6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775F55"/>
                </a:solidFill>
              </a:rPr>
              <a:t>Multi-Master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655B5-C3D6-4ABB-BD9B-262096583B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E45DA-65A8-48AA-9FD1-F3E70648471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9EDA5-56CE-4E56-9437-ABAB438935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6"/>
    </mc:Choice>
    <mc:Fallback xmlns="">
      <p:transition spd="slow" advTm="1455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EDB15-66F4-434D-9D52-EC65ED1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Conflict Resolution using Distributed Ledgers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D6780-1FDD-4FEA-B9E5-EFB67A2F41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467329"/>
            <a:ext cx="4639734" cy="510824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There are many “oases” of consistency in Aurora</a:t>
            </a:r>
          </a:p>
          <a:p>
            <a:r>
              <a:rPr lang="en-US" altLang="zh-CN" sz="2400" dirty="0"/>
              <a:t>The database nodes know</a:t>
            </a:r>
            <a:br>
              <a:rPr lang="en-US" altLang="zh-CN" sz="2400" dirty="0"/>
            </a:br>
            <a:r>
              <a:rPr lang="en-US" altLang="zh-CN" sz="2400" dirty="0"/>
              <a:t>transaction orders from that node</a:t>
            </a:r>
          </a:p>
          <a:p>
            <a:r>
              <a:rPr lang="en-US" altLang="zh-CN" sz="2400" dirty="0"/>
              <a:t>The storage nodes know transaction orders applied at that node</a:t>
            </a:r>
          </a:p>
          <a:p>
            <a:r>
              <a:rPr lang="en-US" altLang="zh-CN" sz="2400" dirty="0"/>
              <a:t>Only have conflicts when data</a:t>
            </a:r>
            <a:br>
              <a:rPr lang="en-US" altLang="zh-CN" sz="2400" dirty="0"/>
            </a:br>
            <a:r>
              <a:rPr lang="en-US" altLang="zh-CN" sz="2400" dirty="0"/>
              <a:t>changed at both multiple database nodes AND multiple storage nodes</a:t>
            </a:r>
          </a:p>
          <a:p>
            <a:r>
              <a:rPr lang="en-US" altLang="zh-CN" sz="2400" dirty="0"/>
              <a:t>Much less coordination required </a:t>
            </a:r>
            <a:endParaRPr lang="zh-CN" altLang="en-US" sz="24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09C255-6F91-40CE-B5AA-371E018243E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372011" y="1779624"/>
            <a:ext cx="6178815" cy="387610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58DA8-D063-4F2D-94F2-2250CAF3B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95"/>
    </mc:Choice>
    <mc:Fallback xmlns="">
      <p:transition spd="slow" advTm="5639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5E68-A30C-47D5-9803-2735DA9A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Hierarchical conflict resolution 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412C0-6677-4B90-A663-5A31B4BE6B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5181600" cy="486376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Both masters are writing to two</a:t>
            </a:r>
            <a:br>
              <a:rPr lang="en-US" altLang="zh-CN" sz="2400" dirty="0"/>
            </a:br>
            <a:r>
              <a:rPr lang="en-US" altLang="zh-CN" sz="2400" dirty="0"/>
              <a:t>pages P1 and P2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BLUE</a:t>
            </a:r>
            <a:r>
              <a:rPr lang="en-US" altLang="zh-CN" sz="2400" b="1" dirty="0"/>
              <a:t> </a:t>
            </a:r>
            <a:r>
              <a:rPr lang="en-US" altLang="zh-CN" sz="2400" dirty="0"/>
              <a:t>master wins the quorum at</a:t>
            </a:r>
            <a:br>
              <a:rPr lang="en-US" altLang="zh-CN" sz="2400" dirty="0"/>
            </a:br>
            <a:r>
              <a:rPr lang="en-US" altLang="zh-CN" sz="2400" dirty="0"/>
              <a:t>page P1; </a:t>
            </a:r>
          </a:p>
          <a:p>
            <a:r>
              <a:rPr lang="en-US" altLang="zh-CN" sz="2400" b="1" dirty="0">
                <a:solidFill>
                  <a:srgbClr val="FFC000"/>
                </a:solidFill>
              </a:rPr>
              <a:t>ORANGE</a:t>
            </a:r>
            <a:r>
              <a:rPr lang="en-US" altLang="zh-CN" sz="2400" b="1" dirty="0"/>
              <a:t> </a:t>
            </a:r>
            <a:r>
              <a:rPr lang="en-US" altLang="zh-CN" sz="2400" dirty="0"/>
              <a:t>master wins</a:t>
            </a:r>
            <a:br>
              <a:rPr lang="en-US" altLang="zh-CN" sz="2400" dirty="0"/>
            </a:br>
            <a:r>
              <a:rPr lang="en-US" altLang="zh-CN" sz="2400" dirty="0"/>
              <a:t>quorum at P2</a:t>
            </a:r>
          </a:p>
          <a:p>
            <a:r>
              <a:rPr lang="en-US" altLang="zh-CN" sz="2400" dirty="0"/>
              <a:t>Both masters recognize the conflict</a:t>
            </a:r>
            <a:br>
              <a:rPr lang="en-US" altLang="zh-CN" sz="2400" dirty="0"/>
            </a:br>
            <a:r>
              <a:rPr lang="en-US" altLang="zh-CN" sz="2400" dirty="0"/>
              <a:t>and have two choices: </a:t>
            </a:r>
          </a:p>
          <a:p>
            <a:pPr lvl="1"/>
            <a:r>
              <a:rPr lang="en-US" altLang="zh-CN" sz="2400" dirty="0"/>
              <a:t>(1) roll back the transactions</a:t>
            </a:r>
          </a:p>
          <a:p>
            <a:pPr lvl="1"/>
            <a:r>
              <a:rPr lang="en-US" altLang="zh-CN" sz="2400" dirty="0"/>
              <a:t>(2) escalate to regional resolver</a:t>
            </a:r>
          </a:p>
          <a:p>
            <a:r>
              <a:rPr lang="en-US" altLang="zh-CN" sz="2400" dirty="0"/>
              <a:t>Regional arbitrator decides who</a:t>
            </a:r>
            <a:br>
              <a:rPr lang="en-US" altLang="zh-CN" sz="2400" dirty="0"/>
            </a:br>
            <a:r>
              <a:rPr lang="en-US" altLang="zh-CN" sz="2400" dirty="0"/>
              <a:t>wins the tie breaker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23EB5E-DBCD-4505-B35F-26ACB7979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4615183-A0E1-4126-B800-276925703E13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546319" y="1679878"/>
            <a:ext cx="5702287" cy="39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09"/>
    </mc:Choice>
    <mc:Fallback xmlns="">
      <p:transition spd="slow" advTm="8060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17ED-AF2A-4852-BA94-DB8B6A1A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Crash recovery in multi -master </a:t>
            </a:r>
            <a:endParaRPr lang="zh-CN" altLang="en-US" sz="40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31C6A-7FB8-4C83-9536-7D1F5883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D7DDD3A-429C-4AE9-9578-F76B0E62CC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106261" y="1600200"/>
            <a:ext cx="10293804" cy="46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96"/>
    </mc:Choice>
    <mc:Fallback xmlns="">
      <p:transition spd="slow" advTm="1131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>
                <a:latin typeface="Arial" charset="0"/>
                <a:ea typeface="Arial" charset="0"/>
                <a:cs typeface="Arial" charset="0"/>
              </a:rPr>
              <a:t>Evaluation</a:t>
            </a:r>
            <a:endParaRPr kumimoji="1" lang="zh-TW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A8A2E-0EE5-44BE-B40B-5EE836CD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16864" y="2305050"/>
            <a:ext cx="10289286" cy="3932262"/>
          </a:xfrm>
        </p:spPr>
        <p:txBody>
          <a:bodyPr>
            <a:normAutofit/>
          </a:bodyPr>
          <a:lstStyle/>
          <a:p>
            <a:pPr algn="ctr"/>
            <a:endParaRPr kumimoji="1"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MySQL 5.6 &amp; MySQL 5.7</a:t>
            </a:r>
          </a:p>
          <a:p>
            <a:pPr algn="ctr"/>
            <a:endParaRPr kumimoji="1"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r3.8xlarge EC2 instances with 32 vCPUs and 244GB of memory if not specify</a:t>
            </a:r>
          </a:p>
          <a:p>
            <a:pPr algn="ctr"/>
            <a:endParaRPr kumimoji="1"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Attached EBS volume with 30K provisioned IOPS</a:t>
            </a:r>
          </a:p>
          <a:p>
            <a:pPr algn="ctr"/>
            <a:endParaRPr kumimoji="1"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Buffer cache set to 170GB</a:t>
            </a:r>
          </a:p>
          <a:p>
            <a:pPr algn="ctr"/>
            <a:endParaRPr kumimoji="1"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Benchmarks: </a:t>
            </a:r>
            <a:r>
              <a:rPr kumimoji="1" lang="en-US" altLang="zh-TW" sz="2000" dirty="0" err="1">
                <a:latin typeface="Arial" charset="0"/>
                <a:ea typeface="Arial" charset="0"/>
                <a:cs typeface="Arial" charset="0"/>
              </a:rPr>
              <a:t>SysBench</a:t>
            </a:r>
            <a:r>
              <a:rPr kumimoji="1" lang="en-US" altLang="zh-TW" sz="2000" dirty="0">
                <a:latin typeface="Arial" charset="0"/>
                <a:ea typeface="Arial" charset="0"/>
                <a:cs typeface="Arial" charset="0"/>
              </a:rPr>
              <a:t> &amp; TPC-C</a:t>
            </a:r>
          </a:p>
        </p:txBody>
      </p:sp>
      <p:sp>
        <p:nvSpPr>
          <p:cNvPr id="4" name="Shape 533"/>
          <p:cNvSpPr/>
          <p:nvPr/>
        </p:nvSpPr>
        <p:spPr>
          <a:xfrm>
            <a:off x="3531857" y="1600200"/>
            <a:ext cx="4838700" cy="434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kumimoji="1" lang="en-US" altLang="zh-TW" sz="2400" b="1" dirty="0">
                <a:latin typeface="Arial" charset="0"/>
                <a:ea typeface="Arial" charset="0"/>
                <a:cs typeface="Arial" charset="0"/>
              </a:rPr>
              <a:t>Standard Benchmarks </a:t>
            </a:r>
            <a:r>
              <a:rPr lang="en-GB" sz="2400" b="1" dirty="0">
                <a:latin typeface="Open Sans"/>
                <a:ea typeface="Open Sans"/>
                <a:cs typeface="Open Sans"/>
                <a:sym typeface="Open Sans"/>
              </a:rPr>
              <a:t>Setups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4"/>
    </mc:Choice>
    <mc:Fallback xmlns="">
      <p:transition spd="slow" advTm="3200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7AD22-3B95-4EB2-A62D-71CCA116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Scaling with instance </a:t>
            </a:r>
            <a:r>
              <a:rPr kumimoji="1" lang="en-US" altLang="zh-TW" sz="4000" b="1" dirty="0">
                <a:ea typeface="Arial" charset="0"/>
                <a:cs typeface="Arial" charset="0"/>
              </a:rPr>
              <a:t>(Aurora vs MySQL)</a:t>
            </a:r>
            <a:endParaRPr lang="zh-CN" altLang="en-US" sz="40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E19F02-1CF9-424C-BF21-9D6490774AA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12800" y="1816644"/>
            <a:ext cx="5181600" cy="4116887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6EC5468-8FCD-45F0-B0E9-3DABD41B7CB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6459538" y="1852516"/>
            <a:ext cx="5181600" cy="4045144"/>
          </a:xfrm>
          <a:prstGeom prst="rect">
            <a:avLst/>
          </a:prstGeom>
        </p:spPr>
      </p:pic>
      <p:sp>
        <p:nvSpPr>
          <p:cNvPr id="7" name="Shape 277">
            <a:extLst>
              <a:ext uri="{FF2B5EF4-FFF2-40B4-BE49-F238E27FC236}">
                <a16:creationId xmlns:a16="http://schemas.microsoft.com/office/drawing/2014/main" id="{1870ED36-ABE4-4DE0-BEAC-D3771283234F}"/>
              </a:ext>
            </a:extLst>
          </p:cNvPr>
          <p:cNvSpPr txBox="1"/>
          <p:nvPr/>
        </p:nvSpPr>
        <p:spPr>
          <a:xfrm>
            <a:off x="5107494" y="1852516"/>
            <a:ext cx="2180216" cy="40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&gt; 5x of MySQL</a:t>
            </a:r>
            <a:endParaRPr sz="2400" b="1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632BFC-0F35-45A9-B197-72DA74B157A7}"/>
              </a:ext>
            </a:extLst>
          </p:cNvPr>
          <p:cNvSpPr/>
          <p:nvPr/>
        </p:nvSpPr>
        <p:spPr>
          <a:xfrm>
            <a:off x="2938305" y="6105182"/>
            <a:ext cx="638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  <a:ea typeface="Arial" charset="0"/>
                <a:cs typeface="Arial" charset="0"/>
                <a:sym typeface="Open Sans"/>
              </a:rPr>
              <a:t>Aurora can scale up linearly while MySQL cannot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08DF8-93E1-4798-BA3A-2E2BD958E3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8"/>
    </mc:Choice>
    <mc:Fallback xmlns="">
      <p:transition spd="slow" advTm="224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71F2C7-C125-4038-9636-6EC0EE8F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Scaling with DB Size, Connections, Replica Lag</a:t>
            </a:r>
            <a:endParaRPr lang="zh-CN" altLang="en-US" sz="4000" b="1" dirty="0"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94653525-8B28-4DC1-8E5D-DB8AD81CE0F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419852" y="1661306"/>
            <a:ext cx="4583000" cy="1947613"/>
          </a:xfrm>
          <a:prstGeom prst="rect">
            <a:avLst/>
          </a:prstGeom>
        </p:spPr>
      </p:pic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373DE6EC-B1D4-4F34-996D-C5CA25C690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762000" y="2635112"/>
            <a:ext cx="4892675" cy="2393156"/>
          </a:xfrm>
          <a:prstGeom prst="rect">
            <a:avLst/>
          </a:prstGeom>
        </p:spPr>
      </p:pic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B2083ADB-A412-403D-8EB2-42245DB52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51025"/>
            <a:ext cx="5181600" cy="2182603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67FBF18E-BAD9-48DF-998B-B198CE714213}"/>
              </a:ext>
            </a:extLst>
          </p:cNvPr>
          <p:cNvSpPr/>
          <p:nvPr/>
        </p:nvSpPr>
        <p:spPr>
          <a:xfrm>
            <a:off x="9038585" y="2430150"/>
            <a:ext cx="331192" cy="9988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1950CF-453F-4939-9F12-B6901D15CF0F}"/>
              </a:ext>
            </a:extLst>
          </p:cNvPr>
          <p:cNvSpPr/>
          <p:nvPr/>
        </p:nvSpPr>
        <p:spPr>
          <a:xfrm>
            <a:off x="2031998" y="4051025"/>
            <a:ext cx="3470275" cy="408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BB6CC9-AAE1-418C-A341-920AAA67D02D}"/>
              </a:ext>
            </a:extLst>
          </p:cNvPr>
          <p:cNvSpPr/>
          <p:nvPr/>
        </p:nvSpPr>
        <p:spPr>
          <a:xfrm>
            <a:off x="9762981" y="2764475"/>
            <a:ext cx="846667" cy="3118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3F927D7-5CBD-45DB-A3E5-8225D90B5523}"/>
              </a:ext>
            </a:extLst>
          </p:cNvPr>
          <p:cNvSpPr/>
          <p:nvPr/>
        </p:nvSpPr>
        <p:spPr>
          <a:xfrm>
            <a:off x="2026352" y="4451783"/>
            <a:ext cx="3470275" cy="408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Shape 277">
            <a:extLst>
              <a:ext uri="{FF2B5EF4-FFF2-40B4-BE49-F238E27FC236}">
                <a16:creationId xmlns:a16="http://schemas.microsoft.com/office/drawing/2014/main" id="{EE9CA56A-2B63-464A-9FA5-04952DE7C57C}"/>
              </a:ext>
            </a:extLst>
          </p:cNvPr>
          <p:cNvSpPr txBox="1"/>
          <p:nvPr/>
        </p:nvSpPr>
        <p:spPr>
          <a:xfrm>
            <a:off x="5429316" y="4005868"/>
            <a:ext cx="665211" cy="40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67x</a:t>
            </a:r>
            <a:endParaRPr sz="2400" b="1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17" name="Shape 277">
            <a:extLst>
              <a:ext uri="{FF2B5EF4-FFF2-40B4-BE49-F238E27FC236}">
                <a16:creationId xmlns:a16="http://schemas.microsoft.com/office/drawing/2014/main" id="{95D3A534-84DB-4189-BDB8-B57E6ADD4324}"/>
              </a:ext>
            </a:extLst>
          </p:cNvPr>
          <p:cNvSpPr txBox="1"/>
          <p:nvPr/>
        </p:nvSpPr>
        <p:spPr>
          <a:xfrm>
            <a:off x="5423670" y="4384048"/>
            <a:ext cx="665211" cy="40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34x</a:t>
            </a:r>
            <a:endParaRPr sz="2400" b="1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A17DE-523B-42CD-BC1B-76D440857B57}"/>
              </a:ext>
            </a:extLst>
          </p:cNvPr>
          <p:cNvSpPr/>
          <p:nvPr/>
        </p:nvSpPr>
        <p:spPr>
          <a:xfrm>
            <a:off x="6419852" y="6027003"/>
            <a:ext cx="502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several orders of magnitude smaller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826945-DEF1-4AD2-8BC4-F0009429A4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63"/>
    </mc:Choice>
    <mc:Fallback xmlns="">
      <p:transition spd="slow" advTm="705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EDB15-66F4-434D-9D52-EC65ED1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75F55"/>
                </a:solidFill>
              </a:rPr>
              <a:t>What Is Amazon Aurora</a:t>
            </a:r>
            <a:r>
              <a:rPr lang="en-US" altLang="zh-CN" sz="4000" dirty="0">
                <a:solidFill>
                  <a:srgbClr val="775F55"/>
                </a:solidFill>
              </a:rPr>
              <a:t> </a:t>
            </a:r>
            <a:r>
              <a:rPr kumimoji="1" lang="en-US" altLang="zh-CN" sz="4000" b="1" dirty="0">
                <a:solidFill>
                  <a:srgbClr val="775F55"/>
                </a:solidFill>
              </a:rPr>
              <a:t>?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D6780-1FDD-4FEA-B9E5-EFB67A2F41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EB2E2-3198-4EBA-AFB2-7CA14DF8AF3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58DA8-D063-4F2D-94F2-2250CAF3B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1"/>
    </mc:Choice>
    <mc:Fallback xmlns="">
      <p:transition spd="slow" advTm="275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69515AD-3334-4994-B8B9-0641D6D8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>
                <a:ea typeface="Arial" charset="0"/>
                <a:cs typeface="Arial" charset="0"/>
              </a:rPr>
              <a:t>Throughput with hot row contention</a:t>
            </a:r>
            <a:endParaRPr lang="zh-CN" altLang="en-US" sz="4000" dirty="0"/>
          </a:p>
        </p:txBody>
      </p:sp>
      <p:pic>
        <p:nvPicPr>
          <p:cNvPr id="16" name="圖片 2">
            <a:extLst>
              <a:ext uri="{FF2B5EF4-FFF2-40B4-BE49-F238E27FC236}">
                <a16:creationId xmlns:a16="http://schemas.microsoft.com/office/drawing/2014/main" id="{E9CF5CE5-0151-41F8-B0B0-DC475F3610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49" y="2591526"/>
            <a:ext cx="5448580" cy="25782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08769BB-E1FD-4DB6-9E25-DEB460485FDA}"/>
              </a:ext>
            </a:extLst>
          </p:cNvPr>
          <p:cNvSpPr/>
          <p:nvPr/>
        </p:nvSpPr>
        <p:spPr>
          <a:xfrm>
            <a:off x="3654640" y="1853684"/>
            <a:ext cx="5771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/>
              <a:t>Throughput 2.3x to 16.3x compare to MySQL</a:t>
            </a:r>
            <a:endParaRPr kumimoji="1" lang="zh-TW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DDFD275-8300-4160-9321-5B6B857DAA8F}"/>
              </a:ext>
            </a:extLst>
          </p:cNvPr>
          <p:cNvSpPr/>
          <p:nvPr/>
        </p:nvSpPr>
        <p:spPr>
          <a:xfrm>
            <a:off x="5559425" y="4586261"/>
            <a:ext cx="3215984" cy="258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Shape 277">
            <a:extLst>
              <a:ext uri="{FF2B5EF4-FFF2-40B4-BE49-F238E27FC236}">
                <a16:creationId xmlns:a16="http://schemas.microsoft.com/office/drawing/2014/main" id="{F3D8BA28-6296-4A29-ADBE-1755B54DE161}"/>
              </a:ext>
            </a:extLst>
          </p:cNvPr>
          <p:cNvSpPr txBox="1"/>
          <p:nvPr/>
        </p:nvSpPr>
        <p:spPr>
          <a:xfrm>
            <a:off x="8728739" y="4445000"/>
            <a:ext cx="7645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2.3</a:t>
            </a:r>
            <a:r>
              <a:rPr lang="en-US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x</a:t>
            </a:r>
            <a:endParaRPr b="1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9035D8-4DA2-4124-A710-29840434EB62}"/>
              </a:ext>
            </a:extLst>
          </p:cNvPr>
          <p:cNvSpPr/>
          <p:nvPr/>
        </p:nvSpPr>
        <p:spPr>
          <a:xfrm>
            <a:off x="5559426" y="3918742"/>
            <a:ext cx="3215984" cy="258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Shape 277">
            <a:extLst>
              <a:ext uri="{FF2B5EF4-FFF2-40B4-BE49-F238E27FC236}">
                <a16:creationId xmlns:a16="http://schemas.microsoft.com/office/drawing/2014/main" id="{0F1094FA-E867-4CA7-9D59-F4513EBFB675}"/>
              </a:ext>
            </a:extLst>
          </p:cNvPr>
          <p:cNvSpPr txBox="1"/>
          <p:nvPr/>
        </p:nvSpPr>
        <p:spPr>
          <a:xfrm>
            <a:off x="8728739" y="3800235"/>
            <a:ext cx="9296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16.3</a:t>
            </a:r>
            <a:r>
              <a:rPr lang="en-US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x</a:t>
            </a:r>
            <a:endParaRPr b="1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176239-CDAC-4EF8-928B-07358841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11"/>
    </mc:Choice>
    <mc:Fallback xmlns="">
      <p:transition spd="slow" advTm="3631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>
                <a:latin typeface="Arial" charset="0"/>
                <a:ea typeface="Arial" charset="0"/>
                <a:cs typeface="Arial" charset="0"/>
              </a:rPr>
              <a:t>Evaluation</a:t>
            </a:r>
            <a:endParaRPr kumimoji="1" lang="zh-TW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A8A2E-0EE5-44BE-B40B-5EE836CD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8CE8E3E-FDD1-4480-AAC6-ABEA958EA0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95675" y="2295524"/>
            <a:ext cx="4926344" cy="3941787"/>
          </a:xfrm>
        </p:spPr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3600" dirty="0"/>
              <a:t>Internet Gaming 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Education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Shape 533">
            <a:extLst>
              <a:ext uri="{FF2B5EF4-FFF2-40B4-BE49-F238E27FC236}">
                <a16:creationId xmlns:a16="http://schemas.microsoft.com/office/drawing/2014/main" id="{3EE6AF09-2798-417C-B8A3-963AF08F6A1C}"/>
              </a:ext>
            </a:extLst>
          </p:cNvPr>
          <p:cNvSpPr/>
          <p:nvPr/>
        </p:nvSpPr>
        <p:spPr>
          <a:xfrm>
            <a:off x="3583318" y="1600200"/>
            <a:ext cx="4838700" cy="434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2400" b="1" dirty="0"/>
              <a:t>Real World Workloads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527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69"/>
    </mc:Choice>
    <mc:Fallback xmlns="">
      <p:transition spd="slow" advTm="1686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A40F7-D85E-415A-89D3-F8D09441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/>
              <a:t>Application Response Time </a:t>
            </a:r>
            <a:endParaRPr lang="zh-CN" altLang="en-US" sz="4000" b="1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198BD25-C671-456C-9647-357F8B5322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85925" y="2547640"/>
            <a:ext cx="8172450" cy="420558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9D06D-F302-47D7-95B8-3D594A4E3A11}"/>
              </a:ext>
            </a:extLst>
          </p:cNvPr>
          <p:cNvSpPr/>
          <p:nvPr/>
        </p:nvSpPr>
        <p:spPr>
          <a:xfrm>
            <a:off x="1762125" y="15195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1" dirty="0"/>
              <a:t>An internet gaming company</a:t>
            </a:r>
          </a:p>
          <a:p>
            <a:r>
              <a:rPr kumimoji="1" lang="en-US" altLang="zh-TW" sz="2400" dirty="0"/>
              <a:t>Average response time for web transaction: </a:t>
            </a:r>
          </a:p>
          <a:p>
            <a:r>
              <a:rPr kumimoji="1" lang="en-US" altLang="zh-TW" sz="2400" b="1" dirty="0">
                <a:solidFill>
                  <a:srgbClr val="FF0000"/>
                </a:solidFill>
              </a:rPr>
              <a:t>15 </a:t>
            </a:r>
            <a:r>
              <a:rPr kumimoji="1" lang="en-US" altLang="zh-TW" sz="2400" b="1" dirty="0" err="1">
                <a:solidFill>
                  <a:srgbClr val="FF0000"/>
                </a:solidFill>
              </a:rPr>
              <a:t>ms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 -&gt; 5.5 </a:t>
            </a:r>
            <a:r>
              <a:rPr kumimoji="1" lang="en-US" altLang="zh-TW" sz="2400" b="1" dirty="0" err="1">
                <a:solidFill>
                  <a:srgbClr val="FF0000"/>
                </a:solidFill>
              </a:rPr>
              <a:t>ms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/>
              <a:t>after migration to Aurora</a:t>
            </a:r>
            <a:endParaRPr kumimoji="1" lang="zh-TW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3797FC-0FE6-4FEB-B51F-FA93663D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9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3"/>
    </mc:Choice>
    <mc:Fallback xmlns="">
      <p:transition spd="slow" advTm="3170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5385D-DBBB-4794-9659-4D1ADC83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Statement Latencies </a:t>
            </a:r>
            <a:endParaRPr lang="zh-CN" altLang="en-US"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DD524B-C67F-4371-978F-C37F75C66CB2}"/>
              </a:ext>
            </a:extLst>
          </p:cNvPr>
          <p:cNvSpPr/>
          <p:nvPr/>
        </p:nvSpPr>
        <p:spPr>
          <a:xfrm>
            <a:off x="7835410" y="2999245"/>
            <a:ext cx="3556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alibri" charset="0"/>
                <a:ea typeface="Calibri" charset="0"/>
                <a:cs typeface="Calibri" charset="0"/>
              </a:rPr>
              <a:t>After migratio</a:t>
            </a:r>
            <a:r>
              <a:rPr lang="en-US" altLang="zh-TW" sz="2400" dirty="0">
                <a:latin typeface="Calibri" charset="0"/>
                <a:ea typeface="Calibri" charset="0"/>
                <a:cs typeface="Calibri" charset="0"/>
              </a:rPr>
              <a:t>n to Aurora,</a:t>
            </a:r>
          </a:p>
          <a:p>
            <a:endParaRPr lang="en-US" altLang="zh-TW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sz="2400" dirty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P95</a:t>
            </a:r>
            <a:r>
              <a:rPr lang="en-US" altLang="zh-TW" sz="2400" dirty="0">
                <a:latin typeface="Calibri" charset="0"/>
                <a:ea typeface="Calibri" charset="0"/>
                <a:cs typeface="Calibri" charset="0"/>
              </a:rPr>
              <a:t> latency is almost equal to </a:t>
            </a:r>
            <a:r>
              <a:rPr lang="en-US" altLang="zh-TW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P50</a:t>
            </a:r>
            <a:r>
              <a:rPr lang="en-US" altLang="zh-TW" sz="2400" dirty="0">
                <a:latin typeface="Calibri" charset="0"/>
                <a:ea typeface="Calibri" charset="0"/>
                <a:cs typeface="Calibri" charset="0"/>
              </a:rPr>
              <a:t> latency</a:t>
            </a:r>
            <a:endParaRPr lang="zh-TW" alt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92CB54F-5C27-4B28-9E24-AC88976D5B1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89308" y="1543050"/>
            <a:ext cx="6339984" cy="2409825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569DF42-5677-43A1-99F5-00286047D85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1495426" y="3952876"/>
            <a:ext cx="6086474" cy="2590800"/>
          </a:xfrm>
          <a:prstGeom prst="rect">
            <a:avLst/>
          </a:prstGeom>
        </p:spPr>
      </p:pic>
      <p:sp>
        <p:nvSpPr>
          <p:cNvPr id="15" name="文字方塊 19">
            <a:extLst>
              <a:ext uri="{FF2B5EF4-FFF2-40B4-BE49-F238E27FC236}">
                <a16:creationId xmlns:a16="http://schemas.microsoft.com/office/drawing/2014/main" id="{8A33A196-06BC-4CE5-AC48-CFD9646AD104}"/>
              </a:ext>
            </a:extLst>
          </p:cNvPr>
          <p:cNvSpPr txBox="1"/>
          <p:nvPr/>
        </p:nvSpPr>
        <p:spPr>
          <a:xfrm>
            <a:off x="6929191" y="1543049"/>
            <a:ext cx="502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An </a:t>
            </a:r>
            <a:r>
              <a:rPr lang="en-US" altLang="zh-TW" sz="2400" b="1" dirty="0"/>
              <a:t>education technology company</a:t>
            </a:r>
            <a:endParaRPr lang="zh-TW" altLang="en-US" sz="24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1FFFFE-5FD4-413E-A5A3-BFFEDF7AA3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08"/>
    </mc:Choice>
    <mc:Fallback xmlns="">
      <p:transition spd="slow" advTm="4180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F8E85-7D66-4D37-80B3-D97C518B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Replica Lag with Multiple Replicas </a:t>
            </a:r>
            <a:endParaRPr lang="zh-CN" altLang="en-US" sz="4000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042BF3-37CC-4F63-BDC2-A5F64BDA12E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12800" y="1924049"/>
            <a:ext cx="3433105" cy="3970085"/>
          </a:xfrm>
        </p:spPr>
        <p:txBody>
          <a:bodyPr/>
          <a:lstStyle/>
          <a:p>
            <a:r>
              <a:rPr lang="en-US" altLang="zh-CN" b="1" dirty="0"/>
              <a:t>MySQL </a:t>
            </a:r>
          </a:p>
          <a:p>
            <a:r>
              <a:rPr lang="en-US" altLang="zh-CN" dirty="0"/>
              <a:t>often spiked to </a:t>
            </a:r>
            <a:r>
              <a:rPr lang="en-US" altLang="zh-CN" b="1" dirty="0">
                <a:solidFill>
                  <a:srgbClr val="FF0000"/>
                </a:solidFill>
              </a:rPr>
              <a:t>12 minutes </a:t>
            </a:r>
          </a:p>
          <a:p>
            <a:endParaRPr lang="en-US" altLang="zh-CN" dirty="0"/>
          </a:p>
          <a:p>
            <a:r>
              <a:rPr lang="en-US" altLang="zh-CN" b="1" dirty="0"/>
              <a:t>Aurora</a:t>
            </a:r>
          </a:p>
          <a:p>
            <a:r>
              <a:rPr lang="en-US" altLang="zh-CN" dirty="0"/>
              <a:t>never exceeded </a:t>
            </a:r>
            <a:r>
              <a:rPr lang="en-US" altLang="zh-CN" b="1" dirty="0">
                <a:solidFill>
                  <a:srgbClr val="FF0000"/>
                </a:solidFill>
              </a:rPr>
              <a:t>20ms 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A2A0C8FB-F041-4DA6-9584-59AC3248ED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45905" y="1856040"/>
            <a:ext cx="7438095" cy="403809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1852CA-06C1-49CF-800B-2035788435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45"/>
    </mc:Choice>
    <mc:Fallback xmlns="">
      <p:transition spd="slow" advTm="1734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6C1CF21-86A1-4C75-8DF2-293D6114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Lessons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Learned</a:t>
            </a:r>
            <a:endParaRPr lang="zh-CN" altLang="en-US" sz="40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B93A4-2C8F-4CFA-B33A-76566DB81F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Designed for Cloud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Availability &amp;&amp; Performance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8F051-169C-4861-86D9-0F4BDE73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2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04"/>
    </mc:Choice>
    <mc:Fallback xmlns="">
      <p:transition spd="slow" advTm="74004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697151-6FBA-443D-939A-204ADBE3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Reference</a:t>
            </a:r>
            <a:endParaRPr lang="zh-CN" altLang="en-US" sz="4000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E24CFD8-7F0E-4063-BFAF-256571EEA7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Alexandre </a:t>
            </a:r>
            <a:r>
              <a:rPr lang="en-US" altLang="zh-CN" dirty="0" err="1"/>
              <a:t>Verbitski</a:t>
            </a:r>
            <a:r>
              <a:rPr lang="en-US" altLang="zh-CN" dirty="0"/>
              <a:t>, Anurag Gupta, </a:t>
            </a:r>
            <a:r>
              <a:rPr lang="en-US" altLang="zh-CN" dirty="0" err="1"/>
              <a:t>Debanjan</a:t>
            </a:r>
            <a:r>
              <a:rPr lang="en-US" altLang="zh-CN" dirty="0"/>
              <a:t> </a:t>
            </a:r>
            <a:r>
              <a:rPr lang="en-US" altLang="zh-CN" dirty="0" err="1"/>
              <a:t>Saha</a:t>
            </a:r>
            <a:r>
              <a:rPr lang="en-US" altLang="zh-CN" dirty="0"/>
              <a:t>, Murali </a:t>
            </a:r>
            <a:r>
              <a:rPr lang="en-US" altLang="zh-CN" dirty="0" err="1"/>
              <a:t>Brahmadesam</a:t>
            </a:r>
            <a:r>
              <a:rPr lang="en-US" altLang="zh-CN" dirty="0"/>
              <a:t>, Kamal Gupta, Raman Mittal, </a:t>
            </a:r>
            <a:r>
              <a:rPr lang="en-US" altLang="zh-CN" dirty="0" err="1"/>
              <a:t>Sailesh</a:t>
            </a:r>
            <a:r>
              <a:rPr lang="en-US" altLang="zh-CN" dirty="0"/>
              <a:t> Krishnamurthy, Sandor Maurice, Tengiz </a:t>
            </a:r>
            <a:r>
              <a:rPr lang="en-US" altLang="zh-CN" dirty="0" err="1"/>
              <a:t>Kharatishvili</a:t>
            </a:r>
            <a:r>
              <a:rPr lang="en-US" altLang="zh-CN" dirty="0"/>
              <a:t>, </a:t>
            </a:r>
            <a:r>
              <a:rPr lang="en-US" altLang="zh-CN" dirty="0" err="1"/>
              <a:t>Xiaofeng</a:t>
            </a:r>
            <a:r>
              <a:rPr lang="en-US" altLang="zh-CN" dirty="0"/>
              <a:t> </a:t>
            </a:r>
            <a:r>
              <a:rPr lang="en-US" altLang="zh-CN" dirty="0" err="1"/>
              <a:t>Bao:Amazon</a:t>
            </a:r>
            <a:r>
              <a:rPr lang="en-US" altLang="zh-CN" dirty="0"/>
              <a:t> Aurora: Design Considerations for High Throughput Cloud-Native Relational Databases. SIGMOD Conference 2017: 1041-1052</a:t>
            </a:r>
          </a:p>
          <a:p>
            <a:r>
              <a:rPr lang="en-US" altLang="zh-CN" dirty="0"/>
              <a:t>Alexandre </a:t>
            </a:r>
            <a:r>
              <a:rPr lang="en-US" altLang="zh-CN" dirty="0" err="1"/>
              <a:t>Verbitski</a:t>
            </a:r>
            <a:r>
              <a:rPr lang="en-US" altLang="zh-CN" dirty="0"/>
              <a:t>, Anurag Gupta, </a:t>
            </a:r>
            <a:r>
              <a:rPr lang="en-US" altLang="zh-CN" dirty="0" err="1"/>
              <a:t>Debanjan</a:t>
            </a:r>
            <a:r>
              <a:rPr lang="en-US" altLang="zh-CN" dirty="0"/>
              <a:t> </a:t>
            </a:r>
            <a:r>
              <a:rPr lang="en-US" altLang="zh-CN" dirty="0" err="1"/>
              <a:t>Saha</a:t>
            </a:r>
            <a:r>
              <a:rPr lang="en-US" altLang="zh-CN" dirty="0"/>
              <a:t>, James Corey, Kamal Gupta, Murali </a:t>
            </a:r>
            <a:r>
              <a:rPr lang="en-US" altLang="zh-CN" dirty="0" err="1"/>
              <a:t>Brahmadesam</a:t>
            </a:r>
            <a:r>
              <a:rPr lang="en-US" altLang="zh-CN" dirty="0"/>
              <a:t>, Raman Mittal, </a:t>
            </a:r>
            <a:r>
              <a:rPr lang="en-US" altLang="zh-CN" dirty="0" err="1"/>
              <a:t>Sailesh</a:t>
            </a:r>
            <a:r>
              <a:rPr lang="en-US" altLang="zh-CN" dirty="0"/>
              <a:t> Krishnamurthy, Sandor Maurice, Tengiz </a:t>
            </a:r>
            <a:r>
              <a:rPr lang="en-US" altLang="zh-CN" dirty="0" err="1"/>
              <a:t>Kharatishvili</a:t>
            </a:r>
            <a:r>
              <a:rPr lang="en-US" altLang="zh-CN" dirty="0"/>
              <a:t>, </a:t>
            </a:r>
            <a:r>
              <a:rPr lang="en-US" altLang="zh-CN" dirty="0" err="1"/>
              <a:t>Xiaofeng</a:t>
            </a:r>
            <a:r>
              <a:rPr lang="en-US" altLang="zh-CN" dirty="0"/>
              <a:t> </a:t>
            </a:r>
            <a:r>
              <a:rPr lang="en-US" altLang="zh-CN" dirty="0" err="1"/>
              <a:t>Bao:Amazon</a:t>
            </a:r>
            <a:r>
              <a:rPr lang="en-US" altLang="zh-CN" dirty="0"/>
              <a:t> Aurora: On Avoiding Distributed Consensus for I/</a:t>
            </a:r>
            <a:r>
              <a:rPr lang="en-US" altLang="zh-CN" dirty="0" err="1"/>
              <a:t>Os</a:t>
            </a:r>
            <a:r>
              <a:rPr lang="en-US" altLang="zh-CN" dirty="0"/>
              <a:t>, Commits, and Membership Changes. SIGMOD Conference 2018: 789-796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https://amazonaws-china.com/cn/rds/aurora/details/</a:t>
            </a:r>
          </a:p>
          <a:p>
            <a:r>
              <a:rPr lang="en-US" altLang="zh-CN" dirty="0">
                <a:hlinkClick r:id="rId3"/>
              </a:rPr>
              <a:t>https://www.percona.com/live/17/sessions/amazon-aurora-deep-dive-whats-new#speakers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https://www.slideshare.net/AmazonWebServices/deep-dive-on-amazon-aurora-88363686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AutoShape 2" descr="https://dblp.uni-trier.de/img/link.dark.hollow.16x16.png">
            <a:hlinkClick r:id="rId5"/>
            <a:extLst>
              <a:ext uri="{FF2B5EF4-FFF2-40B4-BE49-F238E27FC236}">
                <a16:creationId xmlns:a16="http://schemas.microsoft.com/office/drawing/2014/main" id="{63B3B4C2-EDEB-43CA-BE16-1B4EE5F77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9FC13C-A621-4168-83FE-0C113218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5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C4DB7-8385-4969-BDBB-50893E43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6D0F8-F0F9-480D-A0A8-C3B59DA6BA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9600" dirty="0"/>
          </a:p>
          <a:p>
            <a:pPr marL="0" indent="0" algn="ctr">
              <a:buNone/>
            </a:pPr>
            <a:r>
              <a:rPr lang="en-US" altLang="zh-CN" sz="9600" b="1" dirty="0">
                <a:solidFill>
                  <a:schemeClr val="accent1"/>
                </a:solidFill>
              </a:rPr>
              <a:t>Thank You !</a:t>
            </a:r>
            <a:endParaRPr lang="zh-CN" altLang="en-US" sz="9600" b="1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87081-EC05-450D-AA5A-C677808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4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1FF4E8-EBCF-4D0A-B7A4-7CC03BAA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75F55"/>
                </a:solidFill>
              </a:rPr>
              <a:t>What Is Amazon Aurora</a:t>
            </a:r>
            <a:r>
              <a:rPr lang="en-US" altLang="zh-CN" sz="4000" dirty="0">
                <a:solidFill>
                  <a:srgbClr val="775F55"/>
                </a:solidFill>
              </a:rPr>
              <a:t> </a:t>
            </a:r>
            <a:r>
              <a:rPr kumimoji="1" lang="en-US" altLang="zh-CN" sz="4000" b="1" dirty="0">
                <a:solidFill>
                  <a:srgbClr val="775F55"/>
                </a:solidFill>
              </a:rPr>
              <a:t>?</a:t>
            </a:r>
            <a:endParaRPr lang="zh-CN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Aurora is a relational database as part of Amazon Web Services especially designed for high throughput workloads</a:t>
            </a:r>
          </a:p>
          <a:p>
            <a:r>
              <a:rPr kumimoji="1" lang="en-US" altLang="zh-TW" sz="2800" dirty="0"/>
              <a:t>Reimagining Databases for the Cloud </a:t>
            </a:r>
          </a:p>
          <a:p>
            <a:pPr lvl="1"/>
            <a:r>
              <a:rPr kumimoji="1" lang="en-US" altLang="zh-TW" sz="2575" dirty="0"/>
              <a:t>Speed and availability of high-end commercial databases</a:t>
            </a:r>
          </a:p>
          <a:p>
            <a:pPr lvl="1"/>
            <a:r>
              <a:rPr kumimoji="1" lang="en-US" altLang="zh-TW" sz="2575" dirty="0"/>
              <a:t>Simplicity and cost-effectiveness of open source databases</a:t>
            </a:r>
          </a:p>
          <a:p>
            <a:pPr lvl="1"/>
            <a:r>
              <a:rPr kumimoji="1" lang="en-US" altLang="zh-TW" sz="2575" dirty="0"/>
              <a:t>Drop-in compatibility with MySQL and PostgreSQL</a:t>
            </a:r>
          </a:p>
          <a:p>
            <a:pPr lvl="1"/>
            <a:r>
              <a:rPr kumimoji="1" lang="en-US" altLang="zh-TW" sz="2575" dirty="0"/>
              <a:t>Simple pay as you go pricing</a:t>
            </a:r>
          </a:p>
          <a:p>
            <a:r>
              <a:rPr kumimoji="1" lang="en-US" altLang="zh-TW" sz="2800" dirty="0"/>
              <a:t>Delivered as a managed service </a:t>
            </a:r>
            <a:endParaRPr kumimoji="1" lang="en-US" altLang="zh-TW" sz="1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934" y="4694760"/>
            <a:ext cx="2402709" cy="12358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04" y="4558109"/>
            <a:ext cx="1312559" cy="150006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D76526-7B28-44C3-A02F-2B1E665B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01"/>
    </mc:Choice>
    <mc:Fallback xmlns="">
      <p:transition spd="slow" advTm="35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75F55"/>
                </a:solidFill>
              </a:rPr>
              <a:t>Aurora’s </a:t>
            </a:r>
            <a:r>
              <a:rPr kumimoji="1" lang="en-US" altLang="zh-TW" sz="4000" b="1" dirty="0">
                <a:ea typeface="Arial" charset="0"/>
                <a:cs typeface="Arial" charset="0"/>
              </a:rPr>
              <a:t>Motivation</a:t>
            </a:r>
            <a:endParaRPr kumimoji="1" lang="zh-TW" altLang="en-US" sz="4000" b="1" dirty="0">
              <a:ea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5158854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800" dirty="0">
                <a:ea typeface="Arial" charset="0"/>
                <a:cs typeface="Arial" charset="0"/>
              </a:rPr>
              <a:t>Game changes in the Cloud</a:t>
            </a:r>
          </a:p>
          <a:p>
            <a:pPr lvl="1"/>
            <a:r>
              <a:rPr kumimoji="1" lang="en-US" altLang="zh-TW" sz="2400" dirty="0">
                <a:ea typeface="Arial" charset="0"/>
                <a:cs typeface="Arial" charset="0"/>
              </a:rPr>
              <a:t>Resource is on demand in the cloud</a:t>
            </a:r>
          </a:p>
          <a:p>
            <a:pPr lvl="1"/>
            <a:r>
              <a:rPr kumimoji="1" lang="en-US" altLang="zh-TW" sz="2400" dirty="0">
                <a:ea typeface="Arial" charset="0"/>
                <a:cs typeface="Arial" charset="0"/>
              </a:rPr>
              <a:t>Throughput is highly important</a:t>
            </a:r>
          </a:p>
          <a:p>
            <a:pPr lvl="1"/>
            <a:r>
              <a:rPr kumimoji="1" lang="en-US" altLang="zh-TW" sz="2400" dirty="0">
                <a:ea typeface="Arial" charset="0"/>
                <a:cs typeface="Arial" charset="0"/>
              </a:rPr>
              <a:t>Resilient to failure</a:t>
            </a:r>
            <a:endParaRPr kumimoji="1" lang="en-US" altLang="zh-TW" sz="2400" dirty="0"/>
          </a:p>
          <a:p>
            <a:pPr marL="0" indent="-217170">
              <a:spcBef>
                <a:spcPts val="1000"/>
              </a:spcBef>
            </a:pPr>
            <a:r>
              <a:rPr kumimoji="1" lang="en-US" altLang="zh-TW" sz="2800" dirty="0">
                <a:ea typeface="Arial" charset="0"/>
                <a:cs typeface="Arial" charset="0"/>
              </a:rPr>
              <a:t>Traditional design of database is not desirable</a:t>
            </a:r>
          </a:p>
          <a:p>
            <a:pPr lvl="1">
              <a:spcBef>
                <a:spcPts val="1000"/>
              </a:spcBef>
            </a:pPr>
            <a:r>
              <a:rPr kumimoji="1" lang="en-US" altLang="zh-TW" sz="2625" dirty="0">
                <a:ea typeface="Arial" charset="0"/>
                <a:cs typeface="Arial" charset="0"/>
              </a:rPr>
              <a:t>Too many synchronous points</a:t>
            </a:r>
          </a:p>
          <a:p>
            <a:pPr marL="800100" lvl="2">
              <a:spcBef>
                <a:spcPts val="1000"/>
              </a:spcBef>
            </a:pPr>
            <a:r>
              <a:rPr kumimoji="1" lang="en-US" altLang="zh-TW" sz="2625" dirty="0">
                <a:ea typeface="Arial" charset="0"/>
                <a:cs typeface="Arial" charset="0"/>
              </a:rPr>
              <a:t>Chain replication</a:t>
            </a:r>
          </a:p>
          <a:p>
            <a:pPr marL="800100" lvl="2">
              <a:spcBef>
                <a:spcPts val="1000"/>
              </a:spcBef>
            </a:pPr>
            <a:r>
              <a:rPr kumimoji="1" lang="en-US" altLang="zh-TW" sz="2625" dirty="0">
                <a:ea typeface="Arial" charset="0"/>
                <a:cs typeface="Arial" charset="0"/>
              </a:rPr>
              <a:t>Replicated Block Device</a:t>
            </a:r>
          </a:p>
          <a:p>
            <a:pPr lvl="1">
              <a:spcBef>
                <a:spcPts val="1000"/>
              </a:spcBef>
            </a:pPr>
            <a:r>
              <a:rPr kumimoji="1" lang="en-US" altLang="zh-TW" sz="2625" dirty="0">
                <a:ea typeface="Arial" charset="0"/>
                <a:cs typeface="Arial" charset="0"/>
              </a:rPr>
              <a:t>High overhead in network I/O</a:t>
            </a:r>
          </a:p>
          <a:p>
            <a:pPr lvl="1">
              <a:spcBef>
                <a:spcPts val="1000"/>
              </a:spcBef>
            </a:pPr>
            <a:r>
              <a:rPr kumimoji="1" lang="en-US" altLang="zh-TW" sz="2625" dirty="0">
                <a:ea typeface="Arial" charset="0"/>
                <a:cs typeface="Arial" charset="0"/>
              </a:rPr>
              <a:t>Trouble with commits on synchronization protocols</a:t>
            </a:r>
          </a:p>
          <a:p>
            <a:pPr marL="800100" lvl="2">
              <a:spcBef>
                <a:spcPts val="1000"/>
              </a:spcBef>
            </a:pPr>
            <a:r>
              <a:rPr kumimoji="1" lang="en-US" altLang="zh-TW" sz="2625" dirty="0">
                <a:ea typeface="Arial" charset="0"/>
                <a:cs typeface="Arial" charset="0"/>
              </a:rPr>
              <a:t>Two-phase commit protocol is challenging</a:t>
            </a:r>
            <a:endParaRPr kumimoji="1" lang="zh-TW" altLang="en-US" sz="1925" dirty="0">
              <a:ea typeface="Arial" charset="0"/>
              <a:cs typeface="Arial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EE03C-19FC-492D-A067-D7F4E1DF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9EED-07FD-D648-844B-5207F88304D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21"/>
    </mc:Choice>
    <mc:Fallback xmlns="">
      <p:transition spd="slow" advTm="695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50B3-3134-4CB2-9ACF-F0668B3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Scale-out, Distributed, Multi-Tenant Architecture</a:t>
            </a:r>
            <a:endParaRPr lang="zh-CN" altLang="en-US" sz="4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48A9D-AAA1-4F72-9F98-FAA9D36D4E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Scale-out, distributed, multi-tenant design</a:t>
            </a:r>
            <a:r>
              <a:rPr lang="en-US" altLang="zh-CN" sz="2800" dirty="0"/>
              <a:t> 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Service-oriented architecture leveraging AWS services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Fully managed service – automate administrative tasks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67CE63C-BAEC-444C-B18A-7D9A972D8179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459538" y="1877068"/>
            <a:ext cx="5181600" cy="399603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886FFD-0665-4066-B061-964E4F2D0D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967"/>
    </mc:Choice>
    <mc:Fallback xmlns="">
      <p:transition spd="slow" advTm="1709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B4DE6AC-9172-436C-9CBD-D87E936C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Automate administrative tasks</a:t>
            </a:r>
            <a:endParaRPr lang="zh-CN" altLang="en-US" sz="40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3772E7-1A9C-49FB-97F5-74AB6318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DB0A620-1B9E-45E9-ABBD-BF28600EAF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833416" y="1909177"/>
            <a:ext cx="8838095" cy="33333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B62AFE-A44C-4667-8986-8CB3B6F8DED9}"/>
              </a:ext>
            </a:extLst>
          </p:cNvPr>
          <p:cNvSpPr/>
          <p:nvPr/>
        </p:nvSpPr>
        <p:spPr>
          <a:xfrm>
            <a:off x="1704974" y="5131787"/>
            <a:ext cx="8763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Takes care of your time-consuming database management tasks,</a:t>
            </a:r>
            <a:br>
              <a:rPr lang="en-US" altLang="zh-CN" sz="2400" b="1" dirty="0"/>
            </a:br>
            <a:r>
              <a:rPr lang="en-US" altLang="zh-CN" sz="2400" b="1" dirty="0"/>
              <a:t>freeing you to focus on your applications and business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81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64"/>
    </mc:Choice>
    <mc:Fallback xmlns="">
      <p:transition spd="slow" advTm="442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EDB15-66F4-434D-9D52-EC65ED1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Availability &amp;&amp; Performance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D6780-1FDD-4FEA-B9E5-EFB67A2F41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EB2E2-3198-4EBA-AFB2-7CA14DF8AF3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58DA8-D063-4F2D-94F2-2250CAF3B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74601-613D-487C-8591-4A16EE0BC7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8"/>
    </mc:Choice>
    <mc:Fallback xmlns="">
      <p:transition spd="slow" advTm="10228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内存数据库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kumimoji="1" sz="1600" dirty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B4EFE031-7968-4A81-98FF-F89F3D88F955}" vid="{B95AB744-D798-4D2C-9B2C-FEC47DCB68D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分布式事务</Template>
  <TotalTime>0</TotalTime>
  <Words>1899</Words>
  <Application>Microsoft Office PowerPoint</Application>
  <PresentationFormat>宽屏</PresentationFormat>
  <Paragraphs>408</Paragraphs>
  <Slides>47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Lingoes Unicode</vt:lpstr>
      <vt:lpstr>Open Sans</vt:lpstr>
      <vt:lpstr>新細明體</vt:lpstr>
      <vt:lpstr>等线</vt:lpstr>
      <vt:lpstr>宋体</vt:lpstr>
      <vt:lpstr>微软雅黑</vt:lpstr>
      <vt:lpstr>Arial</vt:lpstr>
      <vt:lpstr>Arial Black</vt:lpstr>
      <vt:lpstr>Calibri</vt:lpstr>
      <vt:lpstr>Ebrima</vt:lpstr>
      <vt:lpstr>Iskoola Pota</vt:lpstr>
      <vt:lpstr>Microsoft Himalaya</vt:lpstr>
      <vt:lpstr>Wingdings</vt:lpstr>
      <vt:lpstr>Wingdings 2</vt:lpstr>
      <vt:lpstr>内存数据库</vt:lpstr>
      <vt:lpstr>Design Considerations for High Throughput Cloud-Native Relational Databases</vt:lpstr>
      <vt:lpstr>SIGMOD 2017 Paper</vt:lpstr>
      <vt:lpstr>SIGMOD 2018 Paper</vt:lpstr>
      <vt:lpstr>What Is Amazon Aurora ?</vt:lpstr>
      <vt:lpstr>What Is Amazon Aurora ?</vt:lpstr>
      <vt:lpstr>Aurora’s Motivation</vt:lpstr>
      <vt:lpstr>Scale-out, Distributed, Multi-Tenant Architecture</vt:lpstr>
      <vt:lpstr>Automate administrative tasks</vt:lpstr>
      <vt:lpstr>Availability &amp;&amp; Performance</vt:lpstr>
      <vt:lpstr>Quorum-Based Voting</vt:lpstr>
      <vt:lpstr>2/3 Quorums Are Inadequate </vt:lpstr>
      <vt:lpstr>Why are 6 copies necessary?</vt:lpstr>
      <vt:lpstr>6-Way Replicated Storage </vt:lpstr>
      <vt:lpstr>Aurora Performance Tenets </vt:lpstr>
      <vt:lpstr>Segmented Storage </vt:lpstr>
      <vt:lpstr>Network IO in mirrored MySQL </vt:lpstr>
      <vt:lpstr>The Log is the Database</vt:lpstr>
      <vt:lpstr>Network IO in Amazon Aurora (Database Node) </vt:lpstr>
      <vt:lpstr>Network IO in Amazon Aurora (Database Node) </vt:lpstr>
      <vt:lpstr>Points of Consistency and Durability</vt:lpstr>
      <vt:lpstr>Writes </vt:lpstr>
      <vt:lpstr>Commit</vt:lpstr>
      <vt:lpstr>Adaptive thread pool </vt:lpstr>
      <vt:lpstr>Group Commit</vt:lpstr>
      <vt:lpstr>Reads </vt:lpstr>
      <vt:lpstr>Avoiding Quorum Reads </vt:lpstr>
      <vt:lpstr>MySQL VS Aurora read scaling</vt:lpstr>
      <vt:lpstr>Recovery </vt:lpstr>
      <vt:lpstr>Recovery </vt:lpstr>
      <vt:lpstr>Using Quorum Sets to Change Membership</vt:lpstr>
      <vt:lpstr>Continuous Backup and Point-in-Time Restore </vt:lpstr>
      <vt:lpstr>Putting it all together</vt:lpstr>
      <vt:lpstr>Multi-Master</vt:lpstr>
      <vt:lpstr>Conflict Resolution using Distributed Ledgers</vt:lpstr>
      <vt:lpstr>Hierarchical conflict resolution </vt:lpstr>
      <vt:lpstr>Crash recovery in multi -master </vt:lpstr>
      <vt:lpstr>Evaluation</vt:lpstr>
      <vt:lpstr>Scaling with instance (Aurora vs MySQL)</vt:lpstr>
      <vt:lpstr>Scaling with DB Size, Connections, Replica Lag</vt:lpstr>
      <vt:lpstr>Throughput with hot row contention</vt:lpstr>
      <vt:lpstr>Evaluation</vt:lpstr>
      <vt:lpstr>Application Response Time </vt:lpstr>
      <vt:lpstr>Statement Latencies </vt:lpstr>
      <vt:lpstr>Replica Lag with Multiple Replicas </vt:lpstr>
      <vt:lpstr>Lessons Learned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2018-10-09T08:28:49Z</dcterms:created>
  <dcterms:modified xsi:type="dcterms:W3CDTF">2018-10-10T04:31:18Z</dcterms:modified>
</cp:coreProperties>
</file>