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75" r:id="rId3"/>
    <p:sldId id="276" r:id="rId4"/>
    <p:sldId id="257" r:id="rId5"/>
    <p:sldId id="282" r:id="rId6"/>
    <p:sldId id="283" r:id="rId7"/>
    <p:sldId id="323" r:id="rId8"/>
    <p:sldId id="259" r:id="rId9"/>
    <p:sldId id="284" r:id="rId10"/>
    <p:sldId id="285" r:id="rId11"/>
    <p:sldId id="286" r:id="rId12"/>
    <p:sldId id="287" r:id="rId13"/>
    <p:sldId id="290" r:id="rId14"/>
    <p:sldId id="289" r:id="rId15"/>
    <p:sldId id="288" r:id="rId16"/>
    <p:sldId id="277" r:id="rId17"/>
    <p:sldId id="291" r:id="rId18"/>
    <p:sldId id="311" r:id="rId19"/>
    <p:sldId id="292" r:id="rId20"/>
    <p:sldId id="293" r:id="rId21"/>
    <p:sldId id="312" r:id="rId22"/>
    <p:sldId id="294" r:id="rId23"/>
    <p:sldId id="295" r:id="rId24"/>
    <p:sldId id="296" r:id="rId25"/>
    <p:sldId id="297" r:id="rId26"/>
    <p:sldId id="313" r:id="rId27"/>
    <p:sldId id="315" r:id="rId28"/>
    <p:sldId id="317" r:id="rId29"/>
    <p:sldId id="316" r:id="rId30"/>
    <p:sldId id="318" r:id="rId31"/>
    <p:sldId id="319" r:id="rId32"/>
    <p:sldId id="320" r:id="rId33"/>
    <p:sldId id="322" r:id="rId34"/>
    <p:sldId id="298" r:id="rId35"/>
    <p:sldId id="299" r:id="rId36"/>
    <p:sldId id="300" r:id="rId37"/>
    <p:sldId id="301" r:id="rId38"/>
    <p:sldId id="302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8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D8E47A-A1EC-48CB-9482-A41C44E05380}">
          <p14:sldIdLst>
            <p14:sldId id="256"/>
            <p14:sldId id="275"/>
            <p14:sldId id="276"/>
            <p14:sldId id="257"/>
            <p14:sldId id="282"/>
            <p14:sldId id="283"/>
            <p14:sldId id="323"/>
          </p14:sldIdLst>
        </p14:section>
        <p14:section name="无标题节" id="{617338AF-FEDA-4FE8-ACD7-AC73074F8CAE}">
          <p14:sldIdLst>
            <p14:sldId id="259"/>
            <p14:sldId id="284"/>
            <p14:sldId id="285"/>
            <p14:sldId id="286"/>
            <p14:sldId id="287"/>
            <p14:sldId id="290"/>
            <p14:sldId id="289"/>
            <p14:sldId id="288"/>
            <p14:sldId id="277"/>
            <p14:sldId id="291"/>
            <p14:sldId id="311"/>
            <p14:sldId id="292"/>
            <p14:sldId id="293"/>
            <p14:sldId id="312"/>
            <p14:sldId id="294"/>
            <p14:sldId id="295"/>
            <p14:sldId id="296"/>
            <p14:sldId id="297"/>
            <p14:sldId id="313"/>
            <p14:sldId id="315"/>
            <p14:sldId id="317"/>
            <p14:sldId id="316"/>
            <p14:sldId id="318"/>
            <p14:sldId id="319"/>
            <p14:sldId id="320"/>
            <p14:sldId id="322"/>
            <p14:sldId id="298"/>
            <p14:sldId id="299"/>
            <p14:sldId id="300"/>
            <p14:sldId id="301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50"/>
    <a:srgbClr val="323C50"/>
    <a:srgbClr val="CA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79" autoAdjust="0"/>
  </p:normalViewPr>
  <p:slideViewPr>
    <p:cSldViewPr snapToGrid="0" showGuides="1">
      <p:cViewPr varScale="1">
        <p:scale>
          <a:sx n="106" d="100"/>
          <a:sy n="106" d="100"/>
        </p:scale>
        <p:origin x="73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2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6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9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77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2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32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85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63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4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09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zh-CN" altLang="en-US" baseline="0" dirty="0" smtClean="0"/>
              <a:t>分的越是细，并行起来</a:t>
            </a:r>
            <a:r>
              <a:rPr lang="en-US" altLang="zh-CN" baseline="0" dirty="0" smtClean="0"/>
              <a:t>cache-locality</a:t>
            </a:r>
            <a:r>
              <a:rPr lang="zh-CN" altLang="en-US" baseline="0" dirty="0" smtClean="0"/>
              <a:t>越是好啊</a:t>
            </a:r>
            <a:endParaRPr lang="en-US" altLang="zh-CN" baseline="0" dirty="0" smtClean="0"/>
          </a:p>
          <a:p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是明显更好的一个</a:t>
            </a:r>
            <a:r>
              <a:rPr lang="en-US" altLang="zh-CN" baseline="0" dirty="0" smtClean="0"/>
              <a:t>trade Off</a:t>
            </a:r>
            <a:r>
              <a:rPr lang="zh-CN" altLang="en-US" baseline="0" dirty="0" smtClean="0"/>
              <a:t>。明显在不同的</a:t>
            </a:r>
            <a:r>
              <a:rPr lang="en-US" altLang="zh-CN" baseline="0" dirty="0" smtClean="0"/>
              <a:t>bits</a:t>
            </a:r>
            <a:r>
              <a:rPr lang="zh-CN" altLang="en-US" baseline="0" dirty="0" smtClean="0"/>
              <a:t>数量下，整体的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的代价的变化并不是特别的大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5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82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里面有太多的函数调用（虚函数）和指针引用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95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49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83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23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62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9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05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2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00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18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05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79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90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53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9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7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0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2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0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5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D595-1FE1-406D-92DE-A0ABBB21A3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e.ohio-state.edu/~blanas.2/files/multijoin.tar.bz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9716" y="1235338"/>
            <a:ext cx="10454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Implementation 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and 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Applications </a:t>
            </a: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of  Main-memory Hash-join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3071" y="5794134"/>
            <a:ext cx="413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Xing Wei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simba_wei@stu.ecnu.edu.cn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“Optimizing 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Main-Memory Join on Modern 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Hardware” in TKDE 2002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697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Is Partitioned Hash Join Good Enough?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98879" y="1188731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What if the cardinality(C) of input relation is a great value? </a:t>
            </a:r>
          </a:p>
        </p:txBody>
      </p:sp>
      <p:sp>
        <p:nvSpPr>
          <p:cNvPr id="14" name="TextBox 76"/>
          <p:cNvSpPr txBox="1"/>
          <p:nvPr/>
        </p:nvSpPr>
        <p:spPr>
          <a:xfrm>
            <a:off x="308072" y="20211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When C</a:t>
            </a: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↑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28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0752822" y="2006971"/>
            <a:ext cx="595035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↑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28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8065932" y="2015813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# of clusters(2</a:t>
            </a:r>
            <a:r>
              <a:rPr lang="en-US" altLang="zh-CN" baseline="300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↑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28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7316497" y="2192460"/>
            <a:ext cx="586154" cy="289169"/>
          </a:xfrm>
          <a:prstGeom prst="rightArrow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10127040" y="2191690"/>
            <a:ext cx="586154" cy="289169"/>
          </a:xfrm>
          <a:prstGeom prst="rightArrow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1569956" y="2179052"/>
            <a:ext cx="586154" cy="289169"/>
          </a:xfrm>
          <a:prstGeom prst="rightArrow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76"/>
          <p:cNvSpPr txBox="1"/>
          <p:nvPr/>
        </p:nvSpPr>
        <p:spPr>
          <a:xfrm>
            <a:off x="2156110" y="2137873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Keep the size of cluster(C/2</a:t>
            </a:r>
            <a:r>
              <a:rPr lang="en-US" altLang="zh-CN" baseline="300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) fitting CPU cache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28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065932" y="1965427"/>
            <a:ext cx="1996074" cy="71422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76"/>
          <p:cNvSpPr txBox="1"/>
          <p:nvPr/>
        </p:nvSpPr>
        <p:spPr>
          <a:xfrm>
            <a:off x="7261207" y="125814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cs typeface="+mn-ea"/>
                <a:sym typeface="+mn-lt"/>
              </a:rPr>
              <a:t>Exceed the # of </a:t>
            </a:r>
            <a:r>
              <a:rPr lang="en-US" altLang="zh-CN" dirty="0" err="1" smtClean="0">
                <a:solidFill>
                  <a:srgbClr val="C00000"/>
                </a:solidFill>
                <a:cs typeface="+mn-ea"/>
                <a:sym typeface="+mn-lt"/>
              </a:rPr>
              <a:t>cachelines</a:t>
            </a:r>
            <a:r>
              <a:rPr lang="en-US" altLang="zh-CN" dirty="0" smtClean="0">
                <a:solidFill>
                  <a:srgbClr val="C00000"/>
                </a:solidFill>
                <a:cs typeface="+mn-ea"/>
                <a:sym typeface="+mn-lt"/>
              </a:rPr>
              <a:t> in CPU Cache?</a:t>
            </a:r>
            <a:endParaRPr lang="en-US" altLang="zh-CN" sz="2800" dirty="0">
              <a:solidFill>
                <a:srgbClr val="C00000"/>
              </a:solidFill>
              <a:cs typeface="+mn-ea"/>
              <a:sym typeface="+mn-lt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cs typeface="+mn-ea"/>
                <a:sym typeface="+mn-lt"/>
              </a:rPr>
              <a:t>Exceed the # of entries in TLB Cache?</a:t>
            </a:r>
            <a:endParaRPr lang="en-US" altLang="zh-CN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09" y="2645704"/>
            <a:ext cx="8118822" cy="4178060"/>
          </a:xfrm>
          <a:prstGeom prst="rect">
            <a:avLst/>
          </a:prstGeom>
        </p:spPr>
      </p:pic>
      <p:sp>
        <p:nvSpPr>
          <p:cNvPr id="30" name="TextBox 76"/>
          <p:cNvSpPr txBox="1"/>
          <p:nvPr/>
        </p:nvSpPr>
        <p:spPr>
          <a:xfrm>
            <a:off x="9621605" y="4090704"/>
            <a:ext cx="1960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Cardinality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~8M</a:t>
            </a:r>
          </a:p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Origin2000</a:t>
            </a:r>
          </a:p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Sun Ultra</a:t>
            </a:r>
          </a:p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Intel PC</a:t>
            </a:r>
          </a:p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d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AMD PC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28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89573" y="381399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+mn-ea"/>
                <a:sym typeface="+mn-lt"/>
              </a:rPr>
              <a:t>NO</a:t>
            </a:r>
            <a:r>
              <a:rPr lang="zh-CN" altLang="en-US" sz="2800" b="1" dirty="0" smtClean="0">
                <a:solidFill>
                  <a:srgbClr val="C00000"/>
                </a:solidFill>
                <a:cs typeface="+mn-ea"/>
                <a:sym typeface="+mn-lt"/>
              </a:rPr>
              <a:t>！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35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3" grpId="0" animBg="1"/>
      <p:bldP spid="20" grpId="0" animBg="1"/>
      <p:bldP spid="21" grpId="0" animBg="1"/>
      <p:bldP spid="24" grpId="0"/>
      <p:bldP spid="5" grpId="0" animBg="1"/>
      <p:bldP spid="25" grpId="0"/>
      <p:bldP spid="30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“Optimizing 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Main-Memory Join on Modern 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Hardware” in TKDE 2002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5961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Solution: Radix-Cluster Algorithm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198879" y="1278545"/>
            <a:ext cx="8550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The radix-cluster algorithm divides a relation into H clusters using multiple passes.(Blocking)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6" y="1782665"/>
            <a:ext cx="5465586" cy="4333877"/>
          </a:xfrm>
          <a:prstGeom prst="rect">
            <a:avLst/>
          </a:prstGeom>
        </p:spPr>
      </p:pic>
      <p:sp>
        <p:nvSpPr>
          <p:cNvPr id="26" name="TextBox 76"/>
          <p:cNvSpPr txBox="1"/>
          <p:nvPr/>
        </p:nvSpPr>
        <p:spPr>
          <a:xfrm>
            <a:off x="1171895" y="6313602"/>
            <a:ext cx="7860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Each pass keeps the # of clusters less than the # of </a:t>
            </a:r>
            <a:r>
              <a:rPr lang="en-US" altLang="zh-CN" sz="1600" dirty="0" err="1" smtClean="0">
                <a:solidFill>
                  <a:schemeClr val="bg1"/>
                </a:solidFill>
                <a:cs typeface="+mn-ea"/>
                <a:sym typeface="+mn-lt"/>
              </a:rPr>
              <a:t>cachelines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 and # of TLB entries.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623" y="3711527"/>
            <a:ext cx="2190476" cy="5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623" y="4657550"/>
            <a:ext cx="1447619" cy="5047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170" y="5581949"/>
            <a:ext cx="1876190" cy="51428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933827" y="1925649"/>
            <a:ext cx="39927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Multiple clustering passes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Limit </a:t>
            </a:r>
            <a:r>
              <a:rPr lang="en-US" altLang="zh-CN" dirty="0">
                <a:solidFill>
                  <a:schemeClr val="bg1"/>
                </a:solidFill>
              </a:rPr>
              <a:t>number of clusters per pass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Avoid </a:t>
            </a:r>
            <a:r>
              <a:rPr lang="en-US" altLang="zh-CN" dirty="0">
                <a:solidFill>
                  <a:schemeClr val="bg1"/>
                </a:solidFill>
              </a:rPr>
              <a:t>cache/TLB trashing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Trade </a:t>
            </a:r>
            <a:r>
              <a:rPr lang="en-US" altLang="zh-CN" dirty="0">
                <a:solidFill>
                  <a:schemeClr val="bg1"/>
                </a:solidFill>
              </a:rPr>
              <a:t>memory cost for CPU cost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Any </a:t>
            </a:r>
            <a:r>
              <a:rPr lang="en-US" altLang="zh-CN" dirty="0">
                <a:solidFill>
                  <a:schemeClr val="bg1"/>
                </a:solidFill>
              </a:rPr>
              <a:t>data type (hashing)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“Optimizing 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Main-Memory Join on Modern 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Hardware” in TKDE 2002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5961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Solution: Radix-Cluster Algorithm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1170115" y="1256966"/>
            <a:ext cx="980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bg1"/>
                </a:solidFill>
                <a:cs typeface="+mn-ea"/>
                <a:sym typeface="+mn-lt"/>
              </a:rPr>
              <a:t>How to decide the # of passes during the execution of clustering?</a:t>
            </a:r>
          </a:p>
        </p:txBody>
      </p:sp>
      <p:sp>
        <p:nvSpPr>
          <p:cNvPr id="26" name="TextBox 76"/>
          <p:cNvSpPr txBox="1"/>
          <p:nvPr/>
        </p:nvSpPr>
        <p:spPr>
          <a:xfrm>
            <a:off x="1879952" y="6097898"/>
            <a:ext cx="623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cs typeface="+mn-ea"/>
                <a:sym typeface="+mn-lt"/>
              </a:rPr>
              <a:t>Take CPU to overlap the costs of cache latencies</a:t>
            </a:r>
            <a:r>
              <a:rPr lang="zh-CN" altLang="en-US" sz="2000" b="1" dirty="0" smtClean="0">
                <a:solidFill>
                  <a:srgbClr val="C00000"/>
                </a:solidFill>
                <a:cs typeface="+mn-ea"/>
                <a:sym typeface="+mn-lt"/>
              </a:rPr>
              <a:t>！</a:t>
            </a:r>
            <a:endParaRPr lang="en-US" altLang="zh-CN" sz="2000" b="1" dirty="0" smtClean="0">
              <a:solidFill>
                <a:srgbClr val="C00000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21" y="1756398"/>
            <a:ext cx="9308365" cy="38601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04949" y="6113547"/>
            <a:ext cx="1334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en-US" altLang="zh-CN" sz="2000" b="1" baseline="-25000" dirty="0" smtClean="0">
                <a:solidFill>
                  <a:schemeClr val="bg1"/>
                </a:solidFill>
                <a:cs typeface="+mn-ea"/>
                <a:sym typeface="+mn-lt"/>
              </a:rPr>
              <a:t>i</a:t>
            </a:r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 = B/P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158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7114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“Sort vs. hash revisited: Fast join implementation on modern multi-core CPUs,” PVLDB, vol. 2, no. 2, pp. 1378–1389, 2009.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47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Radix Hash Join Algorithm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941892" y="1442954"/>
            <a:ext cx="8636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Radix join can be parallelized by subdividing both input relations into sub-relations that are assigned to individual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threads.</a:t>
            </a:r>
          </a:p>
        </p:txBody>
      </p:sp>
      <p:sp>
        <p:nvSpPr>
          <p:cNvPr id="5" name="矩形 4"/>
          <p:cNvSpPr/>
          <p:nvPr/>
        </p:nvSpPr>
        <p:spPr>
          <a:xfrm>
            <a:off x="1779453" y="2742126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79452" y="3023480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79452" y="3304834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779452" y="3586582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128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79452" y="3867542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79452" y="4148502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384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12499" y="2741732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111001</a:t>
            </a:r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2499" y="3022298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r>
              <a:rPr lang="en-US" altLang="zh-CN" b="1" dirty="0" smtClean="0">
                <a:solidFill>
                  <a:srgbClr val="C00000"/>
                </a:solidFill>
              </a:rPr>
              <a:t>01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2499" y="3304243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1101</a:t>
            </a:r>
            <a:r>
              <a:rPr lang="en-US" altLang="zh-CN" b="1" dirty="0" smtClean="0">
                <a:solidFill>
                  <a:srgbClr val="C00000"/>
                </a:solidFill>
              </a:rPr>
              <a:t>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2499" y="3585695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100000</a:t>
            </a:r>
            <a:r>
              <a:rPr lang="en-US" altLang="zh-CN" b="1" dirty="0" smtClean="0">
                <a:solidFill>
                  <a:srgbClr val="C00000"/>
                </a:solidFill>
              </a:rPr>
              <a:t>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2499" y="3866902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101011</a:t>
            </a:r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12498" y="4148502"/>
            <a:ext cx="1320801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1100000</a:t>
            </a:r>
            <a:r>
              <a:rPr lang="en-US" altLang="zh-CN" b="1" dirty="0" smtClean="0">
                <a:solidFill>
                  <a:srgbClr val="C00000"/>
                </a:solidFill>
              </a:rPr>
              <a:t>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04730" y="3148428"/>
            <a:ext cx="633047" cy="5779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00…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349607" y="3585597"/>
            <a:ext cx="283698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1" idx="3"/>
          </p:cNvCxnSpPr>
          <p:nvPr/>
        </p:nvCxnSpPr>
        <p:spPr>
          <a:xfrm>
            <a:off x="3733299" y="3444920"/>
            <a:ext cx="129806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3"/>
            <a:endCxn id="25" idx="1"/>
          </p:cNvCxnSpPr>
          <p:nvPr/>
        </p:nvCxnSpPr>
        <p:spPr>
          <a:xfrm flipV="1">
            <a:off x="3733299" y="3437400"/>
            <a:ext cx="1271431" cy="2889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3"/>
            <a:endCxn id="25" idx="1"/>
          </p:cNvCxnSpPr>
          <p:nvPr/>
        </p:nvCxnSpPr>
        <p:spPr>
          <a:xfrm flipV="1">
            <a:off x="3733299" y="3437400"/>
            <a:ext cx="1271431" cy="85177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18632" y="3000637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CPU</a:t>
            </a:r>
            <a:r>
              <a:rPr lang="en-US" altLang="zh-CN" baseline="-25000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endParaRPr lang="zh-CN" altLang="en-US" baseline="-25000" dirty="0"/>
          </a:p>
        </p:txBody>
      </p:sp>
      <p:sp>
        <p:nvSpPr>
          <p:cNvPr id="36" name="矩形 35"/>
          <p:cNvSpPr/>
          <p:nvPr/>
        </p:nvSpPr>
        <p:spPr>
          <a:xfrm>
            <a:off x="1018606" y="3863289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CPU</a:t>
            </a:r>
            <a:r>
              <a:rPr lang="en-US" altLang="zh-CN" baseline="-25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baseline="-25000" dirty="0"/>
          </a:p>
        </p:txBody>
      </p:sp>
      <p:sp>
        <p:nvSpPr>
          <p:cNvPr id="2" name="椭圆 1"/>
          <p:cNvSpPr/>
          <p:nvPr/>
        </p:nvSpPr>
        <p:spPr>
          <a:xfrm>
            <a:off x="4775200" y="2805723"/>
            <a:ext cx="1273908" cy="125046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278638" y="3264038"/>
            <a:ext cx="789354" cy="361763"/>
          </a:xfrm>
          <a:prstGeom prst="rightArrow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15060" y="3014483"/>
            <a:ext cx="4499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solidFill>
                  <a:srgbClr val="C00000"/>
                </a:solidFill>
                <a:cs typeface="+mn-ea"/>
                <a:sym typeface="+mn-lt"/>
              </a:rPr>
              <a:t>High Contention! (be different from the low-contention assumption of non-partitioning hash join)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1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2" grpId="0"/>
      <p:bldP spid="36" grpId="0"/>
      <p:bldP spid="8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7114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“Sort vs. hash revisited: Fast join implementation on modern multi-core CPUs,” PVLDB, vol. 2, no. 2, pp. 1378–1389, 2009.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6121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Parallel Radix Hash Join Algorithm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48849" y="1142491"/>
            <a:ext cx="647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Solution: Take histogram to parallelize subdivision</a:t>
            </a:r>
          </a:p>
        </p:txBody>
      </p:sp>
      <p:sp>
        <p:nvSpPr>
          <p:cNvPr id="5" name="矩形 4"/>
          <p:cNvSpPr/>
          <p:nvPr/>
        </p:nvSpPr>
        <p:spPr>
          <a:xfrm>
            <a:off x="2566564" y="2007417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66563" y="2288771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66563" y="2570125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66563" y="2851873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128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566563" y="3132833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66563" y="3413793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384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199610" y="2007023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111001</a:t>
            </a:r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99610" y="2287589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r>
              <a:rPr lang="en-US" altLang="zh-CN" b="1" dirty="0" smtClean="0">
                <a:solidFill>
                  <a:srgbClr val="C00000"/>
                </a:solidFill>
              </a:rPr>
              <a:t>01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99610" y="2569534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1101</a:t>
            </a:r>
            <a:r>
              <a:rPr lang="en-US" altLang="zh-CN" b="1" dirty="0" smtClean="0">
                <a:solidFill>
                  <a:srgbClr val="C00000"/>
                </a:solidFill>
              </a:rPr>
              <a:t>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9610" y="2850986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100000</a:t>
            </a:r>
            <a:r>
              <a:rPr lang="en-US" altLang="zh-CN" b="1" dirty="0" smtClean="0">
                <a:solidFill>
                  <a:srgbClr val="C00000"/>
                </a:solidFill>
              </a:rPr>
              <a:t>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99610" y="3132193"/>
            <a:ext cx="1320800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101011</a:t>
            </a:r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99609" y="3413793"/>
            <a:ext cx="1320801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1100000</a:t>
            </a:r>
            <a:r>
              <a:rPr lang="en-US" altLang="zh-CN" b="1" dirty="0" smtClean="0">
                <a:solidFill>
                  <a:srgbClr val="C00000"/>
                </a:solidFill>
              </a:rPr>
              <a:t>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17543" y="1664665"/>
            <a:ext cx="754142" cy="4114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125827" y="2850888"/>
            <a:ext cx="23945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775154" y="2166321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CPU</a:t>
            </a:r>
            <a:r>
              <a:rPr lang="en-US" altLang="zh-CN" baseline="-25000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endParaRPr lang="zh-CN" altLang="en-US" baseline="-25000" dirty="0"/>
          </a:p>
        </p:txBody>
      </p:sp>
      <p:sp>
        <p:nvSpPr>
          <p:cNvPr id="36" name="矩形 35"/>
          <p:cNvSpPr/>
          <p:nvPr/>
        </p:nvSpPr>
        <p:spPr>
          <a:xfrm>
            <a:off x="1802005" y="3026994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CPU</a:t>
            </a:r>
            <a:r>
              <a:rPr lang="en-US" altLang="zh-CN" baseline="-25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3861480" y="4652922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861479" y="4934276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861479" y="5215630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94526" y="4652528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94526" y="4933094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94526" y="5215039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61480" y="5927000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861479" y="6208354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494526" y="5926606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94526" y="6207172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719289" y="4990244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143097" y="4990244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59422" y="4990244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973595" y="4990244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87768" y="4990244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19289" y="6145306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43097" y="6145306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559422" y="6145306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973595" y="6145306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387768" y="6145306"/>
            <a:ext cx="41417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64" name="直接箭头连接符 63"/>
          <p:cNvCxnSpPr>
            <a:stCxn id="52" idx="2"/>
            <a:endCxn id="57" idx="0"/>
          </p:cNvCxnSpPr>
          <p:nvPr/>
        </p:nvCxnSpPr>
        <p:spPr>
          <a:xfrm>
            <a:off x="6926376" y="5271598"/>
            <a:ext cx="0" cy="873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3" idx="2"/>
            <a:endCxn id="70" idx="0"/>
          </p:cNvCxnSpPr>
          <p:nvPr/>
        </p:nvCxnSpPr>
        <p:spPr>
          <a:xfrm flipH="1">
            <a:off x="7350183" y="5271598"/>
            <a:ext cx="1" cy="2079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190523" y="5479589"/>
            <a:ext cx="319319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+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72" name="直接连接符 71"/>
          <p:cNvCxnSpPr>
            <a:stCxn id="70" idx="2"/>
          </p:cNvCxnSpPr>
          <p:nvPr/>
        </p:nvCxnSpPr>
        <p:spPr>
          <a:xfrm>
            <a:off x="7350183" y="5815345"/>
            <a:ext cx="0" cy="32996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75" idx="0"/>
          </p:cNvCxnSpPr>
          <p:nvPr/>
        </p:nvCxnSpPr>
        <p:spPr>
          <a:xfrm flipH="1">
            <a:off x="7773989" y="5265788"/>
            <a:ext cx="1" cy="2079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614329" y="5473779"/>
            <a:ext cx="319319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+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76" name="直接连接符 75"/>
          <p:cNvCxnSpPr>
            <a:stCxn id="75" idx="2"/>
          </p:cNvCxnSpPr>
          <p:nvPr/>
        </p:nvCxnSpPr>
        <p:spPr>
          <a:xfrm>
            <a:off x="7773989" y="5809535"/>
            <a:ext cx="0" cy="32996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78" idx="0"/>
          </p:cNvCxnSpPr>
          <p:nvPr/>
        </p:nvCxnSpPr>
        <p:spPr>
          <a:xfrm flipH="1">
            <a:off x="8188162" y="5265788"/>
            <a:ext cx="1" cy="2079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028502" y="5473779"/>
            <a:ext cx="319319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+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79" name="直接连接符 78"/>
          <p:cNvCxnSpPr>
            <a:stCxn id="78" idx="2"/>
          </p:cNvCxnSpPr>
          <p:nvPr/>
        </p:nvCxnSpPr>
        <p:spPr>
          <a:xfrm>
            <a:off x="8188162" y="5809535"/>
            <a:ext cx="0" cy="32996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81" idx="0"/>
          </p:cNvCxnSpPr>
          <p:nvPr/>
        </p:nvCxnSpPr>
        <p:spPr>
          <a:xfrm flipH="1">
            <a:off x="8604224" y="5265788"/>
            <a:ext cx="1" cy="2079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8444564" y="5473779"/>
            <a:ext cx="319319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+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82" name="直接连接符 81"/>
          <p:cNvCxnSpPr>
            <a:stCxn id="81" idx="2"/>
          </p:cNvCxnSpPr>
          <p:nvPr/>
        </p:nvCxnSpPr>
        <p:spPr>
          <a:xfrm>
            <a:off x="8604224" y="5809535"/>
            <a:ext cx="0" cy="32996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7" idx="0"/>
            <a:endCxn id="70" idx="1"/>
          </p:cNvCxnSpPr>
          <p:nvPr/>
        </p:nvCxnSpPr>
        <p:spPr>
          <a:xfrm flipV="1">
            <a:off x="6926376" y="5647467"/>
            <a:ext cx="264147" cy="497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8" idx="0"/>
            <a:endCxn id="75" idx="1"/>
          </p:cNvCxnSpPr>
          <p:nvPr/>
        </p:nvCxnSpPr>
        <p:spPr>
          <a:xfrm flipV="1">
            <a:off x="7350184" y="5641657"/>
            <a:ext cx="264145" cy="503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9" idx="0"/>
            <a:endCxn id="78" idx="1"/>
          </p:cNvCxnSpPr>
          <p:nvPr/>
        </p:nvCxnSpPr>
        <p:spPr>
          <a:xfrm flipV="1">
            <a:off x="7766509" y="5641657"/>
            <a:ext cx="261993" cy="503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0" idx="0"/>
            <a:endCxn id="81" idx="1"/>
          </p:cNvCxnSpPr>
          <p:nvPr/>
        </p:nvCxnSpPr>
        <p:spPr>
          <a:xfrm flipV="1">
            <a:off x="8180682" y="5641657"/>
            <a:ext cx="263882" cy="503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右箭头 92"/>
          <p:cNvSpPr/>
          <p:nvPr/>
        </p:nvSpPr>
        <p:spPr>
          <a:xfrm>
            <a:off x="5463137" y="5426232"/>
            <a:ext cx="880226" cy="351664"/>
          </a:xfrm>
          <a:prstGeom prst="rightArrow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6922524" y="456061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553415" y="4560613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01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149519" y="4573366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06768" y="607633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Prefix sum</a:t>
            </a:r>
            <a:endParaRPr lang="zh-CN" altLang="en-US" baseline="-25000" dirty="0"/>
          </a:p>
        </p:txBody>
      </p:sp>
      <p:sp>
        <p:nvSpPr>
          <p:cNvPr id="101" name="矩形 100"/>
          <p:cNvSpPr/>
          <p:nvPr/>
        </p:nvSpPr>
        <p:spPr>
          <a:xfrm>
            <a:off x="6817543" y="2076108"/>
            <a:ext cx="754142" cy="4114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817543" y="2487551"/>
            <a:ext cx="754142" cy="4114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6817543" y="2898994"/>
            <a:ext cx="754142" cy="4114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6817543" y="3306113"/>
            <a:ext cx="754142" cy="4114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817543" y="3725167"/>
            <a:ext cx="754142" cy="4114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9" name="直接连接符 108"/>
          <p:cNvCxnSpPr/>
          <p:nvPr/>
        </p:nvCxnSpPr>
        <p:spPr>
          <a:xfrm>
            <a:off x="7571685" y="1664665"/>
            <a:ext cx="3472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7571685" y="2076108"/>
            <a:ext cx="3472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587467" y="2898994"/>
            <a:ext cx="3156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7579305" y="3306113"/>
            <a:ext cx="3156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7587467" y="3725167"/>
            <a:ext cx="3156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855110" y="1501054"/>
            <a:ext cx="1026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00-CPU</a:t>
            </a:r>
            <a:r>
              <a:rPr lang="en-US" altLang="zh-CN" sz="1600" baseline="-25000" dirty="0" smtClean="0">
                <a:solidFill>
                  <a:schemeClr val="bg1"/>
                </a:solidFill>
              </a:rPr>
              <a:t>0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874346" y="1897130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00-CPU</a:t>
            </a:r>
            <a:r>
              <a:rPr lang="en-US" altLang="zh-CN" sz="1600" baseline="-25000" dirty="0">
                <a:solidFill>
                  <a:schemeClr val="bg1"/>
                </a:solidFill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874346" y="2713316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01-CPU</a:t>
            </a:r>
            <a:r>
              <a:rPr lang="en-US" altLang="zh-CN" sz="1600" baseline="-25000" dirty="0" smtClean="0">
                <a:solidFill>
                  <a:schemeClr val="bg1"/>
                </a:solidFill>
              </a:rPr>
              <a:t>0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874346" y="3147594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10-CPU</a:t>
            </a:r>
            <a:r>
              <a:rPr lang="en-US" altLang="zh-CN" sz="1600" baseline="-25000" dirty="0" smtClean="0">
                <a:solidFill>
                  <a:schemeClr val="bg1"/>
                </a:solidFill>
              </a:rPr>
              <a:t>0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874346" y="3573745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10-CPU</a:t>
            </a:r>
            <a:r>
              <a:rPr lang="en-US" altLang="zh-CN" sz="1600" baseline="-25000" dirty="0" smtClean="0">
                <a:solidFill>
                  <a:schemeClr val="bg1"/>
                </a:solidFill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</a:endParaRPr>
          </a:p>
        </p:txBody>
      </p:sp>
      <p:cxnSp>
        <p:nvCxnSpPr>
          <p:cNvPr id="121" name="直接箭头连接符 120"/>
          <p:cNvCxnSpPr>
            <a:stCxn id="19" idx="3"/>
          </p:cNvCxnSpPr>
          <p:nvPr/>
        </p:nvCxnSpPr>
        <p:spPr>
          <a:xfrm>
            <a:off x="4520410" y="2147700"/>
            <a:ext cx="2297132" cy="116139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0" idx="3"/>
          </p:cNvCxnSpPr>
          <p:nvPr/>
        </p:nvCxnSpPr>
        <p:spPr>
          <a:xfrm>
            <a:off x="4520410" y="2428266"/>
            <a:ext cx="2297133" cy="478854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21" idx="3"/>
          </p:cNvCxnSpPr>
          <p:nvPr/>
        </p:nvCxnSpPr>
        <p:spPr>
          <a:xfrm flipV="1">
            <a:off x="4520410" y="1670832"/>
            <a:ext cx="2297132" cy="1039379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22" idx="3"/>
          </p:cNvCxnSpPr>
          <p:nvPr/>
        </p:nvCxnSpPr>
        <p:spPr>
          <a:xfrm flipV="1">
            <a:off x="4520410" y="2076108"/>
            <a:ext cx="2297132" cy="91555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23" idx="3"/>
          </p:cNvCxnSpPr>
          <p:nvPr/>
        </p:nvCxnSpPr>
        <p:spPr>
          <a:xfrm>
            <a:off x="4520410" y="3272870"/>
            <a:ext cx="2279780" cy="44586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24" idx="3"/>
          </p:cNvCxnSpPr>
          <p:nvPr/>
        </p:nvCxnSpPr>
        <p:spPr>
          <a:xfrm flipV="1">
            <a:off x="4520410" y="2513303"/>
            <a:ext cx="2289513" cy="104116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76"/>
          <p:cNvSpPr txBox="1"/>
          <p:nvPr/>
        </p:nvSpPr>
        <p:spPr>
          <a:xfrm>
            <a:off x="1775154" y="4880253"/>
            <a:ext cx="2216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Histogram for CPU</a:t>
            </a:r>
            <a:r>
              <a:rPr lang="en-US" altLang="zh-CN" sz="1600" baseline="-25000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</a:p>
        </p:txBody>
      </p:sp>
      <p:sp>
        <p:nvSpPr>
          <p:cNvPr id="137" name="TextBox 76"/>
          <p:cNvSpPr txBox="1"/>
          <p:nvPr/>
        </p:nvSpPr>
        <p:spPr>
          <a:xfrm>
            <a:off x="1790212" y="6067283"/>
            <a:ext cx="2216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Histogram for CPU</a:t>
            </a:r>
            <a:r>
              <a:rPr lang="en-US" altLang="zh-CN" sz="1600" baseline="-250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39" name="矩形 138"/>
          <p:cNvSpPr/>
          <p:nvPr/>
        </p:nvSpPr>
        <p:spPr>
          <a:xfrm>
            <a:off x="1562100" y="4555662"/>
            <a:ext cx="7726680" cy="20965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961146" y="1494602"/>
            <a:ext cx="4327634" cy="27675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524661" y="53910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Scan once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9530796" y="2778262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Scan twice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2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2" grpId="0"/>
      <p:bldP spid="36" grpId="0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0" grpId="0"/>
      <p:bldP spid="75" grpId="0"/>
      <p:bldP spid="78" grpId="0"/>
      <p:bldP spid="81" grpId="0"/>
      <p:bldP spid="93" grpId="0" animBg="1"/>
      <p:bldP spid="95" grpId="0"/>
      <p:bldP spid="96" grpId="0"/>
      <p:bldP spid="97" grpId="0"/>
      <p:bldP spid="98" grpId="0"/>
      <p:bldP spid="101" grpId="0" animBg="1"/>
      <p:bldP spid="102" grpId="0" animBg="1"/>
      <p:bldP spid="103" grpId="0" animBg="1"/>
      <p:bldP spid="104" grpId="0" animBg="1"/>
      <p:bldP spid="105" grpId="0" animBg="1"/>
      <p:bldP spid="114" grpId="0"/>
      <p:bldP spid="115" grpId="0"/>
      <p:bldP spid="116" grpId="0"/>
      <p:bldP spid="117" grpId="0"/>
      <p:bldP spid="119" grpId="0"/>
      <p:bldP spid="136" grpId="0"/>
      <p:bldP spid="137" grpId="0"/>
      <p:bldP spid="139" grpId="0" animBg="1"/>
      <p:bldP spid="140" grpId="0" animBg="1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“Optimizing 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Main-Memory Join on Modern 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Hardware” in TKDE 2002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614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Parallel Radix Hash Join Algorithm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5976" y="1443404"/>
            <a:ext cx="6016283" cy="4144489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59" y="1716245"/>
            <a:ext cx="5631275" cy="352233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125500" y="2168663"/>
            <a:ext cx="4357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We learned that join is one of most expensive database operators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 joins are one of the most tuned pieces of code in databases</a:t>
            </a:r>
            <a:endParaRPr lang="zh-CN" altLang="en-US" baseline="-25000" dirty="0"/>
          </a:p>
        </p:txBody>
      </p:sp>
      <p:sp>
        <p:nvSpPr>
          <p:cNvPr id="17" name="矩形 16"/>
          <p:cNvSpPr/>
          <p:nvPr/>
        </p:nvSpPr>
        <p:spPr>
          <a:xfrm>
            <a:off x="7125500" y="4123683"/>
            <a:ext cx="4357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Radix Hash Join: </a:t>
            </a:r>
          </a:p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allow for improved cache locality during clustering</a:t>
            </a:r>
          </a:p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llow for improved parallelism</a:t>
            </a:r>
          </a:p>
        </p:txBody>
      </p:sp>
      <p:sp>
        <p:nvSpPr>
          <p:cNvPr id="18" name="矩形 17"/>
          <p:cNvSpPr/>
          <p:nvPr/>
        </p:nvSpPr>
        <p:spPr>
          <a:xfrm>
            <a:off x="1334527" y="5726377"/>
            <a:ext cx="10225876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Optimal choice on your aspects?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5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28166" y="3378493"/>
            <a:ext cx="43483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prstClr val="white"/>
                </a:solidFill>
                <a:cs typeface="+mn-ea"/>
                <a:sym typeface="+mn-lt"/>
              </a:rPr>
              <a:t>Evaluations of Different Types 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prstClr val="white"/>
                </a:solidFill>
                <a:cs typeface="+mn-ea"/>
                <a:sym typeface="+mn-lt"/>
              </a:rPr>
              <a:t>of 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prstClr val="white"/>
                </a:solidFill>
                <a:cs typeface="+mn-ea"/>
                <a:sym typeface="+mn-lt"/>
              </a:rPr>
              <a:t>Hash-Join Algorithms</a:t>
            </a:r>
            <a:endParaRPr lang="en-US" altLang="zh-CN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95713" y="2134652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Chapter Ⅱ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9927" y="2541824"/>
            <a:ext cx="78909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Is PHJ Good Enough in Real World</a:t>
            </a:r>
            <a:r>
              <a:rPr lang="zh-CN" altLang="en-US" sz="6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？</a:t>
            </a:r>
            <a:endParaRPr lang="zh-CN" alt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3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TextBox 76"/>
          <p:cNvSpPr txBox="1"/>
          <p:nvPr/>
        </p:nvSpPr>
        <p:spPr>
          <a:xfrm>
            <a:off x="1292812" y="1977048"/>
            <a:ext cx="3982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Hash Join variants: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No Partitioning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Join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Shared Partitioning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Join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Independent Partitioning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Join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Radix Partitioning Join</a:t>
            </a:r>
          </a:p>
          <a:p>
            <a:pPr algn="just"/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03" y="1988718"/>
            <a:ext cx="4848225" cy="3028950"/>
          </a:xfrm>
          <a:prstGeom prst="rect">
            <a:avLst/>
          </a:prstGeom>
        </p:spPr>
      </p:pic>
      <p:sp>
        <p:nvSpPr>
          <p:cNvPr id="107" name="TextBox 76"/>
          <p:cNvSpPr txBox="1"/>
          <p:nvPr/>
        </p:nvSpPr>
        <p:spPr>
          <a:xfrm>
            <a:off x="1292812" y="3731374"/>
            <a:ext cx="3982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Dataset:</a:t>
            </a:r>
          </a:p>
          <a:p>
            <a:pPr algn="just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Uniform, low skew, high skew</a:t>
            </a:r>
          </a:p>
          <a:p>
            <a:pPr algn="just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R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 16M</a:t>
            </a:r>
          </a:p>
          <a:p>
            <a:pPr algn="just"/>
            <a:r>
              <a:rPr lang="en-US" altLang="zh-CN" dirty="0" smtClean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S  256M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58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52" y="1138524"/>
            <a:ext cx="10708463" cy="4580952"/>
          </a:xfrm>
          <a:prstGeom prst="rect">
            <a:avLst/>
          </a:prstGeom>
        </p:spPr>
      </p:pic>
      <p:sp>
        <p:nvSpPr>
          <p:cNvPr id="12" name="TextBox 76"/>
          <p:cNvSpPr txBox="1"/>
          <p:nvPr/>
        </p:nvSpPr>
        <p:spPr>
          <a:xfrm>
            <a:off x="5217111" y="6224186"/>
            <a:ext cx="260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Uniform Dataset</a:t>
            </a:r>
          </a:p>
        </p:txBody>
      </p:sp>
    </p:spTree>
    <p:extLst>
      <p:ext uri="{BB962C8B-B14F-4D97-AF65-F5344CB8AC3E}">
        <p14:creationId xmlns:p14="http://schemas.microsoft.com/office/powerpoint/2010/main" val="39134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119203" y="2923818"/>
            <a:ext cx="41200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6000" dirty="0" smtClean="0">
                <a:solidFill>
                  <a:schemeClr val="bg1"/>
                </a:solidFill>
                <a:cs typeface="+mn-ea"/>
                <a:sym typeface="+mn-lt"/>
              </a:rPr>
              <a:t>References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648104" y="137324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712031" y="1446071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90036" y="1365683"/>
            <a:ext cx="5100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Main-Memory Hash Joins on Multi-Core CPUs: 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Tuning to the Underlying Hardware (ICDE 2013)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648104" y="2536431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712031" y="260925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97657" y="2547543"/>
            <a:ext cx="5317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Design and Evaluation of Main Memory Hash Join Algorithm for Multi-core CPUs (SIGMOD 2011)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5655725" y="3656730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5719652" y="372955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97657" y="3667997"/>
            <a:ext cx="558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Optimizing Main-Memory Join on Modern Hardware (TKDE 2002)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5657937" y="4829265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5721864" y="4902087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97657" y="4840531"/>
            <a:ext cx="5578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 Memory Database Systems (SIGMOD 2016)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7" grpId="0" animBg="1"/>
      <p:bldP spid="18" grpId="0"/>
      <p:bldP spid="19" grpId="0"/>
      <p:bldP spid="21" grpId="0" animBg="1"/>
      <p:bldP spid="22" grpId="0"/>
      <p:bldP spid="23" grpId="0"/>
      <p:bldP spid="25" grpId="0" animBg="1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5" y="1186143"/>
            <a:ext cx="10923809" cy="44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8" y="1595434"/>
            <a:ext cx="11095931" cy="4376708"/>
          </a:xfrm>
          <a:prstGeom prst="rect">
            <a:avLst/>
          </a:prstGeom>
        </p:spPr>
      </p:pic>
      <p:sp>
        <p:nvSpPr>
          <p:cNvPr id="10" name="TextBox 76"/>
          <p:cNvSpPr txBox="1"/>
          <p:nvPr/>
        </p:nvSpPr>
        <p:spPr>
          <a:xfrm>
            <a:off x="5445711" y="6082769"/>
            <a:ext cx="209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Skew Dataset</a:t>
            </a:r>
          </a:p>
        </p:txBody>
      </p:sp>
    </p:spTree>
    <p:extLst>
      <p:ext uri="{BB962C8B-B14F-4D97-AF65-F5344CB8AC3E}">
        <p14:creationId xmlns:p14="http://schemas.microsoft.com/office/powerpoint/2010/main" val="416027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1908642" y="5307538"/>
            <a:ext cx="260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Uniform Dataset</a:t>
            </a:r>
          </a:p>
        </p:txBody>
      </p:sp>
      <p:sp>
        <p:nvSpPr>
          <p:cNvPr id="9" name="矩形 8"/>
          <p:cNvSpPr/>
          <p:nvPr/>
        </p:nvSpPr>
        <p:spPr>
          <a:xfrm>
            <a:off x="198879" y="988366"/>
            <a:ext cx="3419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Analysis of Each Phase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raw.githubusercontent.com/CrisJk/SomePicture/master/blog_picture/performancec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6" y="2328504"/>
            <a:ext cx="42767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CrisJk/SomePicture/master/blog_picture/performanceCountonSkew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299" y="2277427"/>
            <a:ext cx="43148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6"/>
          <p:cNvSpPr txBox="1"/>
          <p:nvPr/>
        </p:nvSpPr>
        <p:spPr>
          <a:xfrm>
            <a:off x="8101210" y="5307537"/>
            <a:ext cx="260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Skew Dataset</a:t>
            </a:r>
          </a:p>
        </p:txBody>
      </p:sp>
    </p:spTree>
    <p:extLst>
      <p:ext uri="{BB962C8B-B14F-4D97-AF65-F5344CB8AC3E}">
        <p14:creationId xmlns:p14="http://schemas.microsoft.com/office/powerpoint/2010/main" val="28993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8" y="1726574"/>
            <a:ext cx="4666667" cy="43142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8879" y="988366"/>
            <a:ext cx="1418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Speedup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raw.githubusercontent.com/CrisJk/SomePicture/ea47a46ae172183b9e97f7c35a94b3e3459601bc/blog_picture/SMTSPEEDUP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268" y="1277291"/>
            <a:ext cx="3705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CrisJk/SomePicture/master/blog_picture/SMTSPPEDUP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268" y="3972850"/>
            <a:ext cx="37052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905" y="1667095"/>
            <a:ext cx="5276190" cy="3523809"/>
          </a:xfrm>
          <a:prstGeom prst="rect">
            <a:avLst/>
          </a:prstGeom>
        </p:spPr>
      </p:pic>
      <p:sp>
        <p:nvSpPr>
          <p:cNvPr id="9" name="TextBox 76"/>
          <p:cNvSpPr txBox="1"/>
          <p:nvPr/>
        </p:nvSpPr>
        <p:spPr>
          <a:xfrm>
            <a:off x="5747043" y="5912749"/>
            <a:ext cx="159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|R| = |S|</a:t>
            </a:r>
          </a:p>
        </p:txBody>
      </p:sp>
    </p:spTree>
    <p:extLst>
      <p:ext uri="{BB962C8B-B14F-4D97-AF65-F5344CB8AC3E}">
        <p14:creationId xmlns:p14="http://schemas.microsoft.com/office/powerpoint/2010/main" val="20047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81" y="1381381"/>
            <a:ext cx="10295238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1365542" y="1464574"/>
            <a:ext cx="89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Minimizing cache misses requires  additional computation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Skew has an impact on synchronization and load balancing</a:t>
            </a:r>
          </a:p>
        </p:txBody>
      </p:sp>
      <p:sp>
        <p:nvSpPr>
          <p:cNvPr id="2" name="下箭头 1"/>
          <p:cNvSpPr/>
          <p:nvPr/>
        </p:nvSpPr>
        <p:spPr>
          <a:xfrm>
            <a:off x="5276850" y="2492784"/>
            <a:ext cx="781050" cy="1231343"/>
          </a:xfrm>
          <a:prstGeom prst="down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5400" y="3724127"/>
            <a:ext cx="8743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</a:rPr>
              <a:t>H</a:t>
            </a:r>
            <a:r>
              <a:rPr lang="zh-CN" altLang="en-US" sz="2400" dirty="0" smtClean="0">
                <a:solidFill>
                  <a:schemeClr val="bg1"/>
                </a:solidFill>
              </a:rPr>
              <a:t>igh </a:t>
            </a:r>
            <a:r>
              <a:rPr lang="zh-CN" altLang="en-US" sz="2400" dirty="0">
                <a:solidFill>
                  <a:schemeClr val="bg1"/>
                </a:solidFill>
              </a:rPr>
              <a:t>performance main memory designs have to consider how to minimize computation and synchronization costs</a:t>
            </a:r>
          </a:p>
        </p:txBody>
      </p:sp>
      <p:sp>
        <p:nvSpPr>
          <p:cNvPr id="11" name="矩形 10"/>
          <p:cNvSpPr/>
          <p:nvPr/>
        </p:nvSpPr>
        <p:spPr>
          <a:xfrm>
            <a:off x="1914244" y="5152683"/>
            <a:ext cx="7646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C00000"/>
                </a:solidFill>
              </a:rPr>
              <a:t>No-Partitioning Hash Join </a:t>
            </a:r>
            <a:r>
              <a:rPr lang="en-US" altLang="zh-CN" sz="2400" dirty="0">
                <a:solidFill>
                  <a:srgbClr val="C00000"/>
                </a:solidFill>
              </a:rPr>
              <a:t>is often </a:t>
            </a:r>
            <a:r>
              <a:rPr lang="en-US" altLang="zh-CN" sz="2400" dirty="0" smtClean="0">
                <a:solidFill>
                  <a:srgbClr val="C00000"/>
                </a:solidFill>
              </a:rPr>
              <a:t>an optimal choice! (in current multi-core environments)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3443" y="4701941"/>
            <a:ext cx="8020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hlinkClick r:id="rId3"/>
              </a:rPr>
              <a:t>http://web.cse.ohio-state.edu/~blanas.2/files/multijoin.tar.bz2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711984" y="2695733"/>
            <a:ext cx="894299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But</a:t>
            </a:r>
            <a:r>
              <a:rPr lang="zh-CN" altLang="en-US" sz="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，</a:t>
            </a:r>
            <a:r>
              <a:rPr lang="en-US" altLang="zh-CN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Is That Really So?</a:t>
            </a:r>
            <a:endParaRPr lang="zh-CN" altLang="en-US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6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339" y="1906344"/>
            <a:ext cx="6513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Analysis </a:t>
            </a:r>
            <a:r>
              <a:rPr lang="zh-CN" altLang="en-US" dirty="0">
                <a:solidFill>
                  <a:schemeClr val="bg1"/>
                </a:solidFill>
              </a:rPr>
              <a:t>of this code reveals that their results are based on experiments where </a:t>
            </a:r>
            <a:r>
              <a:rPr lang="zh-CN" altLang="en-US" b="1" i="1" dirty="0">
                <a:solidFill>
                  <a:srgbClr val="C00000"/>
                </a:solidFill>
              </a:rPr>
              <a:t>R is pre-sorted</a:t>
            </a:r>
            <a:r>
              <a:rPr lang="zh-CN" altLang="en-US" dirty="0">
                <a:solidFill>
                  <a:schemeClr val="bg1"/>
                </a:solidFill>
              </a:rPr>
              <a:t>. As a result, as data items are hashed using a </a:t>
            </a:r>
            <a:r>
              <a:rPr lang="zh-CN" altLang="en-US" b="1" i="1" dirty="0">
                <a:solidFill>
                  <a:srgbClr val="C00000"/>
                </a:solidFill>
              </a:rPr>
              <a:t>modulo hash function</a:t>
            </a:r>
            <a:r>
              <a:rPr lang="zh-CN" altLang="en-US" dirty="0">
                <a:solidFill>
                  <a:schemeClr val="bg1"/>
                </a:solidFill>
              </a:rPr>
              <a:t>, they map to consecutive hash buckets, leading to strictly </a:t>
            </a:r>
            <a:r>
              <a:rPr lang="zh-CN" altLang="en-US" b="1" i="1" dirty="0">
                <a:solidFill>
                  <a:srgbClr val="C00000"/>
                </a:solidFill>
              </a:rPr>
              <a:t>sequential memory accesses</a:t>
            </a:r>
            <a:r>
              <a:rPr lang="zh-CN" altLang="en-US" dirty="0">
                <a:solidFill>
                  <a:schemeClr val="bg1"/>
                </a:solidFill>
              </a:rPr>
              <a:t>. The sorted input also removes any contention for the bucket latch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9" y="4026347"/>
            <a:ext cx="6827483" cy="17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878" y="2161523"/>
            <a:ext cx="4440495" cy="29986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490822" y="1241639"/>
            <a:ext cx="3758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Chained Hash Table (code of [2])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Open Addressing Hash Table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584" y="2942714"/>
            <a:ext cx="4995081" cy="27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714" y="1471857"/>
            <a:ext cx="7428571" cy="39142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04606" y="5490571"/>
            <a:ext cx="720567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Robust</a:t>
            </a:r>
            <a:r>
              <a:rPr lang="zh-CN" altLang="en-US" sz="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！</a:t>
            </a:r>
            <a:endParaRPr lang="zh-CN" altLang="en-US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92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842" y="1507826"/>
            <a:ext cx="5556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 a critical factor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4" y="2198649"/>
            <a:ext cx="4968187" cy="36355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34" y="2771502"/>
            <a:ext cx="5837589" cy="26620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55618" y="6110433"/>
            <a:ext cx="8714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D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ifferent </a:t>
            </a:r>
            <a:r>
              <a:rPr lang="zh-CN" altLang="en-US" sz="2400" b="1" dirty="0">
                <a:solidFill>
                  <a:schemeClr val="bg1"/>
                </a:solidFill>
              </a:rPr>
              <a:t>implementations lead to significant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differences！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907804" y="2982657"/>
            <a:ext cx="5439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Introduction of Different Hash-join Algorithms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854500" y="1876743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EF5350"/>
                </a:solidFill>
                <a:cs typeface="+mn-ea"/>
                <a:sym typeface="+mn-lt"/>
              </a:rPr>
              <a:t>Chapter </a:t>
            </a:r>
            <a:r>
              <a:rPr lang="en-US" altLang="zh-CN" sz="5400" dirty="0">
                <a:solidFill>
                  <a:srgbClr val="EF5350"/>
                </a:solidFill>
                <a:cs typeface="+mn-ea"/>
              </a:rPr>
              <a:t>Ⅰ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9298" y="1219199"/>
            <a:ext cx="61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Hardware-Conscious OR Not </a:t>
            </a:r>
            <a:r>
              <a:rPr lang="zh-CN" altLang="en-US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2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8072" y="1875705"/>
            <a:ext cx="23955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Effect of Workloads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4" y="2607658"/>
            <a:ext cx="10563598" cy="33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9298" y="1219199"/>
            <a:ext cx="61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Hardware-Conscious OR Not </a:t>
            </a:r>
            <a:r>
              <a:rPr lang="zh-CN" altLang="en-US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2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0452" y="2040782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Scalability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72" y="2868068"/>
            <a:ext cx="11647739" cy="27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9298" y="1219199"/>
            <a:ext cx="61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Hardware-Conscious OR Not </a:t>
            </a:r>
            <a:r>
              <a:rPr lang="zh-CN" altLang="en-US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2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0452" y="2040782"/>
            <a:ext cx="1425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Data Skew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28" y="2611077"/>
            <a:ext cx="9795595" cy="37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9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Evaluation of Different Hash-Join Algorithms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874" y="1343406"/>
            <a:ext cx="2206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endParaRPr lang="zh-CN" altLang="en-US" sz="2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1377" y="2493857"/>
            <a:ext cx="8512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</a:rPr>
              <a:t>H</a:t>
            </a:r>
            <a:r>
              <a:rPr lang="zh-CN" altLang="en-US" sz="2400" dirty="0" smtClean="0">
                <a:solidFill>
                  <a:schemeClr val="bg1"/>
                </a:solidFill>
              </a:rPr>
              <a:t>ardware</a:t>
            </a:r>
            <a:r>
              <a:rPr lang="zh-CN" altLang="en-US" sz="2400" dirty="0">
                <a:solidFill>
                  <a:schemeClr val="bg1"/>
                </a:solidFill>
              </a:rPr>
              <a:t>-oblivious algorithms only work well under a narrow parameter window (when the table sizes significantly differ) and on one particular hardware </a:t>
            </a:r>
            <a:r>
              <a:rPr lang="zh-CN" altLang="en-US" sz="2400" dirty="0" smtClean="0">
                <a:solidFill>
                  <a:schemeClr val="bg1"/>
                </a:solidFill>
              </a:rPr>
              <a:t>platform</a:t>
            </a:r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</a:rPr>
              <a:t>Hardware-conscious </a:t>
            </a:r>
            <a:r>
              <a:rPr lang="en-US" altLang="zh-CN" sz="2400" dirty="0">
                <a:solidFill>
                  <a:schemeClr val="bg1"/>
                </a:solidFill>
              </a:rPr>
              <a:t>algorithms can be made significantly faster than what has been published so far and more robust to a wider set of </a:t>
            </a:r>
            <a:r>
              <a:rPr lang="en-US" altLang="zh-CN" sz="2400" dirty="0" smtClean="0">
                <a:solidFill>
                  <a:schemeClr val="bg1"/>
                </a:solidFill>
              </a:rPr>
              <a:t>parameters.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>
            <a:off x="0" y="1325670"/>
            <a:ext cx="6109779" cy="553233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8155756" y="83270"/>
            <a:ext cx="4119513" cy="3952973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2658359"/>
            <a:ext cx="4637988" cy="4199641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852581" y="-1571"/>
            <a:ext cx="2337847" cy="2340990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85627" y="3378493"/>
            <a:ext cx="723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prstClr val="white"/>
                </a:solidFill>
                <a:cs typeface="+mn-ea"/>
                <a:sym typeface="+mn-lt"/>
              </a:rPr>
              <a:t>Revisiting Reuse Hash Tables in Main-Memory DBs</a:t>
            </a:r>
            <a:endParaRPr lang="en-US" altLang="zh-CN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95713" y="2134652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Chapter </a:t>
            </a:r>
            <a:r>
              <a:rPr lang="en-US" altLang="zh-CN" sz="5400" dirty="0">
                <a:solidFill>
                  <a:srgbClr val="EF5350"/>
                </a:solidFill>
                <a:cs typeface="+mn-ea"/>
              </a:rPr>
              <a:t>III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6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756" y="1728532"/>
            <a:ext cx="6914286" cy="47619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8072" y="1266867"/>
            <a:ext cx="4835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REUSE IN THE REAL WORLD 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25443" y="5276720"/>
            <a:ext cx="22293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emmm</a:t>
            </a:r>
            <a:r>
              <a:rPr lang="en-US" altLang="zh-CN" sz="2400" dirty="0" smtClean="0">
                <a:solidFill>
                  <a:srgbClr val="FF0000"/>
                </a:solidFill>
              </a:rPr>
              <a:t>………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MIGHT </a:t>
            </a:r>
            <a:r>
              <a:rPr lang="en-US" altLang="zh-CN" sz="2400" dirty="0">
                <a:solidFill>
                  <a:srgbClr val="FF0000"/>
                </a:solidFill>
              </a:rPr>
              <a:t>HELP!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8796" y="1209923"/>
            <a:ext cx="5917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REUSE IN DATABASES MIGHT HURT 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17" y="1919373"/>
            <a:ext cx="2280088" cy="3357347"/>
          </a:xfrm>
          <a:prstGeom prst="rect">
            <a:avLst/>
          </a:prstGeom>
        </p:spPr>
      </p:pic>
      <p:sp>
        <p:nvSpPr>
          <p:cNvPr id="12" name="TextBox 76"/>
          <p:cNvSpPr txBox="1"/>
          <p:nvPr/>
        </p:nvSpPr>
        <p:spPr>
          <a:xfrm>
            <a:off x="4434667" y="2368998"/>
            <a:ext cx="5786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Limit the memory bandwidth.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Suffer from the low cache- and register-locality.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Benefits of materialization depends on the characteristics of the workload.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085" y="4926994"/>
            <a:ext cx="6085714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287" y="1265640"/>
            <a:ext cx="4212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REUSE WITHOUT REGRET!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52" y="2349913"/>
            <a:ext cx="2280088" cy="3357347"/>
          </a:xfrm>
          <a:prstGeom prst="rect">
            <a:avLst/>
          </a:prstGeom>
        </p:spPr>
      </p:pic>
      <p:sp>
        <p:nvSpPr>
          <p:cNvPr id="12" name="TextBox 76"/>
          <p:cNvSpPr txBox="1"/>
          <p:nvPr/>
        </p:nvSpPr>
        <p:spPr>
          <a:xfrm>
            <a:off x="4307918" y="1985813"/>
            <a:ext cx="578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Main idea: Reuse internal structures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Keep internal data structure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Reuse  for subsequent queries</a:t>
            </a:r>
          </a:p>
        </p:txBody>
      </p:sp>
      <p:sp>
        <p:nvSpPr>
          <p:cNvPr id="13" name="TextBox 76"/>
          <p:cNvSpPr txBox="1"/>
          <p:nvPr/>
        </p:nvSpPr>
        <p:spPr>
          <a:xfrm>
            <a:off x="4333571" y="3288925"/>
            <a:ext cx="672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Savings are two-fold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cs typeface="+mn-ea"/>
                <a:sym typeface="+mn-lt"/>
              </a:rPr>
              <a:t>No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 additional </a:t>
            </a:r>
            <a:r>
              <a:rPr lang="en-US" altLang="zh-CN" sz="2400" b="1" dirty="0" smtClean="0">
                <a:solidFill>
                  <a:srgbClr val="FF0000"/>
                </a:solidFill>
                <a:cs typeface="+mn-ea"/>
                <a:sym typeface="+mn-lt"/>
              </a:rPr>
              <a:t>materialization costs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cs typeface="+mn-ea"/>
                <a:sym typeface="+mn-lt"/>
              </a:rPr>
              <a:t>No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 need to </a:t>
            </a:r>
            <a:r>
              <a:rPr lang="en-US" altLang="zh-CN" sz="2400" b="1" dirty="0" smtClean="0">
                <a:solidFill>
                  <a:srgbClr val="FF0000"/>
                </a:solidFill>
                <a:cs typeface="+mn-ea"/>
                <a:sym typeface="+mn-lt"/>
              </a:rPr>
              <a:t>re-create internal structures</a:t>
            </a:r>
          </a:p>
        </p:txBody>
      </p:sp>
      <p:sp>
        <p:nvSpPr>
          <p:cNvPr id="14" name="TextBox 76"/>
          <p:cNvSpPr txBox="1"/>
          <p:nvPr/>
        </p:nvSpPr>
        <p:spPr>
          <a:xfrm>
            <a:off x="4307918" y="4727839"/>
            <a:ext cx="65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More robust 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towards different reuse-potentials 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4307918" y="5569286"/>
            <a:ext cx="854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cs typeface="+mn-ea"/>
                <a:sym typeface="+mn-lt"/>
              </a:rPr>
              <a:t>This talk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reuse hash tables </a:t>
            </a: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for </a:t>
            </a:r>
            <a:r>
              <a:rPr lang="en-US" altLang="zh-CN" sz="2400" b="1" dirty="0" smtClean="0">
                <a:solidFill>
                  <a:srgbClr val="FF0000"/>
                </a:solidFill>
                <a:cs typeface="+mn-ea"/>
                <a:sym typeface="+mn-lt"/>
              </a:rPr>
              <a:t>joins + aggregations</a:t>
            </a:r>
          </a:p>
        </p:txBody>
      </p:sp>
    </p:spTree>
    <p:extLst>
      <p:ext uri="{BB962C8B-B14F-4D97-AF65-F5344CB8AC3E}">
        <p14:creationId xmlns:p14="http://schemas.microsoft.com/office/powerpoint/2010/main" val="10575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63" y="2239518"/>
            <a:ext cx="2666667" cy="39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970" y="2239518"/>
            <a:ext cx="2743200" cy="43434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6287" y="126564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CASE 1: Exact Reuse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6287" y="1265640"/>
            <a:ext cx="3299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CASE 2: Partial Reuse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16" y="2143283"/>
            <a:ext cx="2980952" cy="40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963" y="2143283"/>
            <a:ext cx="3209524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550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Canonical Hash Join Algorithm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22917" y="1350241"/>
            <a:ext cx="4040282" cy="4144489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69493" y="2384615"/>
            <a:ext cx="4350636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Phase 1 Build: 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 Retrieving a tuple from the smaller relation R;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Hashing the join value from the selected tuple;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Populating a Hash Table with the tuple;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Phase 2 Probe: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Retrieving a tuple from the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relation S;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    Hashing the join value from the selected tuple;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Probing the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Hash Table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to find matching tuple;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1275288" y="1394353"/>
            <a:ext cx="4711297" cy="584775"/>
          </a:xfrm>
          <a:prstGeom prst="rect">
            <a:avLst/>
          </a:prstGeom>
          <a:solidFill>
            <a:srgbClr val="EF5350"/>
          </a:solidFill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Two Phases(Sequential):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79" y="1979628"/>
            <a:ext cx="3095238" cy="2885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74331" y="5662452"/>
            <a:ext cx="5224508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Low Parallelism!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288499" y="860918"/>
            <a:ext cx="6971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“Application of hash to data base machine and its architecture,” New Generation </a:t>
            </a:r>
            <a:r>
              <a:rPr lang="en-US" altLang="zh-CN" sz="1000" dirty="0" err="1">
                <a:solidFill>
                  <a:schemeClr val="bg1"/>
                </a:solidFill>
                <a:cs typeface="+mn-ea"/>
                <a:sym typeface="+mn-lt"/>
              </a:rPr>
              <a:t>Comput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., vol. 1, no. 1, pp. 63–74, 1983.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6287" y="1265640"/>
            <a:ext cx="3967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CASE 3: Subsuming Reuse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23" y="2143283"/>
            <a:ext cx="2704762" cy="40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29" y="1986199"/>
            <a:ext cx="3761905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6287" y="1265640"/>
            <a:ext cx="3505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Hash-Stash Architecture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237" y="1879966"/>
            <a:ext cx="6441549" cy="43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6287" y="1265640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Cost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Model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11" y="3534039"/>
            <a:ext cx="1676190" cy="2114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600" y="3325855"/>
            <a:ext cx="5066667" cy="33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73" y="1841481"/>
            <a:ext cx="4580952" cy="438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73" y="2487760"/>
            <a:ext cx="4809524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8879" y="1285324"/>
            <a:ext cx="4020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Join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Reuse or Not Reuse?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677" y="1919335"/>
            <a:ext cx="6874255" cy="46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8879" y="1285324"/>
            <a:ext cx="511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Aggregation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Reuse or Not Reuse?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5" y="1746989"/>
            <a:ext cx="6838095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331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 Systems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SIGMOD 2016.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781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Revisiting Reuse in Main-Memory Databases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8879" y="1285324"/>
            <a:ext cx="3670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Results: Reuse Efficiency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81" y="2052809"/>
            <a:ext cx="7095238" cy="2752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8601" y="5169039"/>
            <a:ext cx="61286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Workloads: 64 queries with different reuse </a:t>
            </a:r>
            <a:r>
              <a:rPr lang="en-US" altLang="zh-CN" dirty="0" smtClean="0">
                <a:solidFill>
                  <a:schemeClr val="bg1"/>
                </a:solidFill>
              </a:rPr>
              <a:t>potentials: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Low: 1% of the cached data is reused on average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Medium</a:t>
            </a:r>
            <a:r>
              <a:rPr lang="en-US" altLang="zh-CN" dirty="0">
                <a:solidFill>
                  <a:schemeClr val="bg1"/>
                </a:solidFill>
              </a:rPr>
              <a:t>: 10% of the cached data is reused on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High</a:t>
            </a:r>
            <a:r>
              <a:rPr lang="en-US" altLang="zh-CN" dirty="0">
                <a:solidFill>
                  <a:schemeClr val="bg1"/>
                </a:solidFill>
              </a:rPr>
              <a:t>: 50% of the cached data is reused on average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3252" y="2680278"/>
            <a:ext cx="35493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6379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No-Partitioning Hash Join Algorithm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22917" y="1686296"/>
            <a:ext cx="4040282" cy="4144489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13440" y="2657609"/>
            <a:ext cx="5299743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Phase 1 Build: 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 Assigning equal-size portions to working threads(R);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Hashing the join value from the selected tuple </a:t>
            </a:r>
            <a:r>
              <a:rPr lang="en-US" altLang="zh-CN" sz="1600" b="1" i="1" dirty="0" smtClean="0">
                <a:solidFill>
                  <a:schemeClr val="bg1"/>
                </a:solidFill>
                <a:cs typeface="+mn-ea"/>
                <a:sym typeface="+mn-lt"/>
              </a:rPr>
              <a:t>in parallel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Populating a </a:t>
            </a:r>
            <a:r>
              <a:rPr lang="en-US" altLang="zh-CN" sz="1600" b="1" i="1" dirty="0" smtClean="0">
                <a:solidFill>
                  <a:schemeClr val="bg1"/>
                </a:solidFill>
                <a:cs typeface="+mn-ea"/>
                <a:sym typeface="+mn-lt"/>
              </a:rPr>
              <a:t>shared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Hash Table </a:t>
            </a:r>
            <a:r>
              <a:rPr lang="en-US" altLang="zh-CN" sz="1600" b="1" i="1" dirty="0">
                <a:solidFill>
                  <a:schemeClr val="bg1"/>
                </a:solidFill>
                <a:cs typeface="+mn-ea"/>
                <a:sym typeface="+mn-lt"/>
              </a:rPr>
              <a:t>in parallel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Phase 2 Probe: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Assigning equal-size portions to working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threads(S);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 Hashing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the join value from the selected tuple </a:t>
            </a:r>
            <a:r>
              <a:rPr lang="en-US" altLang="zh-CN" sz="1600" b="1" i="1" dirty="0">
                <a:solidFill>
                  <a:schemeClr val="bg1"/>
                </a:solidFill>
                <a:cs typeface="+mn-ea"/>
                <a:sym typeface="+mn-lt"/>
              </a:rPr>
              <a:t>in parallel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 Probing the Hash Table to find matching tuple </a:t>
            </a:r>
            <a:r>
              <a:rPr lang="en-US" altLang="zh-CN" sz="1600" b="1" i="1" dirty="0">
                <a:solidFill>
                  <a:schemeClr val="bg1"/>
                </a:solidFill>
                <a:cs typeface="+mn-ea"/>
                <a:sym typeface="+mn-lt"/>
              </a:rPr>
              <a:t>in parallel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1275288" y="1730408"/>
            <a:ext cx="4711297" cy="584775"/>
          </a:xfrm>
          <a:prstGeom prst="rect">
            <a:avLst/>
          </a:prstGeom>
          <a:solidFill>
            <a:srgbClr val="EF5350"/>
          </a:solidFill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Two Phases(Sequential):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50" y="2200285"/>
            <a:ext cx="3420815" cy="3215777"/>
          </a:xfrm>
          <a:prstGeom prst="rect">
            <a:avLst/>
          </a:prstGeom>
        </p:spPr>
      </p:pic>
      <p:sp>
        <p:nvSpPr>
          <p:cNvPr id="12" name="TextBox 76"/>
          <p:cNvSpPr txBox="1"/>
          <p:nvPr/>
        </p:nvSpPr>
        <p:spPr>
          <a:xfrm>
            <a:off x="288499" y="860918"/>
            <a:ext cx="7326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“Design and evaluation of main mem- </a:t>
            </a:r>
            <a:r>
              <a:rPr lang="en-US" altLang="zh-CN" sz="1000" dirty="0" err="1">
                <a:solidFill>
                  <a:schemeClr val="bg1"/>
                </a:solidFill>
                <a:cs typeface="+mn-ea"/>
                <a:sym typeface="+mn-lt"/>
              </a:rPr>
              <a:t>ory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 hash join algorithms for multi-core CPUs,” in SIGMOD Conference, 2011, pp. 37–48.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065477" y="2594708"/>
            <a:ext cx="1094154" cy="2305538"/>
          </a:xfrm>
          <a:prstGeom prst="ellipse">
            <a:avLst/>
          </a:prstGeom>
          <a:noFill/>
          <a:ln w="28575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89248" y="5851937"/>
            <a:ext cx="6647974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Concurrency conflict!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37222" y="21305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Latch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9034586" y="2404378"/>
            <a:ext cx="664306" cy="471684"/>
          </a:xfrm>
          <a:prstGeom prst="straightConnector1">
            <a:avLst/>
          </a:prstGeom>
          <a:ln w="28575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8" grpId="0" animBg="1"/>
      <p:bldP spid="1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566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Partitioned Hash Join Algorithm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8886" y="1577916"/>
            <a:ext cx="4040282" cy="4144489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398" y="2597290"/>
            <a:ext cx="5299743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Phase 1 Hash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Partitionin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  R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 r1, r2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,……;   S 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s1, s2, ……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Wingdings" panose="05000000000000000000" pitchFamily="2" charset="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cs typeface="+mn-ea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bg1"/>
              </a:solidFill>
              <a:cs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Phase 2 Build: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 Build the tuple from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ri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into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HTi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en-US" altLang="zh-CN" sz="1600" b="1" i="1" dirty="0" smtClean="0">
                <a:solidFill>
                  <a:schemeClr val="bg1"/>
                </a:solidFill>
                <a:cs typeface="+mn-ea"/>
                <a:sym typeface="+mn-lt"/>
              </a:rPr>
              <a:t>in </a:t>
            </a:r>
            <a:r>
              <a:rPr lang="en-US" altLang="zh-CN" sz="1600" b="1" i="1" dirty="0">
                <a:solidFill>
                  <a:schemeClr val="bg1"/>
                </a:solidFill>
                <a:cs typeface="+mn-ea"/>
                <a:sym typeface="+mn-lt"/>
              </a:rPr>
              <a:t>parallel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en-US" altLang="zh-CN" sz="1400" i="1" dirty="0" err="1" smtClean="0">
                <a:solidFill>
                  <a:schemeClr val="bg1"/>
                </a:solidFill>
                <a:cs typeface="+mn-ea"/>
                <a:sym typeface="+mn-lt"/>
              </a:rPr>
              <a:t>HTi</a:t>
            </a:r>
            <a:r>
              <a:rPr lang="en-US" altLang="zh-CN" sz="1400" i="1" dirty="0" smtClean="0">
                <a:solidFill>
                  <a:schemeClr val="bg1"/>
                </a:solidFill>
                <a:cs typeface="+mn-ea"/>
                <a:sym typeface="+mn-lt"/>
              </a:rPr>
              <a:t> should </a:t>
            </a:r>
            <a:r>
              <a:rPr lang="en-US" altLang="zh-CN" sz="1600" b="1" i="1" dirty="0" smtClean="0">
                <a:solidFill>
                  <a:schemeClr val="bg1"/>
                </a:solidFill>
                <a:cs typeface="+mn-ea"/>
                <a:sym typeface="+mn-lt"/>
              </a:rPr>
              <a:t>fit the CPU Cache</a:t>
            </a:r>
            <a:endParaRPr lang="en-US" altLang="zh-CN" sz="1400" b="1" i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400" i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Phase 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3 Probe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400" i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400" i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544398" y="1753863"/>
            <a:ext cx="5762906" cy="584775"/>
          </a:xfrm>
          <a:prstGeom prst="rect">
            <a:avLst/>
          </a:prstGeom>
          <a:solidFill>
            <a:srgbClr val="EF5350"/>
          </a:solidFill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Three Phases(Non-Blocking):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88499" y="860918"/>
            <a:ext cx="7326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“Design and evaluation of main 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memory 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hash join algorithms for multi-core CPUs,” in SIGMOD Conference, 2011, pp. 37–48.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03413" y="5769204"/>
            <a:ext cx="6455614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Hardware </a:t>
            </a:r>
            <a:r>
              <a:rPr lang="en-US" altLang="zh-CN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Concious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31" y="2315183"/>
            <a:ext cx="3665993" cy="297915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439025" y="2724150"/>
            <a:ext cx="971550" cy="2057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13437" y="2424699"/>
            <a:ext cx="258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cs typeface="+mn-ea"/>
                <a:sym typeface="+mn-lt"/>
              </a:rPr>
              <a:t>?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16" grpId="0" animBg="1"/>
      <p:bldP spid="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566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Partitioned Hash Join Algorithm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88499" y="860918"/>
            <a:ext cx="7326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“Design and evaluation of main 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memory 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hash join algorithms for multi-core CPUs,” in SIGMOD Conference, 2011, pp. 37–48.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6163" y="1614164"/>
            <a:ext cx="9148659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Cluster on Lower B bits Hash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248848" y="1142491"/>
            <a:ext cx="675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How to divide the input relation into multiple clusters?</a:t>
            </a:r>
          </a:p>
        </p:txBody>
      </p:sp>
      <p:sp>
        <p:nvSpPr>
          <p:cNvPr id="18" name="矩形 17"/>
          <p:cNvSpPr/>
          <p:nvPr/>
        </p:nvSpPr>
        <p:spPr>
          <a:xfrm>
            <a:off x="3438998" y="3424945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438997" y="3706299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38997" y="3987653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8997" y="4269401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438997" y="4550361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38997" y="4831321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72044" y="3424551"/>
            <a:ext cx="439882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01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2044" y="3705117"/>
            <a:ext cx="439882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01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72044" y="3987062"/>
            <a:ext cx="439882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11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72044" y="4268514"/>
            <a:ext cx="439882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72044" y="4549721"/>
            <a:ext cx="439882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72043" y="4831321"/>
            <a:ext cx="43988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00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38997" y="5112035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438997" y="5392995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72044" y="5111395"/>
            <a:ext cx="439882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11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72043" y="5392995"/>
            <a:ext cx="439883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317686" y="3246022"/>
            <a:ext cx="0" cy="29966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932596" y="4303817"/>
            <a:ext cx="851025" cy="399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47189" y="4303817"/>
            <a:ext cx="861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2</a:t>
            </a:r>
            <a:r>
              <a:rPr lang="en-US" altLang="zh-CN" sz="2000" b="1" baseline="30000" dirty="0" smtClean="0">
                <a:solidFill>
                  <a:srgbClr val="C00000"/>
                </a:solidFill>
              </a:rPr>
              <a:t>B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= 4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41569" y="3987013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841569" y="4268367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841567" y="5112429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841568" y="4549721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841027" y="3418496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841026" y="3701075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41567" y="5399336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47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841567" y="4831075"/>
            <a:ext cx="633047" cy="2813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606415" y="3418496"/>
            <a:ext cx="1235152" cy="88532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3"/>
          </p:cNvCxnSpPr>
          <p:nvPr/>
        </p:nvCxnSpPr>
        <p:spPr>
          <a:xfrm flipV="1">
            <a:off x="5808322" y="3964092"/>
            <a:ext cx="1048719" cy="53978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9" idx="3"/>
          </p:cNvCxnSpPr>
          <p:nvPr/>
        </p:nvCxnSpPr>
        <p:spPr>
          <a:xfrm>
            <a:off x="5808322" y="4503872"/>
            <a:ext cx="1030615" cy="4029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603118" y="4643542"/>
            <a:ext cx="1213749" cy="47444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013700" y="3466365"/>
            <a:ext cx="0" cy="46697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013700" y="4036902"/>
            <a:ext cx="0" cy="46697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8013700" y="4623002"/>
            <a:ext cx="0" cy="46697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013700" y="5165851"/>
            <a:ext cx="0" cy="46697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486645" y="35347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00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474073" y="408647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01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474073" y="464640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474073" y="5225517"/>
            <a:ext cx="42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0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" grpId="0" animBg="1"/>
      <p:bldP spid="9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60" grpId="0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“Optimizing 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Main-Memory Join on Modern 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Hardware” in TKDE 2002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697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Is Partitioned Hash Join Good Enough?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5661" y="1805352"/>
            <a:ext cx="1602154" cy="672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Partitioning</a:t>
            </a:r>
          </a:p>
        </p:txBody>
      </p:sp>
      <p:sp>
        <p:nvSpPr>
          <p:cNvPr id="32" name="矩形 31"/>
          <p:cNvSpPr/>
          <p:nvPr/>
        </p:nvSpPr>
        <p:spPr>
          <a:xfrm>
            <a:off x="945661" y="3839674"/>
            <a:ext cx="1602154" cy="672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Build</a:t>
            </a:r>
          </a:p>
        </p:txBody>
      </p:sp>
      <p:sp>
        <p:nvSpPr>
          <p:cNvPr id="33" name="矩形 32"/>
          <p:cNvSpPr/>
          <p:nvPr/>
        </p:nvSpPr>
        <p:spPr>
          <a:xfrm>
            <a:off x="945661" y="5398844"/>
            <a:ext cx="1602154" cy="672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Probe</a:t>
            </a:r>
          </a:p>
        </p:txBody>
      </p:sp>
      <p:sp>
        <p:nvSpPr>
          <p:cNvPr id="5" name="矩形 4"/>
          <p:cNvSpPr/>
          <p:nvPr/>
        </p:nvSpPr>
        <p:spPr>
          <a:xfrm>
            <a:off x="2547815" y="5216200"/>
            <a:ext cx="3480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Optimized by cache-sensitive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parallel execution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47815" y="4015276"/>
            <a:ext cx="364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Optimized by parallel execution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678503" y="1670381"/>
            <a:ext cx="570523" cy="954258"/>
          </a:xfrm>
          <a:prstGeom prst="leftBrace">
            <a:avLst>
              <a:gd name="adj1" fmla="val 8333"/>
              <a:gd name="adj2" fmla="val 5180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49026" y="1509944"/>
            <a:ext cx="1821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Retrieve Tuple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64655" y="2005858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Hashing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50680" y="245155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Clustering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578708" y="2477475"/>
            <a:ext cx="382954" cy="1337167"/>
          </a:xfrm>
          <a:prstGeom prst="down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>
            <a:off x="1578708" y="4527427"/>
            <a:ext cx="382954" cy="846385"/>
          </a:xfrm>
          <a:prstGeom prst="down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337" y="315799"/>
            <a:ext cx="2666667" cy="5209524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3264654" y="2451559"/>
            <a:ext cx="1327659" cy="3693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725432" y="5700048"/>
            <a:ext cx="540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Clustering on the lower B bits of the hash value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44445" y="6100254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# of tuple from each forming chunk is C/2</a:t>
            </a:r>
            <a:r>
              <a:rPr lang="en-US" altLang="zh-CN" b="1" baseline="30000" dirty="0" smtClean="0">
                <a:solidFill>
                  <a:schemeClr val="bg1"/>
                </a:solidFill>
              </a:rPr>
              <a:t>B</a:t>
            </a:r>
            <a:endParaRPr lang="en-US" altLang="zh-CN" b="1" baseline="3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  <p:bldP spid="5" grpId="0"/>
      <p:bldP spid="35" grpId="0"/>
      <p:bldP spid="8" grpId="0" animBg="1"/>
      <p:bldP spid="9" grpId="0"/>
      <p:bldP spid="64" grpId="0"/>
      <p:bldP spid="65" grpId="0"/>
      <p:bldP spid="10" grpId="0" animBg="1"/>
      <p:bldP spid="66" grpId="0" animBg="1"/>
      <p:bldP spid="24" grpId="0" animBg="1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198879" y="866758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“Optimizing 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Main-Memory Join on Modern </a:t>
            </a:r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Hardware” in TKDE 2002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697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Is Partitioned Hash Join Good Enough?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72" y="1305419"/>
            <a:ext cx="6789182" cy="2796077"/>
          </a:xfrm>
          <a:prstGeom prst="rect">
            <a:avLst/>
          </a:prstGeom>
        </p:spPr>
      </p:pic>
      <p:cxnSp>
        <p:nvCxnSpPr>
          <p:cNvPr id="67" name="直接连接符 66"/>
          <p:cNvCxnSpPr/>
          <p:nvPr/>
        </p:nvCxnSpPr>
        <p:spPr>
          <a:xfrm>
            <a:off x="656658" y="3507290"/>
            <a:ext cx="2368062" cy="0"/>
          </a:xfrm>
          <a:prstGeom prst="line">
            <a:avLst/>
          </a:prstGeom>
          <a:ln w="2857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56654" y="3679232"/>
            <a:ext cx="2368062" cy="0"/>
          </a:xfrm>
          <a:prstGeom prst="line">
            <a:avLst/>
          </a:prstGeom>
          <a:ln w="28575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00500" y="4542584"/>
            <a:ext cx="6976546" cy="1718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Read a </a:t>
            </a:r>
            <a:r>
              <a:rPr lang="en-US" altLang="zh-CN" dirty="0" err="1" smtClean="0"/>
              <a:t>cacheline</a:t>
            </a:r>
            <a:r>
              <a:rPr lang="en-US" altLang="zh-CN" dirty="0" smtClean="0"/>
              <a:t> about the corresponding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Translate the logical address into physical address in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Write the tuple into hash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Modify the logical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Write the logical address into cache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697" y="1112979"/>
            <a:ext cx="4186429" cy="31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1810</Words>
  <Application>Microsoft Office PowerPoint</Application>
  <PresentationFormat>宽屏</PresentationFormat>
  <Paragraphs>373</Paragraphs>
  <Slides>46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星 魏</cp:lastModifiedBy>
  <cp:revision>144</cp:revision>
  <dcterms:created xsi:type="dcterms:W3CDTF">2017-01-13T03:37:00Z</dcterms:created>
  <dcterms:modified xsi:type="dcterms:W3CDTF">2018-08-01T04:43:08Z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