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2"/>
  </p:notesMasterIdLst>
  <p:sldIdLst>
    <p:sldId id="256" r:id="rId3"/>
    <p:sldId id="286" r:id="rId4"/>
    <p:sldId id="260" r:id="rId5"/>
    <p:sldId id="303" r:id="rId6"/>
    <p:sldId id="276" r:id="rId7"/>
    <p:sldId id="304" r:id="rId8"/>
    <p:sldId id="282" r:id="rId9"/>
    <p:sldId id="283" r:id="rId10"/>
    <p:sldId id="305" r:id="rId11"/>
    <p:sldId id="284" r:id="rId12"/>
    <p:sldId id="285" r:id="rId13"/>
    <p:sldId id="288" r:id="rId14"/>
    <p:sldId id="262" r:id="rId15"/>
    <p:sldId id="287" r:id="rId16"/>
    <p:sldId id="289" r:id="rId17"/>
    <p:sldId id="267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74" r:id="rId3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Cascadia Code" panose="020B0609020000020004" pitchFamily="49" charset="0"/>
      <p:regular r:id="rId34"/>
      <p:bold r:id="rId35"/>
      <p:italic r:id="rId36"/>
      <p:boldItalic r:id="rId37"/>
    </p:embeddedFont>
    <p:embeddedFont>
      <p:font typeface="Karla" pitchFamily="2" charset="0"/>
      <p:regular r:id="rId38"/>
      <p:bold r:id="rId39"/>
      <p:italic r:id="rId40"/>
      <p:boldItalic r:id="rId41"/>
    </p:embeddedFont>
    <p:embeddedFont>
      <p:font typeface="Palatino Linotype" panose="02040502050505030304" pitchFamily="18" charset="0"/>
      <p:regular r:id="rId42"/>
      <p:bold r:id="rId43"/>
      <p:italic r:id="rId44"/>
      <p:boldItalic r:id="rId45"/>
    </p:embeddedFont>
    <p:embeddedFont>
      <p:font typeface="Rubik Black" panose="020B0604020202020204" charset="-79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0A8F59-A537-42C4-B920-3BD6E4487048}">
  <a:tblStyle styleId="{BF0A8F59-A537-42C4-B920-3BD6E4487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75E611-5018-4D60-BFD8-EF939B54E4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1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FE080AE-49BF-B24E-3C74-F917331B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7AA1AFF-A8C6-9FA2-78DD-7AF7F8966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2FDF330-9299-8229-96DB-F8FEAD892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0A7F34C-A5BB-1DC9-071C-34E42CAE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14931D29-CEE4-2E6B-83D1-5E91C24FD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16DC226-2B63-F86F-E603-CF029064D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1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72D6CFBD-DBE9-ED19-F5DF-6089DB21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69F70C3B-3241-AF93-5F5D-CCFEAB21C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0C8B8516-C58E-1542-DA02-A4B4455266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5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>
          <a:extLst>
            <a:ext uri="{FF2B5EF4-FFF2-40B4-BE49-F238E27FC236}">
              <a16:creationId xmlns:a16="http://schemas.microsoft.com/office/drawing/2014/main" id="{9C3A5D16-CABB-8C36-DCF6-C92D9EB0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>
            <a:extLst>
              <a:ext uri="{FF2B5EF4-FFF2-40B4-BE49-F238E27FC236}">
                <a16:creationId xmlns:a16="http://schemas.microsoft.com/office/drawing/2014/main" id="{166A98CA-FAB6-A3EB-C553-EC390F64F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>
            <a:extLst>
              <a:ext uri="{FF2B5EF4-FFF2-40B4-BE49-F238E27FC236}">
                <a16:creationId xmlns:a16="http://schemas.microsoft.com/office/drawing/2014/main" id="{B18F5626-F44F-4A85-1BE2-90501775D2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545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1B48BA52-AD18-8B53-F090-28D6AC0F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5CD65AB5-3A41-4240-D327-D7C0B83E4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D9935599-9D78-D1E5-57E0-78BE7ADBB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8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981169CF-877A-79B9-4A87-358AFB99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8CFD7791-283F-E768-6E7E-AD8100831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4FC4EEEE-3C1B-2AC8-5646-A503A67BD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40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69EED1E-4AAF-3EC3-C638-35A8002A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CFD7F60-C0F9-38FA-D72B-D0420058D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9DDB8C08-82A2-BE6F-7B54-6E56070F8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29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7AA3DAC-81BF-8B9A-1B44-726673E2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598BC23-6CA3-CE7F-1DB9-2C09FE7B4A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418EFF9-82F2-50CE-DAB2-5C52A0B8F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3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37F6B14E-CAA9-5889-A009-5C40BE6F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ED9D70F0-4190-9B6F-9DAE-67464B063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0F42ABA9-43D1-9972-9ACF-0DDB16650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07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C3FD189A-C9C1-8247-917A-73B83292D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E4E7F2F2-D027-B12F-40D2-800FF29BF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97DBA3FD-71A9-92C8-F92D-2C844ECAB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0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1D2DC98E-8F7C-2976-32CA-F30DF687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FA1E63F-613B-B470-5658-52934E8FA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408D1BC-6F46-95BD-2734-5ABE39C42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288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BAB4AD96-8AF2-0D43-4127-5334F275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FC18CE5-7332-0197-BEE9-58347BEA1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90A6E171-7FBC-D547-BDB0-02ABF4517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90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42865353-1312-C4A5-8710-44E6FAC0C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5C2CEB2A-3E93-EF53-7F09-85355537A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733CF5B4-DA4E-7D84-DF9D-B3D96B26E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05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B13A288-F0AA-4FFF-4D48-13A342C9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DB8B3B5-B969-36CC-D747-1FF070C07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0C2D2111-3FAA-37A0-2002-7C191B7B9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336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EA48F83-EA65-E093-A6C4-6666118A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17CA6641-6282-DB6A-C67F-9F4094D94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07A4B88D-D1E0-E2AC-15A8-5709959F8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138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3476AE75-E791-F63E-E5E7-E329FAFC1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43B82034-41C1-D572-95B7-701BD29AE3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CB371B56-1FF0-7707-795B-A390F9430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15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B0E67003-7553-EFF3-3F95-972695B2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16C31AB3-9B8E-4805-4DA3-0C51BF2CE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B413988-9C37-AB1D-60CD-A974F2D9D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765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7802A171-9E77-22EC-6BE2-D33879D5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1F03479-76B3-11BD-239B-42A39298D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55A405A-1EEA-E503-C48A-924D1C6DE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31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9D9E872-C1F4-450E-C0F1-33445D8A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1B7E1E78-C4A8-2E2D-29B6-C100CF645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61CF915-EFA7-4BE3-A196-292F4A2CF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02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B19FF14-0482-3970-4D88-572F7A2F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4C9073D-7196-7A7A-0972-B3AD84904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125EF04-8F7A-C167-FE95-F4825E136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56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F6CD3D40-DC37-2AD3-9AE3-DA2D8782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8FA0891-4807-748D-9CA8-52F2D66A8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4B70373F-26DE-5360-ACA2-18BABFACC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19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5B7956FB-8915-8CA7-5C0D-F570CB81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0301BB91-C047-B42B-FACC-D4461D1C12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776C9BC8-6763-E2A4-2E20-5760AC875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69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9B0D83A-FC6F-F34C-9BF6-B7D1F0515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29B3E0E-CB73-DD64-1FFC-28F25C94D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ED881F1-9E44-169C-F82B-0CEF610208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4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56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11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62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11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Palatino Linotype" panose="02040502050505030304" pitchFamily="18" charset="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25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42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8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34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7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79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23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78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Palatino Linotype" panose="020405020505050303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071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36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40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11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50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62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17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CREDITS</a:t>
            </a:r>
            <a:r>
              <a:rPr lang="en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Palatino Linotype" panose="02040502050505030304" pitchFamily="18" charset="0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Palatino Linotype" panose="02040502050505030304" pitchFamily="18" charset="0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Palatino Linotype" panose="02040502050505030304" pitchFamily="18" charset="0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1"/>
              </a:solidFill>
              <a:latin typeface="Palatino Linotype" panose="02040502050505030304" pitchFamily="18" charset="0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64381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47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78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Palatino Linotype" panose="020405020505050303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65" r:id="rId7"/>
    <p:sldLayoutId id="2147483670" r:id="rId8"/>
    <p:sldLayoutId id="2147483671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alatino Linotype" panose="02040502050505030304" pitchFamily="18" charset="0"/>
          <a:ea typeface="Palatino Linotype" panose="0204050205050503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7609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Palatino Linotype" panose="02040502050505030304" pitchFamily="18" charset="0"/>
          <a:ea typeface="Palatino Linotype" panose="020405020505050303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evhamn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097913"/>
            <a:ext cx="5569413" cy="2650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Ames House Price Prediction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Regression Project</a:t>
            </a:r>
            <a:endParaRPr sz="1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800" spd="-100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8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819C"/>
                                      </p:to>
                                    </p:animClr>
                                    <p:set>
                                      <p:cBhvr>
                                        <p:cTn id="26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uiExpand="1" build="p" animBg="1"/>
      <p:bldP spid="4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E6D71619-6342-90C8-77B0-9F9094D5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79D86DFB-6D70-FC66-26EA-44CE4C14A41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156087C-9103-2448-2FA1-F30CA53C32C0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CF162699-1672-43CA-6555-59EBEA8B73A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F8C7C03-63E2-A8D1-3D36-AA1E8719956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66F4F7C-397D-107D-2F77-D3C5C3F699CD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86CF920E-7558-0670-D343-6E9F2894ACB0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5E2B8241-E133-0C66-3520-8FDCB49B6B5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9DA4686-4EB7-11DF-9154-F6E40D04050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1E886426-7E62-935B-03C8-CB55A95CE38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C68ECD6-39B0-D0B0-157B-131DB4D9C5B8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84EF483-EB7C-05C9-4F42-24C1287AB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C5F451F-AC9A-C1FA-FB7E-EB022A617C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Every detective needs to know their suspects. Here, we sort our features into two groups: numbers (like square footage) and categories (like neighborhood). Knowing who’s who is key to cracking the case.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4A69200-1D7F-EE7A-FC02-61DFA62E185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237C563F-BE9C-32D5-0E02-670239504E29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AC33FA93-C510-7EE3-22D2-80C6666EE15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9F28645E-8E1E-9AE4-E4C8-9F5DD83282B6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3A7C5F0B-FBE1-BFB6-361C-B6A66CDF484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86B98025-F714-EA78-757E-54B115808CFA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748B36E-3296-3821-1FD0-090219FAFB0E}"/>
              </a:ext>
            </a:extLst>
          </p:cNvPr>
          <p:cNvGrpSpPr/>
          <p:nvPr/>
        </p:nvGrpSpPr>
        <p:grpSpPr>
          <a:xfrm>
            <a:off x="463651" y="445094"/>
            <a:ext cx="637161" cy="592514"/>
            <a:chOff x="463701" y="2217961"/>
            <a:chExt cx="637161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29B22A-20B1-75F3-1D13-C1F2326B9301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F8076BE-F277-6CFB-7394-C2C7B7938D38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7F95CCC-FC1E-BC0A-E01D-69B8A711D14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CA747C84-A44D-6F81-F5ED-178FA2C8D739}"/>
                </a:ext>
              </a:extLst>
            </p:cNvPr>
            <p:cNvGrpSpPr/>
            <p:nvPr/>
          </p:nvGrpSpPr>
          <p:grpSpPr>
            <a:xfrm>
              <a:off x="780811" y="2217961"/>
              <a:ext cx="320051" cy="298703"/>
              <a:chOff x="1029368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464082E-4790-5A9D-F255-36B2F9C1C0D3}"/>
                  </a:ext>
                </a:extLst>
              </p:cNvPr>
              <p:cNvSpPr/>
              <p:nvPr/>
            </p:nvSpPr>
            <p:spPr>
              <a:xfrm>
                <a:off x="1029368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8492897-18D1-F8F3-E971-B9B334584E1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867A09F-5ABB-3207-D906-971C801AB01D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7BA1322-13BF-D317-8B81-020CCEF5991E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C867901B-3383-961C-FD5F-5DE1EED4C21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BA47285-4E44-D323-D7D2-08C0E8F0D3C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6C4791BF-2AA7-7041-A4FF-BA913354337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9F07637B-795C-506D-19BC-3F2AB77729BF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E94131B-64F1-CCA3-E450-5C6B9FDACB3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C8CC721-D25D-E4A5-B543-8D31BD30B3D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8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17 -0.065 0.017 -0.065 C 0.034 -0.118 0.061 -0.139 0.1 -0.139 C 0.12 -0.139 0.138 -0.131 0.152 -0.118 C 0.162 -0.109 0.174 -0.104 0.187 -0.104 C 0.212 -0.104 0.233 -0.122 0.241 -0.148 C 0.241 -0.148 0.25 -0.179 0.25 -0.179 C 0.25 -0.179 0.232 -0.113 0.232 -0.113 C 0.215 -0.061 0.188 -0.04 0.15 -0.04 C 0.13 -0.04 0.111 -0.048 0.096 -0.062 C 0.087 -0.07 0.075 -0.075 0.063 -0.075 C 0.038 -0.075 0.017 -0.057 0.009 -0.031 C 0.009 -0.031 0 0 0 0 Z" pathEditMode="relative" ptsTypes="">
                                      <p:cBhvr>
                                        <p:cTn id="6" dur="1500" spd="-100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8C1BE66-4C7E-E7DB-70F9-F24692657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43CDAB09-DBBF-5871-F5E6-EBDD7684AF8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9B8D8FD-AD60-5000-A549-04746BE47936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C46D5E2C-E80D-5EAF-F1F2-2352C24C1350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2CBA14A-2D2C-CB0E-C7FA-EF1B2097425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FFB453A-1516-3999-48BC-47BBFF994CC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81AF306-6FB9-0C0C-4DC1-93CE21A1541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3B5BFE6-E202-C4FF-0810-7C42F8EC97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E567E31-E3A7-2708-1BCF-179DC532EF6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AA751F0-5B77-CB23-5E22-10319E0ABA0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548E8C8-5FD1-6C55-BFE7-C23DA32E4C7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6F01518-E700-F1C1-1E74-07ED95D80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658C2A1A-6E7E-8762-9840-894823F017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7156" y="2506856"/>
            <a:ext cx="576968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train_data.select_dtypes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(exclude='object').columns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train_data.select_dtypes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(include='object').columns</a:t>
            </a:r>
          </a:p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catCols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1998AAF-E700-1BD3-B80F-A2E25BD77834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9E78DC4F-38F6-5448-E015-30FC8326F7C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BA5B2F1-A876-94A9-1A1B-2072B7FAACF0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37A77DE-0198-A2DF-A065-E474357ACD7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2E849DB3-AC80-5E48-19F8-1E901FED9B34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3A63E96-F442-0887-DE68-DAC150D8B382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42C17A0-E7FB-A860-907D-EB090BB83B79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FEA727F-AF41-C0EE-FD37-75C704C63EFA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CD7E69D-80D8-3FA0-83EE-F09F5BEB8298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63CC38-ABC2-80A9-764D-37942FC33F1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9D267F3-B1D4-87B5-07D0-781A120590F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92FF4B2-2774-9AB7-4955-74A0D6B04596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597C4CF4-E549-84EF-8EFB-804D75388EE1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61A17E7-3998-CEE7-F70D-8B039012151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9A226C8-21E4-0F20-D59D-502E73D3503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0E7DE40C-A6DC-C504-6B1C-F5C66D13F34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F9880A89-EB6C-871F-501D-9C58F0B910A7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023C7B63-34C5-FA18-E5C3-E9BBFADA9C1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D9DB2BB0-E947-5163-CB87-7C1EB781E6B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3696880B-ACEF-9652-62E3-F21B03392E0F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4091A319-C013-B391-4F23-F8C826A3F842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37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85 0.22284 L 0.13108 0.22284 C 0.0724 0.22284 8.33333E-7 0.1608 8.33333E-7 0.1108 L 8.33333E-7 2.71605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2" y="-1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3490B795-63DB-6C3B-4E73-84DD658F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B20CF1E1-5F08-97CF-6F45-621A8D7A3B58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5161777C-084C-CD41-CEA9-44A6A62B2936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25E74296-734F-8BBC-67B3-43335F78903A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956A1EDD-8589-E84E-A66C-D1A9566259A6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617253C1-0079-805D-4877-2D0B443D8AFC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ED5E1A67-E176-E619-2F31-0D136BE5442D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26DE4A90-67A4-9138-E527-62FBF929CDD3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03B9932F-106A-9B3B-0820-ABA5631F3950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9CE0C323-544B-6AD7-4CC3-A3164ADD7D58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285F461D-BE79-49A8-5880-2097E4E18CA7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98B34BA6-4EA3-8042-FD4E-14FA7B142A59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BBC6764B-78C5-BE84-348F-CDE19117F3F9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76CB44D3-12A6-66F0-0CD5-2B4FCA9CA6DA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05AFC765-2745-2F0A-F1DE-CC58B46186A5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E8B3AF23-028F-D5B1-A386-542FB79C6B04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41190147-6061-FE13-7CE6-C34DDB1C68D3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12EF8C76-8463-B1E8-774B-512D3FE45249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201CCF97-6B7A-E106-3A61-D551A36B5C4D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4C0420E5-12A9-072C-918E-2EAE16EEF958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3124F70B-338E-BFC8-D0B1-442564B6EFAF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788CF20A-BC80-EC1C-5E41-BD86DA55FD2F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4D12A4C9-6B56-62F2-9908-672AD97B8698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018C1FE5-4716-7BC7-167D-49C4191AE05F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98DA8F95-6F24-E0D2-BA51-5C5A2CC94BDC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622E475B-0CA6-30D9-E324-515B9CF1B3AE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24D5CEC2-0691-114C-79C8-6196DF96A1B9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757220A8-C72E-4D57-104B-9F979884DB75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BF00A71A-F847-0CFE-C07A-3AD00D0DFC10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605AD522-3B8A-5A3E-D2B5-618115F25EDA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D40ED519-151E-CC7D-E515-44A3CF0803D8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9DE4B91F-AD55-CF38-0159-4BE4D9E703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841DDF3D-F195-2B26-13DE-6011C872D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40" y="1683598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Handling Missing Values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4EB878CD-FC94-5D4E-F28F-094A199DAEB5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7484CFE5-76FB-A7C5-900E-6F1691A054C6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37789580-01BC-A5A5-B51D-9578FAC59ABE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A60F13EA-896D-4C4C-66A8-0C65C2B13A57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45CCD62C-790A-3949-A3FF-AB7134BE57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Handles missing data to ensure a complete and reliable dataset.</a:t>
            </a:r>
            <a:endParaRPr dirty="0"/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43C1A864-670C-E323-CA94-D99A49119003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DAC886CF-E9B7-3A2A-D4DE-AA92FB20ECDE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21C9C450-655C-C6B1-A803-27EC3C2CEF6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229A0C3C-6C8B-1A5C-BD88-588F37C30101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6267DDD8-998F-1235-D109-22F657D2E6CB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CCC015F5-322C-C2D3-F106-85A957B3C9B8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83CE5F06-8F82-CBD9-E609-38F8D0D4CE08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3210D8EF-27EF-CC2B-5CA8-1EFD526ED4B6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95961045-0771-0C54-F460-B6277C6C62BF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338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LotFrontage</a:t>
            </a:r>
            <a:endParaRPr lang="en-US" sz="1800"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Alley</a:t>
            </a: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6051" y="2754175"/>
            <a:ext cx="2194500" cy="365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General approach</a:t>
            </a:r>
            <a:endParaRPr sz="1600"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Missing Values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Impute with median or mean value grouped by 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Neighborhood</a:t>
            </a:r>
            <a:r>
              <a:rPr lang="en-US" dirty="0"/>
              <a:t> (since frontage can depend on location)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3475075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values are 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</a:t>
            </a:r>
            <a:r>
              <a:rPr lang="en-US" dirty="0"/>
              <a:t>, which likely means "No alley access." Fill missing with a new category like "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None</a:t>
            </a:r>
            <a:r>
              <a:rPr lang="en-US" dirty="0"/>
              <a:t>" or "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NoAlley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df.isnull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().sum() </a:t>
            </a:r>
            <a:r>
              <a:rPr lang="en-US" dirty="0"/>
              <a:t>to check missing values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Impute or drop based on feature importance and missing percentage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>
          <a:extLst>
            <a:ext uri="{FF2B5EF4-FFF2-40B4-BE49-F238E27FC236}">
              <a16:creationId xmlns:a16="http://schemas.microsoft.com/office/drawing/2014/main" id="{2F84F0B3-60FB-D07D-DD46-C98FACF7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>
            <a:extLst>
              <a:ext uri="{FF2B5EF4-FFF2-40B4-BE49-F238E27FC236}">
                <a16:creationId xmlns:a16="http://schemas.microsoft.com/office/drawing/2014/main" id="{D155B39B-2739-4E66-17F7-877C6AA4F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Missing Values</a:t>
            </a:r>
            <a:endParaRPr dirty="0"/>
          </a:p>
        </p:txBody>
      </p:sp>
      <p:grpSp>
        <p:nvGrpSpPr>
          <p:cNvPr id="942" name="Google Shape;942;p44">
            <a:extLst>
              <a:ext uri="{FF2B5EF4-FFF2-40B4-BE49-F238E27FC236}">
                <a16:creationId xmlns:a16="http://schemas.microsoft.com/office/drawing/2014/main" id="{3DD081FA-AAA4-9FD8-019E-855BA1080688}"/>
              </a:ext>
            </a:extLst>
          </p:cNvPr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>
              <a:extLst>
                <a:ext uri="{FF2B5EF4-FFF2-40B4-BE49-F238E27FC236}">
                  <a16:creationId xmlns:a16="http://schemas.microsoft.com/office/drawing/2014/main" id="{51C7DD95-CEFF-200E-E404-D7C2996C989D}"/>
                </a:ext>
              </a:extLst>
            </p:cNvPr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>
              <a:extLst>
                <a:ext uri="{FF2B5EF4-FFF2-40B4-BE49-F238E27FC236}">
                  <a16:creationId xmlns:a16="http://schemas.microsoft.com/office/drawing/2014/main" id="{2B7DFBCF-B2E2-B382-4802-9E0A5C882CB8}"/>
                </a:ext>
              </a:extLst>
            </p:cNvPr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>
                <a:extLst>
                  <a:ext uri="{FF2B5EF4-FFF2-40B4-BE49-F238E27FC236}">
                    <a16:creationId xmlns:a16="http://schemas.microsoft.com/office/drawing/2014/main" id="{523CBBB8-9A8F-50BC-C94B-3D795FC8E219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>
                  <a:extLst>
                    <a:ext uri="{FF2B5EF4-FFF2-40B4-BE49-F238E27FC236}">
                      <a16:creationId xmlns:a16="http://schemas.microsoft.com/office/drawing/2014/main" id="{C980E6FA-972B-84B2-2B74-7FAD8F52BCE7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>
                  <a:extLst>
                    <a:ext uri="{FF2B5EF4-FFF2-40B4-BE49-F238E27FC236}">
                      <a16:creationId xmlns:a16="http://schemas.microsoft.com/office/drawing/2014/main" id="{DBA08891-88A0-0601-897F-82F79AC28F0A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>
                <a:extLst>
                  <a:ext uri="{FF2B5EF4-FFF2-40B4-BE49-F238E27FC236}">
                    <a16:creationId xmlns:a16="http://schemas.microsoft.com/office/drawing/2014/main" id="{571B9F4C-F9B0-CAA8-C3FF-997AF921D430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>
                  <a:extLst>
                    <a:ext uri="{FF2B5EF4-FFF2-40B4-BE49-F238E27FC236}">
                      <a16:creationId xmlns:a16="http://schemas.microsoft.com/office/drawing/2014/main" id="{81FE682E-2054-684F-9ECC-E2D03C20B67A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>
                  <a:extLst>
                    <a:ext uri="{FF2B5EF4-FFF2-40B4-BE49-F238E27FC236}">
                      <a16:creationId xmlns:a16="http://schemas.microsoft.com/office/drawing/2014/main" id="{14617EA0-BE12-AD08-F9E2-2434489EC761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>
                    <a:extLst>
                      <a:ext uri="{FF2B5EF4-FFF2-40B4-BE49-F238E27FC236}">
                        <a16:creationId xmlns:a16="http://schemas.microsoft.com/office/drawing/2014/main" id="{3801E3AB-28D6-940E-1B20-08CF9342E705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>
                    <a:extLst>
                      <a:ext uri="{FF2B5EF4-FFF2-40B4-BE49-F238E27FC236}">
                        <a16:creationId xmlns:a16="http://schemas.microsoft.com/office/drawing/2014/main" id="{E230805F-842C-32F5-D572-75D2D5C1D43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>
                  <a:extLst>
                    <a:ext uri="{FF2B5EF4-FFF2-40B4-BE49-F238E27FC236}">
                      <a16:creationId xmlns:a16="http://schemas.microsoft.com/office/drawing/2014/main" id="{E86C47C0-8F24-D5A7-4A6E-EB6D84E72CD3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>
            <a:extLst>
              <a:ext uri="{FF2B5EF4-FFF2-40B4-BE49-F238E27FC236}">
                <a16:creationId xmlns:a16="http://schemas.microsoft.com/office/drawing/2014/main" id="{53994FDD-D920-F965-C313-FB646AB31C5B}"/>
              </a:ext>
            </a:extLst>
          </p:cNvPr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>
              <a:extLst>
                <a:ext uri="{FF2B5EF4-FFF2-40B4-BE49-F238E27FC236}">
                  <a16:creationId xmlns:a16="http://schemas.microsoft.com/office/drawing/2014/main" id="{2406EF4D-6705-8632-4D69-8AC0C074578A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>
              <a:extLst>
                <a:ext uri="{FF2B5EF4-FFF2-40B4-BE49-F238E27FC236}">
                  <a16:creationId xmlns:a16="http://schemas.microsoft.com/office/drawing/2014/main" id="{16136DB3-C480-B0DC-51A7-3AFAF74A949A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>
                <a:extLst>
                  <a:ext uri="{FF2B5EF4-FFF2-40B4-BE49-F238E27FC236}">
                    <a16:creationId xmlns:a16="http://schemas.microsoft.com/office/drawing/2014/main" id="{8A1BC956-1797-F0A1-34C8-7B2C1C7FFA39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>
                  <a:extLst>
                    <a:ext uri="{FF2B5EF4-FFF2-40B4-BE49-F238E27FC236}">
                      <a16:creationId xmlns:a16="http://schemas.microsoft.com/office/drawing/2014/main" id="{A330EFA4-10AD-1F68-989D-D9FA72E96144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959" name="Google Shape;959;p44">
                  <a:extLst>
                    <a:ext uri="{FF2B5EF4-FFF2-40B4-BE49-F238E27FC236}">
                      <a16:creationId xmlns:a16="http://schemas.microsoft.com/office/drawing/2014/main" id="{48DB4492-E0B5-2163-A9FA-FE824A8FA233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>
                <a:extLst>
                  <a:ext uri="{FF2B5EF4-FFF2-40B4-BE49-F238E27FC236}">
                    <a16:creationId xmlns:a16="http://schemas.microsoft.com/office/drawing/2014/main" id="{FAFAAFA5-EEAF-5A56-6B21-125CAB4D7972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>
                  <a:extLst>
                    <a:ext uri="{FF2B5EF4-FFF2-40B4-BE49-F238E27FC236}">
                      <a16:creationId xmlns:a16="http://schemas.microsoft.com/office/drawing/2014/main" id="{D83F1A9E-CB96-F84E-E44D-7DF9689CFBC7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>
                  <a:extLst>
                    <a:ext uri="{FF2B5EF4-FFF2-40B4-BE49-F238E27FC236}">
                      <a16:creationId xmlns:a16="http://schemas.microsoft.com/office/drawing/2014/main" id="{860A8192-EB21-3159-9668-C78B3099F898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>
                    <a:extLst>
                      <a:ext uri="{FF2B5EF4-FFF2-40B4-BE49-F238E27FC236}">
                        <a16:creationId xmlns:a16="http://schemas.microsoft.com/office/drawing/2014/main" id="{44A668F3-3C36-3C27-B4AB-7403B108944A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>
                    <a:extLst>
                      <a:ext uri="{FF2B5EF4-FFF2-40B4-BE49-F238E27FC236}">
                        <a16:creationId xmlns:a16="http://schemas.microsoft.com/office/drawing/2014/main" id="{382F3789-1EF2-0C49-386E-2DA725C5CB4A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>
                  <a:extLst>
                    <a:ext uri="{FF2B5EF4-FFF2-40B4-BE49-F238E27FC236}">
                      <a16:creationId xmlns:a16="http://schemas.microsoft.com/office/drawing/2014/main" id="{6E24C17D-F465-9ACE-8FC6-05EA197C61B4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8" name="Google Shape;968;p44">
            <a:extLst>
              <a:ext uri="{FF2B5EF4-FFF2-40B4-BE49-F238E27FC236}">
                <a16:creationId xmlns:a16="http://schemas.microsoft.com/office/drawing/2014/main" id="{4CC1CC29-1B1B-E5D8-0FC4-F3F03656C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43764" y="2784645"/>
            <a:ext cx="3233147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train_data.fillna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train_data.mean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inplace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=True)</a:t>
            </a:r>
          </a:p>
        </p:txBody>
      </p:sp>
      <p:sp>
        <p:nvSpPr>
          <p:cNvPr id="969" name="Google Shape;969;p44">
            <a:extLst>
              <a:ext uri="{FF2B5EF4-FFF2-40B4-BE49-F238E27FC236}">
                <a16:creationId xmlns:a16="http://schemas.microsoft.com/office/drawing/2014/main" id="{CCB8DCEA-A58F-0543-665E-A23315DA3D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8112" y="2261742"/>
            <a:ext cx="1254778" cy="4907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Code:</a:t>
            </a:r>
            <a:endParaRPr dirty="0"/>
          </a:p>
        </p:txBody>
      </p:sp>
      <p:sp>
        <p:nvSpPr>
          <p:cNvPr id="970" name="Google Shape;970;p44">
            <a:extLst>
              <a:ext uri="{FF2B5EF4-FFF2-40B4-BE49-F238E27FC236}">
                <a16:creationId xmlns:a16="http://schemas.microsoft.com/office/drawing/2014/main" id="{73F5B60E-AA98-FD93-BB3D-C6D3CCF5786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17747" y="2312080"/>
            <a:ext cx="1563600" cy="390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Story:</a:t>
            </a:r>
            <a:endParaRPr dirty="0"/>
          </a:p>
        </p:txBody>
      </p:sp>
      <p:sp>
        <p:nvSpPr>
          <p:cNvPr id="971" name="Google Shape;971;p44">
            <a:extLst>
              <a:ext uri="{FF2B5EF4-FFF2-40B4-BE49-F238E27FC236}">
                <a16:creationId xmlns:a16="http://schemas.microsoft.com/office/drawing/2014/main" id="{36352D47-A6C7-7FD2-52EA-9506C8B6E2A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03249" y="2586090"/>
            <a:ext cx="2968451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Some clues are missing! We fill in the blanks with the average value for each feature. This ensures our investigation isn’t derailed by missing evidence.</a:t>
            </a:r>
            <a:endParaRPr dirty="0"/>
          </a:p>
        </p:txBody>
      </p:sp>
      <p:sp>
        <p:nvSpPr>
          <p:cNvPr id="976" name="Google Shape;976;p44">
            <a:extLst>
              <a:ext uri="{FF2B5EF4-FFF2-40B4-BE49-F238E27FC236}">
                <a16:creationId xmlns:a16="http://schemas.microsoft.com/office/drawing/2014/main" id="{F20D4067-1512-34C9-23A5-34E110B498DA}"/>
              </a:ext>
            </a:extLst>
          </p:cNvPr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>
            <a:extLst>
              <a:ext uri="{FF2B5EF4-FFF2-40B4-BE49-F238E27FC236}">
                <a16:creationId xmlns:a16="http://schemas.microsoft.com/office/drawing/2014/main" id="{AFAB93C6-DBF3-414C-8DC4-BBA21AA4CD68}"/>
              </a:ext>
            </a:extLst>
          </p:cNvPr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90;p33">
            <a:extLst>
              <a:ext uri="{FF2B5EF4-FFF2-40B4-BE49-F238E27FC236}">
                <a16:creationId xmlns:a16="http://schemas.microsoft.com/office/drawing/2014/main" id="{01F92E82-E478-2569-E21A-24F7A82F0166}"/>
              </a:ext>
            </a:extLst>
          </p:cNvPr>
          <p:cNvSpPr txBox="1"/>
          <p:nvPr/>
        </p:nvSpPr>
        <p:spPr>
          <a:xfrm>
            <a:off x="1510296" y="3927614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25" name="Google Shape;591;p33">
            <a:extLst>
              <a:ext uri="{FF2B5EF4-FFF2-40B4-BE49-F238E27FC236}">
                <a16:creationId xmlns:a16="http://schemas.microsoft.com/office/drawing/2014/main" id="{2C231BE4-BF47-D1B9-5B69-E0B0F99F2AEC}"/>
              </a:ext>
            </a:extLst>
          </p:cNvPr>
          <p:cNvSpPr/>
          <p:nvPr/>
        </p:nvSpPr>
        <p:spPr>
          <a:xfrm rot="18900000">
            <a:off x="4076948" y="4107123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81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85 0.22284 L 0.13108 0.22284 C 0.07239 0.22284 1.38889E-6 0.1608 1.38889E-6 0.1108 L 1.38889E-6 -6.17284E-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2" y="-1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FAF9266D-B02B-F120-D168-4E51711C3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96D6F475-51F4-845F-082D-EA0C7780ED0F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F36CF0D8-3732-0398-7894-B84245C940A3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3988BD4E-85D6-2E30-90D2-E4711C005ED5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2C5830F5-41B6-D8F1-27FC-D8BC90F17A4C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72A778D0-0617-4E0A-E12D-80A25BF25B85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BB6D4C6A-951A-38E5-6B7A-7B363401188B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8CA0EEFB-1334-063B-44A4-82536946ACD6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6BA385C0-C94B-8420-FD81-FDEDFF512962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F2030EAE-EEB5-8713-FAB9-5ACB9048ED48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4A8A2FEE-8FF6-8527-164C-023A37F65900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2EC9DC26-04F1-65E8-8FAE-1C7FA839F35E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8BAE4B8A-96AD-13D7-5410-C5BB01DAF8CA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59B7D8B5-1157-282B-F65B-EE0315E39A0D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B18C57DF-543B-FAFE-309F-58B130824BBD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5EE4CC13-0D25-1065-3B88-88C85608C4B7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95D6DC78-BC18-AA98-8E29-1DC77C7E7455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96937436-E133-C738-672E-E096CCAC4873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7B9A38AE-71F4-7790-C9DE-60B2EF11E6B4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E6FCBD64-6B51-B40D-3CCA-87019B9112D0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856790D7-048E-3EFD-85D7-6E49472C313E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6AC45566-F448-A74D-29A6-6232B892BF79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3679C584-7BBD-0273-05F5-DFCDDACDB8E9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58CB7B5B-6D7B-744C-B9E6-76AD08B1D431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960E37E9-ACDC-CBFA-61CD-1C8C74C4B498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8B859C83-8160-CD81-ACEF-E8A5EF5A826C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4039AE76-90A9-DD83-8C72-D2F04FC8B43E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6AFCDDC5-C68D-651D-19E2-B4EFBC11A00C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D2112E0D-E4D6-1C7D-9656-F70786EF3A8A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C26BC5E7-6349-C2CA-6B7C-9367BE6B636D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8149A378-F7C8-4799-A7AE-71BBCA675ACC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382D50A3-CEF3-C08A-6FBC-88E3430909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C92A03EE-FB8E-F739-8844-CD0B1285C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40" y="1675946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Feature Engineering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FF9673FE-8DA1-46A5-1336-3A39C6B584F0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147498CC-7C21-41FC-21E7-868A861A4F55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E8552753-ACFD-23E5-8C7A-8334A325B9D3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C7902455-BFC1-3D4E-9D0E-41F1616C5272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136EAC78-E73A-E528-2571-2BCF9A83FA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Creates new, meaningful features to enhance model performance.</a:t>
            </a:r>
            <a:endParaRPr dirty="0"/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9FB20FDA-79AF-A814-0B6F-C82B4EAF8FBE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ECA38453-570B-0F56-4DE3-AC5BE9A2948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11D733C4-C2D5-7285-9271-32383DEC56D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B35DE0F6-5946-EC69-8C7B-DEC340A564F2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7C890570-0E0D-884A-D5F0-3021588E3433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94AD47CB-8A0D-B9A2-5230-592CFABF1DCC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E777D870-2E17-621E-D132-46B40CB0C965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DF728608-0611-3783-9467-D1297D82E6BC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6C3875FC-ED98-0098-9A24-3F8100E63505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9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294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294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408500" y="2022352"/>
            <a:ext cx="5289273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totalSqFeet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=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TotalBsmtSF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+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['1stFlrSF'] +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['2ndFlrSF']</a:t>
            </a:r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3408500" y="3050620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combine clues to create a new one: total square footage. Bigger homes usually mean higher prices—this new feature gives our model a sharper eye for value.</a:t>
            </a:r>
            <a:endParaRPr dirty="0"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840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EE6EE7CC-C574-F31A-2CE9-9B552CCD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92C60C4F-29FD-32CC-1A3D-0919AA2F4D58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F690834A-3E43-921B-6589-C8098F54F9C6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B0D83AB3-EC54-062C-DBA3-06551E6AAE00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9AEA2123-7389-73AA-5DD9-AFE940EAF987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9F2CC48D-3D23-B41C-E761-02572A280BED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FA4CCB4B-139A-A90E-B718-5BCD07EEC548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A42DEA37-06AE-618B-203C-977AB981F4AE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EB233487-D6F3-39DF-45B1-272D6F03B9E1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B4168FE0-2F46-E6F2-099D-F4EFF8EF57B7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7EA37B5A-35DF-6D17-E8BB-A849A7FB73FF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94853A04-E768-0F53-7077-B45B3E915E04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2F624E06-94AB-F12E-E814-F4C505EB4CCD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5B3AD951-1A8B-C926-6046-C98D6CBFB630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957BC3DA-5B3A-0B50-0A0C-21D003D60474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1C763CE2-057E-148D-1E72-ECD60496472D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6CA6CD4C-42E0-C2A6-EF83-18A4587F46DA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DCED7885-A246-BFA4-F9F7-5B140A57D2C7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BA1854F0-F893-D048-1E7F-8B75F1365A6D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CE07B65C-AD64-2FC4-6FD3-A91185B7DD33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2692267A-0AA8-E2BB-89DA-11343743DEE3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92DC8680-A260-55DB-E72C-47AFAE04C3C2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4FB48ED1-C926-C711-58B2-2D3FB7985650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D4FBCA9C-2FBE-483A-6711-F2205B10A1D8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F4A2B28A-ED36-D4AF-A7F2-3BAFF75523EE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0169F7D6-CB60-0C49-ECD5-EA906F18D8E3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396652DC-985F-2DC1-21AA-200939980975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A5B4D35E-C7FA-6272-C22D-75CCC0E35A2F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637A1837-2C1C-30B8-20C3-60E217C1C854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41BF90D1-D683-3273-D575-921685CC0916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F326C6A2-C2BB-DC1D-544A-78782743B187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D6CB9E35-7922-4B2E-396C-5E98D5EB9A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0436BC81-BFBC-6FF0-AE19-3893BA78E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2365" y="1700342"/>
            <a:ext cx="557785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Transformation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0B7EC758-6B55-45B4-2472-051F9BAA0C90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F8A1D4EE-4E51-EEB4-8A39-D674E5F056CB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4C3B00C2-6528-0D40-8CE0-DD26EC2B05C6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41DB6897-44FA-A20F-56FE-46A6CF6E7B02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A7880721-6155-5B3B-B1DE-2AD530E93B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Scales and encodes data to prepare it for machine learning algorithms.</a:t>
            </a:r>
            <a:endParaRPr dirty="0"/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549B628B-E600-AA0C-CF9C-C1B59F98586B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887CAF0C-3E63-9347-3CFE-C134B364CBBE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9D98FE1F-81B7-1C9E-FEBA-E65AE85737B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D376A29D-9BF9-1770-2D6B-D9B1C470019E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A855A1B6-3FFD-6570-ADAC-40D39F8BABF8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73A459C1-9CE0-98D2-2B90-489AE93A21F6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3A4ECE9A-2B6A-1201-CDE6-30D650486E00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8D66A93D-F9AC-F303-F133-5DC7CA4EE9D4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C1194F53-9469-55AC-C08B-6275ED3F60FF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836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7E83B575-73C6-3BFF-478F-520A911B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FCD1706-8FF0-998E-D815-6951C8F2B4E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61D50A-C8F2-A78C-3422-C124F1CA5CC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A469D00-B53E-A07B-16CE-575927E9B05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9B566E04-7A75-583A-27B9-11FD2CE4C5AC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C2B997-850D-196A-8283-07C55A9FA75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12DE2C9A-F22F-B9BE-F467-BCE34625B48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07869382-5443-FF15-9E88-20F6DD2E046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AFD9F36-44B0-F672-637C-63D6776235C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248F0A4-5D23-C682-6B7F-D40A2E728BA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81B4888-E6D2-4FBB-678C-EF88F0C627E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8E1A562-8D71-ABED-E057-5A54E4F83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234" y="112915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30B9FF7B-0FFF-6B3F-9ABC-5CE9929D63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Not all clues are created equal—some numbers are huge, some tiny. We scale them to the same range, and translate categories into numbers so our model can understand every detail.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A8CB5BC-AA04-0135-1108-18E8FD0DE2E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2A9BB95-B607-08EF-2E66-A1796C4C7CF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18BC4DB-CC58-9BDD-A820-6662D585664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EF2ABF5-6670-1E5B-B135-52C7402928DA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91C67FB-DDB0-D71D-3873-40AF54938D99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D6AF747-72ED-ED2E-6667-5BB512219E6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76AA179-9C2A-C601-6D10-B66AC38009A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DC65584E-B7AA-88E2-FE79-BB11FB40616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C6D7EB3A-E0D2-709A-042C-CFFDE1A37A09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2C29180-D60C-4B3F-083E-85FADF8EEA5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A344828-B1E4-FD62-91DF-62F7AC509DD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F46FD6EE-D450-F25A-263E-473F875F3B38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4845C493-2C9D-4FCE-E08B-6F825AE54DB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26B924-0181-B366-D728-BC8B9E0ECF47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F9B29B7-F5D5-0E8A-A182-80253C122243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ABC9CA4-DC45-F889-DA6E-6AFDA52C22A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D76A6716-2683-8326-279F-1492895ECCE2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0D10562-145E-B042-F151-24A5539C195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69953961-40A3-B82C-2BD7-406D10757BE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E157D796-F82F-D103-BF78-0ACEAB50DEB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9A268F6-4907-9595-28C2-286C2CCC8AD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038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525 C 0.00208 -0.00834 0.00312 -0.00988 0.00347 -0.01266 C 0.00486 -0.01976 0.00503 -0.02685 0.00347 -0.03426 C 0.00312 -0.03673 0.00139 -0.03735 0.00017 -0.03858 C -0.00295 -0.03766 -0.00625 -0.03704 -0.00955 -0.03581 C -0.01042 -0.0355 -0.01129 -0.03519 -0.01198 -0.03426 C -0.01979 -0.02747 -0.01302 -0.03179 -0.01858 -0.0284 C -0.02031 -0.02624 -0.02274 -0.02408 -0.02344 -0.01976 C -0.02431 -0.01513 -0.02257 -0.00741 -0.02517 -0.00525 C -0.02917 -0.00185 -0.03316 0.00216 -0.0375 0.00494 C -0.03976 0.00648 -0.04236 0.00679 -0.04479 0.00802 C -0.05 0.01018 -0.05504 0.01389 -0.06042 0.01512 C -0.0658 0.01666 -0.07135 0.01605 -0.07674 0.01666 C -0.07795 0.01728 -0.07899 0.0179 -0.08004 0.01821 C -0.09375 0.02068 -0.09688 0.01913 -0.11285 0.01821 C -0.12222 0.01481 -0.11094 0.01852 -0.1276 0.01512 C -0.12899 0.01481 -0.13038 0.01419 -0.13177 0.01389 L -0.13906 0.0108 C -0.14497 0.00555 -0.14063 0.00864 -0.15052 0.00648 C -0.15469 0.00555 -0.15868 0.00463 -0.16285 0.00339 C -0.16389 0.00308 -0.16493 0.00216 -0.16615 0.00216 C -0.16997 0.00123 -0.17379 0.00123 -0.1776 0.00061 C -0.17917 2.71605E-6 -0.1809 -0.00062 -0.18247 -0.00093 C -0.18854 -0.00216 -0.19983 -0.00309 -0.20538 -0.00371 C -0.22153 -0.00772 -0.20469 -0.00402 -0.23993 -0.00679 C -0.24288 -0.00679 -0.24583 -0.00772 -0.24896 -0.00803 C -0.25712 -0.01173 -0.25816 -0.01297 -0.26858 -0.01266 C -0.27379 -0.01235 -0.27899 -0.0105 -0.2842 -0.00957 C -0.2849 -0.00772 -0.28576 -0.00587 -0.28663 -0.00371 C -0.2908 0.00679 -0.28906 0.00463 -0.28663 0.02685 C -0.28646 0.02808 -0.28576 0.02963 -0.2849 0.02963 C -0.2809 0.03117 -0.27674 0.03086 -0.27257 0.03117 C -0.26806 0.03457 -0.26493 0.03765 -0.26042 0.03858 C -0.25625 0.03919 -0.25208 0.0395 -0.24809 0.04012 C -0.2309 0.0395 -0.21372 0.03981 -0.19635 0.03858 C -0.19479 0.03827 -0.19323 0.03611 -0.19149 0.03549 C -0.18698 0.03395 -0.18229 0.03271 -0.1776 0.03117 C -0.17587 0.03086 -0.17431 0.03055 -0.17274 0.02963 C -0.15833 0.02253 -0.17622 0.03179 -0.16042 0.02253 C -0.15156 0.01728 -0.15208 0.01975 -0.13993 0.01389 C -0.13802 0.01265 -0.13611 0.01142 -0.1342 0.0108 C -0.12969 0.00926 -0.12153 0.00833 -0.11771 0.00802 C -0.09861 0.00833 -0.07951 0.00802 -0.06042 0.00926 C -0.05833 0.00957 -0.0566 0.01142 -0.05469 0.01234 C -0.05278 0.01296 -0.05087 0.01327 -0.04896 0.01389 C -0.04722 0.01419 -0.04566 0.01481 -0.04392 0.01512 C -0.01979 0.02068 -0.04844 0.01358 -0.03004 0.01821 C -0.02222 0.01759 -0.01424 0.0179 -0.00625 0.01666 C -0.00313 0.01605 -0.00278 0.01203 -0.00052 0.00926 C 0.00035 0.00802 0.00156 0.0074 0.00278 0.00648 C 0.00365 -0.00185 0.00174 -0.00216 0.00191 -0.00525 Z " pathEditMode="relative" ptsTypes="AAAAAAAAAAAAAAAAAAAAAAAAAAAAAAAAAAAAAAAAAAAAAAAAAAA">
                                      <p:cBhvr>
                                        <p:cTn id="6" dur="16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802C072-9904-0BDA-0946-C3E9280C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C3F055B-7C78-0116-C237-2B54547CE69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87BFADC-17DE-1920-600B-398B3A57D86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A027683-17CF-D573-C93E-1F46E760F6B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90161348-371B-3DD7-A70B-6F3D5016D175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1158573-D1AE-A485-87E0-0EAC46CAC77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BDB1784-B7B5-3007-723E-0911A05AD428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5A49D9AB-AA3C-5C29-B894-B92F121BE52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74F6162-3041-59B6-4B32-2524F57E0C7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1FB6B927-30DE-A99A-6656-E774CC96EAA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84DC33-7208-73E5-9C85-1CEE0CD00E3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94B771ED-508A-8B14-00CE-018215F116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38522" y="2435758"/>
            <a:ext cx="606695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sklearn.preprocessing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RobustScaler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scaler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RobustScaler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scaler.fit_transform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numCols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pd.get_dummies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2A0FCAF-F50A-CD45-BBB6-40A5823D253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F780D3F-D429-C037-273B-273B1A7F64D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C65E93A-4698-49D0-DC7C-E94218610EE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5711ED4-1A76-0188-4FA7-FD38CF29629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0EC10328-C14F-A215-E59E-5471A7BF5AD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6AEF552B-5720-E9B2-E437-DECF7915B28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77C586-7912-26FC-C8C2-472B1FEC4E8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E276AB7B-50AC-6BFC-1557-99485BAE5046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DA2A3CB-9CC9-2563-59F1-64DC3B7F22F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8138044-4662-33C4-480D-B21D8098265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EC16517D-D80E-8F2D-B66E-5366391F2B1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1B9229E9-D0A3-E2FB-A98C-18C4383C9AD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5EB50B6-6CC9-7AB6-E805-5129A573902C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71CB0A46-C13C-13AA-BA8F-714F6AC848A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BE3B8B6-7D0A-DC2B-7983-5B47C462716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F0E6AA86-9B54-B057-74B9-C2A8F22EB96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9B755305-EE65-6413-4BC0-FD66ED69C456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044CB605-885A-6506-E1D0-3442CEAB914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FB287BE-E44E-EC0E-EFDB-BDF2DE9E00AF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41023E72-4019-ACB8-855C-56DB8DDB4EBC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46D6755A-3F03-84E1-491D-2892A25D0D14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75;p33">
            <a:extLst>
              <a:ext uri="{FF2B5EF4-FFF2-40B4-BE49-F238E27FC236}">
                <a16:creationId xmlns:a16="http://schemas.microsoft.com/office/drawing/2014/main" id="{3C482C88-1B2B-0CB5-695F-77DAA536F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3234" y="112915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30626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85 0.22284 L 0.13108 0.22284 C 0.0724 0.22284 8.33333E-7 0.1608 8.33333E-7 0.1108 L 8.33333E-7 2.71605E-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2" y="-1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3824B1B3-2ED3-2761-A248-C390BD37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AB040587-FF35-2B00-D843-4160AA9C497F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25D99604-4612-77AB-98FA-D6EEC8D25DDA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E26007A4-0B50-D946-BEFB-3EFD78133066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F692613D-8B51-968A-578B-FB28EC94B6DA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0E03628D-2713-BEAA-6B0B-5243ED6E4DD8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B8FAD4FE-6163-F70A-4FDB-00E90E9FCE31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456E1102-7333-ABB2-0BBB-3E5525784127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65024661-4C1A-8EEB-E9B0-78B0DF2BE131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73900815-2161-1E79-DD86-15F1A2BC825C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127C1C32-76FB-4284-FA9A-B5FFFB80D5F9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DE669950-524F-EFEB-35C7-BA25F19A9D64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BD543588-6A8F-11E4-1769-11FEC095AA4A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B0B49724-D5BB-F5BD-2BC1-68B0C8180FA9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3317D8FC-869F-04BF-A29C-61B6563E8D52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DA86640D-90AB-00F1-BBC4-C86D4D3D14E1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2D10DD46-F6E3-744E-6D14-9757F1E3E263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0B1DF412-9308-573A-1C92-CCEA832FEF6C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2C25F849-364C-87E7-3A65-7DC6D152D087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808A4E49-015B-634C-D7C4-895E8CE78FD8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63033889-0269-59B0-6A43-2F45AE058A01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E7105BCD-1562-E103-0308-3BFED13F0CC9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78415793-38DD-A5B0-3D14-A0FBDFF77474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EB9BC7C8-A976-88A1-926F-93A5A2C30AC7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4A2F109C-865A-7A52-A587-999E12ADC100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A2ED4756-1BCA-3E4F-7AEF-F52803387FED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A359E58F-BCC3-6E46-38C8-C54C631DF9BF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E97653F1-5202-C268-BB7E-BEDA7622E145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485987C6-F588-034A-A282-58F56003E53A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A58BD369-EAD3-16A8-399B-E76D841D5C28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93D876A4-743E-98A9-6813-955A6F636CA7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00457887-7CEE-13A6-32C3-300EE8E630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BDDCC0EE-30FF-7414-89E1-A598EB7FF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0F96B880-944B-BFD8-8A46-D007EB103106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2C97C8A1-19E1-D99A-30EC-4E419214B949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AEBCAA67-174C-9246-C07B-51B9BD89DB6A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304D2A97-F366-EF34-BD32-E07519B8CB95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32306EDF-7676-E4F3-A0BE-C81A7F5A8E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Introduces the project and loads the datasets for analysis.</a:t>
            </a:r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FD98479B-4D13-BB4D-C4E7-583AC9149086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16020039-C457-7D7A-CD19-75131A1BEF2E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130C4A6E-016C-32C3-06D2-0F091A56CB8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17FBD684-97C7-5761-9FE8-C6A4CA909A8F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CA411F87-9C3B-DAF7-9EEF-3486E141243E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50145184-3F06-880D-AFA3-6BB67C459443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9429798F-0335-A845-EE3F-ACDB71D58777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6EE378DA-F894-29FB-908F-F137513B822C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5F997ABB-4B2C-49B0-369F-0A591B375FF3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343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BE40B2D2-68D1-B033-0BED-BF28A183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C918C4C1-DD90-6E94-4C14-51CA884E7AD2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BA13585E-2CDC-7925-25E7-3BAD8967E620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3E7E11D1-8B60-2E1E-860A-4187CF4C0EA2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C6F5F733-C20F-ED1B-DD75-DAFE1184FE08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39FEF464-3A12-3BE8-4824-BF31164FCCB0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D53DE868-2E35-CFA9-C39A-AFF7D0282AA2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ED36EDCF-F49F-5D85-660A-6F93CB234A86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DE4497FA-4ECE-F77D-F45C-13622CAE864A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A0AF0B72-27B5-25EA-9C66-21FE8069FE83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5EA70A26-92BD-322F-3CD6-1DBE30152964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C41E9F69-F869-1CE0-DC23-1FEA1E2F75E4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B029A3BF-362E-8F6E-53DE-2C97DC156CCA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C90C7582-9772-1091-0F6C-9AE21A4C85E5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C6AD5DB9-A606-B81C-BF80-AB6B4DD1950C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8F1563F0-81A8-A756-50B6-427D1ED73C37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9FDC932F-44C3-FF1C-E674-4C90B58BF672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009D5D05-0223-0DC7-A328-3B50A6284A10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8EF54C6F-1E3D-94A5-3509-A8A54DAC7B67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0623DB21-36C9-C641-9868-4D8FDADF6431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46F9C1B8-B803-D9CA-AE6D-ECA67B61C991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3003E943-2994-C50E-27B7-7E575A76E350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405D9FD8-6ABA-D76A-25B9-BE69A487060B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214F9B90-2CB1-73BA-70DC-3E4CD38196D5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3417C0A2-F9AB-0757-4A2B-8C2E0558AF85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607B5D0D-D9F0-A24B-B9C1-6B0F224DA95E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A097432E-3CDC-ABCF-BE35-774EF0D46A09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81D78B53-7D6D-F774-7C43-E962233B5467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F2C62396-96CF-8BB6-7231-CEE97A77831A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D02B31DF-EFFF-8D9D-FE09-7FD770DE381E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D0D1367F-5887-FF28-C927-C9E37E0E9FEA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CCC7EFE3-D79E-5F4F-5A45-5F71D8414A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63A52B06-6934-60B8-A0CD-FBAB008AC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9470" y="1756662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Training the Model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A6FDA0D1-1A6A-AC89-CDA6-F2DCDE79E075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0B787FB8-CA8E-A275-7012-EC9F438FB9C5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D2CADE9B-A8FD-2036-06F9-D06DD0844CB3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0943B763-1A19-88EB-E0B7-3FC92A58C532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51F75A3E-9BEE-180D-54A9-BE2F8A3665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Trains a Ridge Regression model to learn relationships in the data.</a:t>
            </a:r>
            <a:endParaRPr dirty="0"/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8D021198-154B-075F-1B0E-2A69916FEA43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8326E7CE-4FBE-89E3-4B50-ACF129DB0A93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BAD4E37B-CBF9-D915-067B-A6A505EFBBAE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E6D1189F-0731-273B-32FA-22F00265A6E6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F11F5503-5747-6A37-4A37-F44CA884A67D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7D9EB110-360B-2AEF-CF36-93D78101FF34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DEF108E6-E850-7505-D494-0E9949460160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C6F5AD80-C440-82C7-6A43-1D2C1DB5C2D0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60F55369-960F-214C-6994-C4591AE3C49C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104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1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E039F224-72EA-B893-D5C6-B4902440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5E98E61-387B-6B25-B1A4-A2C1F765F95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8E136C1-FC0C-FF29-07B8-93BFB2A298B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DB4C0A7-B5B9-2434-F1E6-565C37261AE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0794FA9-1E93-1C7F-8F9F-493C73F3058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6E5775D-2649-6877-B925-4A864B454E6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F413FC-0DE5-87C8-E164-6208A5D11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A72C638-7D5D-F1C2-FEA9-7C2CE69FE33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3556168-5B3D-0915-9D62-B2C8E76B2CD5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09B5025-CAE9-F95B-66E7-DB6FCE14FDD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751EC24C-188D-91FD-9015-F8B3397504E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CB11723B-52C7-4BE3-0231-ED377B362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417" y="1563597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Training the Model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4ED6C155-F381-D2B9-54A6-A15E43880B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9966" y="2436904"/>
            <a:ext cx="602029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Time to put our detective to work! We train a Ridge Regression model, teaching it how different clues relate to house prices. The smarter the detective, the better the predictions.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94DAF20-0F76-7BD5-C488-5049BF2B9CA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A9A7CF5-0546-A67F-8B2B-F173744F91A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0B3CC43B-CB57-46DC-4DE7-1E01A381152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0635F75-DACB-24A3-81FA-C09CFDAEEDF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95D865A6-D9EC-1443-DAC7-AFF0C1FF73B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E3D5C2CC-95C5-801F-EE42-6EAC62B4F84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A0D7125-104A-640A-828C-A769EBE33501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DB90CA4-1B10-A124-7C73-4C2EF05470A1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C5EE937-2EF1-7573-D7AB-1EAC728AD709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BB2E0E7-9F10-D761-8B62-C754D159856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16ADE41-6AFE-69EA-7E4A-9682D7E911C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FC1E218-34E9-BC9D-B319-A87113C328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775AF878-E63A-889B-11DA-B6BBA60D871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09A16104-1B6D-3063-6A6C-AF730B8712C7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5E8A54B-078B-0A11-E7EE-1652EB9CA326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57E330E1-63A8-DAEC-9799-A43625C870D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79430CE-75CD-98D7-B350-DD1BC108F0C3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DA14439-43CC-ABA8-B1C1-B9DC9D59DD12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9B87BF67-70D6-A3DA-6B4F-2D5BAA826FC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B60EB439-DC2D-7A06-7B37-97932051884F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11E9D3E-4290-4F17-5D64-C02846E7649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395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 0.008 -0.017 0.016 -0.021 0.026 C -0.025 0.037 -0.027 0.05 -0.029 0.063 C -0.031 0.076 -0.029 0.087 -0.027 0.099 C -0.025 0.11 -0.022 0.122 -0.015 0.132 C -0.009 0.142 0.001 0.15 0.012 0.156 C 0.022 0.162 0.034 0.166 0.046 0.168 C 0.058 0.17 0.07 0.17 0.081 0.168 C 0.093 0.166 0.104 0.161 0.113 0.153 C 0.122 0.146 0.13 0.137 0.134 0.126 C 0.139 0.116 0.141 0.102 0.141 0.091 C 0.142 0.08 0.141 0.067 0.136 0.056 C 0.131 0.046 0.122 0.038 0.11 0.034 C 0.098 0.031 0.086 0.035 0.078 0.042 C 0.071 0.049 0.066 0.06 0.065 0.073 C 0.065 0.086 0.066 0.098 0.071 0.108 C 0.076 0.118 0.075 0.12 0.095 0.133 C 0.113 0.147 0.131 0.143 0.142 0.144 C 0.153 0.144 0.162 0.14 0.173 0.136 C 0.185 0.131 0.195 0.122 0.202 0.114 C 0.209 0.106 0.212 0.096 0.216 0.08 C 0.219 0.064 0.219 0.056 0.219 0.044 C 0.219 0.032 0.219 0.02 0.219 0.008 E" pathEditMode="relative" ptsTypes="">
                                      <p:cBhvr>
                                        <p:cTn id="6" dur="1100" spd="-100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91C94F2-F2BB-78A4-8A60-D121F589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2D549DF-5189-3005-EBA8-EAADFEC6EBF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D9B8674-1E97-DB77-CEC3-C382BDEB08D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A76707D-0836-C6C7-185B-B53FEFD6157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9CD30D5-E33A-43BF-D3E1-6530608627D7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51BDE67A-B59E-1053-E417-E9AE061DDF3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DB239A0-C7C3-645A-2791-D6EF5B2FF9F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DBAD5C0F-A873-CB78-CB8F-A7CC85F692F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97BF486-EB7E-685D-E978-C25F1CF2004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A4E508B-62DC-6864-E792-6276B14704F1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6CCF73A-F103-884A-1102-F36105D9BDE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3952367F-6ADE-8A27-4BC5-60F2B7C99D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5529" y="2416500"/>
            <a:ext cx="4276554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sklearn.linear_model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Ridge</a:t>
            </a:r>
          </a:p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ridge = Ridge(alpha=22.9)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ridge.fit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X_train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0EAFDD2-ACC3-C708-BA5D-82DAC57D9C3C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355140EA-27A3-1859-728C-1D7381F0145E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C3FCEA3-FDCA-6AB7-7FDD-DDA2E5DF125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AD43F95-7F4E-7173-144E-706AEB08BCD4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692125A-F9B0-5A49-9749-BDDA25F7E7E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46DA141D-1D08-4258-A690-8873265D9D7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43587F8-70EF-0BD2-993B-8C13C0F32793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3AC9FA-4308-3797-392A-D5740A45A2D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2B03945F-E6E8-FDBE-B3CE-CB8C2A7CC09B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8EBFD019-5F6F-1CC8-4BDB-49297D31EDE7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C3F0D088-F32D-C599-AD45-A4223F4CD822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FA9B09A-B7E4-19CB-22CF-FF12B90D9B0A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30A77460-E288-71E7-B497-1EE812C07D6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AFEE8B8-5290-3CF3-46D7-8667072363D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DA68084B-69E4-3156-4B81-8C2179D56B0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0E6131-4B64-A625-8F4F-2F829A5BE267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E91B4C94-1F65-2AEC-D725-9C4B5946B96B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CB41B6D-0771-79C3-DBBA-252C3836E43B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382D6F2-46E9-92DB-54E5-79F11FCAF3F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C27E9D89-08AA-CE61-54AC-03442E1261DD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7D1646B9-0B52-6ADE-AE2E-5EA8DCC050F2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75;p33">
            <a:extLst>
              <a:ext uri="{FF2B5EF4-FFF2-40B4-BE49-F238E27FC236}">
                <a16:creationId xmlns:a16="http://schemas.microsoft.com/office/drawing/2014/main" id="{122920B4-8427-B6FF-9D2E-E3DD5C919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417" y="1563597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43847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" dur="1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6C71336F-F6B4-C5B9-856F-662788F6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7026D3C8-1EA3-4849-BD4B-E8578864C6F3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C3159688-4861-8575-E940-513158375AF7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E76E3589-B173-E3C9-6A69-CB983DD0A2C5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94A948E5-D359-3A2A-7146-3DF660CBDFDC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2876C0B2-7DED-35E2-477C-1BCE251B0715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2DEAED22-61E3-6F40-49FB-00B72FE85510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1BE22CAF-B4E2-0826-50C8-A538CFD50121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0E5132C0-95CE-9BFE-533E-4A3692EF7599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13863DF6-51C4-8A39-18B2-DAE83E6F1ABB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37BED90A-F68E-B821-F172-E0C7C77FE57F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6A2C50F6-18CE-0236-DD20-A42FBD499EFC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267ABD54-CB91-A5EA-B1AA-23302A81B48A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A10DC878-7705-4B13-BCB8-B79E096DB8E2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EC6F55CD-AB79-7656-2E07-7379076ECCE2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F1F87916-1C7D-EE24-2F00-E46F163EC916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E6B9247C-4A09-832D-E54E-6DFB00527496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84582A8A-6D25-9718-3E86-56B130D26097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6D933A93-AEED-31B7-602D-1FAC7AFA709F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6C80B0FF-0860-F69C-F09A-FED7FFF97018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0247ACF1-08A2-B36F-7EAB-FDA0A3DBAD51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096A9F9C-D9DB-B05C-B0D2-BA724EB91565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19F40568-F691-EBB9-19E8-BA8E6D4FD86E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251C474B-3B4B-FC73-B8E7-725E05176378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934EC265-F3CF-68AE-EFBC-58143655BFE0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795010BC-2F6B-CB53-7CD3-F47319C5C3FF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C55770E5-4CF6-FF3B-52FD-F558326BA55A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2EEC754F-5FED-4A4E-A8B9-5F8FA383C783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8E5B35D0-5AD0-E917-EF9E-5A50BE5D2157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89CBCD1D-BBB8-D587-DFEA-0A72E396F455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95692DED-C3A5-36FB-6787-A5E314535E11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4F7C02BE-D3E1-A8DE-1FED-80F44E1268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973EF956-82A6-8062-1E64-85D2E13C0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40" y="173916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Evaluation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C433976B-083D-5463-5138-D4FD5EF26E6C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F03D0C38-7EEA-41E0-2CF1-2813CCB55459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1AD51CAB-E340-7263-7C7C-2381DBC96B44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3098F6F4-B72D-A88F-B8CE-8D07185E4BA2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E4E1D828-1D33-93F7-8BD9-250874F493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Evaluates the model’s performance using cross-validation techniques.</a:t>
            </a:r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5560F80C-A4C5-74B6-6CA1-A02F24461568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70341D63-56E6-E284-31DE-C41D16D7D65A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E5598686-EDC3-587F-611B-C5FAAB4DDFF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47D5E858-46B7-6C7B-D546-1F6170FAB543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5AAD94BC-EF08-2E93-6177-B40E4D8F0C3B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196FD5C8-7FD8-4A7C-3B5B-7AC2064949DD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DBC04EAB-FF52-C93C-DFF0-923E87DDDACF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4B0C36AA-06A6-C8F4-8A8E-A60B5A05BAEB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24289236-C3C4-BC58-9FE3-8C83C68A373B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620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619796E-26C8-597A-C509-3BBC6EEF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C50DE2F7-7F3D-C8DE-8CEA-7351397BD3D7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C3031CD-760A-1A49-EEDC-052B46C2CA7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F719E26-5E26-FA16-279F-4EB745C5C928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9CB8030-7D93-3173-C47A-40B0ACBEF42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31AC5B0-F72E-7619-3CA8-124B6564A51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79DA232D-7354-D1B7-675B-33AA20F40EE3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14EB721-BADF-2D38-A1D3-5A13C4575DD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B9964EF4-8CFD-6E7D-5C87-F2633A35AC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E48BE85-ED19-35E5-C783-86A363542FA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2712F7F-99E8-EE63-BC9B-4B8A2EA592C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3F31352-59F7-FE50-99CE-52DF85F06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9966" y="1633546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Evaluation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67F6100-2859-2EFE-A995-B6E6B31281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9966" y="2436904"/>
            <a:ext cx="602029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good is our detective? We test its skills using cross-validation—making sure it can solve new cases, not just the ones it’s seen before.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5E10F2D6-AA21-05DF-48ED-5E10EB60D48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8A2849B-2245-7F19-960B-EA7F3FE3359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51F9ACD-FE8E-37B7-C770-249B0857917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A01EC96-528C-262B-56AB-123BA53A0C0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64D2256-751E-707F-C61B-3C89D04A03E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F41FE36-094C-8D9D-0CCE-2C6F468A7CDD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81B423BC-71E2-1080-ED74-130B9FFEE19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6CFFC4B-6059-4DDB-B21E-D7C43C241CB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A0FDDE7C-4439-CB7A-F68A-D56FB6740DA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16C1067-94D4-299F-26EB-523EC864B95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4FC9493-D1A0-31FA-2AF3-D73E74B2A8F2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5C0D746-1503-6D50-F875-C37279BB515E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472E48C3-F050-5F60-93CC-4F423BE880E8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851C2F8-F6E8-8471-A7B6-D1F4B4DC1C32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852E7B4-9765-F065-8EBB-B887875EBFFC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B9C765D-3DAA-EE1A-9EFE-637094CFC87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9A225C3-67AA-5BDB-3707-287F8D5E27B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FA341C05-1B4D-6199-B1C2-8C6DFFD0587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D0E548B-A0E3-30DB-224A-08BD8F979A6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869D4EE1-8BAA-2843-9D42-62E0C54A73D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34D70BC6-6502-0867-97C6-2C5AACA3D12F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08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 0.053 0.007 0.127 0.025 0.126 C 0.051 0.126 0.053 -0.122 0.084 -0.123 C 0.112 -0.123 0.097 0.094 0.124 0.093 C 0.152 0.093 0.137 -0.064 0.167 -0.064 C 0.194 -0.064 0.179 0.042 0.203 0.042 C 0.226 0.042 0.214 -0.039 0.235 -0.039 C 0.247 -0.039 0.248 -0.017 0.249 0 E" pathEditMode="relative" ptsTypes="">
                                      <p:cBhvr>
                                        <p:cTn id="6" dur="1100" spd="-100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BAF4EB5F-21BD-F6F6-D84B-BF266F1BA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D4205D4-BE5B-508C-E8ED-3FDA60A13E7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47C91270-6696-451A-4BAB-CDD44410AFB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F6C02E24-9D01-7F3C-384F-43F89F26CC8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8510A33-6715-883F-E885-4A8C9708732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EA48B9EC-6C4A-A107-421E-58EB1A83C07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D4179B9-8FD4-2694-45FD-9354C1C9F672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4D1C5A7-8720-6940-8AD6-C4C6408CE97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E0F5589-9BF6-26FA-9DBE-8D4F7B9BAA3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AC46249E-5E1F-EA3E-8421-0212B92CE9E9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69A36C5A-97CD-34C6-2123-8CFC78BC905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A3E002B-8AF8-90DF-69DB-8671EE48B9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7097" y="2385270"/>
            <a:ext cx="561329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sklearn.model_selection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cross_val_score</a:t>
            </a:r>
            <a:endParaRPr lang="en-US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score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cross_val_score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(ridge,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X_train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y, scoring="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neg_mean_squared_error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").mean()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D03F603-945A-8B4D-62AC-8E36AE1C91B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0EF5E7B-09ED-1BD7-A14B-6F0BD74A81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52ACD0B-A4AD-29AB-B733-613C4DB85E5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3E5DABA-08A7-FEBA-D5E2-679840365FA4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80C13AAD-FBB2-2646-7D89-F247C87815E7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994CF88-1617-1E28-DD04-B0513A1B8973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A551396-B262-E735-021E-C525185E356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A53757D-E900-4469-9DF3-D5A6A0E869B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340D43C-53C8-3588-66EB-467DD19D874B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9EDB04F-2964-AACE-9C3A-8FFB5983DE9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094D6FB8-74D5-0380-996E-8BB43F7B0F6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524A47-3E2C-E014-61F7-C9130F9AFF8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FC64127-0D62-3609-F8F7-C31335B534BE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22BC9F3-33D1-F507-DA95-AA67AE4E215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3F676E3-D965-381E-DD21-6AF3BD7808F1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B15A051-BCE8-7D00-1686-0485045EBCF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6DD1831-AABA-911C-DD8D-842C8E36707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36822F6-3E65-07C7-765F-08C523440958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4E0D46B-FBA2-028B-F370-547B9828A60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83D96B3A-4E5C-37CD-DEAB-36BF6AF614A4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4250284C-0F76-E8AD-1138-5D1203DDB131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75;p33">
            <a:extLst>
              <a:ext uri="{FF2B5EF4-FFF2-40B4-BE49-F238E27FC236}">
                <a16:creationId xmlns:a16="http://schemas.microsoft.com/office/drawing/2014/main" id="{72D1BFD3-2D10-0560-0A0F-6C123B389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9417" y="1563597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413107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084 L 0.25 0 L 0.125 0.084 L 0 0 Z" pathEditMode="relative" ptsTypes="">
                                      <p:cBhvr>
                                        <p:cTn id="9" dur="12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A39B6930-A8B6-DD01-C433-4E39F1E2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A89DB347-DB94-9B56-E110-CCBD1C829089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0FCAD29B-EF5E-412B-D13B-04524CBD8330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724B938F-F811-3EC2-3FCD-81264E5F1BF2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D8C183A0-C8FE-1362-CAA1-C30B5724262F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BF68AEF6-C34D-8993-BC61-AC9C78F42E98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53BC2684-6A4E-2108-65BE-463253FAD89B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E053401E-71B9-5424-E099-2F4CB9532ED3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5EB6C3A8-0294-BAFD-5692-6FF0E7821601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FE4E7FE0-E453-BB8E-9F2B-62DE2285B100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4681AD80-8ACA-D6CD-0B63-08A97074FBFA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20D413A8-EB7C-2591-A6A0-169780458360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BD38A905-5B0F-4032-2B1C-2C1D9A71C3A0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C8E5AC9B-8461-1CE1-BE20-4356E796C723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8DE0F1D8-945F-A6D5-DF7D-DC10F9E16C0A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CD2EC65A-886C-123D-A70B-290F88659794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D515B9B9-CC8B-BE7A-D349-AD62158866E1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0DF62269-CE9D-23E6-B75E-288EF717FE04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B2D1F280-798C-435F-CEE3-933F7549C738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C08D0D4B-8FAE-BA56-8D6F-856E9784EC9A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5EF100B5-838F-739C-7C8D-A7501296515A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BA02E4BD-7715-893C-DD38-6E6468B5D8FE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B460E9E2-2AF0-C51D-3155-31E9D67C4377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2047BD58-2AA7-9C79-4135-DCE13DB9A95D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761832C7-32B8-3C3E-F51E-A913D35D8223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AEE5F249-7D3E-DFCB-E377-CA73BAB2EAAD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2A927604-3D14-3036-1CEC-B4ADFD089E5A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6E5D4553-0029-CC17-3EC1-18010BD8FB4F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30223B13-6A7E-6776-48D9-FCE63828EE65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36EFD801-BACC-8747-C2F9-112BDA59E7E0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C7A7B8AD-FB7C-93D9-5C52-6C2EA7C69D5F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4371C206-9DD0-D6A0-F180-2FE813B7F9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0046F548-0A9A-3817-B745-9A6468A5A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40" y="1739163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Predicting House Prices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91C2939A-F9DB-2699-A144-AB3E8995EA9B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0E4C7D8C-5749-FAE9-5899-F2AEE7B1F96F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AA9F1828-340B-BBC3-DEE9-87B37A986FC8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4083C8D9-7246-7508-BAD7-82EABD22C54C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791CC00E-77DD-78AC-873F-B9129A20FC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Generates and exports final predictions for unseen test data.</a:t>
            </a:r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F6D78118-707D-3DA8-10C1-694E40DAE495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7BD6261A-6D3B-03AB-D39B-6CA9F03607B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884A6402-B544-8793-F33B-9CE34EA8EBA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E32A6F61-6F9D-C0C8-B32E-3EDE0BA66A3A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B272F3EC-2EEB-BDF7-8FF7-3C4E5469AD74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1604EF8A-4D28-9234-A7F4-DEA07BBFE48A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35438C78-3574-E6A5-E0FF-DE0A20850276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56E66410-97AD-39DE-C344-D9D04336E6C7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4D922545-68B4-B31D-5B73-76D14AE7B05C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352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8182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B7314DC8-5BD6-0336-8847-37C5C16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63ADE34-3AC9-FA0F-F110-DEA7D8B7277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5EBE918-A187-FB40-6489-BD7803EA6FA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883E2D2-84D1-49B3-BFAE-58B09EC04BF3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2FD04C4-BAEF-F3B6-5965-5F2BE7F1168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84B0F45-5836-2282-9D90-DB706FE5E7B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10CF6A6F-FE93-1BFF-E6AC-3C6D24F17EE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E9F812-AF5F-A875-0FF6-5CF4A887C1E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75A4764F-2F79-25D1-7075-12A5917F658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6AA25DD-3514-649F-DD82-93C3C5F88A4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FC3FD5D-DBEB-688C-96E2-37819F99B4D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E74BE5BA-6CA0-6D87-4FD2-A24FEC531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763" y="1414923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Predicting House Prices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81F205F6-8205-124B-9DAB-12D926A9F1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1854" y="2653749"/>
            <a:ext cx="602029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investigation is complete! Our detective predicts prices for unseen houses. We package up the results, ready to impress the real estate world.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17DBE62-DE8B-E71C-68AC-ACA3792219B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149AB67-C772-3792-87FF-7654A26E3CA2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8A7A5452-4F11-D617-26DD-F98E53313123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1038603-F871-B9C1-411F-1B4079232B1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FF9939E-B78A-6DA7-670F-11BE1B9A98E4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11837D05-353E-43FD-86D9-6CA0FA1295E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D632852-A7ED-C5CC-78C0-7324987EEF8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47FABD98-DA3C-11C5-6C75-7A7E5C78FC6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1EED3C1-2133-6F5F-7125-6545A290EB88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06C3597-30A3-3CA2-ED41-A24ACED0365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647D1F9-8E51-2611-9EE9-B48076A4D6C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B69AAB9-B9AF-CD0D-D90E-A62F32EB1B6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E28734A6-A31D-EA29-ED55-89232A4B6C4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BD801F12-227A-3C24-A826-732817C23C6B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53224B4-00B2-4B10-F304-3695570C560F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0FD6FD29-213C-6806-BEB9-03F6E3E2841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D45B805E-14E4-0496-87DC-B0D86369C4C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2093B79-CA1D-AE6F-D1AC-E89E1546931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C26CE27-99D5-FA6C-CF1F-6E60424BC2E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2075DAE7-4CCD-2692-E307-1E4555C4488B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71F2C5C-6184-D160-B6EE-19677504958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209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 0 l 0 0.036 l 0.036 0 l 0 0.036 l 0.036 0 l 0 0.036 l 0.036 0 l 0 0.036 l 0.036 0 l 0 0.036 l 0.036 0 l 0 0.036 l 0.036 0 l 0 0.036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41B7608-C013-618F-3A79-824825701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FBA0C375-ABFA-F74F-5FFA-CAE9732430A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B8DB60D3-AD2D-653E-1C13-AE58965DBBE6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A69403A-41B7-2700-63DC-DCE3EA29792E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531100A5-5042-DFE3-D5E1-6FCB4C48EF4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53C52B-2120-86E5-694B-1EEEED422BA3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C1BDDC0B-D941-B408-8A3D-38D3B3B6703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73C9A40-8547-AE24-2CD4-3FA7AE952C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B06E50-9EA3-D49B-5156-BF5D1FB925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009836D-3E1D-29FE-BDDD-43BFA6331CB9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C52576E-D985-E980-EA9C-86E11A5AD9D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9E9E78E-B205-A783-3547-61143AFA27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3346" y="2610073"/>
            <a:ext cx="561866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predictions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ridge.predict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X_test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pd.DataFrame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({'Id':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test_data.index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'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SalePrice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predictions})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output.to_csv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('submission.csv', index=False)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67BA795-C2E2-4A8E-A233-CE1669D0DB6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3CED550A-C7BA-0FE5-F5B3-9B3003C29AC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FAE7564C-6FBD-D479-8B49-93871EB2E25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F688408-FE7B-C23A-BBB5-4D9D4908ACD0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4E550E1-E0D8-25E4-8CF3-0B8B0AF3235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B6D5AB5-4F52-F62D-41B5-A10B15A0DFA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53D6A911-E627-D8AA-F97E-E3DCFDC0DA6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DBD9A07F-4C4B-ED71-EBE0-236FF99DADD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EBE6846-BFE2-5FEE-A42D-02B5ABD22DA1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C1DCF2A-146F-E933-D4E8-760D2AAE278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CC2F23CA-5C18-05C3-C290-0370E12E037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ED1C899-E169-CB63-2B1E-D6D46B1BD42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AEB909F-49BF-318B-035C-4EA853506CD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5327B847-49F6-3139-AC9D-CEB5A9F22CB6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3CE1F1B-EAC5-C112-1BCE-6791A1D434B3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5847B8D-B0EE-EF03-7980-2A68268999AA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C3CBC304-CC4F-4BC7-8DFC-C960917FBC7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7DE04122-71DC-C538-0C26-BC6933B6EAC6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DC13D62-13B4-D6D9-4CFE-14401AA0EE8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6E1D2845-226B-B681-0BE5-A0C3124D9F99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899873F9-6D4B-A433-68A4-8F162E937AFF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75;p33">
            <a:extLst>
              <a:ext uri="{FF2B5EF4-FFF2-40B4-BE49-F238E27FC236}">
                <a16:creationId xmlns:a16="http://schemas.microsoft.com/office/drawing/2014/main" id="{7B2BFC2B-94D1-710B-6671-833E6400E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763" y="1404857"/>
            <a:ext cx="469014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Predicting House Prices</a:t>
            </a:r>
          </a:p>
        </p:txBody>
      </p:sp>
    </p:spTree>
    <p:extLst>
      <p:ext uri="{BB962C8B-B14F-4D97-AF65-F5344CB8AC3E}">
        <p14:creationId xmlns:p14="http://schemas.microsoft.com/office/powerpoint/2010/main" val="128924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6 0.006 -0.115 0.021 -0.115 0.033 C -0.115 0.044 -0.067 0.052 -0.003 0.052 C 0.061 0.052 0.115 0.044 0.115 0.033 C 0.115 0.021 0.059 0.018 -0.005 0.026 C -0.068 0.035 -0.115 0.05 -0.115 0.061 C -0.115 0.072 -0.066 0.081 -0.003 0.081 C 0.061 0.081 0.115 0.072 0.115 0.061 C 0.115 0.05 0.059 0.047 -0.004 0.055 C -0.068 0.063 -0.115 0.078 -0.115 0.089 C -0.115 0.101 -0.066 0.11 -0.002 0.11 C 0.061 0.11 0.115 0.101 0.115 0.089 C 0.115 0.079 0.059 0.076 -0.004 0.083 C -0.067 0.091 -0.115 0.107 -0.115 0.118 C -0.115 0.129 -0.065 0.138 -0.002 0.138 C 0.063 0.138 0.115 0.129 0.115 0.118 C 0.115 0.107 0.06 0.104 -0.003 0.112 C -0.066 0.12 -0.115 0.135 -0.115 0.146 C -0.115 0.158 -0.065 0.166 -0.001 0.166 C 0.063 0.166 0.115 0.157 0.115 0.146 C 0.115 0.135 0.06 0.132 -0.003 0.14 C -0.066 0.148 -0.115 0.164 -0.115 0.174 C -0.115 0.185 -0.064 0.194 -0.001 0.194 C 0.063 0.194 0.115 0.185 0.115 0.174 C 0.115 0.164 0.061 0.161 -0.003 0.168 C -0.066 0.176 -0.115 0.192 -0.115 0.203 C -0.115 0.213 -0.064 0.223 0 0.223 C 0.064 0.223 0.115 0.214 0.115 0.203 C 0.115 0.192 0.061 0.189 -0.002 0.197 C -0.065 0.205 -0.116 0.22 -0.115 0.231 C -0.114 0.242 -0.064 0.25 0 0.25 C 0.064 0.25 0.115 0.241 0.115 0.23 C 0.115 0.22 0.063 0.217 0 0.226 E" pathEditMode="relative" ptsTypes="">
                                      <p:cBhvr>
                                        <p:cTn id="9" dur="18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CC7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5;p52">
            <a:extLst>
              <a:ext uri="{FF2B5EF4-FFF2-40B4-BE49-F238E27FC236}">
                <a16:creationId xmlns:a16="http://schemas.microsoft.com/office/drawing/2014/main" id="{ED712D8B-804B-9D46-05D7-DA041C1D5D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Does anyone have any questions?</a:t>
            </a:r>
            <a:endParaRPr sz="11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/>
              <a:t>devhamnah@gmail.com</a:t>
            </a:r>
            <a:endParaRPr sz="1100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hlinkClick r:id="rId3"/>
              </a:rPr>
              <a:t>www.linkedin.com/in/devhamna</a:t>
            </a:r>
            <a:endParaRPr lang="en-US" sz="1100" dirty="0"/>
          </a:p>
          <a:p>
            <a:pPr marL="0" indent="0"/>
            <a:r>
              <a:rPr lang="en-US" sz="1100" u="sng" dirty="0"/>
              <a:t>https://github.com/hamnasz</a:t>
            </a:r>
          </a:p>
        </p:txBody>
      </p:sp>
      <p:sp>
        <p:nvSpPr>
          <p:cNvPr id="7" name="Google Shape;1236;p52">
            <a:extLst>
              <a:ext uri="{FF2B5EF4-FFF2-40B4-BE49-F238E27FC236}">
                <a16:creationId xmlns:a16="http://schemas.microsoft.com/office/drawing/2014/main" id="{EC7CFF32-BD3A-865C-6E39-A55D39E28F1A}"/>
              </a:ext>
            </a:extLst>
          </p:cNvPr>
          <p:cNvSpPr txBox="1">
            <a:spLocks/>
          </p:cNvSpPr>
          <p:nvPr/>
        </p:nvSpPr>
        <p:spPr>
          <a:xfrm>
            <a:off x="2285980" y="984428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ubik Black"/>
              <a:buNone/>
              <a:defRPr sz="10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800" dirty="0"/>
              <a:t>Thanks!</a:t>
            </a:r>
          </a:p>
        </p:txBody>
      </p:sp>
      <p:sp>
        <p:nvSpPr>
          <p:cNvPr id="8" name="Google Shape;1237;p52">
            <a:extLst>
              <a:ext uri="{FF2B5EF4-FFF2-40B4-BE49-F238E27FC236}">
                <a16:creationId xmlns:a16="http://schemas.microsoft.com/office/drawing/2014/main" id="{4BA6BAE2-D9B0-91F4-62B8-21FF89823E51}"/>
              </a:ext>
            </a:extLst>
          </p:cNvPr>
          <p:cNvSpPr txBox="1"/>
          <p:nvPr/>
        </p:nvSpPr>
        <p:spPr>
          <a:xfrm>
            <a:off x="2285980" y="3292063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We’ve followed the clues, cleaned the scene, </a:t>
            </a:r>
            <a:r>
              <a:rPr lang="en-US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engineered</a:t>
            </a:r>
            <a:r>
              <a:rPr lang="en-US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 new features, and </a:t>
            </a:r>
            <a:r>
              <a:rPr lang="en-US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trained </a:t>
            </a:r>
            <a:r>
              <a:rPr lang="en-US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a</a:t>
            </a:r>
            <a:r>
              <a:rPr lang="en-US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 sharp model</a:t>
            </a:r>
            <a:r>
              <a:rPr lang="en-US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—all to solve the mystery of </a:t>
            </a:r>
            <a:r>
              <a:rPr lang="en-US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house prices</a:t>
            </a:r>
            <a:r>
              <a:rPr lang="en-US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.</a:t>
            </a:r>
            <a:endParaRPr lang="en" sz="1000" dirty="0">
              <a:solidFill>
                <a:schemeClr val="dk1"/>
              </a:solidFill>
              <a:latin typeface="Palatino Linotype" panose="02040502050505030304" pitchFamily="18" charset="0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lang="en" sz="1000" dirty="0">
              <a:solidFill>
                <a:schemeClr val="dk1"/>
              </a:solidFill>
              <a:latin typeface="Palatino Linotype" panose="02040502050505030304" pitchFamily="18" charset="0"/>
              <a:ea typeface="Karla"/>
              <a:cs typeface="Karla"/>
              <a:sym typeface="Karla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This Presentation was created and designed By </a:t>
            </a:r>
            <a:r>
              <a:rPr lang="en" sz="1000" b="1" dirty="0">
                <a:solidFill>
                  <a:schemeClr val="dk1"/>
                </a:solidFill>
                <a:latin typeface="Palatino Linotype" panose="02040502050505030304" pitchFamily="18" charset="0"/>
                <a:ea typeface="Karla"/>
                <a:cs typeface="Karla"/>
                <a:sym typeface="Karla"/>
              </a:rPr>
              <a:t>Humna Imran</a:t>
            </a:r>
            <a:endParaRPr sz="1000" b="1" dirty="0">
              <a:solidFill>
                <a:schemeClr val="dk1"/>
              </a:solidFill>
              <a:latin typeface="Palatino Linotype" panose="02040502050505030304" pitchFamily="18" charset="0"/>
              <a:ea typeface="Karla"/>
              <a:cs typeface="Karla"/>
              <a:sym typeface="Karla"/>
            </a:endParaRPr>
          </a:p>
        </p:txBody>
      </p:sp>
      <p:grpSp>
        <p:nvGrpSpPr>
          <p:cNvPr id="9" name="Google Shape;1238;p52">
            <a:extLst>
              <a:ext uri="{FF2B5EF4-FFF2-40B4-BE49-F238E27FC236}">
                <a16:creationId xmlns:a16="http://schemas.microsoft.com/office/drawing/2014/main" id="{2AD6C3C0-1564-D19C-FD43-D0912183B7E4}"/>
              </a:ext>
            </a:extLst>
          </p:cNvPr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0" name="Google Shape;1239;p52">
              <a:extLst>
                <a:ext uri="{FF2B5EF4-FFF2-40B4-BE49-F238E27FC236}">
                  <a16:creationId xmlns:a16="http://schemas.microsoft.com/office/drawing/2014/main" id="{B19A59FF-8B0D-6A59-66B4-857BE1AC7562}"/>
                </a:ext>
              </a:extLst>
            </p:cNvPr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6" name="Google Shape;1240;p52">
                <a:extLst>
                  <a:ext uri="{FF2B5EF4-FFF2-40B4-BE49-F238E27FC236}">
                    <a16:creationId xmlns:a16="http://schemas.microsoft.com/office/drawing/2014/main" id="{154E39DC-097B-F2B5-146E-B9E8F084FF10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" name="Google Shape;1241;p52">
                <a:extLst>
                  <a:ext uri="{FF2B5EF4-FFF2-40B4-BE49-F238E27FC236}">
                    <a16:creationId xmlns:a16="http://schemas.microsoft.com/office/drawing/2014/main" id="{734DD4BE-7B5B-2956-E57F-5C31D23ED147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8" name="Google Shape;1242;p52">
                  <a:extLst>
                    <a:ext uri="{FF2B5EF4-FFF2-40B4-BE49-F238E27FC236}">
                      <a16:creationId xmlns:a16="http://schemas.microsoft.com/office/drawing/2014/main" id="{BC3F86DC-273E-13B3-F62F-E78679E8B197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" name="Google Shape;1243;p52">
                  <a:extLst>
                    <a:ext uri="{FF2B5EF4-FFF2-40B4-BE49-F238E27FC236}">
                      <a16:creationId xmlns:a16="http://schemas.microsoft.com/office/drawing/2014/main" id="{265CD5E9-D742-D0E3-2BCA-A0E0166CA907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" name="Google Shape;1244;p52">
              <a:extLst>
                <a:ext uri="{FF2B5EF4-FFF2-40B4-BE49-F238E27FC236}">
                  <a16:creationId xmlns:a16="http://schemas.microsoft.com/office/drawing/2014/main" id="{1AB98DF4-97D7-401C-6F85-65F4997E29FD}"/>
                </a:ext>
              </a:extLst>
            </p:cNvPr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" name="Google Shape;1245;p52">
                <a:extLst>
                  <a:ext uri="{FF2B5EF4-FFF2-40B4-BE49-F238E27FC236}">
                    <a16:creationId xmlns:a16="http://schemas.microsoft.com/office/drawing/2014/main" id="{3DB4CE2B-6696-B7FF-BF0A-DF40FCE4945F}"/>
                  </a:ext>
                </a:extLst>
              </p:cNvPr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46;p52">
                <a:extLst>
                  <a:ext uri="{FF2B5EF4-FFF2-40B4-BE49-F238E27FC236}">
                    <a16:creationId xmlns:a16="http://schemas.microsoft.com/office/drawing/2014/main" id="{C3BA1AE5-206D-0D02-31F5-89EC6289CE39}"/>
                  </a:ext>
                </a:extLst>
              </p:cNvPr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47;p52">
                <a:extLst>
                  <a:ext uri="{FF2B5EF4-FFF2-40B4-BE49-F238E27FC236}">
                    <a16:creationId xmlns:a16="http://schemas.microsoft.com/office/drawing/2014/main" id="{00520AF6-14B8-23CE-C4DE-AAB691E6D22E}"/>
                  </a:ext>
                </a:extLst>
              </p:cNvPr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48;p52">
                <a:extLst>
                  <a:ext uri="{FF2B5EF4-FFF2-40B4-BE49-F238E27FC236}">
                    <a16:creationId xmlns:a16="http://schemas.microsoft.com/office/drawing/2014/main" id="{735CE4F4-B091-DA15-A209-460C4251BA8E}"/>
                  </a:ext>
                </a:extLst>
              </p:cNvPr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265;p52">
            <a:extLst>
              <a:ext uri="{FF2B5EF4-FFF2-40B4-BE49-F238E27FC236}">
                <a16:creationId xmlns:a16="http://schemas.microsoft.com/office/drawing/2014/main" id="{0891A73E-CB20-A112-F36A-4FA58B42D148}"/>
              </a:ext>
            </a:extLst>
          </p:cNvPr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37" name="Google Shape;1266;p52">
              <a:extLst>
                <a:ext uri="{FF2B5EF4-FFF2-40B4-BE49-F238E27FC236}">
                  <a16:creationId xmlns:a16="http://schemas.microsoft.com/office/drawing/2014/main" id="{21C40E52-2B7F-B6C6-C43F-0768AEBBDB85}"/>
                </a:ext>
              </a:extLst>
            </p:cNvPr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41" name="Google Shape;1267;p52">
                <a:extLst>
                  <a:ext uri="{FF2B5EF4-FFF2-40B4-BE49-F238E27FC236}">
                    <a16:creationId xmlns:a16="http://schemas.microsoft.com/office/drawing/2014/main" id="{C846378D-8275-F7A2-3764-3933D2E1DB85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" name="Google Shape;1268;p52">
                <a:extLst>
                  <a:ext uri="{FF2B5EF4-FFF2-40B4-BE49-F238E27FC236}">
                    <a16:creationId xmlns:a16="http://schemas.microsoft.com/office/drawing/2014/main" id="{DE68A006-9A69-B434-05CF-3A46E989F0E5}"/>
                  </a:ext>
                </a:extLst>
              </p:cNvPr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43" name="Google Shape;1269;p52">
                  <a:extLst>
                    <a:ext uri="{FF2B5EF4-FFF2-40B4-BE49-F238E27FC236}">
                      <a16:creationId xmlns:a16="http://schemas.microsoft.com/office/drawing/2014/main" id="{C37F5E68-1FE1-0F50-5C35-24D26AA6FCCA}"/>
                    </a:ext>
                  </a:extLst>
                </p:cNvPr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" name="Google Shape;1270;p52">
                  <a:extLst>
                    <a:ext uri="{FF2B5EF4-FFF2-40B4-BE49-F238E27FC236}">
                      <a16:creationId xmlns:a16="http://schemas.microsoft.com/office/drawing/2014/main" id="{74842DCA-8510-27C6-96DF-E90933ECDFB0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8" name="Google Shape;1271;p52">
              <a:extLst>
                <a:ext uri="{FF2B5EF4-FFF2-40B4-BE49-F238E27FC236}">
                  <a16:creationId xmlns:a16="http://schemas.microsoft.com/office/drawing/2014/main" id="{21D7C5A7-A0A4-70AE-D5FD-655DB35C2131}"/>
                </a:ext>
              </a:extLst>
            </p:cNvPr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Google Shape;1272;p52">
              <a:extLst>
                <a:ext uri="{FF2B5EF4-FFF2-40B4-BE49-F238E27FC236}">
                  <a16:creationId xmlns:a16="http://schemas.microsoft.com/office/drawing/2014/main" id="{47E2212A-7B9E-67F7-D38D-C33951089C83}"/>
                </a:ext>
              </a:extLst>
            </p:cNvPr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3;p52">
              <a:extLst>
                <a:ext uri="{FF2B5EF4-FFF2-40B4-BE49-F238E27FC236}">
                  <a16:creationId xmlns:a16="http://schemas.microsoft.com/office/drawing/2014/main" id="{3F56C725-6840-5C57-2CF8-109A616EA743}"/>
                </a:ext>
              </a:extLst>
            </p:cNvPr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274;p52">
            <a:extLst>
              <a:ext uri="{FF2B5EF4-FFF2-40B4-BE49-F238E27FC236}">
                <a16:creationId xmlns:a16="http://schemas.microsoft.com/office/drawing/2014/main" id="{DB31B6F2-70FD-E777-35CD-2EA16B95B0BE}"/>
              </a:ext>
            </a:extLst>
          </p:cNvPr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46" name="Google Shape;1275;p52">
              <a:extLst>
                <a:ext uri="{FF2B5EF4-FFF2-40B4-BE49-F238E27FC236}">
                  <a16:creationId xmlns:a16="http://schemas.microsoft.com/office/drawing/2014/main" id="{55A19F0C-95AB-8E59-BD65-52C567A76B9A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6;p52">
              <a:extLst>
                <a:ext uri="{FF2B5EF4-FFF2-40B4-BE49-F238E27FC236}">
                  <a16:creationId xmlns:a16="http://schemas.microsoft.com/office/drawing/2014/main" id="{42313E63-ED8C-6FC6-8E63-89529214F0D6}"/>
                </a:ext>
              </a:extLst>
            </p:cNvPr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7;p52">
              <a:extLst>
                <a:ext uri="{FF2B5EF4-FFF2-40B4-BE49-F238E27FC236}">
                  <a16:creationId xmlns:a16="http://schemas.microsoft.com/office/drawing/2014/main" id="{DFC7A4FE-EF87-FEC2-7702-CA3CFFC3291A}"/>
                </a:ext>
              </a:extLst>
            </p:cNvPr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8;p52">
              <a:extLst>
                <a:ext uri="{FF2B5EF4-FFF2-40B4-BE49-F238E27FC236}">
                  <a16:creationId xmlns:a16="http://schemas.microsoft.com/office/drawing/2014/main" id="{0BF32A64-BC52-486C-83AE-0B3524BDDD83}"/>
                </a:ext>
              </a:extLst>
            </p:cNvPr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;p52">
              <a:extLst>
                <a:ext uri="{FF2B5EF4-FFF2-40B4-BE49-F238E27FC236}">
                  <a16:creationId xmlns:a16="http://schemas.microsoft.com/office/drawing/2014/main" id="{DFBCB141-C298-54F6-93F8-1E1031A4A6E7}"/>
                </a:ext>
              </a:extLst>
            </p:cNvPr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80;p52">
              <a:extLst>
                <a:ext uri="{FF2B5EF4-FFF2-40B4-BE49-F238E27FC236}">
                  <a16:creationId xmlns:a16="http://schemas.microsoft.com/office/drawing/2014/main" id="{A959B6AC-1CB3-E482-1602-19EE89F0C6EA}"/>
                </a:ext>
              </a:extLst>
            </p:cNvPr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81;p52">
              <a:extLst>
                <a:ext uri="{FF2B5EF4-FFF2-40B4-BE49-F238E27FC236}">
                  <a16:creationId xmlns:a16="http://schemas.microsoft.com/office/drawing/2014/main" id="{17C09386-4F40-F314-79B7-995DE0E1562F}"/>
                </a:ext>
              </a:extLst>
            </p:cNvPr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82;p52">
              <a:extLst>
                <a:ext uri="{FF2B5EF4-FFF2-40B4-BE49-F238E27FC236}">
                  <a16:creationId xmlns:a16="http://schemas.microsoft.com/office/drawing/2014/main" id="{F09B0639-0FC3-4BC7-AAF5-8EF6C2BDC202}"/>
                </a:ext>
              </a:extLst>
            </p:cNvPr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3;p52">
              <a:extLst>
                <a:ext uri="{FF2B5EF4-FFF2-40B4-BE49-F238E27FC236}">
                  <a16:creationId xmlns:a16="http://schemas.microsoft.com/office/drawing/2014/main" id="{CC6B0870-8B1E-559D-C643-52D665ED5FF1}"/>
                </a:ext>
              </a:extLst>
            </p:cNvPr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84;p52">
              <a:extLst>
                <a:ext uri="{FF2B5EF4-FFF2-40B4-BE49-F238E27FC236}">
                  <a16:creationId xmlns:a16="http://schemas.microsoft.com/office/drawing/2014/main" id="{B138583C-FF59-805E-9022-265814C9CC18}"/>
                </a:ext>
              </a:extLst>
            </p:cNvPr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285;p52">
            <a:extLst>
              <a:ext uri="{FF2B5EF4-FFF2-40B4-BE49-F238E27FC236}">
                <a16:creationId xmlns:a16="http://schemas.microsoft.com/office/drawing/2014/main" id="{6EAAC52C-2653-62A5-D32A-8051B99E318C}"/>
              </a:ext>
            </a:extLst>
          </p:cNvPr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57" name="Google Shape;1286;p52">
              <a:extLst>
                <a:ext uri="{FF2B5EF4-FFF2-40B4-BE49-F238E27FC236}">
                  <a16:creationId xmlns:a16="http://schemas.microsoft.com/office/drawing/2014/main" id="{61FBA695-C37D-FF57-0699-D9739B139482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87;p52">
              <a:extLst>
                <a:ext uri="{FF2B5EF4-FFF2-40B4-BE49-F238E27FC236}">
                  <a16:creationId xmlns:a16="http://schemas.microsoft.com/office/drawing/2014/main" id="{26A15A86-BA80-D61A-077E-03F3FAE91899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8;p52">
              <a:extLst>
                <a:ext uri="{FF2B5EF4-FFF2-40B4-BE49-F238E27FC236}">
                  <a16:creationId xmlns:a16="http://schemas.microsoft.com/office/drawing/2014/main" id="{83AA093E-871F-C388-E9A4-9BE6D3D2CA7F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9;p52">
              <a:extLst>
                <a:ext uri="{FF2B5EF4-FFF2-40B4-BE49-F238E27FC236}">
                  <a16:creationId xmlns:a16="http://schemas.microsoft.com/office/drawing/2014/main" id="{58DB4A5E-F467-E4A1-B1A9-3597862A74EF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0;p52">
              <a:extLst>
                <a:ext uri="{FF2B5EF4-FFF2-40B4-BE49-F238E27FC236}">
                  <a16:creationId xmlns:a16="http://schemas.microsoft.com/office/drawing/2014/main" id="{E16C4545-2B25-D676-AAE0-D035A146735C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1;p52">
              <a:extLst>
                <a:ext uri="{FF2B5EF4-FFF2-40B4-BE49-F238E27FC236}">
                  <a16:creationId xmlns:a16="http://schemas.microsoft.com/office/drawing/2014/main" id="{908EB785-47EC-DEE7-29CC-3BF67CB7F53E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Imagine you’re a real estate detective! Our mission: predict house prices using clues hidden in the data. First step grab our case files: the training and test datasets.</a:t>
            </a:r>
          </a:p>
          <a:p>
            <a:br>
              <a:rPr lang="en-US" dirty="0"/>
            </a:b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0.017 -0.065 0.017 -0.065 C 0.034 -0.118 0.061 -0.139 0.1 -0.139 C 0.12 -0.139 0.138 -0.131 0.152 -0.118 C 0.162 -0.109 0.174 -0.104 0.187 -0.104 C 0.212 -0.104 0.233 -0.122 0.241 -0.148 C 0.241 -0.148 0.25 -0.179 0.25 -0.179 C 0.25 -0.179 0.232 -0.113 0.232 -0.113 C 0.215 -0.061 0.188 -0.04 0.15 -0.04 C 0.13 -0.04 0.111 -0.048 0.096 -0.062 C 0.087 -0.07 0.075 -0.075 0.063 -0.075 C 0.038 -0.075 0.017 -0.057 0.009 -0.031 C 0.009 -0.031 0 0 0 0 Z" pathEditMode="fixed" ptsTypes="">
                                      <p:cBhvr>
                                        <p:cTn id="6" dur="2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B4423C23-9594-3368-2AF5-7F8913A2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059D5E3-6F06-7DD5-8648-DD09D578D930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C1DE89E-D6E4-BECE-0021-9AF68A6AE98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659D35E8-2C3A-D769-A870-C4873FD2C133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1270054-3AC5-E176-1F8D-851D627AFC47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BEC8944-C1DF-9F97-62F9-BBB3D5B45AA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FA98764-4329-BAC4-1849-AF617CE707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D0D8081-4378-8A88-99E3-A5F8BCDBB8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5FC1E99B-DB02-3794-6236-7ADC5C6F47D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D9B3829-4AE1-567E-904E-1A9CE953DFDB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21F9EDFF-17CF-D343-4766-A7B49606E77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C14BBC21-25D6-C58A-E52B-38B3181A3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7470410-D693-F40F-91A5-7D7F73E9D9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This dataset appears to be a housing price prediction dataset typically used for regression tasks.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23C1ED84-DBEB-A8D9-9B76-80891807FB96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114CF441-0F09-BC8F-4D71-ABB55B073296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F135CCAF-A2CF-C9DD-E2CC-C50FCE759F3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B9A2D14-E758-FF1F-6BA1-BF5DD27D27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CD5DC82-3896-2A9B-ACD5-DD0B2BC5B38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4EB9FE0-83EC-E80B-6EE9-93CE720B472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94105F2-9B69-92ED-D9BC-5AB11C9EF551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F3DAF769-92BD-8ECD-C68D-B38228F8C1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7AACA19-5843-9CCA-B961-928CC165784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E932EAA-97E1-C271-75F7-744268D2927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523E3BE-D46A-5D49-C476-EF79C59990C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CCB1D8D-EA98-43AF-AE7A-EE863307ED4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E4C7E8F5-D456-ADCA-03AF-9FA810C22BAC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B2E96D54-1E2E-69E3-6F52-BC4AFBC9316A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7277465-1589-B462-495F-928154F3BBF8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39410E2-75C8-976C-1CC3-DD1795EF40D5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C16AB01D-2EC5-430D-C350-2FB8AB5C3C91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6DF98D6-0BF1-069A-BEB1-A5D6FBD3A59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7678597F-040D-29CE-DBDF-3B9BE09504A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D13303D-D6EE-33A8-9ACD-6033B7EC7F4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2DF58B1-146D-DCAA-4E86-93041D3C327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453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5 -0.00371 C -0.01302 -0.01204 -0.0125 -0.03766 -0.01111 -0.05463 C -0.01076 -0.05957 -0.00642 -0.06574 -0.00469 -0.06914 C -0.00365 -0.07099 -0.0033 -0.07377 -0.00208 -0.075 C -0.00104 -0.07624 0.00052 -0.07624 0.00191 -0.07655 C 0.0151 -0.07747 0.02812 -0.07747 0.04132 -0.07809 C 0.0434 -0.08179 0.04549 -0.08611 0.04792 -0.08951 C 0.04965 -0.09229 0.05382 -0.09753 0.05521 -0.10124 C 0.05729 -0.10648 0.05851 -0.11482 0.06007 -0.12006 C 0.06267 -0.12871 0.06858 -0.14784 0.07326 -0.15648 C 0.07448 -0.15895 0.07587 -0.16081 0.07726 -0.16235 C 0.08073 -0.16574 0.0875 -0.17006 0.09132 -0.17253 C 0.0974 -0.17099 0.10642 -0.1713 0.1118 -0.16235 C 0.11458 -0.15772 0.11701 -0.15216 0.1191 -0.1463 C 0.12153 -0.14013 0.12274 -0.13148 0.12656 -0.12747 C 0.12917 -0.12469 0.13177 -0.12099 0.13472 -0.11883 C 0.14115 -0.11358 0.14496 -0.11389 0.15191 -0.11297 C 0.15278 -0.11297 0.17483 -0.11543 0.17986 -0.11883 C 0.1849 -0.12222 0.19462 -0.13364 0.19948 -0.1392 C 0.20104 -0.14352 0.2033 -0.14722 0.20434 -0.15216 C 0.20555 -0.15772 0.20729 -0.18827 0.21337 -0.19445 C 0.21788 -0.19908 0.22309 -0.20031 0.22812 -0.20185 C 0.23212 -0.20309 0.23628 -0.20278 0.24045 -0.20309 C 0.24878 -0.19908 0.26059 -0.19661 0.26753 -0.18426 C 0.2691 -0.18148 0.26962 -0.17747 0.27083 -0.17408 C 0.27309 -0.15803 0.2743 -0.15587 0.26996 -0.13488 C 0.26875 -0.12871 0.26215 -0.12315 0.25937 -0.12006 C 0.25573 -0.11142 0.25121 -0.10371 0.24861 -0.09383 C 0.2474 -0.08951 0.24479 -0.06883 0.24705 -0.0605 C 0.24809 -0.05648 0.25503 -0.04908 0.25608 -0.04722 C 0.25729 -0.04537 0.25816 -0.04229 0.25937 -0.04013 C 0.26059 -0.03766 0.26198 -0.03519 0.26337 -0.03272 C 0.26389 -0.02902 0.26441 -0.025 0.2651 -0.02099 C 0.26562 -0.0176 0.26649 -0.01451 0.26667 -0.01081 C 0.26684 -0.00556 0.26667 2.71605E-6 0.2658 0.00524 C 0.2651 0.01049 0.26024 0.01852 0.25851 0.02098 C 0.25486 0.02654 0.25087 0.02994 0.24618 0.03148 C 0.24236 0.0324 0.23854 0.0324 0.23472 0.03271 C 0.23108 0.0324 0.2276 0.03271 0.22413 0.03148 C 0.22066 0.02994 0.21753 0.02623 0.21424 0.02407 C 0.21146 0.02222 0.20868 0.0216 0.20608 0.01975 C 0.20451 0.01852 0.2033 0.01666 0.20191 0.01543 C 0.20087 0.01419 0.19983 0.01327 0.19861 0.01234 C 0.19358 0.00031 0.1993 0.01203 0.19201 0.0037 C 0.18941 0.00061 0.18733 -0.00371 0.18472 -0.00648 C 0.18194 -0.00926 0.17639 -0.01142 0.17326 -0.01389 C 0.16441 -0.02037 0.17257 -0.01729 0.1618 -0.01976 C 0.15903 -0.02099 0.15642 -0.02284 0.15365 -0.02408 C 0.1434 -0.0284 0.13246 -0.02284 0.1224 -0.02099 C 0.1184 -0.01605 0.11424 -0.01204 0.1118 -0.00371 C 0.11042 0.00092 0.11007 0.00617 0.10937 0.0108 C 0.10903 0.02654 0.10937 0.04197 0.10851 0.05771 C 0.10799 0.06543 0.10608 0.07315 0.10521 0.08086 C 0.10451 0.08703 0.10451 0.09352 0.10365 0.09969 C 0.10017 0.12129 0.09757 0.13858 0.08958 0.15524 C 0.08733 0.16018 0.08455 0.1645 0.08142 0.16821 C 0.07847 0.17191 0.07517 0.175 0.07153 0.17716 C 0.06267 0.1821 0.05295 0.1821 0.04375 0.18302 C 0.03767 0.1824 0.0316 0.18333 0.02569 0.18148 C 0.02187 0.18024 0.01858 0.17685 0.0151 0.17407 C 0.00573 0.16697 0.00399 0.16389 -0.00469 0.15092 C -0.01406 0.13673 -0.01233 0.14074 -0.01615 0.13055 C -0.01632 0.12747 -0.01701 0.12469 -0.01684 0.1216 C -0.01632 0.10494 -0.01736 0.09166 -0.01198 0.07932 C -0.01111 0.07716 -0.0099 0.07531 -0.00868 0.07345 C -0.00712 0.07129 -0.00573 0.06882 -0.00382 0.0679 C 0.00174 0.0645 0.01562 0.06173 0.02083 0.05895 C 0.02691 0.05586 0.03889 0.04722 0.03889 0.04722 C 0.04288 0.04105 0.04566 0.03858 0.04792 0.02994 C 0.04844 0.02778 0.04844 0.025 0.04861 0.02253 C 0.04358 -0.01821 0.04809 0.00864 0.04288 -0.01235 C 0.04253 -0.01389 0.04271 -0.01574 0.04201 -0.01667 C 0.0401 -0.01976 0.03559 -0.02408 0.03559 -0.02408 C 0.03038 -0.02346 0.02517 -0.02346 0.01996 -0.02253 C 0.01858 -0.02222 0.01719 -0.02192 0.0158 -0.02099 C 0.00642 -0.01482 0.01528 -0.01852 0.00677 -0.01389 C 0.00538 -0.01297 0.00017 -0.01111 -0.00208 -0.00957 C -0.00434 -0.00772 -0.00712 -0.00463 -0.00955 -0.00371 C -0.01094 -0.00309 -0.0125 0.00494 -0.01285 -0.00371 Z " pathEditMode="relative" ptsTypes="AAAAAAAAAAAAAAAAAAAAAAAAAAAAAAAAAAAAAAAAAAAAAAAAAAAAAAAAAAAAAAAAAAAAAAAAAAAAAAA">
                                      <p:cBhvr>
                                        <p:cTn id="6" dur="1100" spd="-100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4130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this dataset?</a:t>
            </a:r>
            <a:endParaRPr dirty="0"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714350" y="1984940"/>
            <a:ext cx="3674100" cy="120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Assumes linear relationship between features and target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Fast, interpretable, but less flexible for non-linearities</a:t>
            </a:r>
            <a:endParaRPr sz="1400" b="1"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13" name="Google Shape;1113;p49"/>
          <p:cNvPicPr preferRelativeResize="0"/>
          <p:nvPr/>
        </p:nvPicPr>
        <p:blipFill rotWithShape="1">
          <a:blip r:embed="rId3"/>
          <a:srcRect t="332" b="332"/>
          <a:stretch/>
        </p:blipFill>
        <p:spPr>
          <a:xfrm>
            <a:off x="5207751" y="2183367"/>
            <a:ext cx="2769300" cy="1547400"/>
          </a:xfrm>
          <a:prstGeom prst="rect">
            <a:avLst/>
          </a:prstGeom>
        </p:spPr>
      </p:pic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8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8309019-B4D6-81DA-A835-BAF2A405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C750ECEA-D438-CF0E-84E5-D1DB82215DD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87006555-498F-1579-3D4D-313122800D2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CB0FD98-A725-4E86-807E-8FCBFD62D02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0A02095-CCAE-698A-F49E-AA67B2ED31E8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941A57E7-8D0D-C6C8-EA07-AD963577E034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C14EB269-CE6B-F9F2-644F-D70E5E647A81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692EC214-EF53-7B08-59B4-472E05A4534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FCA0F5E-9D18-3F1B-2F16-9DA5ADE8243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E8B3C3-EDA2-D98F-6AAC-3444E0DCDD3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C5994E8-E980-0DF9-89B5-1B4DF4916A5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870C691A-7D12-592E-89EB-CB9268FAF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4056" y="1425644"/>
            <a:ext cx="384860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Target Variable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C744DA12-206C-3BD9-B3D3-902586FA70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409297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SalePrice</a:t>
            </a:r>
            <a:r>
              <a:rPr lang="en-US" dirty="0"/>
              <a:t> (last column) is the target variable for prediction. This represents the actual sale price of houses in the dataset.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556D1D60-D60E-7A4B-78B1-817A027A952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CA894CD-ADC0-9607-FBCD-1A68A563016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0B53CF60-0394-98AA-2426-466FFEB1684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95ED03FB-491D-05FD-4949-3E488419C18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A43FE831-E1F1-25CA-766F-BAA32491A65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3C81762-D263-675D-8C9D-8B062E45466A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B17C3918-97DA-F986-9EC8-F6963717D5E3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6E0498B-6BA9-DBA1-6EDB-D649FEAC0260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5A15BAC-FE39-7A80-B4C5-B7AC9D7A18A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E63F2A2-E528-E20A-CB5A-2C2E156AC9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1F404B8-84A9-45CD-6F1F-791C8EDCA3E2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83DAA17-3ED9-C6A3-ACCA-213BA907CD4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06C1EBE-EECA-22E7-5CCF-0B8D84AE473B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F65AA1B-A8F4-6B58-3166-7156C6BE258B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343893C3-74AD-A337-BEB1-8CAEF30ADB88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D8FBA764-6674-76A9-E972-DEBE86111006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78D0935-0E02-FC46-6AD7-9FC22430206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DA67E410-CFCF-F535-D9C5-595A79DDFAB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B3D87B62-D1ED-1F49-414C-CB8DA395D5E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569CBB4-4724-486D-B431-D7915B0283AB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EAB51959-DF73-02B8-785D-70666CA1E4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86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0EAA1814-D45A-A387-7D6F-A54CC618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C98FF12-C9C8-F2DC-A3DE-EEA19AF6CED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B125F8EA-E1D4-F9E8-EE0B-B602B3A0AD46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54BB06E0-B3A2-0E75-B5B0-07730FA08590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5A3E916-4229-8D16-593C-3995DDB3C0D9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D1DEDBF-18CD-A252-7C6B-D26FC249FE9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AA2E5DF-C7B7-CF02-4B5D-9E35669A513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024443-C318-3406-61FC-8F9442E14A6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90C2B83-7DC9-459E-872F-4528F737B55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BD540140-3615-45D3-75D9-268ED56B25B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9702782-7427-498D-A508-10006EA0E6D1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D87F62E-5012-C386-DBD1-682283F63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9A2E302-4742-14BC-D2DB-D08D76AE48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10571" y="2503509"/>
            <a:ext cx="552285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pandas as pd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train_data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pd.read_csv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('Data/train.csv',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index_col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='Id')</a:t>
            </a:r>
          </a:p>
          <a:p>
            <a:pPr algn="l"/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test_data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pd.read_csv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('Data/test.csv',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index_col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='Id')</a:t>
            </a:r>
            <a:br>
              <a:rPr lang="en-US" dirty="0"/>
            </a:b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E857391-59E7-034E-AA11-183449693B6A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A6153DE8-1123-AD8E-2AD0-5AB2C155503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012ED679-58B5-B2CB-2793-78E3474B2EC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D9371A86-91D2-49B2-87F5-96301F70E43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87C2FC67-4C44-D6B8-AC7B-3DF04F28E81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788A086-14D8-057C-3F8B-1851A0783B93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35A3431E-5D6A-B72F-C19E-9993159E1E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5CCA473-1D6E-55F5-6707-17F87D44858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2437F37-B3A8-B308-9723-BACD1700FBA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A62FB6A2-F366-AFC8-E8B2-160824671A8A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E339F889-8022-E2F2-C205-E7D727822D5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19E4AE8F-B82F-4480-5099-A6BCCB8AE9C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4740577E-CCE1-A382-99A3-07B9CF2D936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C82F1419-7B7D-E6D8-F180-902E9A1DBE2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AF72DF-737C-9BD2-B8AE-5A5ACA841B3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C65D07FE-3800-AC53-AAC5-B48A6B002E8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8B80F7A-1628-9637-729D-A454E5B07334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1312353E-2EF2-066C-5362-8DD319012C8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21821CAA-D52B-BBD2-A503-DBB2FB636BD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0;p33">
            <a:extLst>
              <a:ext uri="{FF2B5EF4-FFF2-40B4-BE49-F238E27FC236}">
                <a16:creationId xmlns:a16="http://schemas.microsoft.com/office/drawing/2014/main" id="{EC935D80-6F4B-A55D-DB33-AB51A799C94C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3" name="Google Shape;591;p33">
            <a:extLst>
              <a:ext uri="{FF2B5EF4-FFF2-40B4-BE49-F238E27FC236}">
                <a16:creationId xmlns:a16="http://schemas.microsoft.com/office/drawing/2014/main" id="{44D5F3FC-2CA1-B2C0-D6E7-E2AC0031F082}"/>
              </a:ext>
            </a:extLst>
          </p:cNvPr>
          <p:cNvSpPr/>
          <p:nvPr/>
        </p:nvSpPr>
        <p:spPr>
          <a:xfrm rot="189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08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 0.001 0.042 0.009 0.052 0.021 L 0.075 0.049 C 0.08 0.055 0.088 0.058 0.098 0.058 C 0.112 0.058 0.124 0.05 0.125 0.038 C 0.124 0.028 0.112 0.019 0.098 0.019 C 0.088 0.019 0.08 0.023 0.075 0.028 L 0.052 0.056 C 0.042 0.068 0.023 0.076 0 0.077 C -0.023 0.076 -0.042 0.068 -0.052 0.056 L -0.075 0.028 C -0.08 0.023 -0.088 0.019 -0.098 0.019 C -0.112 0.019 -0.124 0.028 -0.125 0.038 C -0.124 0.05 -0.112 0.058 -0.098 0.058 C -0.088 0.058 -0.08 0.055 -0.075 0.049 L -0.052 0.021 C -0.042 0.009 -0.023 0.001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D6B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C0DB6975-FD08-A05A-B663-5217505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30A67D1E-9EA5-6A9F-1CAF-49FA0ADFA4EF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B69FE656-35EA-381F-78D9-292AD4CC99D7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CEBF15C4-ACD5-0285-49B0-E898C2742493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402193C4-8FA3-F87F-7FD5-5EBD36A78387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119A661C-7929-1F58-0732-61B4059453E6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308F67D2-3215-67B9-899E-12FD4E510B55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C01D19FD-8C48-4E7D-7251-757507978EB2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E8F611FB-3CA7-E43C-9900-550B479397F0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32E9FC0C-6E98-BFB1-9E9E-154E945ED3C0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7B73A62D-52EF-E2E1-F710-6BB4E626300A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36C789D1-0044-F5E7-340E-6423F92BD81E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3064B29D-51DC-B46C-7014-1BCC9AC18ACA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0AF94A91-35E7-E9F5-8D01-4A4270C11D9F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1440C1AD-4929-8061-535B-13D65D7999C0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FD94C955-4CD2-2EA7-6376-E97119FBBE28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207A4AE9-2843-557C-C91F-98EF75510994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F2FED20A-C01E-622F-6B0F-76FA0EADA68B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FA250365-750B-AE10-2073-794D9F3C7ECE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0B0BC2EA-70FE-BA7A-463B-5022560BFE72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53F31F6C-9DFC-6D7F-F74A-F7F27903C3A1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F1B6A3F6-0824-D790-143E-3A13229A3808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07FBA068-A5A5-BA89-F0C0-56173DA82153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8B3C5B1A-2ED0-BD86-3619-6656C9EC112E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BDA7B03F-8A21-5565-FECB-A2919EBFD768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25EFF526-14DE-5A30-BCCF-5BEFDC13436B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610E7082-FD00-8AF2-8B20-C2BE0EE866FF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1CA36770-99D3-4AEB-C765-B55792A4000C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0EEECA6F-F5EB-6070-898C-3DB238BF07EE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8AD2DF39-76C5-D4D8-A96F-9AE0FA74B4A8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9FFB6823-1073-93EE-F907-5E3644AE60CD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>
            <a:extLst>
              <a:ext uri="{FF2B5EF4-FFF2-40B4-BE49-F238E27FC236}">
                <a16:creationId xmlns:a16="http://schemas.microsoft.com/office/drawing/2014/main" id="{A788C86A-649D-8C21-8720-B3B0031270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49586" y="670797"/>
            <a:ext cx="1503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B89534D7-BAA6-F7CB-4229-25C629494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Features</a:t>
            </a:r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8E78787E-A704-0861-E44A-B37B17527561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C79BFC9F-FD4F-F772-3CA6-7FBDEBB51D7F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B4C998E1-7E12-E695-B9A5-70D33B3DF9A6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2D3BA7B4-7FE5-1259-9206-98CA6ADB3027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41BAEAF4-2037-CADE-D716-E8C4F76C03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Identifies and categorizes the dataset features for focused processing.</a:t>
            </a:r>
            <a:endParaRPr dirty="0"/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CAB212F7-86E0-E221-AF91-A301BCBAF421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17B6AB71-8340-2E94-7DD4-5530C2FA9C93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0F186F8B-0355-50CE-920B-9938C01CC75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F2C1908A-A241-E5A3-C603-9A9BFA2B0BDB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DC376543-5FF7-EA58-AEDB-A833B4C56B42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70E5AEAD-EB22-80D0-36F9-B57B6C9371E2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1448CCB5-D0AC-39D0-1647-491625D27E34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75846372-C198-6FE0-CAE3-DCD799A2B59E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38F93013-819B-14B1-36C9-7DCA6A99B804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416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5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5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D3D1C44-853C-977C-718C-675CC335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852EDE5-3562-0EA7-A884-B80AFEC171F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1EEB1F8-BEB0-D055-9727-B1F01B258B0D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0D28091-70F0-69AA-EE07-EEAE87DB36D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63BD54-C3D2-87D2-9FB3-5672AC2BE9EF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7109B17-EBFE-BE76-BECB-2D6E5C5DBD21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23C2FD8-2651-D71E-CF3C-0B8431523540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AC58B428-F50C-C16D-1C5F-AA889353A39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037F4F0-F38F-76D6-C30E-559C1F490E0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B2D8C926-69DA-F4D7-5E5D-B263577053A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7C3ABB1-2E52-54D4-8E3E-49C95FEB008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95C95416-48C8-5D53-148D-66457F55C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85535" y="1139425"/>
            <a:ext cx="3172929" cy="122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Features (Predictors)</a:t>
            </a:r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9E295537-9AC6-E989-AF94-430748F183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0004" y="2374923"/>
            <a:ext cx="602398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80+ housing characteristics including:</a:t>
            </a:r>
          </a:p>
          <a:p>
            <a:pPr algn="l"/>
            <a:r>
              <a:rPr lang="en-US" u="sng" dirty="0"/>
              <a:t>Physical attributes: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LotArea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OverallQual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YearBuilt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BedroomAbvGr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u="sng" dirty="0"/>
              <a:t>Location factors: 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Neighborhood, Condition1</a:t>
            </a:r>
          </a:p>
          <a:p>
            <a:pPr algn="l"/>
            <a:r>
              <a:rPr lang="en-US" u="sng" dirty="0"/>
              <a:t>Economic indicators: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MoSold</a:t>
            </a:r>
            <a:r>
              <a:rPr lang="en-US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YrSold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A7B8949-B721-539C-43AF-C64A644CB1DF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2C7F55FB-36F2-BCD4-B8F6-AA852CFCB20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1CA9FC6-D65D-2776-D4AC-627756272933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B54BDFE1-ED48-13FD-EDDD-F49CE7B6A014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6CA98F8-BA21-3EC4-7A37-A8838021893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46ACE97E-D3E4-86F5-3F25-A8DABD047A1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BAB7F3C-7762-775A-32B2-8B496F00F681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6B5234A-2ECE-F451-1203-8FA50F268AB0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2517997A-9300-2E20-AD77-BA46CCEE6BE8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CD578E-CB71-E6E7-DBC7-88A171D71DF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FB451DC-0C06-9381-78E8-566AF03DE65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64110BC-EBAD-9315-CA3D-F194EA4D1C1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1FA4470-949E-8D5A-15F8-E9F1E77717A4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7BD5932-2B55-6A62-7A4A-2C86D2CB7227}"/>
              </a:ext>
            </a:extLst>
          </p:cNvPr>
          <p:cNvSpPr txBox="1"/>
          <p:nvPr/>
        </p:nvSpPr>
        <p:spPr>
          <a:xfrm>
            <a:off x="1646925" y="3755475"/>
            <a:ext cx="274951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b="1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Karla"/>
              </a:rPr>
              <a:t>https://github.com/hamnasz</a:t>
            </a:r>
            <a:endParaRPr sz="1100" b="1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727BEDA-68B1-2A13-DC60-8786965929F2}"/>
              </a:ext>
            </a:extLst>
          </p:cNvPr>
          <p:cNvSpPr/>
          <p:nvPr/>
        </p:nvSpPr>
        <p:spPr>
          <a:xfrm rot="-2700000">
            <a:off x="4213577" y="3934984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C99418D1-1951-98E9-CC86-95AEF4F7B16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E02E4C1-DC43-20AF-FF53-AE9918DF5991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4E33DE-E90C-554A-9F72-5AEC3C55E69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E598DBF-11BB-B742-CAA5-54A361F22DEC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658F3E9-3605-962B-2CF8-F4EB20C11A2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0B30AB2B-6EC3-A8DC-F066-0739D8CBCF3F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878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01 0.01944 L -0.0382 0.02253 C -0.04045 0.02284 -0.04254 0.02376 -0.04479 0.02407 C -0.05382 0.02469 -0.06285 0.025 -0.07188 0.02531 C -0.08021 0.02685 -0.08698 0.02839 -0.09566 0.02839 C -0.11233 0.02839 -0.12899 0.02747 -0.14566 0.02685 C -0.14757 0.02654 -0.14948 0.02592 -0.15139 0.02531 C -0.15278 0.025 -0.15399 0.02407 -0.15538 0.02407 L -0.28403 0.02531 C -0.28681 0.025 -0.28958 0.02407 -0.29219 0.02407 C -0.29306 0.02407 -0.29462 0.02376 -0.29462 0.02531 C -0.29462 0.02747 -0.2934 0.02932 -0.29219 0.02994 C -0.28715 0.03148 -0.28195 0.03086 -0.27674 0.03117 L -0.24063 0.03271 C -0.23837 0.03333 -0.23629 0.03395 -0.23403 0.03426 C -0.2283 0.03518 -0.22257 0.0358 -0.21684 0.03703 C -0.21146 0.03827 -0.20608 0.04136 -0.20052 0.04166 C -0.16736 0.04321 -0.13438 0.04259 -0.10139 0.04321 L -0.02674 0.04012 C -0.02257 0.03981 -0.02031 0.03734 -0.01701 0.03426 C -0.01615 0.03117 -0.01545 0.02839 -0.01441 0.02531 C -0.01406 0.02376 -0.01233 0.02253 -0.01285 0.02098 C -0.01354 0.01882 -0.01563 0.01913 -0.01701 0.01821 L -0.02431 0.01944 C -0.02622 0.02006 -0.03195 0.02037 -0.03004 0.02098 C -0.02622 0.02191 -0.01962 0.01913 -0.02101 0.01944 Z " pathEditMode="relative" ptsTypes="AAAAAAAAAAAAAAAAAAAAAAAAAA">
                                      <p:cBhvr>
                                        <p:cTn id="6" dur="13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8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</p:bldLst>
  </p:timing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S Lab Manual">
      <a:majorFont>
        <a:latin typeface="Rubik Black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S Lab Manual">
      <a:majorFont>
        <a:latin typeface="Rubik Black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1036</Words>
  <Application>Microsoft Office PowerPoint</Application>
  <PresentationFormat>On-screen Show (16:9)</PresentationFormat>
  <Paragraphs>115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Palatino Linotype</vt:lpstr>
      <vt:lpstr>Arial</vt:lpstr>
      <vt:lpstr>Cascadia Code</vt:lpstr>
      <vt:lpstr>Bebas Neue</vt:lpstr>
      <vt:lpstr>Rubik Black</vt:lpstr>
      <vt:lpstr>Karla</vt:lpstr>
      <vt:lpstr>Soft Colors UI Design for Agencies by Slidesgo</vt:lpstr>
      <vt:lpstr>1_Soft Colors UI Design for Agencies by Slidesgo</vt:lpstr>
      <vt:lpstr>Ames House Price Prediction</vt:lpstr>
      <vt:lpstr>01</vt:lpstr>
      <vt:lpstr>Introduction</vt:lpstr>
      <vt:lpstr>Dataset</vt:lpstr>
      <vt:lpstr>Why this dataset?</vt:lpstr>
      <vt:lpstr>Target Variable</vt:lpstr>
      <vt:lpstr>Introduction</vt:lpstr>
      <vt:lpstr>02</vt:lpstr>
      <vt:lpstr>Features (Predictors)</vt:lpstr>
      <vt:lpstr>Features</vt:lpstr>
      <vt:lpstr>Features</vt:lpstr>
      <vt:lpstr>03</vt:lpstr>
      <vt:lpstr>Handling Missing Values</vt:lpstr>
      <vt:lpstr>Handling Missing Values</vt:lpstr>
      <vt:lpstr>04</vt:lpstr>
      <vt:lpstr>Feature Engineering</vt:lpstr>
      <vt:lpstr>05</vt:lpstr>
      <vt:lpstr>Data Transformation</vt:lpstr>
      <vt:lpstr>Data Transformation</vt:lpstr>
      <vt:lpstr>06</vt:lpstr>
      <vt:lpstr>Training the Model</vt:lpstr>
      <vt:lpstr>Training the Model</vt:lpstr>
      <vt:lpstr>07</vt:lpstr>
      <vt:lpstr>Model Evaluation  </vt:lpstr>
      <vt:lpstr>Model Evaluation</vt:lpstr>
      <vt:lpstr>08</vt:lpstr>
      <vt:lpstr>Predicting House Prices</vt:lpstr>
      <vt:lpstr>Predicting House Prices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 Hamnah</dc:creator>
  <cp:lastModifiedBy>Dev Hamnah</cp:lastModifiedBy>
  <cp:revision>9</cp:revision>
  <dcterms:modified xsi:type="dcterms:W3CDTF">2025-06-16T08:16:53Z</dcterms:modified>
</cp:coreProperties>
</file>